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12"/>
  </p:notesMasterIdLst>
  <p:handoutMasterIdLst>
    <p:handoutMasterId r:id="rId13"/>
  </p:handoutMasterIdLst>
  <p:sldIdLst>
    <p:sldId id="307" r:id="rId2"/>
    <p:sldId id="308" r:id="rId3"/>
    <p:sldId id="309" r:id="rId4"/>
    <p:sldId id="310" r:id="rId5"/>
    <p:sldId id="312" r:id="rId6"/>
    <p:sldId id="311" r:id="rId7"/>
    <p:sldId id="313" r:id="rId8"/>
    <p:sldId id="314" r:id="rId9"/>
    <p:sldId id="316" r:id="rId10"/>
    <p:sldId id="315" r:id="rId11"/>
  </p:sldIdLst>
  <p:sldSz cx="12192000" cy="6858000"/>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2847"/>
    <a:srgbClr val="A1002E"/>
    <a:srgbClr val="292A4B"/>
    <a:srgbClr val="2A2B4B"/>
    <a:srgbClr val="282A4A"/>
    <a:srgbClr val="6E83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2" autoAdjust="0"/>
    <p:restoredTop sz="94653" autoAdjust="0"/>
  </p:normalViewPr>
  <p:slideViewPr>
    <p:cSldViewPr snapToGrid="0">
      <p:cViewPr varScale="1">
        <p:scale>
          <a:sx n="70" d="100"/>
          <a:sy n="70" d="100"/>
        </p:scale>
        <p:origin x="188" y="64"/>
      </p:cViewPr>
      <p:guideLst/>
    </p:cSldViewPr>
  </p:slideViewPr>
  <p:notesTextViewPr>
    <p:cViewPr>
      <p:scale>
        <a:sx n="3" d="2"/>
        <a:sy n="3" d="2"/>
      </p:scale>
      <p:origin x="0" y="0"/>
    </p:cViewPr>
  </p:notesTextViewPr>
  <p:notesViewPr>
    <p:cSldViewPr snapToGrid="0">
      <p:cViewPr varScale="1">
        <p:scale>
          <a:sx n="88" d="100"/>
          <a:sy n="88" d="100"/>
        </p:scale>
        <p:origin x="250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sz="quarter" idx="1"/>
          </p:nvPr>
        </p:nvSpPr>
        <p:spPr>
          <a:xfrm>
            <a:off x="4021294" y="0"/>
            <a:ext cx="3076363" cy="513508"/>
          </a:xfrm>
          <a:prstGeom prst="rect">
            <a:avLst/>
          </a:prstGeom>
        </p:spPr>
        <p:txBody>
          <a:bodyPr vert="horz" lIns="99048" tIns="49524" rIns="99048" bIns="49524" rtlCol="0"/>
          <a:lstStyle>
            <a:lvl1pPr algn="r">
              <a:defRPr sz="1300"/>
            </a:lvl1pPr>
          </a:lstStyle>
          <a:p>
            <a:fld id="{01DB3DF3-91E4-499C-8AA5-749535C00563}" type="datetimeFigureOut">
              <a:rPr lang="en-US" smtClean="0"/>
              <a:t>1/16/2024</a:t>
            </a:fld>
            <a:endParaRPr lang="en-US"/>
          </a:p>
        </p:txBody>
      </p:sp>
      <p:sp>
        <p:nvSpPr>
          <p:cNvPr id="4" name="Footer Placeholder 3"/>
          <p:cNvSpPr>
            <a:spLocks noGrp="1"/>
          </p:cNvSpPr>
          <p:nvPr>
            <p:ph type="ftr" sz="quarter" idx="2"/>
          </p:nvPr>
        </p:nvSpPr>
        <p:spPr>
          <a:xfrm>
            <a:off x="0" y="9721107"/>
            <a:ext cx="3076363" cy="513507"/>
          </a:xfrm>
          <a:prstGeom prst="rect">
            <a:avLst/>
          </a:prstGeom>
        </p:spPr>
        <p:txBody>
          <a:bodyPr vert="horz" lIns="99048" tIns="49524" rIns="99048" bIns="49524" rtlCol="0" anchor="b"/>
          <a:lstStyle>
            <a:lvl1pPr algn="l">
              <a:defRPr sz="1300"/>
            </a:lvl1pPr>
          </a:lstStyle>
          <a:p>
            <a:endParaRPr lang="en-US"/>
          </a:p>
        </p:txBody>
      </p:sp>
      <p:sp>
        <p:nvSpPr>
          <p:cNvPr id="5" name="Slide Number Placeholder 4"/>
          <p:cNvSpPr>
            <a:spLocks noGrp="1"/>
          </p:cNvSpPr>
          <p:nvPr>
            <p:ph type="sldNum" sz="quarter" idx="3"/>
          </p:nvPr>
        </p:nvSpPr>
        <p:spPr>
          <a:xfrm>
            <a:off x="4021294" y="9721107"/>
            <a:ext cx="3076363" cy="513507"/>
          </a:xfrm>
          <a:prstGeom prst="rect">
            <a:avLst/>
          </a:prstGeom>
        </p:spPr>
        <p:txBody>
          <a:bodyPr vert="horz" lIns="99048" tIns="49524" rIns="99048" bIns="49524" rtlCol="0" anchor="b"/>
          <a:lstStyle>
            <a:lvl1pPr algn="r">
              <a:defRPr sz="1300"/>
            </a:lvl1pPr>
          </a:lstStyle>
          <a:p>
            <a:fld id="{72FD4DB6-CA5F-4A5B-B78D-254ECD1E7845}" type="slidenum">
              <a:rPr lang="en-US" smtClean="0"/>
              <a:t>‹Nr.›</a:t>
            </a:fld>
            <a:endParaRPr lang="en-US"/>
          </a:p>
        </p:txBody>
      </p:sp>
    </p:spTree>
    <p:extLst>
      <p:ext uri="{BB962C8B-B14F-4D97-AF65-F5344CB8AC3E}">
        <p14:creationId xmlns:p14="http://schemas.microsoft.com/office/powerpoint/2010/main" val="3598168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7153C1D7-AE66-4FEB-88A6-CAFAF0D26EF0}" type="datetimeFigureOut">
              <a:rPr lang="en-US" smtClean="0"/>
              <a:t>1/16/2024</a:t>
            </a:fld>
            <a:endParaRPr lang="en-US"/>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BEF3E77C-11FC-4ED8-94A7-E4FEF1A25682}" type="slidenum">
              <a:rPr lang="en-US" smtClean="0"/>
              <a:t>‹Nr.›</a:t>
            </a:fld>
            <a:endParaRPr lang="en-US"/>
          </a:p>
        </p:txBody>
      </p:sp>
    </p:spTree>
    <p:extLst>
      <p:ext uri="{BB962C8B-B14F-4D97-AF65-F5344CB8AC3E}">
        <p14:creationId xmlns:p14="http://schemas.microsoft.com/office/powerpoint/2010/main" val="12192872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solidFill>
                  <a:srgbClr val="000000"/>
                </a:solidFill>
              </a:rPr>
              <a:t>&lt;month year&gt;</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525C387A-8238-4D3E-A084-5428CD54B8D5}"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563632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solidFill>
                  <a:srgbClr val="000000"/>
                </a:solidFill>
              </a:rPr>
              <a:t>&lt;month year&gt;</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C3EDA6DA-8C19-40E2-816F-1AE6A4528EF9}"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2680384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686800" y="685800"/>
            <a:ext cx="25908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914400" y="685800"/>
            <a:ext cx="75692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solidFill>
                  <a:srgbClr val="000000"/>
                </a:solidFill>
              </a:rPr>
              <a:t>&lt;month year&gt;</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9CA51FD3-D219-4F15-BBEC-19406F037D66}"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700829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914400" y="378281"/>
            <a:ext cx="2133600" cy="215444"/>
          </a:xfrm>
        </p:spPr>
        <p:txBody>
          <a:bodyPr/>
          <a:lstStyle>
            <a:lvl1pPr>
              <a:defRPr/>
            </a:lvl1pPr>
          </a:lstStyle>
          <a:p>
            <a:r>
              <a:rPr lang="en-US" dirty="0">
                <a:solidFill>
                  <a:srgbClr val="000000"/>
                </a:solidFill>
              </a:rPr>
              <a:t>July 2013</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D8E7F6C2-DF2F-4116-8D71-DCDEFB590920}"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2913038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solidFill>
                  <a:srgbClr val="000000"/>
                </a:solidFill>
              </a:rPr>
              <a:t>&lt;month year&gt;</a:t>
            </a:r>
          </a:p>
        </p:txBody>
      </p:sp>
      <p:sp>
        <p:nvSpPr>
          <p:cNvPr id="5" name="Fußzeilenplatzhalter 4"/>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6" name="Foliennummernplatzhalter 5"/>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6AD22946-1A4B-488C-8C44-CAE0A6B61614}"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2601370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solidFill>
                  <a:srgbClr val="000000"/>
                </a:solidFill>
              </a:rPr>
              <a:t>&lt;month year&gt;</a:t>
            </a:r>
          </a:p>
        </p:txBody>
      </p:sp>
      <p:sp>
        <p:nvSpPr>
          <p:cNvPr id="6" name="Fußzeilenplatzhalter 5"/>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7" name="Foliennummernplatzhalter 6"/>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49F8486E-9C3F-4121-AED1-677A3F6C0F73}"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953782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109728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solidFill>
                  <a:srgbClr val="000000"/>
                </a:solidFill>
              </a:rPr>
              <a:t>&lt;month year&gt;</a:t>
            </a:r>
          </a:p>
        </p:txBody>
      </p:sp>
      <p:sp>
        <p:nvSpPr>
          <p:cNvPr id="8" name="Fußzeilenplatzhalter 7"/>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9" name="Foliennummernplatzhalter 8"/>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414EE501-66D6-4ED8-A98B-DBE3F1441DC4}"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38564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solidFill>
                  <a:srgbClr val="000000"/>
                </a:solidFill>
              </a:rPr>
              <a:t>&lt;month year&gt;</a:t>
            </a:r>
          </a:p>
        </p:txBody>
      </p:sp>
      <p:sp>
        <p:nvSpPr>
          <p:cNvPr id="4" name="Fußzeilenplatzhalter 3"/>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5" name="Foliennummernplatzhalter 4"/>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6FDFCD56-6E23-4ED9-8FB9-6861A9CC02CC}"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870472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solidFill>
                  <a:srgbClr val="000000"/>
                </a:solidFill>
              </a:rPr>
              <a:t>March 2013</a:t>
            </a:r>
          </a:p>
        </p:txBody>
      </p:sp>
      <p:sp>
        <p:nvSpPr>
          <p:cNvPr id="3" name="Fußzeilenplatzhalter 2"/>
          <p:cNvSpPr>
            <a:spLocks noGrp="1"/>
          </p:cNvSpPr>
          <p:nvPr>
            <p:ph type="ftr" sz="quarter" idx="11"/>
          </p:nvPr>
        </p:nvSpPr>
        <p:spPr>
          <a:xfrm>
            <a:off x="7315200" y="6475413"/>
            <a:ext cx="4165600" cy="276999"/>
          </a:xfrm>
        </p:spPr>
        <p:txBody>
          <a:bodyPr/>
          <a:lstStyle>
            <a:lvl1pPr>
              <a:defRPr/>
            </a:lvl1pPr>
          </a:lstStyle>
          <a:p>
            <a:r>
              <a:rPr lang="en-US" dirty="0">
                <a:solidFill>
                  <a:srgbClr val="000000"/>
                </a:solidFill>
              </a:rPr>
              <a:t>Thomas Kürner, TU Braunschweig</a:t>
            </a:r>
          </a:p>
        </p:txBody>
      </p:sp>
      <p:sp>
        <p:nvSpPr>
          <p:cNvPr id="4" name="Foliennummernplatzhalter 3"/>
          <p:cNvSpPr>
            <a:spLocks noGrp="1"/>
          </p:cNvSpPr>
          <p:nvPr>
            <p:ph type="sldNum" sz="quarter" idx="12"/>
          </p:nvPr>
        </p:nvSpPr>
        <p:spPr>
          <a:xfrm>
            <a:off x="5633808" y="6475413"/>
            <a:ext cx="1025987" cy="276999"/>
          </a:xfrm>
        </p:spPr>
        <p:txBody>
          <a:bodyPr/>
          <a:lstStyle>
            <a:lvl1pPr>
              <a:defRPr/>
            </a:lvl1pPr>
          </a:lstStyle>
          <a:p>
            <a:r>
              <a:rPr lang="en-US" dirty="0">
                <a:solidFill>
                  <a:srgbClr val="000000"/>
                </a:solidFill>
              </a:rPr>
              <a:t>Slide </a:t>
            </a:r>
            <a:fld id="{D0FF068C-9A81-4A5F-8F84-6EE3A290DD00}" type="slidenum">
              <a:rPr lang="en-US">
                <a:solidFill>
                  <a:srgbClr val="000000"/>
                </a:solidFill>
              </a:rPr>
              <a:pPr/>
              <a:t>‹Nr.›</a:t>
            </a:fld>
            <a:endParaRPr lang="en-US" dirty="0">
              <a:solidFill>
                <a:srgbClr val="000000"/>
              </a:solidFill>
            </a:endParaRPr>
          </a:p>
        </p:txBody>
      </p:sp>
    </p:spTree>
    <p:extLst>
      <p:ext uri="{BB962C8B-B14F-4D97-AF65-F5344CB8AC3E}">
        <p14:creationId xmlns:p14="http://schemas.microsoft.com/office/powerpoint/2010/main" val="142522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solidFill>
                  <a:srgbClr val="000000"/>
                </a:solidFill>
              </a:rPr>
              <a:t>&lt;month year&gt;</a:t>
            </a:r>
          </a:p>
        </p:txBody>
      </p:sp>
      <p:sp>
        <p:nvSpPr>
          <p:cNvPr id="6" name="Fußzeilenplatzhalter 5"/>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7" name="Foliennummernplatzhalter 6"/>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76F72D51-5D33-46E4-A0A2-5F21FB7F9123}"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10398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solidFill>
                  <a:srgbClr val="000000"/>
                </a:solidFill>
              </a:rPr>
              <a:t>&lt;month year&gt;</a:t>
            </a:r>
          </a:p>
        </p:txBody>
      </p:sp>
      <p:sp>
        <p:nvSpPr>
          <p:cNvPr id="6" name="Fußzeilenplatzhalter 5"/>
          <p:cNvSpPr>
            <a:spLocks noGrp="1"/>
          </p:cNvSpPr>
          <p:nvPr>
            <p:ph type="ftr" sz="quarter" idx="11"/>
          </p:nvPr>
        </p:nvSpPr>
        <p:spPr>
          <a:xfrm>
            <a:off x="7315200" y="6475413"/>
            <a:ext cx="4165600" cy="276999"/>
          </a:xfrm>
        </p:spPr>
        <p:txBody>
          <a:bodyPr/>
          <a:lstStyle>
            <a:lvl1pPr>
              <a:defRPr/>
            </a:lvl1pPr>
          </a:lstStyle>
          <a:p>
            <a:r>
              <a:rPr lang="en-US">
                <a:solidFill>
                  <a:srgbClr val="000000"/>
                </a:solidFill>
              </a:rPr>
              <a:t>&lt;author&gt;, &lt;company&gt;</a:t>
            </a:r>
          </a:p>
        </p:txBody>
      </p:sp>
      <p:sp>
        <p:nvSpPr>
          <p:cNvPr id="7" name="Foliennummernplatzhalter 6"/>
          <p:cNvSpPr>
            <a:spLocks noGrp="1"/>
          </p:cNvSpPr>
          <p:nvPr>
            <p:ph type="sldNum" sz="quarter" idx="12"/>
          </p:nvPr>
        </p:nvSpPr>
        <p:spPr>
          <a:xfrm>
            <a:off x="5633808" y="6475413"/>
            <a:ext cx="1025987" cy="276999"/>
          </a:xfrm>
        </p:spPr>
        <p:txBody>
          <a:bodyPr/>
          <a:lstStyle>
            <a:lvl1pPr>
              <a:defRPr/>
            </a:lvl1pPr>
          </a:lstStyle>
          <a:p>
            <a:r>
              <a:rPr lang="en-US">
                <a:solidFill>
                  <a:srgbClr val="000000"/>
                </a:solidFill>
              </a:rPr>
              <a:t>Slide </a:t>
            </a:r>
            <a:fld id="{9CF003C6-0785-4060-85F0-A5AFF34B04DD}" type="slidenum">
              <a:rPr lang="en-US">
                <a:solidFill>
                  <a:srgbClr val="000000"/>
                </a:solidFill>
              </a:rPr>
              <a:pPr/>
              <a:t>‹Nr.›</a:t>
            </a:fld>
            <a:endParaRPr lang="en-US">
              <a:solidFill>
                <a:srgbClr val="000000"/>
              </a:solidFill>
            </a:endParaRPr>
          </a:p>
        </p:txBody>
      </p:sp>
    </p:spTree>
    <p:extLst>
      <p:ext uri="{BB962C8B-B14F-4D97-AF65-F5344CB8AC3E}">
        <p14:creationId xmlns:p14="http://schemas.microsoft.com/office/powerpoint/2010/main" val="3422680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914400" y="378281"/>
            <a:ext cx="21336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eaLnBrk="0" fontAlgn="base" hangingPunct="0">
              <a:spcBef>
                <a:spcPct val="0"/>
              </a:spcBef>
              <a:spcAft>
                <a:spcPct val="0"/>
              </a:spcAft>
            </a:pPr>
            <a:r>
              <a:rPr lang="en-US" dirty="0">
                <a:solidFill>
                  <a:srgbClr val="000000"/>
                </a:solidFill>
                <a:latin typeface="Times New Roman" pitchFamily="18" charset="0"/>
              </a:rPr>
              <a:t>January 2024</a:t>
            </a:r>
          </a:p>
        </p:txBody>
      </p:sp>
      <p:sp>
        <p:nvSpPr>
          <p:cNvPr id="1029" name="Rectangle 5"/>
          <p:cNvSpPr>
            <a:spLocks noGrp="1" noChangeArrowheads="1"/>
          </p:cNvSpPr>
          <p:nvPr>
            <p:ph type="ftr" sz="quarter" idx="3"/>
          </p:nvPr>
        </p:nvSpPr>
        <p:spPr bwMode="auto">
          <a:xfrm>
            <a:off x="7315200" y="6475413"/>
            <a:ext cx="41656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eaLnBrk="0" fontAlgn="base" hangingPunct="0">
              <a:spcBef>
                <a:spcPct val="0"/>
              </a:spcBef>
              <a:spcAft>
                <a:spcPct val="0"/>
              </a:spcAft>
            </a:pPr>
            <a:r>
              <a:rPr lang="en-US" sz="1200" dirty="0">
                <a:solidFill>
                  <a:srgbClr val="000000"/>
                </a:solidFill>
                <a:latin typeface="Times New Roman" pitchFamily="18" charset="0"/>
              </a:rPr>
              <a:t>Thomas Kürner (TU Braunschweig) </a:t>
            </a:r>
          </a:p>
        </p:txBody>
      </p:sp>
      <p:sp>
        <p:nvSpPr>
          <p:cNvPr id="1030" name="Rectangle 6"/>
          <p:cNvSpPr>
            <a:spLocks noGrp="1" noChangeArrowheads="1"/>
          </p:cNvSpPr>
          <p:nvPr>
            <p:ph type="sldNum" sz="quarter" idx="4"/>
          </p:nvPr>
        </p:nvSpPr>
        <p:spPr bwMode="auto">
          <a:xfrm>
            <a:off x="5821616" y="6475413"/>
            <a:ext cx="650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eaLnBrk="0" fontAlgn="base" hangingPunct="0">
              <a:spcBef>
                <a:spcPct val="0"/>
              </a:spcBef>
              <a:spcAft>
                <a:spcPct val="0"/>
              </a:spcAft>
            </a:pPr>
            <a:r>
              <a:rPr lang="en-US" sz="1200" dirty="0">
                <a:solidFill>
                  <a:srgbClr val="000000"/>
                </a:solidFill>
                <a:latin typeface="Times New Roman" pitchFamily="18" charset="0"/>
              </a:rPr>
              <a:t>Slide </a:t>
            </a:r>
            <a:fld id="{0CA028F1-D738-48FE-BE50-E58F6D2C58CF}" type="slidenum">
              <a:rPr lang="en-US" sz="1200">
                <a:solidFill>
                  <a:srgbClr val="000000"/>
                </a:solidFill>
                <a:latin typeface="Times New Roman" pitchFamily="18" charset="0"/>
              </a:rPr>
              <a:pPr eaLnBrk="0" fontAlgn="base" hangingPunct="0">
                <a:spcBef>
                  <a:spcPct val="0"/>
                </a:spcBef>
                <a:spcAft>
                  <a:spcPct val="0"/>
                </a:spcAft>
              </a:pPr>
              <a:t>‹Nr.›</a:t>
            </a:fld>
            <a:endParaRPr lang="en-US" sz="1200" dirty="0">
              <a:solidFill>
                <a:srgbClr val="000000"/>
              </a:solidFill>
              <a:latin typeface="Times New Roman" pitchFamily="18" charset="0"/>
            </a:endParaRPr>
          </a:p>
        </p:txBody>
      </p:sp>
      <p:sp>
        <p:nvSpPr>
          <p:cNvPr id="1031" name="Rectangle 7"/>
          <p:cNvSpPr>
            <a:spLocks noChangeArrowheads="1"/>
          </p:cNvSpPr>
          <p:nvPr/>
        </p:nvSpPr>
        <p:spPr bwMode="auto">
          <a:xfrm>
            <a:off x="1728716" y="394156"/>
            <a:ext cx="9548885" cy="215444"/>
          </a:xfrm>
          <a:prstGeom prst="rect">
            <a:avLst/>
          </a:prstGeom>
          <a:noFill/>
          <a:ln w="9525">
            <a:noFill/>
            <a:miter lim="800000"/>
            <a:headEnd/>
            <a:tailEnd/>
          </a:ln>
          <a:effectLst/>
        </p:spPr>
        <p:txBody>
          <a:bodyPr wrap="square" lIns="0" tIns="0" rIns="0" bIns="0" anchor="b">
            <a:spAutoFit/>
          </a:bodyPr>
          <a:lstStyle/>
          <a:p>
            <a:pPr marL="982663" lvl="4" algn="r" eaLnBrk="0" fontAlgn="base" hangingPunct="0">
              <a:spcBef>
                <a:spcPct val="0"/>
              </a:spcBef>
              <a:spcAft>
                <a:spcPct val="0"/>
              </a:spcAft>
            </a:pPr>
            <a:r>
              <a:rPr lang="en-US" sz="1400" b="1" dirty="0">
                <a:solidFill>
                  <a:srgbClr val="000000"/>
                </a:solidFill>
                <a:latin typeface="Times New Roman" pitchFamily="18" charset="0"/>
              </a:rPr>
              <a:t>doc.: 15-24-0031-01-0thz_Brainstorming on possible Next Steps for SC THz</a:t>
            </a:r>
          </a:p>
        </p:txBody>
      </p:sp>
      <p:sp>
        <p:nvSpPr>
          <p:cNvPr id="1033" name="Rectangle 9"/>
          <p:cNvSpPr>
            <a:spLocks noChangeArrowheads="1"/>
          </p:cNvSpPr>
          <p:nvPr/>
        </p:nvSpPr>
        <p:spPr bwMode="auto">
          <a:xfrm>
            <a:off x="914400" y="6475413"/>
            <a:ext cx="948267" cy="184666"/>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pPr>
            <a:r>
              <a:rPr lang="en-US" sz="1200">
                <a:solidFill>
                  <a:srgbClr val="000000"/>
                </a:solidFill>
                <a:latin typeface="Times New Roman" pitchFamily="18"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pPr>
            <a:endParaRPr lang="de-DE" sz="1200">
              <a:solidFill>
                <a:srgbClr val="000000"/>
              </a:solidFill>
              <a:latin typeface="Times New Roman" pitchFamily="18" charset="0"/>
            </a:endParaRPr>
          </a:p>
        </p:txBody>
      </p:sp>
    </p:spTree>
    <p:extLst>
      <p:ext uri="{BB962C8B-B14F-4D97-AF65-F5344CB8AC3E}">
        <p14:creationId xmlns:p14="http://schemas.microsoft.com/office/powerpoint/2010/main" val="1658791298"/>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2/15-22-0384-00-0thz-physical-layer-solutions-to-maximize-throughput-and-facilitate-coexistence-in-the-terahertz-band.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3/15-23-0132-01-0thz-overview-on-the-horizon-europe-6g-sns-project-terrameta.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1199456" y="332656"/>
            <a:ext cx="1600200" cy="215444"/>
          </a:xfrm>
        </p:spPr>
        <p:txBody>
          <a:bodyPr/>
          <a:lstStyle/>
          <a:p>
            <a:r>
              <a:rPr lang="en-US" dirty="0">
                <a:solidFill>
                  <a:srgbClr val="000000"/>
                </a:solidFill>
              </a:rPr>
              <a:t>January 2024</a:t>
            </a:r>
          </a:p>
        </p:txBody>
      </p:sp>
      <p:sp>
        <p:nvSpPr>
          <p:cNvPr id="5" name="Fußzeilenplatzhalter 2"/>
          <p:cNvSpPr>
            <a:spLocks noGrp="1"/>
          </p:cNvSpPr>
          <p:nvPr>
            <p:ph type="ftr" sz="quarter" idx="11"/>
          </p:nvPr>
        </p:nvSpPr>
        <p:spPr>
          <a:xfrm>
            <a:off x="7010400" y="6525344"/>
            <a:ext cx="4342184" cy="215444"/>
          </a:xfrm>
        </p:spPr>
        <p:txBody>
          <a:bodyPr/>
          <a:lstStyle/>
          <a:p>
            <a:r>
              <a:rPr lang="en-US" sz="1400" dirty="0">
                <a:solidFill>
                  <a:srgbClr val="000000"/>
                </a:solidFill>
              </a:rPr>
              <a:t>Thomas Kürner (TU Braunschweig).</a:t>
            </a:r>
          </a:p>
        </p:txBody>
      </p:sp>
      <p:sp>
        <p:nvSpPr>
          <p:cNvPr id="6" name="Foliennummernplatzhalter 3"/>
          <p:cNvSpPr>
            <a:spLocks noGrp="1"/>
          </p:cNvSpPr>
          <p:nvPr>
            <p:ph type="sldNum" sz="quarter" idx="12"/>
          </p:nvPr>
        </p:nvSpPr>
        <p:spPr>
          <a:xfrm>
            <a:off x="5834216" y="6475413"/>
            <a:ext cx="625171" cy="246221"/>
          </a:xfrm>
        </p:spPr>
        <p:txBody>
          <a:bodyPr/>
          <a:lstStyle/>
          <a:p>
            <a:r>
              <a:rPr lang="en-US" sz="1600" dirty="0">
                <a:solidFill>
                  <a:srgbClr val="000000"/>
                </a:solidFill>
              </a:rPr>
              <a:t>Slide </a:t>
            </a:r>
            <a:fld id="{81095783-45F1-4BC3-AE2A-29FF2428E513}" type="slidenum">
              <a:rPr lang="en-US" sz="1600">
                <a:solidFill>
                  <a:srgbClr val="000000"/>
                </a:solidFill>
              </a:rPr>
              <a:pPr/>
              <a:t>1</a:t>
            </a:fld>
            <a:endParaRPr lang="en-US" sz="1600" dirty="0">
              <a:solidFill>
                <a:srgbClr val="000000"/>
              </a:solidFill>
            </a:endParaRPr>
          </a:p>
        </p:txBody>
      </p:sp>
      <p:sp>
        <p:nvSpPr>
          <p:cNvPr id="27651" name="Rectangle 3"/>
          <p:cNvSpPr>
            <a:spLocks noChangeArrowheads="1"/>
          </p:cNvSpPr>
          <p:nvPr/>
        </p:nvSpPr>
        <p:spPr bwMode="auto">
          <a:xfrm>
            <a:off x="1055440" y="764704"/>
            <a:ext cx="10297144" cy="4201150"/>
          </a:xfrm>
          <a:prstGeom prst="rect">
            <a:avLst/>
          </a:prstGeom>
          <a:noFill/>
          <a:ln w="12700">
            <a:noFill/>
            <a:miter lim="800000"/>
            <a:headEnd type="none" w="sm" len="sm"/>
            <a:tailEnd type="none" w="sm" len="sm"/>
          </a:ln>
          <a:effectLst/>
        </p:spPr>
        <p:txBody>
          <a:bodyPr wrap="square">
            <a:spAutoFit/>
          </a:bodyPr>
          <a:lstStyle/>
          <a:p>
            <a:pPr eaLnBrk="0" fontAlgn="base" hangingPunct="0">
              <a:spcBef>
                <a:spcPct val="0"/>
              </a:spcBef>
              <a:spcAft>
                <a:spcPct val="0"/>
              </a:spcAft>
            </a:pPr>
            <a:r>
              <a:rPr lang="en-US" b="1" u="sng" dirty="0">
                <a:solidFill>
                  <a:srgbClr val="000000"/>
                </a:solidFill>
                <a:effectLst>
                  <a:outerShdw blurRad="38100" dist="38100" dir="2700000" algn="tl">
                    <a:srgbClr val="C0C0C0"/>
                  </a:outerShdw>
                </a:effectLst>
                <a:latin typeface="Times New Roman" pitchFamily="18" charset="0"/>
              </a:rPr>
              <a:t>Project: IEEE P802.15 Working Group for Wireless </a:t>
            </a:r>
            <a:r>
              <a:rPr lang="en-US" b="1" u="sng" dirty="0" err="1">
                <a:solidFill>
                  <a:srgbClr val="000000"/>
                </a:solidFill>
                <a:effectLst>
                  <a:outerShdw blurRad="38100" dist="38100" dir="2700000" algn="tl">
                    <a:srgbClr val="C0C0C0"/>
                  </a:outerShdw>
                </a:effectLst>
                <a:latin typeface="Times New Roman" pitchFamily="18" charset="0"/>
              </a:rPr>
              <a:t>Speciality</a:t>
            </a:r>
            <a:r>
              <a:rPr lang="en-US" b="1" u="sng" dirty="0">
                <a:solidFill>
                  <a:srgbClr val="000000"/>
                </a:solidFill>
                <a:effectLst>
                  <a:outerShdw blurRad="38100" dist="38100" dir="2700000" algn="tl">
                    <a:srgbClr val="C0C0C0"/>
                  </a:outerShdw>
                </a:effectLst>
                <a:latin typeface="Times New Roman" pitchFamily="18" charset="0"/>
              </a:rPr>
              <a:t> Networks (WSN)</a:t>
            </a:r>
            <a:endParaRPr lang="en-US" sz="1600" b="1" dirty="0">
              <a:solidFill>
                <a:srgbClr val="000000"/>
              </a:solidFill>
              <a:latin typeface="Times New Roman" pitchFamily="18" charset="0"/>
            </a:endParaRPr>
          </a:p>
          <a:p>
            <a:pPr eaLnBrk="0" fontAlgn="base" hangingPunct="0">
              <a:spcBef>
                <a:spcPct val="0"/>
              </a:spcBef>
              <a:spcAft>
                <a:spcPct val="0"/>
              </a:spcAft>
            </a:pPr>
            <a:endParaRPr lang="en-US" sz="1600" dirty="0">
              <a:solidFill>
                <a:srgbClr val="000000"/>
              </a:solidFill>
              <a:latin typeface="Times New Roman" pitchFamily="18" charset="0"/>
            </a:endParaRPr>
          </a:p>
          <a:p>
            <a:pPr eaLnBrk="0" fontAlgn="base" hangingPunct="0">
              <a:spcBef>
                <a:spcPct val="0"/>
              </a:spcBef>
              <a:spcAft>
                <a:spcPct val="0"/>
              </a:spcAft>
            </a:pPr>
            <a:r>
              <a:rPr lang="en-US" sz="1600" b="1" dirty="0">
                <a:solidFill>
                  <a:srgbClr val="000000"/>
                </a:solidFill>
                <a:latin typeface="Times New Roman" pitchFamily="18" charset="0"/>
              </a:rPr>
              <a:t>Submission Title:</a:t>
            </a:r>
            <a:r>
              <a:rPr lang="en-US" sz="1600" dirty="0">
                <a:solidFill>
                  <a:srgbClr val="000000"/>
                </a:solidFill>
                <a:latin typeface="Times New Roman" pitchFamily="18" charset="0"/>
              </a:rPr>
              <a:t> Brainstorming on possible Next Steps for SC THz	</a:t>
            </a:r>
          </a:p>
          <a:p>
            <a:pPr eaLnBrk="0" fontAlgn="base" hangingPunct="0">
              <a:spcBef>
                <a:spcPct val="0"/>
              </a:spcBef>
              <a:spcAft>
                <a:spcPct val="0"/>
              </a:spcAft>
            </a:pPr>
            <a:r>
              <a:rPr lang="en-US" sz="1600" b="1" dirty="0">
                <a:solidFill>
                  <a:srgbClr val="000000"/>
                </a:solidFill>
                <a:latin typeface="Times New Roman" pitchFamily="18" charset="0"/>
              </a:rPr>
              <a:t>Date Submitted</a:t>
            </a:r>
            <a:r>
              <a:rPr lang="en-US" sz="1600" dirty="0">
                <a:solidFill>
                  <a:srgbClr val="000000"/>
                </a:solidFill>
                <a:latin typeface="Times New Roman" pitchFamily="18" charset="0"/>
              </a:rPr>
              <a:t>: 14 January 2024</a:t>
            </a:r>
          </a:p>
          <a:p>
            <a:pPr eaLnBrk="0" fontAlgn="base" hangingPunct="0">
              <a:spcBef>
                <a:spcPct val="0"/>
              </a:spcBef>
              <a:spcAft>
                <a:spcPct val="0"/>
              </a:spcAft>
            </a:pPr>
            <a:r>
              <a:rPr lang="en-US" sz="1600" b="1" dirty="0">
                <a:solidFill>
                  <a:srgbClr val="000000"/>
                </a:solidFill>
                <a:latin typeface="Times New Roman" pitchFamily="18" charset="0"/>
              </a:rPr>
              <a:t>Source:</a:t>
            </a:r>
            <a:r>
              <a:rPr lang="en-US" sz="1600" dirty="0">
                <a:solidFill>
                  <a:srgbClr val="000000"/>
                </a:solidFill>
                <a:latin typeface="Times New Roman" pitchFamily="18" charset="0"/>
              </a:rPr>
              <a:t> Thomas Kürner, TU Braunschweig</a:t>
            </a:r>
          </a:p>
          <a:p>
            <a:pPr eaLnBrk="0" fontAlgn="base" hangingPunct="0">
              <a:spcBef>
                <a:spcPct val="0"/>
              </a:spcBef>
              <a:spcAft>
                <a:spcPct val="0"/>
              </a:spcAft>
            </a:pPr>
            <a:r>
              <a:rPr lang="en-US" sz="1600" dirty="0">
                <a:solidFill>
                  <a:srgbClr val="000000"/>
                </a:solidFill>
                <a:latin typeface="Times New Roman" pitchFamily="18" charset="0"/>
              </a:rPr>
              <a:t>Address </a:t>
            </a:r>
            <a:r>
              <a:rPr lang="en-US" sz="1600" dirty="0" err="1">
                <a:solidFill>
                  <a:srgbClr val="000000"/>
                </a:solidFill>
                <a:latin typeface="Times New Roman" pitchFamily="18" charset="0"/>
              </a:rPr>
              <a:t>Schleinitzstr</a:t>
            </a:r>
            <a:r>
              <a:rPr lang="en-US" sz="1600" dirty="0">
                <a:solidFill>
                  <a:srgbClr val="000000"/>
                </a:solidFill>
                <a:latin typeface="Times New Roman" pitchFamily="18" charset="0"/>
              </a:rPr>
              <a:t>. 22, D-38092 Braunschweig, Germany</a:t>
            </a:r>
          </a:p>
          <a:p>
            <a:pPr eaLnBrk="0" fontAlgn="base" hangingPunct="0">
              <a:spcBef>
                <a:spcPct val="0"/>
              </a:spcBef>
              <a:spcAft>
                <a:spcPct val="0"/>
              </a:spcAft>
            </a:pPr>
            <a:r>
              <a:rPr lang="en-US" sz="1600" dirty="0">
                <a:solidFill>
                  <a:srgbClr val="000000"/>
                </a:solidFill>
                <a:latin typeface="Times New Roman" pitchFamily="18" charset="0"/>
              </a:rPr>
              <a:t>Voice:+495313912416, FAX: +495313915192, E-Mail: t.kuerner@tu-braunschweig.de	</a:t>
            </a:r>
          </a:p>
          <a:p>
            <a:pPr eaLnBrk="0" fontAlgn="base" hangingPunct="0">
              <a:spcBef>
                <a:spcPts val="600"/>
              </a:spcBef>
              <a:spcAft>
                <a:spcPts val="600"/>
              </a:spcAft>
            </a:pPr>
            <a:r>
              <a:rPr lang="en-US" sz="1600" b="1" dirty="0">
                <a:solidFill>
                  <a:srgbClr val="000000"/>
                </a:solidFill>
                <a:latin typeface="Times New Roman" pitchFamily="18" charset="0"/>
              </a:rPr>
              <a:t>Re:</a:t>
            </a:r>
            <a:r>
              <a:rPr lang="en-US" sz="1600" dirty="0">
                <a:solidFill>
                  <a:srgbClr val="000000"/>
                </a:solidFill>
                <a:latin typeface="Times New Roman" pitchFamily="18" charset="0"/>
              </a:rPr>
              <a:t> </a:t>
            </a:r>
            <a:endParaRPr lang="en-US" sz="1200" dirty="0">
              <a:solidFill>
                <a:srgbClr val="000000"/>
              </a:solidFill>
              <a:latin typeface="Times New Roman" pitchFamily="18" charset="0"/>
            </a:endParaRPr>
          </a:p>
          <a:p>
            <a:pPr eaLnBrk="0" fontAlgn="base" hangingPunct="0">
              <a:spcBef>
                <a:spcPct val="0"/>
              </a:spcBef>
              <a:spcAft>
                <a:spcPct val="0"/>
              </a:spcAft>
            </a:pPr>
            <a:r>
              <a:rPr lang="en-US" sz="1600" b="1" dirty="0">
                <a:solidFill>
                  <a:srgbClr val="000000"/>
                </a:solidFill>
                <a:latin typeface="Times New Roman" pitchFamily="18" charset="0"/>
              </a:rPr>
              <a:t>Abstract:</a:t>
            </a:r>
            <a:r>
              <a:rPr lang="en-US" sz="1600" dirty="0">
                <a:solidFill>
                  <a:srgbClr val="000000"/>
                </a:solidFill>
                <a:latin typeface="Times New Roman" pitchFamily="18" charset="0"/>
              </a:rPr>
              <a:t>	This contribution is intended as a starting point to brainstorm the possible next activities of SC THz.</a:t>
            </a:r>
          </a:p>
          <a:p>
            <a:pPr eaLnBrk="0" fontAlgn="base" hangingPunct="0">
              <a:spcBef>
                <a:spcPts val="600"/>
              </a:spcBef>
              <a:spcAft>
                <a:spcPts val="600"/>
              </a:spcAft>
            </a:pPr>
            <a:r>
              <a:rPr lang="en-US" sz="1600" b="1" dirty="0">
                <a:solidFill>
                  <a:srgbClr val="000000"/>
                </a:solidFill>
                <a:latin typeface="Times New Roman" pitchFamily="18" charset="0"/>
              </a:rPr>
              <a:t>Purpose: </a:t>
            </a:r>
            <a:r>
              <a:rPr lang="en-US" sz="1600" dirty="0">
                <a:solidFill>
                  <a:srgbClr val="000000"/>
                </a:solidFill>
                <a:latin typeface="Times New Roman" pitchFamily="18" charset="0"/>
              </a:rPr>
              <a:t>Information of IEEE 802.15 SC THz</a:t>
            </a:r>
          </a:p>
          <a:p>
            <a:pPr eaLnBrk="0" fontAlgn="base" hangingPunct="0">
              <a:spcAft>
                <a:spcPts val="600"/>
              </a:spcAft>
            </a:pPr>
            <a:r>
              <a:rPr lang="en-US" sz="1600" b="1" dirty="0">
                <a:solidFill>
                  <a:srgbClr val="000000"/>
                </a:solidFill>
                <a:latin typeface="Times New Roman" pitchFamily="18" charset="0"/>
              </a:rPr>
              <a:t>Notice:</a:t>
            </a:r>
            <a:r>
              <a:rPr lang="en-US" sz="1600" dirty="0">
                <a:solidFill>
                  <a:srgbClr val="000000"/>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fontAlgn="base" hangingPunct="0">
              <a:spcBef>
                <a:spcPct val="0"/>
              </a:spcBef>
              <a:spcAft>
                <a:spcPct val="0"/>
              </a:spcAft>
            </a:pPr>
            <a:r>
              <a:rPr lang="en-US" sz="1600" b="1" dirty="0">
                <a:solidFill>
                  <a:srgbClr val="000000"/>
                </a:solidFill>
                <a:latin typeface="Times New Roman" pitchFamily="18" charset="0"/>
              </a:rPr>
              <a:t>Release:</a:t>
            </a:r>
            <a:r>
              <a:rPr lang="en-US" sz="1600" dirty="0">
                <a:solidFill>
                  <a:srgbClr val="000000"/>
                </a:solidFill>
                <a:latin typeface="Times New Roman"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025910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3016-B509-46AB-A6E8-0AB4842748CA}"/>
              </a:ext>
            </a:extLst>
          </p:cNvPr>
          <p:cNvSpPr>
            <a:spLocks noGrp="1"/>
          </p:cNvSpPr>
          <p:nvPr>
            <p:ph type="title"/>
          </p:nvPr>
        </p:nvSpPr>
        <p:spPr/>
        <p:txBody>
          <a:bodyPr/>
          <a:lstStyle/>
          <a:p>
            <a:r>
              <a:rPr lang="de-DE" dirty="0" err="1"/>
              <a:t>Discussion</a:t>
            </a:r>
            <a:endParaRPr lang="de-DE" dirty="0"/>
          </a:p>
        </p:txBody>
      </p:sp>
      <p:sp>
        <p:nvSpPr>
          <p:cNvPr id="3" name="Inhaltsplatzhalter 2">
            <a:extLst>
              <a:ext uri="{FF2B5EF4-FFF2-40B4-BE49-F238E27FC236}">
                <a16:creationId xmlns:a16="http://schemas.microsoft.com/office/drawing/2014/main" id="{2E842A48-9C10-463E-A1D8-85AFE419B3F0}"/>
              </a:ext>
            </a:extLst>
          </p:cNvPr>
          <p:cNvSpPr>
            <a:spLocks noGrp="1"/>
          </p:cNvSpPr>
          <p:nvPr>
            <p:ph idx="1"/>
          </p:nvPr>
        </p:nvSpPr>
        <p:spPr/>
        <p:txBody>
          <a:bodyPr/>
          <a:lstStyle/>
          <a:p>
            <a:endParaRPr lang="en-US" sz="2400" dirty="0">
              <a:latin typeface="+mj-lt"/>
            </a:endParaRPr>
          </a:p>
          <a:p>
            <a:endParaRPr lang="de-DE" sz="2400" dirty="0"/>
          </a:p>
        </p:txBody>
      </p:sp>
      <p:sp>
        <p:nvSpPr>
          <p:cNvPr id="4" name="Datumsplatzhalter 3">
            <a:extLst>
              <a:ext uri="{FF2B5EF4-FFF2-40B4-BE49-F238E27FC236}">
                <a16:creationId xmlns:a16="http://schemas.microsoft.com/office/drawing/2014/main" id="{1FBFAB55-1B0A-4915-8379-2FEC629CC469}"/>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E39302C3-7828-4F3F-AE09-C11B16F105CB}"/>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7A6083C2-9964-42D6-9775-10640727A2D5}"/>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10</a:t>
            </a:fld>
            <a:endParaRPr lang="en-US">
              <a:solidFill>
                <a:srgbClr val="000000"/>
              </a:solidFill>
            </a:endParaRPr>
          </a:p>
        </p:txBody>
      </p:sp>
    </p:spTree>
    <p:extLst>
      <p:ext uri="{BB962C8B-B14F-4D97-AF65-F5344CB8AC3E}">
        <p14:creationId xmlns:p14="http://schemas.microsoft.com/office/powerpoint/2010/main" val="2084520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91597515-755F-4656-A3E5-AAA1042783C3}"/>
              </a:ext>
            </a:extLst>
          </p:cNvPr>
          <p:cNvSpPr>
            <a:spLocks noGrp="1"/>
          </p:cNvSpPr>
          <p:nvPr>
            <p:ph type="ctrTitle"/>
          </p:nvPr>
        </p:nvSpPr>
        <p:spPr/>
        <p:txBody>
          <a:bodyPr/>
          <a:lstStyle/>
          <a:p>
            <a:r>
              <a:rPr lang="en-US" dirty="0"/>
              <a:t>Brainstorming on possible Next Steps for SC THz</a:t>
            </a:r>
            <a:endParaRPr lang="de-DE" dirty="0"/>
          </a:p>
        </p:txBody>
      </p:sp>
      <p:sp>
        <p:nvSpPr>
          <p:cNvPr id="6" name="Untertitel 5">
            <a:extLst>
              <a:ext uri="{FF2B5EF4-FFF2-40B4-BE49-F238E27FC236}">
                <a16:creationId xmlns:a16="http://schemas.microsoft.com/office/drawing/2014/main" id="{94C5021E-EA17-4A1B-BAAC-056B4B11C015}"/>
              </a:ext>
            </a:extLst>
          </p:cNvPr>
          <p:cNvSpPr>
            <a:spLocks noGrp="1"/>
          </p:cNvSpPr>
          <p:nvPr>
            <p:ph type="subTitle" idx="1"/>
          </p:nvPr>
        </p:nvSpPr>
        <p:spPr/>
        <p:txBody>
          <a:bodyPr/>
          <a:lstStyle/>
          <a:p>
            <a:endParaRPr lang="de-DE" sz="1800" dirty="0"/>
          </a:p>
        </p:txBody>
      </p:sp>
      <p:sp>
        <p:nvSpPr>
          <p:cNvPr id="2" name="Datumsplatzhalter 1">
            <a:extLst>
              <a:ext uri="{FF2B5EF4-FFF2-40B4-BE49-F238E27FC236}">
                <a16:creationId xmlns:a16="http://schemas.microsoft.com/office/drawing/2014/main" id="{6693856A-B8E0-4C89-9302-E16CF2218129}"/>
              </a:ext>
            </a:extLst>
          </p:cNvPr>
          <p:cNvSpPr>
            <a:spLocks noGrp="1"/>
          </p:cNvSpPr>
          <p:nvPr>
            <p:ph type="dt" sz="half" idx="10"/>
          </p:nvPr>
        </p:nvSpPr>
        <p:spPr/>
        <p:txBody>
          <a:bodyPr/>
          <a:lstStyle/>
          <a:p>
            <a:r>
              <a:rPr lang="en-US" dirty="0">
                <a:solidFill>
                  <a:srgbClr val="000000"/>
                </a:solidFill>
              </a:rPr>
              <a:t>January 2024</a:t>
            </a:r>
          </a:p>
        </p:txBody>
      </p:sp>
      <p:sp>
        <p:nvSpPr>
          <p:cNvPr id="3" name="Fußzeilenplatzhalter 2">
            <a:extLst>
              <a:ext uri="{FF2B5EF4-FFF2-40B4-BE49-F238E27FC236}">
                <a16:creationId xmlns:a16="http://schemas.microsoft.com/office/drawing/2014/main" id="{46B7EF29-58C4-4936-8893-AA896391966F}"/>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4" name="Foliennummernplatzhalter 3">
            <a:extLst>
              <a:ext uri="{FF2B5EF4-FFF2-40B4-BE49-F238E27FC236}">
                <a16:creationId xmlns:a16="http://schemas.microsoft.com/office/drawing/2014/main" id="{50BD236A-16DE-432E-BDD9-381652AA3C2D}"/>
              </a:ext>
            </a:extLst>
          </p:cNvPr>
          <p:cNvSpPr>
            <a:spLocks noGrp="1"/>
          </p:cNvSpPr>
          <p:nvPr>
            <p:ph type="sldNum" sz="quarter" idx="12"/>
          </p:nvPr>
        </p:nvSpPr>
        <p:spPr/>
        <p:txBody>
          <a:bodyPr/>
          <a:lstStyle/>
          <a:p>
            <a:r>
              <a:rPr lang="en-US">
                <a:solidFill>
                  <a:srgbClr val="000000"/>
                </a:solidFill>
              </a:rPr>
              <a:t>Slide </a:t>
            </a:r>
            <a:fld id="{D0FF068C-9A81-4A5F-8F84-6EE3A290DD00}" type="slidenum">
              <a:rPr lang="en-US" smtClean="0">
                <a:solidFill>
                  <a:srgbClr val="000000"/>
                </a:solidFill>
              </a:rPr>
              <a:pPr/>
              <a:t>2</a:t>
            </a:fld>
            <a:endParaRPr lang="en-US" dirty="0">
              <a:solidFill>
                <a:srgbClr val="000000"/>
              </a:solidFill>
            </a:endParaRPr>
          </a:p>
        </p:txBody>
      </p:sp>
    </p:spTree>
    <p:extLst>
      <p:ext uri="{BB962C8B-B14F-4D97-AF65-F5344CB8AC3E}">
        <p14:creationId xmlns:p14="http://schemas.microsoft.com/office/powerpoint/2010/main" val="19926211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3016-B509-46AB-A6E8-0AB4842748CA}"/>
              </a:ext>
            </a:extLst>
          </p:cNvPr>
          <p:cNvSpPr>
            <a:spLocks noGrp="1"/>
          </p:cNvSpPr>
          <p:nvPr>
            <p:ph type="title"/>
          </p:nvPr>
        </p:nvSpPr>
        <p:spPr/>
        <p:txBody>
          <a:bodyPr/>
          <a:lstStyle/>
          <a:p>
            <a:r>
              <a:rPr lang="de-DE" dirty="0" err="1"/>
              <a:t>Scope</a:t>
            </a:r>
            <a:r>
              <a:rPr lang="de-DE" dirty="0"/>
              <a:t> </a:t>
            </a:r>
            <a:r>
              <a:rPr lang="de-DE" dirty="0" err="1"/>
              <a:t>of</a:t>
            </a:r>
            <a:r>
              <a:rPr lang="de-DE" dirty="0"/>
              <a:t> </a:t>
            </a:r>
            <a:r>
              <a:rPr lang="de-DE" dirty="0" err="1"/>
              <a:t>this</a:t>
            </a:r>
            <a:r>
              <a:rPr lang="de-DE" dirty="0"/>
              <a:t> </a:t>
            </a:r>
            <a:r>
              <a:rPr lang="de-DE" dirty="0" err="1"/>
              <a:t>Contribution</a:t>
            </a:r>
            <a:endParaRPr lang="de-DE" dirty="0"/>
          </a:p>
        </p:txBody>
      </p:sp>
      <p:sp>
        <p:nvSpPr>
          <p:cNvPr id="3" name="Inhaltsplatzhalter 2">
            <a:extLst>
              <a:ext uri="{FF2B5EF4-FFF2-40B4-BE49-F238E27FC236}">
                <a16:creationId xmlns:a16="http://schemas.microsoft.com/office/drawing/2014/main" id="{2E842A48-9C10-463E-A1D8-85AFE419B3F0}"/>
              </a:ext>
            </a:extLst>
          </p:cNvPr>
          <p:cNvSpPr>
            <a:spLocks noGrp="1"/>
          </p:cNvSpPr>
          <p:nvPr>
            <p:ph idx="1"/>
          </p:nvPr>
        </p:nvSpPr>
        <p:spPr/>
        <p:txBody>
          <a:bodyPr/>
          <a:lstStyle/>
          <a:p>
            <a:pPr eaLnBrk="0" fontAlgn="base" hangingPunct="0">
              <a:spcBef>
                <a:spcPct val="0"/>
              </a:spcBef>
              <a:spcAft>
                <a:spcPct val="0"/>
              </a:spcAft>
            </a:pPr>
            <a:r>
              <a:rPr lang="en-US" sz="2400" dirty="0">
                <a:solidFill>
                  <a:srgbClr val="000000"/>
                </a:solidFill>
                <a:latin typeface="Times New Roman" pitchFamily="18" charset="0"/>
              </a:rPr>
              <a:t>IEEE Std 802.15.3-2023 has been completed. </a:t>
            </a:r>
          </a:p>
          <a:p>
            <a:pPr eaLnBrk="0" fontAlgn="base" hangingPunct="0">
              <a:spcBef>
                <a:spcPct val="0"/>
              </a:spcBef>
              <a:spcAft>
                <a:spcPct val="0"/>
              </a:spcAft>
            </a:pPr>
            <a:r>
              <a:rPr lang="en-US" sz="2400" dirty="0">
                <a:solidFill>
                  <a:srgbClr val="000000"/>
                </a:solidFill>
                <a:latin typeface="Times New Roman" pitchFamily="18" charset="0"/>
              </a:rPr>
              <a:t>This contribution is intended as a starting point to brainstorm the possible next activities of SC THz.</a:t>
            </a:r>
          </a:p>
          <a:p>
            <a:pPr eaLnBrk="0" fontAlgn="base" hangingPunct="0">
              <a:spcBef>
                <a:spcPct val="0"/>
              </a:spcBef>
              <a:spcAft>
                <a:spcPct val="0"/>
              </a:spcAft>
            </a:pPr>
            <a:r>
              <a:rPr lang="en-US" sz="2400" dirty="0">
                <a:solidFill>
                  <a:srgbClr val="000000"/>
                </a:solidFill>
                <a:latin typeface="Times New Roman" pitchFamily="18" charset="0"/>
              </a:rPr>
              <a:t>Activities could be new projects or activities </a:t>
            </a:r>
            <a:r>
              <a:rPr lang="en-US" sz="2400" dirty="0" err="1">
                <a:solidFill>
                  <a:srgbClr val="000000"/>
                </a:solidFill>
                <a:latin typeface="Times New Roman" pitchFamily="18" charset="0"/>
              </a:rPr>
              <a:t>wrt</a:t>
            </a:r>
            <a:r>
              <a:rPr lang="en-US" sz="2400" dirty="0">
                <a:solidFill>
                  <a:srgbClr val="000000"/>
                </a:solidFill>
                <a:latin typeface="Times New Roman" pitchFamily="18" charset="0"/>
              </a:rPr>
              <a:t> the regulatory questions coming up with the THz-related agenda items at WRC-27 and WRC-31</a:t>
            </a:r>
          </a:p>
          <a:p>
            <a:pPr eaLnBrk="0" fontAlgn="base" hangingPunct="0">
              <a:spcBef>
                <a:spcPct val="0"/>
              </a:spcBef>
              <a:spcAft>
                <a:spcPct val="0"/>
              </a:spcAft>
            </a:pPr>
            <a:r>
              <a:rPr lang="en-US" sz="2400" dirty="0">
                <a:solidFill>
                  <a:srgbClr val="000000"/>
                </a:solidFill>
                <a:latin typeface="Times New Roman" pitchFamily="18" charset="0"/>
              </a:rPr>
              <a:t>In the following a few directions are described.</a:t>
            </a:r>
          </a:p>
          <a:p>
            <a:endParaRPr lang="en-US" sz="2400" dirty="0">
              <a:latin typeface="+mj-lt"/>
            </a:endParaRPr>
          </a:p>
          <a:p>
            <a:endParaRPr lang="de-DE" sz="2400" dirty="0"/>
          </a:p>
        </p:txBody>
      </p:sp>
      <p:sp>
        <p:nvSpPr>
          <p:cNvPr id="4" name="Datumsplatzhalter 3">
            <a:extLst>
              <a:ext uri="{FF2B5EF4-FFF2-40B4-BE49-F238E27FC236}">
                <a16:creationId xmlns:a16="http://schemas.microsoft.com/office/drawing/2014/main" id="{1FBFAB55-1B0A-4915-8379-2FEC629CC469}"/>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E39302C3-7828-4F3F-AE09-C11B16F105CB}"/>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7A6083C2-9964-42D6-9775-10640727A2D5}"/>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3</a:t>
            </a:fld>
            <a:endParaRPr lang="en-US">
              <a:solidFill>
                <a:srgbClr val="000000"/>
              </a:solidFill>
            </a:endParaRPr>
          </a:p>
        </p:txBody>
      </p:sp>
    </p:spTree>
    <p:extLst>
      <p:ext uri="{BB962C8B-B14F-4D97-AF65-F5344CB8AC3E}">
        <p14:creationId xmlns:p14="http://schemas.microsoft.com/office/powerpoint/2010/main" val="2499969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3016-B509-46AB-A6E8-0AB4842748CA}"/>
              </a:ext>
            </a:extLst>
          </p:cNvPr>
          <p:cNvSpPr>
            <a:spLocks noGrp="1"/>
          </p:cNvSpPr>
          <p:nvPr>
            <p:ph type="title"/>
          </p:nvPr>
        </p:nvSpPr>
        <p:spPr/>
        <p:txBody>
          <a:bodyPr/>
          <a:lstStyle/>
          <a:p>
            <a:r>
              <a:rPr lang="de-DE" dirty="0" err="1"/>
              <a:t>Activities</a:t>
            </a:r>
            <a:r>
              <a:rPr lang="de-DE" dirty="0"/>
              <a:t> </a:t>
            </a:r>
            <a:r>
              <a:rPr lang="de-DE" dirty="0" err="1"/>
              <a:t>wrt</a:t>
            </a:r>
            <a:r>
              <a:rPr lang="de-DE" dirty="0"/>
              <a:t> WRC-27 and WRC-31</a:t>
            </a:r>
          </a:p>
        </p:txBody>
      </p:sp>
      <p:sp>
        <p:nvSpPr>
          <p:cNvPr id="3" name="Inhaltsplatzhalter 2">
            <a:extLst>
              <a:ext uri="{FF2B5EF4-FFF2-40B4-BE49-F238E27FC236}">
                <a16:creationId xmlns:a16="http://schemas.microsoft.com/office/drawing/2014/main" id="{2E842A48-9C10-463E-A1D8-85AFE419B3F0}"/>
              </a:ext>
            </a:extLst>
          </p:cNvPr>
          <p:cNvSpPr>
            <a:spLocks noGrp="1"/>
          </p:cNvSpPr>
          <p:nvPr>
            <p:ph idx="1"/>
          </p:nvPr>
        </p:nvSpPr>
        <p:spPr/>
        <p:txBody>
          <a:bodyPr/>
          <a:lstStyle/>
          <a:p>
            <a:pPr eaLnBrk="0" fontAlgn="base" hangingPunct="0">
              <a:spcBef>
                <a:spcPct val="0"/>
              </a:spcBef>
              <a:spcAft>
                <a:spcPct val="0"/>
              </a:spcAft>
            </a:pPr>
            <a:r>
              <a:rPr lang="en-US" sz="2400" dirty="0">
                <a:solidFill>
                  <a:srgbClr val="000000"/>
                </a:solidFill>
                <a:latin typeface="Times New Roman" pitchFamily="18" charset="0"/>
              </a:rPr>
              <a:t>At WRC-27 an agenda item </a:t>
            </a:r>
            <a:r>
              <a:rPr lang="en-US" sz="2400" dirty="0" err="1">
                <a:solidFill>
                  <a:srgbClr val="000000"/>
                </a:solidFill>
                <a:latin typeface="Times New Roman" pitchFamily="18" charset="0"/>
              </a:rPr>
              <a:t>wrt</a:t>
            </a:r>
            <a:r>
              <a:rPr lang="en-US" sz="2400" dirty="0">
                <a:solidFill>
                  <a:srgbClr val="000000"/>
                </a:solidFill>
                <a:latin typeface="Times New Roman" pitchFamily="18" charset="0"/>
              </a:rPr>
              <a:t> THz is dealing with the identification and allocation of spectrum for Radio Location Service covering the frequency bands currently defined in IEEE 802.15.3-2023.</a:t>
            </a:r>
          </a:p>
          <a:p>
            <a:pPr eaLnBrk="0" hangingPunct="0">
              <a:spcBef>
                <a:spcPct val="0"/>
              </a:spcBef>
            </a:pPr>
            <a:endParaRPr lang="en-US" sz="2400" dirty="0">
              <a:solidFill>
                <a:srgbClr val="000000"/>
              </a:solidFill>
              <a:latin typeface="Times New Roman" pitchFamily="18" charset="0"/>
            </a:endParaRPr>
          </a:p>
          <a:p>
            <a:r>
              <a:rPr lang="en-US" sz="2400" dirty="0">
                <a:latin typeface="+mj-lt"/>
              </a:rPr>
              <a:t>At WRC-31the allocation of spectrum beyond 275 GHz is one of the agenda items.</a:t>
            </a:r>
          </a:p>
          <a:p>
            <a:endParaRPr lang="en-US" sz="2400" dirty="0">
              <a:latin typeface="+mj-lt"/>
            </a:endParaRPr>
          </a:p>
          <a:p>
            <a:r>
              <a:rPr lang="en-US" sz="2400" dirty="0">
                <a:latin typeface="+mj-lt"/>
              </a:rPr>
              <a:t>Both agenda items will require sharing studies, where the SC THz shall have an active role.</a:t>
            </a:r>
          </a:p>
          <a:p>
            <a:endParaRPr lang="de-DE" sz="2400" dirty="0"/>
          </a:p>
        </p:txBody>
      </p:sp>
      <p:sp>
        <p:nvSpPr>
          <p:cNvPr id="4" name="Datumsplatzhalter 3">
            <a:extLst>
              <a:ext uri="{FF2B5EF4-FFF2-40B4-BE49-F238E27FC236}">
                <a16:creationId xmlns:a16="http://schemas.microsoft.com/office/drawing/2014/main" id="{1FBFAB55-1B0A-4915-8379-2FEC629CC469}"/>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E39302C3-7828-4F3F-AE09-C11B16F105CB}"/>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7A6083C2-9964-42D6-9775-10640727A2D5}"/>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4</a:t>
            </a:fld>
            <a:endParaRPr lang="en-US">
              <a:solidFill>
                <a:srgbClr val="000000"/>
              </a:solidFill>
            </a:endParaRPr>
          </a:p>
        </p:txBody>
      </p:sp>
    </p:spTree>
    <p:extLst>
      <p:ext uri="{BB962C8B-B14F-4D97-AF65-F5344CB8AC3E}">
        <p14:creationId xmlns:p14="http://schemas.microsoft.com/office/powerpoint/2010/main" val="6713283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3016-B509-46AB-A6E8-0AB4842748CA}"/>
              </a:ext>
            </a:extLst>
          </p:cNvPr>
          <p:cNvSpPr>
            <a:spLocks noGrp="1"/>
          </p:cNvSpPr>
          <p:nvPr>
            <p:ph type="title"/>
          </p:nvPr>
        </p:nvSpPr>
        <p:spPr/>
        <p:txBody>
          <a:bodyPr/>
          <a:lstStyle/>
          <a:p>
            <a:r>
              <a:rPr lang="de-DE" dirty="0" err="1"/>
              <a:t>Consideration</a:t>
            </a:r>
            <a:r>
              <a:rPr lang="de-DE" dirty="0"/>
              <a:t> </a:t>
            </a:r>
            <a:r>
              <a:rPr lang="de-DE" dirty="0" err="1"/>
              <a:t>of</a:t>
            </a:r>
            <a:r>
              <a:rPr lang="de-DE" dirty="0"/>
              <a:t> </a:t>
            </a:r>
            <a:r>
              <a:rPr lang="de-DE" dirty="0" err="1"/>
              <a:t>new</a:t>
            </a:r>
            <a:r>
              <a:rPr lang="de-DE" dirty="0"/>
              <a:t> </a:t>
            </a:r>
            <a:r>
              <a:rPr lang="de-DE" dirty="0" err="1"/>
              <a:t>Frequency</a:t>
            </a:r>
            <a:r>
              <a:rPr lang="de-DE" dirty="0"/>
              <a:t> </a:t>
            </a:r>
            <a:r>
              <a:rPr lang="de-DE" dirty="0" err="1"/>
              <a:t>between</a:t>
            </a:r>
            <a:r>
              <a:rPr lang="de-DE" dirty="0"/>
              <a:t> 71 GHz and 252 GHz</a:t>
            </a:r>
          </a:p>
        </p:txBody>
      </p:sp>
      <p:sp>
        <p:nvSpPr>
          <p:cNvPr id="3" name="Inhaltsplatzhalter 2">
            <a:extLst>
              <a:ext uri="{FF2B5EF4-FFF2-40B4-BE49-F238E27FC236}">
                <a16:creationId xmlns:a16="http://schemas.microsoft.com/office/drawing/2014/main" id="{2E842A48-9C10-463E-A1D8-85AFE419B3F0}"/>
              </a:ext>
            </a:extLst>
          </p:cNvPr>
          <p:cNvSpPr>
            <a:spLocks noGrp="1"/>
          </p:cNvSpPr>
          <p:nvPr>
            <p:ph idx="1"/>
          </p:nvPr>
        </p:nvSpPr>
        <p:spPr/>
        <p:txBody>
          <a:bodyPr/>
          <a:lstStyle/>
          <a:p>
            <a:pPr eaLnBrk="0" fontAlgn="base" hangingPunct="0">
              <a:spcBef>
                <a:spcPct val="0"/>
              </a:spcBef>
              <a:spcAft>
                <a:spcPct val="0"/>
              </a:spcAft>
            </a:pPr>
            <a:r>
              <a:rPr lang="en-US" sz="2400" dirty="0">
                <a:solidFill>
                  <a:srgbClr val="000000"/>
                </a:solidFill>
                <a:latin typeface="Times New Roman" pitchFamily="18" charset="0"/>
              </a:rPr>
              <a:t>IEEE Std 802.15.3-2023 covers spectrum up to 71 GHz and beyond 252 GHz.</a:t>
            </a:r>
          </a:p>
          <a:p>
            <a:pPr eaLnBrk="0" fontAlgn="base" hangingPunct="0">
              <a:spcBef>
                <a:spcPct val="0"/>
              </a:spcBef>
              <a:spcAft>
                <a:spcPct val="0"/>
              </a:spcAft>
            </a:pPr>
            <a:r>
              <a:rPr lang="en-US" sz="2400" dirty="0">
                <a:solidFill>
                  <a:srgbClr val="000000"/>
                </a:solidFill>
                <a:latin typeface="Times New Roman" pitchFamily="18" charset="0"/>
              </a:rPr>
              <a:t>Within this gap a couple of frequency bands, e.g. around 150 GHz, are currently being considered as bands for Mobile or Fixed Service.</a:t>
            </a:r>
          </a:p>
          <a:p>
            <a:pPr eaLnBrk="0" fontAlgn="base" hangingPunct="0">
              <a:spcBef>
                <a:spcPct val="0"/>
              </a:spcBef>
              <a:spcAft>
                <a:spcPct val="0"/>
              </a:spcAft>
            </a:pPr>
            <a:r>
              <a:rPr lang="en-US" sz="2400" dirty="0">
                <a:solidFill>
                  <a:srgbClr val="000000"/>
                </a:solidFill>
                <a:latin typeface="Times New Roman" pitchFamily="18" charset="0"/>
              </a:rPr>
              <a:t>In principal, this will open opportunities to extend the standard covering additional frequency bands between 71 and 252 GHz.</a:t>
            </a:r>
            <a:endParaRPr lang="en-US" sz="2400" dirty="0">
              <a:latin typeface="+mj-lt"/>
            </a:endParaRPr>
          </a:p>
          <a:p>
            <a:endParaRPr lang="de-DE" sz="2400" dirty="0"/>
          </a:p>
        </p:txBody>
      </p:sp>
      <p:sp>
        <p:nvSpPr>
          <p:cNvPr id="4" name="Datumsplatzhalter 3">
            <a:extLst>
              <a:ext uri="{FF2B5EF4-FFF2-40B4-BE49-F238E27FC236}">
                <a16:creationId xmlns:a16="http://schemas.microsoft.com/office/drawing/2014/main" id="{1FBFAB55-1B0A-4915-8379-2FEC629CC469}"/>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E39302C3-7828-4F3F-AE09-C11B16F105CB}"/>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7A6083C2-9964-42D6-9775-10640727A2D5}"/>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5</a:t>
            </a:fld>
            <a:endParaRPr lang="en-US">
              <a:solidFill>
                <a:srgbClr val="000000"/>
              </a:solidFill>
            </a:endParaRPr>
          </a:p>
        </p:txBody>
      </p:sp>
    </p:spTree>
    <p:extLst>
      <p:ext uri="{BB962C8B-B14F-4D97-AF65-F5344CB8AC3E}">
        <p14:creationId xmlns:p14="http://schemas.microsoft.com/office/powerpoint/2010/main" val="1521031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3016-B509-46AB-A6E8-0AB4842748CA}"/>
              </a:ext>
            </a:extLst>
          </p:cNvPr>
          <p:cNvSpPr>
            <a:spLocks noGrp="1"/>
          </p:cNvSpPr>
          <p:nvPr>
            <p:ph type="title"/>
          </p:nvPr>
        </p:nvSpPr>
        <p:spPr/>
        <p:txBody>
          <a:bodyPr/>
          <a:lstStyle/>
          <a:p>
            <a:r>
              <a:rPr lang="de-DE" dirty="0"/>
              <a:t>New PHY </a:t>
            </a:r>
            <a:r>
              <a:rPr lang="de-DE" dirty="0" err="1"/>
              <a:t>solutions</a:t>
            </a:r>
            <a:r>
              <a:rPr lang="de-DE" dirty="0"/>
              <a:t> </a:t>
            </a:r>
            <a:r>
              <a:rPr lang="de-DE" dirty="0" err="1"/>
              <a:t>proposed</a:t>
            </a:r>
            <a:r>
              <a:rPr lang="de-DE" dirty="0"/>
              <a:t> and </a:t>
            </a:r>
            <a:r>
              <a:rPr lang="de-DE" dirty="0" err="1"/>
              <a:t>postponed</a:t>
            </a:r>
            <a:r>
              <a:rPr lang="de-DE" dirty="0"/>
              <a:t> in TG3mb</a:t>
            </a:r>
          </a:p>
        </p:txBody>
      </p:sp>
      <p:sp>
        <p:nvSpPr>
          <p:cNvPr id="3" name="Inhaltsplatzhalter 2">
            <a:extLst>
              <a:ext uri="{FF2B5EF4-FFF2-40B4-BE49-F238E27FC236}">
                <a16:creationId xmlns:a16="http://schemas.microsoft.com/office/drawing/2014/main" id="{2E842A48-9C10-463E-A1D8-85AFE419B3F0}"/>
              </a:ext>
            </a:extLst>
          </p:cNvPr>
          <p:cNvSpPr>
            <a:spLocks noGrp="1"/>
          </p:cNvSpPr>
          <p:nvPr>
            <p:ph idx="1"/>
          </p:nvPr>
        </p:nvSpPr>
        <p:spPr/>
        <p:txBody>
          <a:bodyPr/>
          <a:lstStyle/>
          <a:p>
            <a:pPr eaLnBrk="0" fontAlgn="base" hangingPunct="0">
              <a:spcBef>
                <a:spcPct val="0"/>
              </a:spcBef>
              <a:spcAft>
                <a:spcPct val="0"/>
              </a:spcAft>
            </a:pPr>
            <a:r>
              <a:rPr lang="en-US" sz="2400" dirty="0">
                <a:solidFill>
                  <a:srgbClr val="000000"/>
                </a:solidFill>
                <a:latin typeface="Times New Roman" pitchFamily="18" charset="0"/>
              </a:rPr>
              <a:t>In </a:t>
            </a:r>
            <a:r>
              <a:rPr lang="en-US" sz="2400" dirty="0">
                <a:solidFill>
                  <a:srgbClr val="000000"/>
                </a:solidFill>
                <a:latin typeface="Times New Roman" pitchFamily="18" charset="0"/>
                <a:hlinkClick r:id="rId2"/>
              </a:rPr>
              <a:t>https://mentor.ieee.org/802.15/dcn/22/15-22-0384-00-0thz-physical-layer-solutions-to-maximize-throughput-and-facilitate-coexistence-in-the-terahertz-band.pdf</a:t>
            </a:r>
            <a:r>
              <a:rPr lang="en-US" sz="2400" dirty="0">
                <a:solidFill>
                  <a:srgbClr val="000000"/>
                </a:solidFill>
                <a:latin typeface="Times New Roman" pitchFamily="18" charset="0"/>
              </a:rPr>
              <a:t> a couple of PHY solutions have been proposed.</a:t>
            </a:r>
          </a:p>
          <a:p>
            <a:pPr eaLnBrk="0" fontAlgn="base" hangingPunct="0">
              <a:spcBef>
                <a:spcPct val="0"/>
              </a:spcBef>
              <a:spcAft>
                <a:spcPct val="0"/>
              </a:spcAft>
            </a:pPr>
            <a:r>
              <a:rPr lang="en-US" sz="2400" dirty="0">
                <a:solidFill>
                  <a:srgbClr val="000000"/>
                </a:solidFill>
                <a:latin typeface="Times New Roman" pitchFamily="18" charset="0"/>
              </a:rPr>
              <a:t>It was decided, not to put them into IEEE Std 802.15.3-2023, but consider them at a later stage, when more results are available.</a:t>
            </a:r>
          </a:p>
          <a:p>
            <a:pPr eaLnBrk="0" fontAlgn="base" hangingPunct="0">
              <a:spcBef>
                <a:spcPct val="0"/>
              </a:spcBef>
              <a:spcAft>
                <a:spcPct val="0"/>
              </a:spcAft>
            </a:pPr>
            <a:endParaRPr lang="en-US" sz="2400" dirty="0">
              <a:solidFill>
                <a:srgbClr val="000000"/>
              </a:solidFill>
              <a:latin typeface="Times New Roman" pitchFamily="18" charset="0"/>
            </a:endParaRPr>
          </a:p>
          <a:p>
            <a:pPr eaLnBrk="0" fontAlgn="base" hangingPunct="0">
              <a:spcBef>
                <a:spcPct val="0"/>
              </a:spcBef>
              <a:spcAft>
                <a:spcPct val="0"/>
              </a:spcAft>
            </a:pPr>
            <a:r>
              <a:rPr lang="en-US" sz="2400" dirty="0">
                <a:solidFill>
                  <a:srgbClr val="000000"/>
                </a:solidFill>
                <a:latin typeface="Times New Roman" pitchFamily="18" charset="0"/>
              </a:rPr>
              <a:t>The techniques are </a:t>
            </a:r>
          </a:p>
          <a:p>
            <a:pPr lvl="1" eaLnBrk="0" hangingPunct="0">
              <a:spcBef>
                <a:spcPct val="0"/>
              </a:spcBef>
            </a:pPr>
            <a:r>
              <a:rPr lang="en-US" sz="2400" dirty="0">
                <a:solidFill>
                  <a:srgbClr val="000000"/>
                </a:solidFill>
                <a:latin typeface="Times New Roman" pitchFamily="18" charset="0"/>
              </a:rPr>
              <a:t>Spread spectrum mode for coexistence</a:t>
            </a:r>
          </a:p>
          <a:p>
            <a:pPr lvl="1" eaLnBrk="0" hangingPunct="0">
              <a:spcBef>
                <a:spcPct val="0"/>
              </a:spcBef>
            </a:pPr>
            <a:r>
              <a:rPr lang="en-US" sz="2400" dirty="0">
                <a:solidFill>
                  <a:srgbClr val="000000"/>
                </a:solidFill>
                <a:latin typeface="Times New Roman" pitchFamily="18" charset="0"/>
              </a:rPr>
              <a:t>Hierarchical bandwidth modulations for single-transmitter multiple-receiver scenarios</a:t>
            </a:r>
          </a:p>
          <a:p>
            <a:pPr lvl="1" eaLnBrk="0" hangingPunct="0">
              <a:spcBef>
                <a:spcPct val="0"/>
              </a:spcBef>
            </a:pPr>
            <a:r>
              <a:rPr lang="en-US" sz="2400" dirty="0">
                <a:solidFill>
                  <a:srgbClr val="000000"/>
                </a:solidFill>
                <a:latin typeface="Times New Roman" pitchFamily="18" charset="0"/>
              </a:rPr>
              <a:t>MIMO systems</a:t>
            </a:r>
            <a:endParaRPr lang="en-US" sz="2400" dirty="0">
              <a:latin typeface="+mj-lt"/>
            </a:endParaRPr>
          </a:p>
          <a:p>
            <a:endParaRPr lang="de-DE" sz="2400" dirty="0"/>
          </a:p>
        </p:txBody>
      </p:sp>
      <p:sp>
        <p:nvSpPr>
          <p:cNvPr id="4" name="Datumsplatzhalter 3">
            <a:extLst>
              <a:ext uri="{FF2B5EF4-FFF2-40B4-BE49-F238E27FC236}">
                <a16:creationId xmlns:a16="http://schemas.microsoft.com/office/drawing/2014/main" id="{1FBFAB55-1B0A-4915-8379-2FEC629CC469}"/>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E39302C3-7828-4F3F-AE09-C11B16F105CB}"/>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7A6083C2-9964-42D6-9775-10640727A2D5}"/>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6</a:t>
            </a:fld>
            <a:endParaRPr lang="en-US">
              <a:solidFill>
                <a:srgbClr val="000000"/>
              </a:solidFill>
            </a:endParaRPr>
          </a:p>
        </p:txBody>
      </p:sp>
    </p:spTree>
    <p:extLst>
      <p:ext uri="{BB962C8B-B14F-4D97-AF65-F5344CB8AC3E}">
        <p14:creationId xmlns:p14="http://schemas.microsoft.com/office/powerpoint/2010/main" val="1708286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3016-B509-46AB-A6E8-0AB4842748CA}"/>
              </a:ext>
            </a:extLst>
          </p:cNvPr>
          <p:cNvSpPr>
            <a:spLocks noGrp="1"/>
          </p:cNvSpPr>
          <p:nvPr>
            <p:ph type="title"/>
          </p:nvPr>
        </p:nvSpPr>
        <p:spPr/>
        <p:txBody>
          <a:bodyPr/>
          <a:lstStyle/>
          <a:p>
            <a:r>
              <a:rPr lang="de-DE" dirty="0"/>
              <a:t>New Use Cases </a:t>
            </a:r>
            <a:r>
              <a:rPr lang="de-DE" dirty="0" err="1"/>
              <a:t>requiring</a:t>
            </a:r>
            <a:r>
              <a:rPr lang="de-DE" dirty="0"/>
              <a:t> </a:t>
            </a:r>
            <a:r>
              <a:rPr lang="de-DE" dirty="0" err="1"/>
              <a:t>the</a:t>
            </a:r>
            <a:r>
              <a:rPr lang="de-DE" dirty="0"/>
              <a:t> Support </a:t>
            </a:r>
            <a:r>
              <a:rPr lang="de-DE" dirty="0" err="1"/>
              <a:t>of</a:t>
            </a:r>
            <a:r>
              <a:rPr lang="de-DE" dirty="0"/>
              <a:t> Mobility</a:t>
            </a:r>
          </a:p>
        </p:txBody>
      </p:sp>
      <p:sp>
        <p:nvSpPr>
          <p:cNvPr id="3" name="Inhaltsplatzhalter 2">
            <a:extLst>
              <a:ext uri="{FF2B5EF4-FFF2-40B4-BE49-F238E27FC236}">
                <a16:creationId xmlns:a16="http://schemas.microsoft.com/office/drawing/2014/main" id="{2E842A48-9C10-463E-A1D8-85AFE419B3F0}"/>
              </a:ext>
            </a:extLst>
          </p:cNvPr>
          <p:cNvSpPr>
            <a:spLocks noGrp="1"/>
          </p:cNvSpPr>
          <p:nvPr>
            <p:ph idx="1"/>
          </p:nvPr>
        </p:nvSpPr>
        <p:spPr/>
        <p:txBody>
          <a:bodyPr/>
          <a:lstStyle/>
          <a:p>
            <a:pPr eaLnBrk="0" fontAlgn="base" hangingPunct="0">
              <a:spcBef>
                <a:spcPct val="0"/>
              </a:spcBef>
              <a:spcAft>
                <a:spcPct val="0"/>
              </a:spcAft>
            </a:pPr>
            <a:r>
              <a:rPr lang="en-US" sz="2400" dirty="0">
                <a:solidFill>
                  <a:srgbClr val="000000"/>
                </a:solidFill>
                <a:latin typeface="Times New Roman" pitchFamily="18" charset="0"/>
              </a:rPr>
              <a:t>The THz-PHY in IEEE Std 802.15.3-2023 supports only use cases for fixed point-to-point applications</a:t>
            </a:r>
          </a:p>
          <a:p>
            <a:pPr eaLnBrk="0" fontAlgn="base" hangingPunct="0">
              <a:spcBef>
                <a:spcPct val="0"/>
              </a:spcBef>
              <a:spcAft>
                <a:spcPct val="0"/>
              </a:spcAft>
            </a:pPr>
            <a:r>
              <a:rPr lang="en-US" sz="2400" dirty="0">
                <a:solidFill>
                  <a:srgbClr val="000000"/>
                </a:solidFill>
                <a:latin typeface="Times New Roman" pitchFamily="18" charset="0"/>
              </a:rPr>
              <a:t>Other use cases will require the support of mobility with beam-steering or beam-tracking capabilities</a:t>
            </a:r>
          </a:p>
          <a:p>
            <a:pPr eaLnBrk="0" fontAlgn="base" hangingPunct="0">
              <a:spcBef>
                <a:spcPct val="0"/>
              </a:spcBef>
              <a:spcAft>
                <a:spcPct val="0"/>
              </a:spcAft>
            </a:pPr>
            <a:r>
              <a:rPr lang="en-US" sz="2400" dirty="0">
                <a:solidFill>
                  <a:srgbClr val="000000"/>
                </a:solidFill>
                <a:latin typeface="Times New Roman" pitchFamily="18" charset="0"/>
              </a:rPr>
              <a:t>Once the corresponding techniques are mature, this may require the extension of the current standard</a:t>
            </a:r>
          </a:p>
          <a:p>
            <a:endParaRPr lang="en-US" sz="2400" dirty="0">
              <a:latin typeface="+mj-lt"/>
            </a:endParaRPr>
          </a:p>
          <a:p>
            <a:endParaRPr lang="de-DE" sz="2400" dirty="0"/>
          </a:p>
        </p:txBody>
      </p:sp>
      <p:sp>
        <p:nvSpPr>
          <p:cNvPr id="4" name="Datumsplatzhalter 3">
            <a:extLst>
              <a:ext uri="{FF2B5EF4-FFF2-40B4-BE49-F238E27FC236}">
                <a16:creationId xmlns:a16="http://schemas.microsoft.com/office/drawing/2014/main" id="{1FBFAB55-1B0A-4915-8379-2FEC629CC469}"/>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E39302C3-7828-4F3F-AE09-C11B16F105CB}"/>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7A6083C2-9964-42D6-9775-10640727A2D5}"/>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7</a:t>
            </a:fld>
            <a:endParaRPr lang="en-US">
              <a:solidFill>
                <a:srgbClr val="000000"/>
              </a:solidFill>
            </a:endParaRPr>
          </a:p>
        </p:txBody>
      </p:sp>
    </p:spTree>
    <p:extLst>
      <p:ext uri="{BB962C8B-B14F-4D97-AF65-F5344CB8AC3E}">
        <p14:creationId xmlns:p14="http://schemas.microsoft.com/office/powerpoint/2010/main" val="1572286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3016-B509-46AB-A6E8-0AB4842748CA}"/>
              </a:ext>
            </a:extLst>
          </p:cNvPr>
          <p:cNvSpPr>
            <a:spLocks noGrp="1"/>
          </p:cNvSpPr>
          <p:nvPr>
            <p:ph type="title"/>
          </p:nvPr>
        </p:nvSpPr>
        <p:spPr/>
        <p:txBody>
          <a:bodyPr/>
          <a:lstStyle/>
          <a:p>
            <a:r>
              <a:rPr lang="de-DE" dirty="0"/>
              <a:t>New Use Cases </a:t>
            </a:r>
            <a:r>
              <a:rPr lang="de-DE" dirty="0" err="1"/>
              <a:t>for</a:t>
            </a:r>
            <a:r>
              <a:rPr lang="de-DE" dirty="0"/>
              <a:t> Integrated </a:t>
            </a:r>
            <a:r>
              <a:rPr lang="de-DE" dirty="0" err="1"/>
              <a:t>Sensing</a:t>
            </a:r>
            <a:r>
              <a:rPr lang="de-DE" dirty="0"/>
              <a:t> and Communication</a:t>
            </a:r>
          </a:p>
        </p:txBody>
      </p:sp>
      <p:sp>
        <p:nvSpPr>
          <p:cNvPr id="3" name="Inhaltsplatzhalter 2">
            <a:extLst>
              <a:ext uri="{FF2B5EF4-FFF2-40B4-BE49-F238E27FC236}">
                <a16:creationId xmlns:a16="http://schemas.microsoft.com/office/drawing/2014/main" id="{2E842A48-9C10-463E-A1D8-85AFE419B3F0}"/>
              </a:ext>
            </a:extLst>
          </p:cNvPr>
          <p:cNvSpPr>
            <a:spLocks noGrp="1"/>
          </p:cNvSpPr>
          <p:nvPr>
            <p:ph idx="1"/>
          </p:nvPr>
        </p:nvSpPr>
        <p:spPr/>
        <p:txBody>
          <a:bodyPr/>
          <a:lstStyle/>
          <a:p>
            <a:pPr eaLnBrk="0" fontAlgn="base" hangingPunct="0">
              <a:spcBef>
                <a:spcPct val="0"/>
              </a:spcBef>
              <a:spcAft>
                <a:spcPct val="0"/>
              </a:spcAft>
            </a:pPr>
            <a:r>
              <a:rPr lang="en-US" sz="2400" dirty="0">
                <a:solidFill>
                  <a:srgbClr val="000000"/>
                </a:solidFill>
                <a:latin typeface="Times New Roman" pitchFamily="18" charset="0"/>
              </a:rPr>
              <a:t>The specific properties of the THz spectrum make it also a candidate for sensing.</a:t>
            </a:r>
          </a:p>
          <a:p>
            <a:pPr eaLnBrk="0" fontAlgn="base" hangingPunct="0">
              <a:spcBef>
                <a:spcPct val="0"/>
              </a:spcBef>
              <a:spcAft>
                <a:spcPct val="0"/>
              </a:spcAft>
            </a:pPr>
            <a:r>
              <a:rPr lang="en-US" sz="2400" dirty="0">
                <a:solidFill>
                  <a:srgbClr val="000000"/>
                </a:solidFill>
                <a:latin typeface="Times New Roman" pitchFamily="18" charset="0"/>
              </a:rPr>
              <a:t>Use cases for integrated sensing and communication may require own standard development.</a:t>
            </a:r>
          </a:p>
          <a:p>
            <a:pPr eaLnBrk="0" fontAlgn="base" hangingPunct="0">
              <a:spcBef>
                <a:spcPct val="0"/>
              </a:spcBef>
              <a:spcAft>
                <a:spcPct val="0"/>
              </a:spcAft>
            </a:pPr>
            <a:r>
              <a:rPr lang="en-US" sz="2400" dirty="0">
                <a:solidFill>
                  <a:srgbClr val="000000"/>
                </a:solidFill>
                <a:latin typeface="Times New Roman" pitchFamily="18" charset="0"/>
              </a:rPr>
              <a:t>Once such techniques are mature, this may initiate </a:t>
            </a:r>
            <a:r>
              <a:rPr lang="en-US" sz="2400" dirty="0" err="1">
                <a:solidFill>
                  <a:srgbClr val="000000"/>
                </a:solidFill>
                <a:latin typeface="Times New Roman" pitchFamily="18" charset="0"/>
              </a:rPr>
              <a:t>correspondimg</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standarisation</a:t>
            </a:r>
            <a:r>
              <a:rPr lang="en-US" sz="2400" dirty="0">
                <a:solidFill>
                  <a:srgbClr val="000000"/>
                </a:solidFill>
                <a:latin typeface="Times New Roman" pitchFamily="18" charset="0"/>
              </a:rPr>
              <a:t> activities.</a:t>
            </a:r>
          </a:p>
          <a:p>
            <a:endParaRPr lang="en-US" sz="2400" dirty="0">
              <a:latin typeface="+mj-lt"/>
            </a:endParaRPr>
          </a:p>
          <a:p>
            <a:endParaRPr lang="de-DE" sz="2400" dirty="0"/>
          </a:p>
        </p:txBody>
      </p:sp>
      <p:sp>
        <p:nvSpPr>
          <p:cNvPr id="4" name="Datumsplatzhalter 3">
            <a:extLst>
              <a:ext uri="{FF2B5EF4-FFF2-40B4-BE49-F238E27FC236}">
                <a16:creationId xmlns:a16="http://schemas.microsoft.com/office/drawing/2014/main" id="{1FBFAB55-1B0A-4915-8379-2FEC629CC469}"/>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E39302C3-7828-4F3F-AE09-C11B16F105CB}"/>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7A6083C2-9964-42D6-9775-10640727A2D5}"/>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8</a:t>
            </a:fld>
            <a:endParaRPr lang="en-US">
              <a:solidFill>
                <a:srgbClr val="000000"/>
              </a:solidFill>
            </a:endParaRPr>
          </a:p>
        </p:txBody>
      </p:sp>
    </p:spTree>
    <p:extLst>
      <p:ext uri="{BB962C8B-B14F-4D97-AF65-F5344CB8AC3E}">
        <p14:creationId xmlns:p14="http://schemas.microsoft.com/office/powerpoint/2010/main" val="3151726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943016-B509-46AB-A6E8-0AB4842748CA}"/>
              </a:ext>
            </a:extLst>
          </p:cNvPr>
          <p:cNvSpPr>
            <a:spLocks noGrp="1"/>
          </p:cNvSpPr>
          <p:nvPr>
            <p:ph type="title"/>
          </p:nvPr>
        </p:nvSpPr>
        <p:spPr/>
        <p:txBody>
          <a:bodyPr/>
          <a:lstStyle/>
          <a:p>
            <a:r>
              <a:rPr lang="de-DE" dirty="0" err="1"/>
              <a:t>Implications</a:t>
            </a:r>
            <a:r>
              <a:rPr lang="de-DE" dirty="0"/>
              <a:t> </a:t>
            </a:r>
            <a:r>
              <a:rPr lang="de-DE" dirty="0" err="1"/>
              <a:t>of</a:t>
            </a:r>
            <a:r>
              <a:rPr lang="de-DE" dirty="0"/>
              <a:t> </a:t>
            </a:r>
            <a:r>
              <a:rPr lang="de-DE" dirty="0" err="1"/>
              <a:t>Reflective</a:t>
            </a:r>
            <a:r>
              <a:rPr lang="de-DE" dirty="0"/>
              <a:t> Intelligent </a:t>
            </a:r>
            <a:r>
              <a:rPr lang="de-DE" dirty="0" err="1"/>
              <a:t>Surfaces</a:t>
            </a:r>
            <a:endParaRPr lang="de-DE" dirty="0"/>
          </a:p>
        </p:txBody>
      </p:sp>
      <p:sp>
        <p:nvSpPr>
          <p:cNvPr id="3" name="Inhaltsplatzhalter 2">
            <a:extLst>
              <a:ext uri="{FF2B5EF4-FFF2-40B4-BE49-F238E27FC236}">
                <a16:creationId xmlns:a16="http://schemas.microsoft.com/office/drawing/2014/main" id="{2E842A48-9C10-463E-A1D8-85AFE419B3F0}"/>
              </a:ext>
            </a:extLst>
          </p:cNvPr>
          <p:cNvSpPr>
            <a:spLocks noGrp="1"/>
          </p:cNvSpPr>
          <p:nvPr>
            <p:ph idx="1"/>
          </p:nvPr>
        </p:nvSpPr>
        <p:spPr/>
        <p:txBody>
          <a:bodyPr/>
          <a:lstStyle/>
          <a:p>
            <a:pPr eaLnBrk="0" fontAlgn="base" hangingPunct="0">
              <a:spcBef>
                <a:spcPct val="0"/>
              </a:spcBef>
              <a:spcAft>
                <a:spcPct val="0"/>
              </a:spcAft>
            </a:pPr>
            <a:r>
              <a:rPr lang="en-US" sz="2400" dirty="0">
                <a:solidFill>
                  <a:srgbClr val="000000"/>
                </a:solidFill>
                <a:latin typeface="Times New Roman" pitchFamily="18" charset="0"/>
              </a:rPr>
              <a:t>Intelligent reflective surfaces are under considerations for THz </a:t>
            </a:r>
            <a:r>
              <a:rPr lang="en-US" sz="2400" dirty="0" err="1">
                <a:solidFill>
                  <a:srgbClr val="000000"/>
                </a:solidFill>
                <a:latin typeface="Times New Roman" pitchFamily="18" charset="0"/>
              </a:rPr>
              <a:t>communciations</a:t>
            </a:r>
            <a:r>
              <a:rPr lang="en-US" sz="2400" dirty="0">
                <a:solidFill>
                  <a:srgbClr val="000000"/>
                </a:solidFill>
                <a:latin typeface="Times New Roman" pitchFamily="18" charset="0"/>
              </a:rPr>
              <a:t>, see for example </a:t>
            </a:r>
            <a:r>
              <a:rPr lang="en-US" sz="2400" dirty="0">
                <a:solidFill>
                  <a:srgbClr val="000000"/>
                </a:solidFill>
                <a:latin typeface="Times New Roman" pitchFamily="18" charset="0"/>
                <a:hlinkClick r:id="rId2"/>
              </a:rPr>
              <a:t>https://mentor.ieee.org/802.15/dcn/23/15-23-0132-01-0thz-overview-on-the-horizon-europe-6g-sns-project-terrameta.pdf</a:t>
            </a:r>
            <a:r>
              <a:rPr lang="en-US" sz="2400" dirty="0">
                <a:solidFill>
                  <a:srgbClr val="000000"/>
                </a:solidFill>
                <a:latin typeface="Times New Roman" pitchFamily="18" charset="0"/>
              </a:rPr>
              <a:t> </a:t>
            </a:r>
          </a:p>
          <a:p>
            <a:pPr eaLnBrk="0" fontAlgn="base" hangingPunct="0">
              <a:spcBef>
                <a:spcPct val="0"/>
              </a:spcBef>
              <a:spcAft>
                <a:spcPct val="0"/>
              </a:spcAft>
            </a:pPr>
            <a:r>
              <a:rPr lang="en-US" sz="2400" dirty="0">
                <a:solidFill>
                  <a:srgbClr val="000000"/>
                </a:solidFill>
                <a:latin typeface="Times New Roman" pitchFamily="18" charset="0"/>
              </a:rPr>
              <a:t>This may have also implications on the design of the PHY and MAC procedures  once these techniques are mature.</a:t>
            </a:r>
          </a:p>
          <a:p>
            <a:endParaRPr lang="en-US" sz="2400" dirty="0">
              <a:latin typeface="+mj-lt"/>
            </a:endParaRPr>
          </a:p>
          <a:p>
            <a:endParaRPr lang="de-DE" sz="2400" dirty="0"/>
          </a:p>
        </p:txBody>
      </p:sp>
      <p:sp>
        <p:nvSpPr>
          <p:cNvPr id="4" name="Datumsplatzhalter 3">
            <a:extLst>
              <a:ext uri="{FF2B5EF4-FFF2-40B4-BE49-F238E27FC236}">
                <a16:creationId xmlns:a16="http://schemas.microsoft.com/office/drawing/2014/main" id="{1FBFAB55-1B0A-4915-8379-2FEC629CC469}"/>
              </a:ext>
            </a:extLst>
          </p:cNvPr>
          <p:cNvSpPr>
            <a:spLocks noGrp="1"/>
          </p:cNvSpPr>
          <p:nvPr>
            <p:ph type="dt" sz="half" idx="10"/>
          </p:nvPr>
        </p:nvSpPr>
        <p:spPr/>
        <p:txBody>
          <a:bodyPr/>
          <a:lstStyle/>
          <a:p>
            <a:r>
              <a:rPr lang="en-US" dirty="0">
                <a:solidFill>
                  <a:srgbClr val="000000"/>
                </a:solidFill>
              </a:rPr>
              <a:t>January 2024</a:t>
            </a:r>
          </a:p>
        </p:txBody>
      </p:sp>
      <p:sp>
        <p:nvSpPr>
          <p:cNvPr id="5" name="Fußzeilenplatzhalter 4">
            <a:extLst>
              <a:ext uri="{FF2B5EF4-FFF2-40B4-BE49-F238E27FC236}">
                <a16:creationId xmlns:a16="http://schemas.microsoft.com/office/drawing/2014/main" id="{E39302C3-7828-4F3F-AE09-C11B16F105CB}"/>
              </a:ext>
            </a:extLst>
          </p:cNvPr>
          <p:cNvSpPr>
            <a:spLocks noGrp="1"/>
          </p:cNvSpPr>
          <p:nvPr>
            <p:ph type="ftr" sz="quarter" idx="11"/>
          </p:nvPr>
        </p:nvSpPr>
        <p:spPr/>
        <p:txBody>
          <a:bodyPr/>
          <a:lstStyle/>
          <a:p>
            <a:r>
              <a:rPr lang="en-US" dirty="0">
                <a:solidFill>
                  <a:srgbClr val="000000"/>
                </a:solidFill>
              </a:rPr>
              <a:t>Thomas Kürner, TU Braunschweig</a:t>
            </a:r>
          </a:p>
        </p:txBody>
      </p:sp>
      <p:sp>
        <p:nvSpPr>
          <p:cNvPr id="6" name="Foliennummernplatzhalter 5">
            <a:extLst>
              <a:ext uri="{FF2B5EF4-FFF2-40B4-BE49-F238E27FC236}">
                <a16:creationId xmlns:a16="http://schemas.microsoft.com/office/drawing/2014/main" id="{7A6083C2-9964-42D6-9775-10640727A2D5}"/>
              </a:ext>
            </a:extLst>
          </p:cNvPr>
          <p:cNvSpPr>
            <a:spLocks noGrp="1"/>
          </p:cNvSpPr>
          <p:nvPr>
            <p:ph type="sldNum" sz="quarter" idx="12"/>
          </p:nvPr>
        </p:nvSpPr>
        <p:spPr/>
        <p:txBody>
          <a:bodyPr/>
          <a:lstStyle/>
          <a:p>
            <a:r>
              <a:rPr lang="en-US">
                <a:solidFill>
                  <a:srgbClr val="000000"/>
                </a:solidFill>
              </a:rPr>
              <a:t>Slide </a:t>
            </a:r>
            <a:fld id="{D8E7F6C2-DF2F-4116-8D71-DCDEFB590920}" type="slidenum">
              <a:rPr lang="en-US" smtClean="0">
                <a:solidFill>
                  <a:srgbClr val="000000"/>
                </a:solidFill>
              </a:rPr>
              <a:pPr/>
              <a:t>9</a:t>
            </a:fld>
            <a:endParaRPr lang="en-US">
              <a:solidFill>
                <a:srgbClr val="000000"/>
              </a:solidFill>
            </a:endParaRPr>
          </a:p>
        </p:txBody>
      </p:sp>
    </p:spTree>
    <p:extLst>
      <p:ext uri="{BB962C8B-B14F-4D97-AF65-F5344CB8AC3E}">
        <p14:creationId xmlns:p14="http://schemas.microsoft.com/office/powerpoint/2010/main" val="1911388686"/>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0</TotalTime>
  <Words>732</Words>
  <Application>Microsoft Office PowerPoint</Application>
  <PresentationFormat>Breitbild</PresentationFormat>
  <Paragraphs>78</Paragraphs>
  <Slides>10</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10</vt:i4>
      </vt:variant>
    </vt:vector>
  </HeadingPairs>
  <TitlesOfParts>
    <vt:vector size="14" baseType="lpstr">
      <vt:lpstr>Arial</vt:lpstr>
      <vt:lpstr>Calibri</vt:lpstr>
      <vt:lpstr>Times New Roman</vt:lpstr>
      <vt:lpstr>IEEE-P802_15</vt:lpstr>
      <vt:lpstr>PowerPoint-Präsentation</vt:lpstr>
      <vt:lpstr>Brainstorming on possible Next Steps for SC THz</vt:lpstr>
      <vt:lpstr>Scope of this Contribution</vt:lpstr>
      <vt:lpstr>Activities wrt WRC-27 and WRC-31</vt:lpstr>
      <vt:lpstr>Consideration of new Frequency between 71 GHz and 252 GHz</vt:lpstr>
      <vt:lpstr>New PHY solutions proposed and postponed in TG3mb</vt:lpstr>
      <vt:lpstr>New Use Cases requiring the Support of Mobility</vt:lpstr>
      <vt:lpstr>New Use Cases for Integrated Sensing and Communication</vt:lpstr>
      <vt:lpstr>Implications of Reflective Intelligent Surfaces</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Kyriakos</dc:creator>
  <cp:lastModifiedBy>Thomas Kuerner</cp:lastModifiedBy>
  <cp:revision>164</cp:revision>
  <cp:lastPrinted>2023-07-09T11:34:06Z</cp:lastPrinted>
  <dcterms:created xsi:type="dcterms:W3CDTF">2022-12-22T14:48:24Z</dcterms:created>
  <dcterms:modified xsi:type="dcterms:W3CDTF">2024-01-16T14:58:02Z</dcterms:modified>
</cp:coreProperties>
</file>