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30" r:id="rId2"/>
  </p:sldMasterIdLst>
  <p:notesMasterIdLst>
    <p:notesMasterId r:id="rId13"/>
  </p:notesMasterIdLst>
  <p:handoutMasterIdLst>
    <p:handoutMasterId r:id="rId14"/>
  </p:handoutMasterIdLst>
  <p:sldIdLst>
    <p:sldId id="307" r:id="rId3"/>
    <p:sldId id="308" r:id="rId4"/>
    <p:sldId id="309" r:id="rId5"/>
    <p:sldId id="310" r:id="rId6"/>
    <p:sldId id="311" r:id="rId7"/>
    <p:sldId id="313" r:id="rId8"/>
    <p:sldId id="314" r:id="rId9"/>
    <p:sldId id="312" r:id="rId10"/>
    <p:sldId id="318" r:id="rId11"/>
    <p:sldId id="317" r:id="rId12"/>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847"/>
    <a:srgbClr val="A1002E"/>
    <a:srgbClr val="292A4B"/>
    <a:srgbClr val="2A2B4B"/>
    <a:srgbClr val="282A4A"/>
    <a:srgbClr val="6E83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4653" autoAdjust="0"/>
  </p:normalViewPr>
  <p:slideViewPr>
    <p:cSldViewPr snapToGrid="0">
      <p:cViewPr varScale="1">
        <p:scale>
          <a:sx n="66" d="100"/>
          <a:sy n="66" d="100"/>
        </p:scale>
        <p:origin x="320" y="32"/>
      </p:cViewPr>
      <p:guideLst/>
    </p:cSldViewPr>
  </p:slideViewPr>
  <p:notesTextViewPr>
    <p:cViewPr>
      <p:scale>
        <a:sx n="3" d="2"/>
        <a:sy n="3" d="2"/>
      </p:scale>
      <p:origin x="0" y="0"/>
    </p:cViewPr>
  </p:notesTextViewPr>
  <p:notesViewPr>
    <p:cSldViewPr snapToGrid="0">
      <p:cViewPr varScale="1">
        <p:scale>
          <a:sx n="88" d="100"/>
          <a:sy n="88" d="100"/>
        </p:scale>
        <p:origin x="250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01DB3DF3-91E4-499C-8AA5-749535C00563}" type="datetimeFigureOut">
              <a:rPr lang="en-US" smtClean="0"/>
              <a:t>1/13/2024</a:t>
            </a:fld>
            <a:endParaRPr lang="en-US"/>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72FD4DB6-CA5F-4A5B-B78D-254ECD1E7845}" type="slidenum">
              <a:rPr lang="en-US" smtClean="0"/>
              <a:t>‹Nr.›</a:t>
            </a:fld>
            <a:endParaRPr lang="en-US"/>
          </a:p>
        </p:txBody>
      </p:sp>
    </p:spTree>
    <p:extLst>
      <p:ext uri="{BB962C8B-B14F-4D97-AF65-F5344CB8AC3E}">
        <p14:creationId xmlns:p14="http://schemas.microsoft.com/office/powerpoint/2010/main" val="359816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7153C1D7-AE66-4FEB-88A6-CAFAF0D26EF0}" type="datetimeFigureOut">
              <a:rPr lang="en-US" smtClean="0"/>
              <a:t>1/13/2024</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EF3E77C-11FC-4ED8-94A7-E4FEF1A25682}" type="slidenum">
              <a:rPr lang="en-US" smtClean="0"/>
              <a:t>‹Nr.›</a:t>
            </a:fld>
            <a:endParaRPr lang="en-US"/>
          </a:p>
        </p:txBody>
      </p:sp>
    </p:spTree>
    <p:extLst>
      <p:ext uri="{BB962C8B-B14F-4D97-AF65-F5344CB8AC3E}">
        <p14:creationId xmlns:p14="http://schemas.microsoft.com/office/powerpoint/2010/main" val="121928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r>
              <a:rPr lang="en-US">
                <a:solidFill>
                  <a:srgbClr val="000000"/>
                </a:solidFill>
              </a:rPr>
              <a:t>&lt;month year&gt;</a:t>
            </a:r>
          </a:p>
        </p:txBody>
      </p:sp>
      <p:sp>
        <p:nvSpPr>
          <p:cNvPr id="5" name="Fußzeilenplatzhalter 4"/>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525C387A-8238-4D3E-A084-5428CD54B8D5}"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56363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en-US">
                <a:solidFill>
                  <a:srgbClr val="000000"/>
                </a:solidFill>
              </a:rPr>
              <a:t>&lt;month year&gt;</a:t>
            </a:r>
          </a:p>
        </p:txBody>
      </p:sp>
      <p:sp>
        <p:nvSpPr>
          <p:cNvPr id="5" name="Fußzeilenplatzhalter 4"/>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C3EDA6DA-8C19-40E2-816F-1AE6A4528EF9}"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2680384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686800" y="685800"/>
            <a:ext cx="2590800" cy="54102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685800"/>
            <a:ext cx="7569200" cy="54102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en-US">
                <a:solidFill>
                  <a:srgbClr val="000000"/>
                </a:solidFill>
              </a:rPr>
              <a:t>&lt;month year&gt;</a:t>
            </a:r>
          </a:p>
        </p:txBody>
      </p:sp>
      <p:sp>
        <p:nvSpPr>
          <p:cNvPr id="5" name="Fußzeilenplatzhalter 4"/>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9CA51FD3-D219-4F15-BBEC-19406F037D66}"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70082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sp>
        <p:nvSpPr>
          <p:cNvPr id="8" name="Rectangle 18"/>
          <p:cNvSpPr>
            <a:spLocks noChangeArrowheads="1"/>
          </p:cNvSpPr>
          <p:nvPr userDrawn="1"/>
        </p:nvSpPr>
        <p:spPr bwMode="auto">
          <a:xfrm>
            <a:off x="383117" y="6297614"/>
            <a:ext cx="11444816" cy="287337"/>
          </a:xfrm>
          <a:prstGeom prst="rect">
            <a:avLst/>
          </a:prstGeom>
          <a:solidFill>
            <a:srgbClr val="BE1E3C"/>
          </a:solidFill>
          <a:ln w="9525">
            <a:noFill/>
            <a:miter lim="800000"/>
            <a:headEnd/>
            <a:tailEnd/>
          </a:ln>
          <a:effectLst/>
        </p:spPr>
        <p:txBody>
          <a:bodyPr wrap="none" anchor="ctr"/>
          <a:lstStyle/>
          <a:p>
            <a:endParaRPr lang="de-DE"/>
          </a:p>
        </p:txBody>
      </p:sp>
      <p:sp>
        <p:nvSpPr>
          <p:cNvPr id="5" name="Rectangle 17"/>
          <p:cNvSpPr>
            <a:spLocks noChangeArrowheads="1"/>
          </p:cNvSpPr>
          <p:nvPr userDrawn="1"/>
        </p:nvSpPr>
        <p:spPr bwMode="auto">
          <a:xfrm>
            <a:off x="383117" y="4103689"/>
            <a:ext cx="11444816" cy="2192337"/>
          </a:xfrm>
          <a:prstGeom prst="rect">
            <a:avLst/>
          </a:prstGeom>
          <a:solidFill>
            <a:srgbClr val="003F57"/>
          </a:solidFill>
          <a:ln w="9525">
            <a:noFill/>
            <a:miter lim="800000"/>
            <a:headEnd/>
            <a:tailEnd/>
          </a:ln>
          <a:effectLst/>
        </p:spPr>
        <p:txBody>
          <a:bodyPr wrap="none" anchor="ctr"/>
          <a:lstStyle/>
          <a:p>
            <a:pPr algn="ctr"/>
            <a:r>
              <a:rPr lang="de-DE">
                <a:latin typeface="+mn-lt"/>
              </a:rPr>
              <a:t>   </a:t>
            </a:r>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4589" y="812346"/>
            <a:ext cx="2141596" cy="501965"/>
          </a:xfrm>
          <a:prstGeom prst="rect">
            <a:avLst/>
          </a:prstGeom>
        </p:spPr>
      </p:pic>
      <p:pic>
        <p:nvPicPr>
          <p:cNvPr id="9" name="Grafik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70" t="24801" r="154" b="5520"/>
          <a:stretch/>
        </p:blipFill>
        <p:spPr>
          <a:xfrm>
            <a:off x="383117" y="1449389"/>
            <a:ext cx="11445604" cy="2667072"/>
          </a:xfrm>
          <a:prstGeom prst="rect">
            <a:avLst/>
          </a:prstGeom>
        </p:spPr>
      </p:pic>
      <p:pic>
        <p:nvPicPr>
          <p:cNvPr id="11" name="Picture 13" descr="TUBS_CO_150dpi"/>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 y="648000"/>
            <a:ext cx="2832001" cy="10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033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n-lt"/>
              </a:defRPr>
            </a:lvl1pPr>
          </a:lstStyle>
          <a:p>
            <a:r>
              <a:rPr lang="de-DE" dirty="0"/>
              <a:t>Titelmasterformat durch Klicken bearbeiten</a:t>
            </a:r>
          </a:p>
        </p:txBody>
      </p:sp>
      <p:sp>
        <p:nvSpPr>
          <p:cNvPr id="3" name="Inhaltsplatzhalter 2"/>
          <p:cNvSpPr>
            <a:spLocks noGrp="1"/>
          </p:cNvSpPr>
          <p:nvPr>
            <p:ph idx="1"/>
          </p:nvPr>
        </p:nvSpPr>
        <p:spPr>
          <a:xfrm>
            <a:off x="575734" y="1200000"/>
            <a:ext cx="11167533" cy="4608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1839227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n-lt"/>
              </a:defRPr>
            </a:lvl1pPr>
          </a:lstStyle>
          <a:p>
            <a:r>
              <a:rPr lang="de-DE"/>
              <a:t>Titelmasterformat durch Klicken bearbeiten</a:t>
            </a:r>
            <a:endParaRPr lang="de-DE" dirty="0"/>
          </a:p>
        </p:txBody>
      </p:sp>
      <p:sp>
        <p:nvSpPr>
          <p:cNvPr id="3" name="Inhaltsplatzhalter 2"/>
          <p:cNvSpPr>
            <a:spLocks noGrp="1"/>
          </p:cNvSpPr>
          <p:nvPr>
            <p:ph idx="1"/>
          </p:nvPr>
        </p:nvSpPr>
        <p:spPr>
          <a:xfrm>
            <a:off x="575733" y="1200000"/>
            <a:ext cx="5376000" cy="4560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2"/>
          <p:cNvSpPr>
            <a:spLocks noGrp="1"/>
          </p:cNvSpPr>
          <p:nvPr>
            <p:ph idx="10"/>
          </p:nvPr>
        </p:nvSpPr>
        <p:spPr>
          <a:xfrm>
            <a:off x="6480043" y="1200000"/>
            <a:ext cx="5376000" cy="4560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3947198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n-lt"/>
              </a:defRPr>
            </a:lvl1pPr>
          </a:lstStyle>
          <a:p>
            <a:r>
              <a:rPr lang="de-DE"/>
              <a:t>Titelmasterformat durch Klicken bearbeiten</a:t>
            </a:r>
            <a:endParaRPr lang="de-DE" dirty="0"/>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3968788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575734" y="111126"/>
            <a:ext cx="11167533" cy="708025"/>
          </a:xfrm>
        </p:spPr>
        <p:txBody>
          <a:bodyPr/>
          <a:lstStyle>
            <a:lvl1pPr>
              <a:defRPr>
                <a:latin typeface="+mn-lt"/>
              </a:defRPr>
            </a:lvl1pPr>
          </a:lstStyle>
          <a:p>
            <a:r>
              <a:rPr lang="de-DE"/>
              <a:t>Titelmasterformat durch Klicken bearbeiten</a:t>
            </a:r>
          </a:p>
        </p:txBody>
      </p:sp>
      <p:sp>
        <p:nvSpPr>
          <p:cNvPr id="3" name="Diagrammplatzhalter 2"/>
          <p:cNvSpPr>
            <a:spLocks noGrp="1"/>
          </p:cNvSpPr>
          <p:nvPr>
            <p:ph type="chart" idx="1"/>
          </p:nvPr>
        </p:nvSpPr>
        <p:spPr>
          <a:xfrm>
            <a:off x="575734" y="1200000"/>
            <a:ext cx="11167533" cy="4608000"/>
          </a:xfrm>
        </p:spPr>
        <p:txBody>
          <a:bodyPr/>
          <a:lstStyle>
            <a:lvl1pPr>
              <a:defRPr>
                <a:latin typeface="+mn-lt"/>
              </a:defRPr>
            </a:lvl1pPr>
          </a:lstStyle>
          <a:p>
            <a:r>
              <a:rPr lang="de-DE"/>
              <a:t>Diagramm durch Klicken auf Symbol hinzufügen</a:t>
            </a: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3992287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0"/>
            <a:ext cx="12192000" cy="863600"/>
          </a:xfrm>
          <a:prstGeom prst="rect">
            <a:avLst/>
          </a:prstGeom>
          <a:solidFill>
            <a:srgbClr val="DDDDDD"/>
          </a:solidFill>
          <a:ln w="0">
            <a:noFill/>
            <a:miter lim="800000"/>
            <a:headEnd/>
            <a:tailEnd/>
          </a:ln>
          <a:effectLst/>
        </p:spPr>
        <p:txBody>
          <a:bodyPr wrap="none" anchor="ctr"/>
          <a:lstStyle/>
          <a:p>
            <a:pPr algn="ctr"/>
            <a:endParaRPr lang="de-DE">
              <a:solidFill>
                <a:schemeClr val="accent2"/>
              </a:solidFill>
            </a:endParaRPr>
          </a:p>
        </p:txBody>
      </p:sp>
      <p:sp>
        <p:nvSpPr>
          <p:cNvPr id="2" name="Titel 1"/>
          <p:cNvSpPr>
            <a:spLocks noGrp="1"/>
          </p:cNvSpPr>
          <p:nvPr>
            <p:ph type="title"/>
          </p:nvPr>
        </p:nvSpPr>
        <p:spPr/>
        <p:txBody>
          <a:bodyPr/>
          <a:lstStyle>
            <a:lvl1pPr>
              <a:defRPr>
                <a:latin typeface="+mn-lt"/>
              </a:defRPr>
            </a:lvl1pPr>
          </a:lstStyle>
          <a:p>
            <a:r>
              <a:rPr lang="de-DE"/>
              <a:t>Titelmasterformat durch Klicken bearbeiten</a:t>
            </a:r>
          </a:p>
        </p:txBody>
      </p:sp>
      <p:sp>
        <p:nvSpPr>
          <p:cNvPr id="3" name="Inhaltsplatzhalter 2"/>
          <p:cNvSpPr>
            <a:spLocks noGrp="1"/>
          </p:cNvSpPr>
          <p:nvPr>
            <p:ph idx="1"/>
          </p:nvPr>
        </p:nvSpPr>
        <p:spPr>
          <a:xfrm>
            <a:off x="575734" y="1200000"/>
            <a:ext cx="11167533" cy="4608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1025892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6" name="Rectangle 18"/>
          <p:cNvSpPr>
            <a:spLocks noChangeArrowheads="1"/>
          </p:cNvSpPr>
          <p:nvPr userDrawn="1"/>
        </p:nvSpPr>
        <p:spPr bwMode="auto">
          <a:xfrm>
            <a:off x="0" y="0"/>
            <a:ext cx="12192000" cy="863600"/>
          </a:xfrm>
          <a:prstGeom prst="rect">
            <a:avLst/>
          </a:prstGeom>
          <a:solidFill>
            <a:srgbClr val="DDDDDD"/>
          </a:solidFill>
          <a:ln w="0">
            <a:noFill/>
            <a:miter lim="800000"/>
            <a:headEnd/>
            <a:tailEnd/>
          </a:ln>
          <a:effectLst/>
        </p:spPr>
        <p:txBody>
          <a:bodyPr wrap="none" anchor="ctr"/>
          <a:lstStyle/>
          <a:p>
            <a:pPr algn="ctr"/>
            <a:endParaRPr lang="de-DE">
              <a:solidFill>
                <a:schemeClr val="accent2"/>
              </a:solidFill>
            </a:endParaRPr>
          </a:p>
        </p:txBody>
      </p:sp>
      <p:sp>
        <p:nvSpPr>
          <p:cNvPr id="2" name="Titel 1"/>
          <p:cNvSpPr>
            <a:spLocks noGrp="1"/>
          </p:cNvSpPr>
          <p:nvPr>
            <p:ph type="title"/>
          </p:nvPr>
        </p:nvSpPr>
        <p:spPr/>
        <p:txBody>
          <a:bodyPr/>
          <a:lstStyle>
            <a:lvl1pPr>
              <a:defRPr>
                <a:latin typeface="+mn-lt"/>
              </a:defRPr>
            </a:lvl1pPr>
          </a:lstStyle>
          <a:p>
            <a:r>
              <a:rPr lang="de-DE"/>
              <a:t>Titelmasterformat durch Klicken bearbeiten</a:t>
            </a:r>
            <a:endParaRPr lang="de-DE" dirty="0"/>
          </a:p>
        </p:txBody>
      </p:sp>
      <p:sp>
        <p:nvSpPr>
          <p:cNvPr id="3" name="Inhaltsplatzhalter 2"/>
          <p:cNvSpPr>
            <a:spLocks noGrp="1"/>
          </p:cNvSpPr>
          <p:nvPr>
            <p:ph idx="1"/>
          </p:nvPr>
        </p:nvSpPr>
        <p:spPr>
          <a:xfrm>
            <a:off x="575733" y="1200000"/>
            <a:ext cx="5376000" cy="4560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Inhaltsplatzhalter 2"/>
          <p:cNvSpPr>
            <a:spLocks noGrp="1"/>
          </p:cNvSpPr>
          <p:nvPr>
            <p:ph idx="10"/>
          </p:nvPr>
        </p:nvSpPr>
        <p:spPr>
          <a:xfrm>
            <a:off x="6480043" y="1200000"/>
            <a:ext cx="5376000" cy="4560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66868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3" name="Rectangle 18"/>
          <p:cNvSpPr>
            <a:spLocks noChangeArrowheads="1"/>
          </p:cNvSpPr>
          <p:nvPr userDrawn="1"/>
        </p:nvSpPr>
        <p:spPr bwMode="auto">
          <a:xfrm>
            <a:off x="0" y="0"/>
            <a:ext cx="12192000" cy="863600"/>
          </a:xfrm>
          <a:prstGeom prst="rect">
            <a:avLst/>
          </a:prstGeom>
          <a:solidFill>
            <a:srgbClr val="DDDDDD"/>
          </a:solidFill>
          <a:ln w="0">
            <a:noFill/>
            <a:miter lim="800000"/>
            <a:headEnd/>
            <a:tailEnd/>
          </a:ln>
          <a:effectLst/>
        </p:spPr>
        <p:txBody>
          <a:bodyPr wrap="none" anchor="ctr"/>
          <a:lstStyle/>
          <a:p>
            <a:pPr algn="ctr"/>
            <a:endParaRPr lang="de-DE">
              <a:solidFill>
                <a:schemeClr val="accent2"/>
              </a:solidFill>
            </a:endParaRPr>
          </a:p>
        </p:txBody>
      </p:sp>
      <p:sp>
        <p:nvSpPr>
          <p:cNvPr id="2" name="Titel 1"/>
          <p:cNvSpPr>
            <a:spLocks noGrp="1"/>
          </p:cNvSpPr>
          <p:nvPr>
            <p:ph type="title"/>
          </p:nvPr>
        </p:nvSpPr>
        <p:spPr/>
        <p:txBody>
          <a:bodyPr/>
          <a:lstStyle>
            <a:lvl1pPr>
              <a:defRPr>
                <a:latin typeface="+mn-lt"/>
              </a:defRPr>
            </a:lvl1pPr>
          </a:lstStyle>
          <a:p>
            <a:r>
              <a:rPr lang="de-DE" dirty="0"/>
              <a:t>Titelmasterformat durch Klicken bearbeiten</a:t>
            </a: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341091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914400" y="378281"/>
            <a:ext cx="2133600" cy="215444"/>
          </a:xfrm>
        </p:spPr>
        <p:txBody>
          <a:bodyPr/>
          <a:lstStyle>
            <a:lvl1pPr>
              <a:defRPr/>
            </a:lvl1pPr>
          </a:lstStyle>
          <a:p>
            <a:r>
              <a:rPr lang="en-US" dirty="0">
                <a:solidFill>
                  <a:srgbClr val="000000"/>
                </a:solidFill>
              </a:rPr>
              <a:t>July 2013</a:t>
            </a:r>
          </a:p>
        </p:txBody>
      </p:sp>
      <p:sp>
        <p:nvSpPr>
          <p:cNvPr id="5" name="Fußzeilenplatzhalter 4"/>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D8E7F6C2-DF2F-4116-8D71-DCDEFB590920}"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2913038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reserve="1">
  <p:cSld name="1_Titel und Diagramm">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0"/>
            <a:ext cx="12192000" cy="863600"/>
          </a:xfrm>
          <a:prstGeom prst="rect">
            <a:avLst/>
          </a:prstGeom>
          <a:solidFill>
            <a:srgbClr val="DDDDDD"/>
          </a:solidFill>
          <a:ln w="0">
            <a:noFill/>
            <a:miter lim="800000"/>
            <a:headEnd/>
            <a:tailEnd/>
          </a:ln>
          <a:effectLst/>
        </p:spPr>
        <p:txBody>
          <a:bodyPr wrap="none" anchor="ctr"/>
          <a:lstStyle/>
          <a:p>
            <a:pPr algn="ctr"/>
            <a:endParaRPr lang="de-DE">
              <a:solidFill>
                <a:schemeClr val="accent2"/>
              </a:solidFill>
            </a:endParaRPr>
          </a:p>
        </p:txBody>
      </p:sp>
      <p:sp>
        <p:nvSpPr>
          <p:cNvPr id="2" name="Titel 1"/>
          <p:cNvSpPr>
            <a:spLocks noGrp="1"/>
          </p:cNvSpPr>
          <p:nvPr>
            <p:ph type="title"/>
          </p:nvPr>
        </p:nvSpPr>
        <p:spPr>
          <a:xfrm>
            <a:off x="575734" y="111126"/>
            <a:ext cx="11167533" cy="708025"/>
          </a:xfrm>
        </p:spPr>
        <p:txBody>
          <a:bodyPr/>
          <a:lstStyle>
            <a:lvl1pPr>
              <a:defRPr b="1">
                <a:latin typeface="+mn-lt"/>
              </a:defRPr>
            </a:lvl1pPr>
          </a:lstStyle>
          <a:p>
            <a:r>
              <a:rPr lang="de-DE" dirty="0"/>
              <a:t>Titelmasterformat durch Klicken bearbeiten</a:t>
            </a:r>
          </a:p>
        </p:txBody>
      </p:sp>
      <p:sp>
        <p:nvSpPr>
          <p:cNvPr id="3" name="Diagrammplatzhalter 2"/>
          <p:cNvSpPr>
            <a:spLocks noGrp="1"/>
          </p:cNvSpPr>
          <p:nvPr>
            <p:ph type="chart" idx="1"/>
          </p:nvPr>
        </p:nvSpPr>
        <p:spPr>
          <a:xfrm>
            <a:off x="575734" y="1200000"/>
            <a:ext cx="11167533" cy="4608000"/>
          </a:xfrm>
        </p:spPr>
        <p:txBody>
          <a:bodyPr/>
          <a:lstStyle/>
          <a:p>
            <a:r>
              <a:rPr lang="de-DE"/>
              <a:t>Diagramm durch Klicken auf Symbol hinzufügen</a:t>
            </a: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702492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3" name="Rectangle 6"/>
          <p:cNvSpPr>
            <a:spLocks noChangeArrowheads="1"/>
          </p:cNvSpPr>
          <p:nvPr userDrawn="1"/>
        </p:nvSpPr>
        <p:spPr bwMode="auto">
          <a:xfrm>
            <a:off x="0" y="1"/>
            <a:ext cx="12192000" cy="1133475"/>
          </a:xfrm>
          <a:prstGeom prst="rect">
            <a:avLst/>
          </a:prstGeom>
          <a:solidFill>
            <a:schemeClr val="hlink"/>
          </a:solidFill>
          <a:ln w="0">
            <a:noFill/>
            <a:miter lim="800000"/>
            <a:headEnd/>
            <a:tailEnd/>
          </a:ln>
          <a:effectLst/>
        </p:spPr>
        <p:txBody>
          <a:bodyPr wrap="none" anchor="ctr"/>
          <a:lstStyle/>
          <a:p>
            <a:pPr algn="ctr"/>
            <a:endParaRPr lang="de-DE">
              <a:solidFill>
                <a:schemeClr val="accent2"/>
              </a:solidFill>
            </a:endParaRPr>
          </a:p>
        </p:txBody>
      </p:sp>
      <p:sp>
        <p:nvSpPr>
          <p:cNvPr id="2" name="Titel 1"/>
          <p:cNvSpPr>
            <a:spLocks noGrp="1"/>
          </p:cNvSpPr>
          <p:nvPr>
            <p:ph type="title"/>
          </p:nvPr>
        </p:nvSpPr>
        <p:spPr/>
        <p:txBody>
          <a:bodyPr/>
          <a:lstStyle>
            <a:lvl1pPr>
              <a:defRPr b="1">
                <a:solidFill>
                  <a:schemeClr val="bg1"/>
                </a:solidFill>
                <a:latin typeface="+mj-lt"/>
              </a:defRPr>
            </a:lvl1pPr>
          </a:lstStyle>
          <a:p>
            <a:r>
              <a:rPr lang="de-DE" dirty="0"/>
              <a:t>Titelmasterformat durch Klicken bearbeiten</a:t>
            </a:r>
          </a:p>
        </p:txBody>
      </p:sp>
      <p:sp>
        <p:nvSpPr>
          <p:cNvPr id="4" name="Rectangle 3"/>
          <p:cNvSpPr>
            <a:spLocks noGrp="1" noChangeArrowheads="1"/>
          </p:cNvSpPr>
          <p:nvPr userDrawn="1">
            <p:ph type="body" idx="1"/>
          </p:nvPr>
        </p:nvSpPr>
        <p:spPr bwMode="gray">
          <a:xfrm>
            <a:off x="575733" y="1339851"/>
            <a:ext cx="11161184" cy="4622800"/>
          </a:xfrm>
          <a:no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buClr>
                <a:srgbClr val="C0C0C0"/>
              </a:buClr>
            </a:pPr>
            <a:r>
              <a:rPr lang="de-DE" sz="2667" dirty="0">
                <a:solidFill>
                  <a:srgbClr val="C0C0C0"/>
                </a:solidFill>
              </a:rPr>
              <a:t>Textmasterformat bearbeiten</a:t>
            </a:r>
          </a:p>
          <a:p>
            <a:pPr lvl="1">
              <a:buClr>
                <a:srgbClr val="C0C0C0"/>
              </a:buClr>
            </a:pPr>
            <a:r>
              <a:rPr lang="de-DE" sz="2667" dirty="0">
                <a:solidFill>
                  <a:srgbClr val="C0C0C0"/>
                </a:solidFill>
              </a:rPr>
              <a:t>Zweite Ebene</a:t>
            </a:r>
          </a:p>
          <a:p>
            <a:pPr lvl="2">
              <a:buClr>
                <a:srgbClr val="C0C0C0"/>
              </a:buClr>
            </a:pPr>
            <a:r>
              <a:rPr lang="de-DE" sz="2667" dirty="0">
                <a:solidFill>
                  <a:srgbClr val="C0C0C0"/>
                </a:solidFill>
              </a:rPr>
              <a:t>Dritte Ebene</a:t>
            </a:r>
          </a:p>
          <a:p>
            <a:pPr lvl="3">
              <a:buClr>
                <a:srgbClr val="C0C0C0"/>
              </a:buClr>
            </a:pPr>
            <a:r>
              <a:rPr lang="de-DE" sz="2667" dirty="0">
                <a:solidFill>
                  <a:srgbClr val="C0C0C0"/>
                </a:solidFill>
              </a:rPr>
              <a:t>Vierte Ebene</a:t>
            </a:r>
          </a:p>
          <a:p>
            <a:pPr lvl="4">
              <a:buClr>
                <a:srgbClr val="C0C0C0"/>
              </a:buClr>
            </a:pPr>
            <a:r>
              <a:rPr lang="de-DE" sz="2667" dirty="0">
                <a:solidFill>
                  <a:srgbClr val="C0C0C0"/>
                </a:solidFill>
              </a:rPr>
              <a:t>Fünfte Ebene</a:t>
            </a: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pic>
        <p:nvPicPr>
          <p:cNvPr id="6" name="Picture 2" descr="C:\Dokumente und Einstellungen\Spika\Desktop\Design\image6.jpg"/>
          <p:cNvPicPr>
            <a:picLocks noChangeAspect="1" noChangeArrowheads="1"/>
          </p:cNvPicPr>
          <p:nvPr userDrawn="1"/>
        </p:nvPicPr>
        <p:blipFill>
          <a:blip r:embed="rId3" cstate="print"/>
          <a:srcRect/>
          <a:stretch>
            <a:fillRect/>
          </a:stretch>
        </p:blipFill>
        <p:spPr bwMode="auto">
          <a:xfrm>
            <a:off x="6111098" y="1133476"/>
            <a:ext cx="6080902" cy="4941810"/>
          </a:xfrm>
          <a:prstGeom prst="rect">
            <a:avLst/>
          </a:prstGeom>
          <a:noFill/>
        </p:spPr>
      </p:pic>
    </p:spTree>
    <p:extLst>
      <p:ext uri="{BB962C8B-B14F-4D97-AF65-F5344CB8AC3E}">
        <p14:creationId xmlns:p14="http://schemas.microsoft.com/office/powerpoint/2010/main" val="1368781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_Overlap">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p:cNvSpPr>
            <a:spLocks noGrp="1"/>
          </p:cNvSpPr>
          <p:nvPr>
            <p:ph type="title"/>
          </p:nvPr>
        </p:nvSpPr>
        <p:spPr/>
        <p:txBody>
          <a:bodyPr/>
          <a:lstStyle>
            <a:lvl1pPr>
              <a:defRPr b="1">
                <a:latin typeface="+mj-lt"/>
              </a:defRPr>
            </a:lvl1pPr>
          </a:lstStyle>
          <a:p>
            <a:r>
              <a:rPr lang="de-DE"/>
              <a:t>Titelmasterformat durch Klicken bearbeiten</a:t>
            </a:r>
          </a:p>
        </p:txBody>
      </p:sp>
      <p:sp>
        <p:nvSpPr>
          <p:cNvPr id="5" name="Rechteck 4"/>
          <p:cNvSpPr/>
          <p:nvPr userDrawn="1"/>
        </p:nvSpPr>
        <p:spPr>
          <a:xfrm>
            <a:off x="0" y="5904276"/>
            <a:ext cx="12192000" cy="953725"/>
          </a:xfrm>
          <a:prstGeom prst="rect">
            <a:avLst/>
          </a:prstGeom>
          <a:solidFill>
            <a:schemeClr val="bg1"/>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1852573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fN-Danksagungsfoli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74" y="0"/>
            <a:ext cx="12177426" cy="6857702"/>
          </a:xfrm>
          <a:prstGeom prst="rect">
            <a:avLst/>
          </a:prstGeom>
        </p:spPr>
      </p:pic>
      <p:sp>
        <p:nvSpPr>
          <p:cNvPr id="5" name="Textfeld 4"/>
          <p:cNvSpPr txBox="1"/>
          <p:nvPr userDrawn="1"/>
        </p:nvSpPr>
        <p:spPr>
          <a:xfrm>
            <a:off x="5471263" y="384718"/>
            <a:ext cx="8648040" cy="112069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3200" b="1" noProof="0" dirty="0" err="1">
                <a:solidFill>
                  <a:schemeClr val="bg1"/>
                </a:solidFill>
                <a:latin typeface="+mj-lt"/>
                <a:ea typeface="+mj-ea"/>
                <a:cs typeface="+mj-cs"/>
              </a:rPr>
              <a:t>Thank</a:t>
            </a:r>
            <a:r>
              <a:rPr lang="de-DE" sz="3200" b="1" noProof="0" dirty="0">
                <a:solidFill>
                  <a:schemeClr val="bg1"/>
                </a:solidFill>
                <a:latin typeface="+mj-lt"/>
                <a:ea typeface="+mj-ea"/>
                <a:cs typeface="+mj-cs"/>
              </a:rPr>
              <a:t> </a:t>
            </a:r>
            <a:r>
              <a:rPr lang="de-DE" sz="3200" b="1" noProof="0" dirty="0" err="1">
                <a:solidFill>
                  <a:schemeClr val="bg1"/>
                </a:solidFill>
                <a:latin typeface="+mj-lt"/>
                <a:ea typeface="+mj-ea"/>
                <a:cs typeface="+mj-cs"/>
              </a:rPr>
              <a:t>you</a:t>
            </a:r>
            <a:r>
              <a:rPr lang="de-DE" sz="3200" b="1" noProof="0" dirty="0">
                <a:solidFill>
                  <a:schemeClr val="bg1"/>
                </a:solidFill>
                <a:latin typeface="+mj-lt"/>
                <a:ea typeface="+mj-ea"/>
                <a:cs typeface="+mj-cs"/>
              </a:rPr>
              <a:t> </a:t>
            </a:r>
            <a:r>
              <a:rPr lang="de-DE" sz="3200" b="1" noProof="0" dirty="0" err="1">
                <a:solidFill>
                  <a:schemeClr val="bg1"/>
                </a:solidFill>
                <a:latin typeface="+mj-lt"/>
                <a:ea typeface="+mj-ea"/>
                <a:cs typeface="+mj-cs"/>
              </a:rPr>
              <a:t>for</a:t>
            </a:r>
            <a:r>
              <a:rPr lang="de-DE" sz="3200" b="1" noProof="0" dirty="0">
                <a:solidFill>
                  <a:schemeClr val="bg1"/>
                </a:solidFill>
                <a:latin typeface="+mj-lt"/>
                <a:ea typeface="+mj-ea"/>
                <a:cs typeface="+mj-cs"/>
              </a:rPr>
              <a:t> </a:t>
            </a:r>
            <a:r>
              <a:rPr lang="de-DE" sz="3200" b="1" noProof="0" dirty="0" err="1">
                <a:solidFill>
                  <a:schemeClr val="bg1"/>
                </a:solidFill>
                <a:latin typeface="+mj-lt"/>
                <a:ea typeface="+mj-ea"/>
                <a:cs typeface="+mj-cs"/>
              </a:rPr>
              <a:t>your</a:t>
            </a:r>
            <a:r>
              <a:rPr lang="de-DE" sz="3200" b="1" baseline="0" noProof="0" dirty="0">
                <a:solidFill>
                  <a:schemeClr val="bg1"/>
                </a:solidFill>
                <a:latin typeface="+mj-lt"/>
                <a:ea typeface="+mj-ea"/>
                <a:cs typeface="+mj-cs"/>
              </a:rPr>
              <a:t> </a:t>
            </a:r>
            <a:r>
              <a:rPr lang="de-DE" sz="3200" b="1" baseline="0" noProof="0" dirty="0" err="1">
                <a:solidFill>
                  <a:schemeClr val="bg1"/>
                </a:solidFill>
                <a:latin typeface="+mj-lt"/>
                <a:ea typeface="+mj-ea"/>
                <a:cs typeface="+mj-cs"/>
              </a:rPr>
              <a:t>kind</a:t>
            </a:r>
            <a:r>
              <a:rPr lang="de-DE" sz="3200" b="1" baseline="0" noProof="0" dirty="0">
                <a:solidFill>
                  <a:schemeClr val="bg1"/>
                </a:solidFill>
                <a:latin typeface="+mj-lt"/>
                <a:ea typeface="+mj-ea"/>
                <a:cs typeface="+mj-cs"/>
              </a:rPr>
              <a:t> </a:t>
            </a:r>
            <a:r>
              <a:rPr lang="de-DE" sz="3200" b="1" baseline="0" noProof="0" dirty="0" err="1">
                <a:solidFill>
                  <a:schemeClr val="bg1"/>
                </a:solidFill>
                <a:latin typeface="+mj-lt"/>
                <a:ea typeface="+mj-ea"/>
                <a:cs typeface="+mj-cs"/>
              </a:rPr>
              <a:t>attention</a:t>
            </a:r>
            <a:r>
              <a:rPr lang="de-DE" sz="3200" b="1" noProof="0" dirty="0">
                <a:solidFill>
                  <a:schemeClr val="bg1"/>
                </a:solidFill>
                <a:latin typeface="+mj-lt"/>
                <a:ea typeface="+mj-ea"/>
                <a:cs typeface="+mj-cs"/>
              </a:rPr>
              <a:t>.</a:t>
            </a:r>
            <a:endParaRPr lang="de-DE" sz="3200" b="1" dirty="0">
              <a:solidFill>
                <a:schemeClr val="bg1"/>
              </a:solidFill>
              <a:latin typeface="+mj-lt"/>
              <a:ea typeface="+mj-ea"/>
              <a:cs typeface="+mj-cs"/>
            </a:endParaRPr>
          </a:p>
        </p:txBody>
      </p:sp>
      <p:sp>
        <p:nvSpPr>
          <p:cNvPr id="6" name="Textfeld 5"/>
          <p:cNvSpPr txBox="1"/>
          <p:nvPr userDrawn="1"/>
        </p:nvSpPr>
        <p:spPr>
          <a:xfrm>
            <a:off x="8746919" y="6080370"/>
            <a:ext cx="10570632" cy="1162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de-DE" sz="1800" b="1" i="0" u="none" strike="noStrike" kern="0" cap="none" spc="0" normalizeH="0" baseline="0" noProof="0" dirty="0">
                <a:ln>
                  <a:noFill/>
                </a:ln>
                <a:solidFill>
                  <a:srgbClr val="000000"/>
                </a:solidFill>
                <a:effectLst/>
                <a:uLnTx/>
                <a:uFillTx/>
                <a:latin typeface="+mn-lt"/>
                <a:ea typeface="+mn-ea"/>
                <a:cs typeface="+mn-cs"/>
              </a:rPr>
              <a:t>Prof. Dr. –Ing Thomas Kürner</a:t>
            </a:r>
          </a:p>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de-DE" sz="1050" b="1" i="0" u="none" strike="noStrike" kern="0" cap="none" spc="0" normalizeH="0" baseline="0" noProof="0" dirty="0">
                <a:ln>
                  <a:noFill/>
                </a:ln>
                <a:solidFill>
                  <a:srgbClr val="000000"/>
                </a:solidFill>
                <a:effectLst/>
                <a:uLnTx/>
                <a:uFillTx/>
                <a:latin typeface="+mn-lt"/>
                <a:ea typeface="+mn-ea"/>
                <a:cs typeface="+mn-cs"/>
              </a:rPr>
              <a:t>t.kuerner@tu-braunschweig.de</a:t>
            </a:r>
          </a:p>
        </p:txBody>
      </p:sp>
    </p:spTree>
    <p:extLst>
      <p:ext uri="{BB962C8B-B14F-4D97-AF65-F5344CB8AC3E}">
        <p14:creationId xmlns:p14="http://schemas.microsoft.com/office/powerpoint/2010/main" val="4271330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fN-Danksagungsfoli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74" y="0"/>
            <a:ext cx="12177426" cy="6857702"/>
          </a:xfrm>
          <a:prstGeom prst="rect">
            <a:avLst/>
          </a:prstGeom>
        </p:spPr>
      </p:pic>
      <p:sp>
        <p:nvSpPr>
          <p:cNvPr id="6" name="Textfeld 5"/>
          <p:cNvSpPr txBox="1"/>
          <p:nvPr userDrawn="1"/>
        </p:nvSpPr>
        <p:spPr>
          <a:xfrm>
            <a:off x="8863878" y="5942426"/>
            <a:ext cx="10570632" cy="1162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de-DE" sz="1800" b="1" i="0" u="none" strike="noStrike" kern="0" cap="none" spc="0" normalizeH="0" baseline="0" noProof="0" dirty="0">
                <a:ln>
                  <a:noFill/>
                </a:ln>
                <a:solidFill>
                  <a:schemeClr val="tx1"/>
                </a:solidFill>
                <a:effectLst/>
                <a:uLnTx/>
                <a:uFillTx/>
                <a:latin typeface="+mn-lt"/>
                <a:ea typeface="+mn-ea"/>
                <a:cs typeface="+mn-cs"/>
              </a:rPr>
              <a:t>Prof. Dr.–Ing Thomas Kürner</a:t>
            </a:r>
          </a:p>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de-DE" sz="1200" b="1" i="0" u="none" strike="noStrike" kern="0" cap="none" spc="0" normalizeH="0" baseline="0" noProof="0" dirty="0">
                <a:ln>
                  <a:noFill/>
                </a:ln>
                <a:solidFill>
                  <a:schemeClr val="tx1"/>
                </a:solidFill>
                <a:effectLst/>
                <a:uLnTx/>
                <a:uFillTx/>
                <a:latin typeface="+mn-lt"/>
                <a:ea typeface="+mn-ea"/>
                <a:cs typeface="+mn-cs"/>
              </a:rPr>
              <a:t>t.kuerner@tu-braunschweig.de</a:t>
            </a:r>
          </a:p>
        </p:txBody>
      </p:sp>
      <p:sp>
        <p:nvSpPr>
          <p:cNvPr id="7" name="Textfeld 6"/>
          <p:cNvSpPr txBox="1"/>
          <p:nvPr userDrawn="1"/>
        </p:nvSpPr>
        <p:spPr>
          <a:xfrm>
            <a:off x="5521050" y="508133"/>
            <a:ext cx="6946900" cy="120032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3600" b="1" noProof="0" dirty="0">
                <a:solidFill>
                  <a:schemeClr val="bg1"/>
                </a:solidFill>
                <a:latin typeface="+mj-lt"/>
                <a:ea typeface="+mj-ea"/>
                <a:cs typeface="+mj-cs"/>
              </a:rPr>
              <a:t>Thank you for your attention!</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050" b="1" noProof="0" dirty="0">
              <a:solidFill>
                <a:schemeClr val="bg1"/>
              </a:solidFill>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3600" b="0" kern="1200" dirty="0" err="1">
                <a:solidFill>
                  <a:schemeClr val="bg1"/>
                </a:solidFill>
                <a:latin typeface="Arial" charset="0"/>
                <a:ea typeface="+mn-ea"/>
                <a:cs typeface="+mn-cs"/>
              </a:rPr>
              <a:t>ご清聴ありがとうございました</a:t>
            </a:r>
            <a:endParaRPr lang="en-US" sz="3600" b="0" kern="1200" dirty="0">
              <a:solidFill>
                <a:schemeClr val="bg1"/>
              </a:solidFill>
              <a:latin typeface="Arial" charset="0"/>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3600" b="1" noProof="0" dirty="0">
              <a:solidFill>
                <a:schemeClr val="bg1"/>
              </a:solidFill>
              <a:latin typeface="+mj-lt"/>
              <a:ea typeface="+mj-ea"/>
              <a:cs typeface="+mj-cs"/>
            </a:endParaRPr>
          </a:p>
        </p:txBody>
      </p:sp>
    </p:spTree>
    <p:extLst>
      <p:ext uri="{BB962C8B-B14F-4D97-AF65-F5344CB8AC3E}">
        <p14:creationId xmlns:p14="http://schemas.microsoft.com/office/powerpoint/2010/main" val="2399023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Zwischentitel_1">
    <p:spTree>
      <p:nvGrpSpPr>
        <p:cNvPr id="1" name=""/>
        <p:cNvGrpSpPr/>
        <p:nvPr/>
      </p:nvGrpSpPr>
      <p:grpSpPr>
        <a:xfrm>
          <a:off x="0" y="0"/>
          <a:ext cx="0" cy="0"/>
          <a:chOff x="0" y="0"/>
          <a:chExt cx="0" cy="0"/>
        </a:xfrm>
      </p:grpSpPr>
      <p:pic>
        <p:nvPicPr>
          <p:cNvPr id="2" name="Grafik 1"/>
          <p:cNvPicPr>
            <a:picLocks noChangeAspect="1"/>
          </p:cNvPicPr>
          <p:nvPr userDrawn="1"/>
        </p:nvPicPr>
        <p:blipFill rotWithShape="1">
          <a:blip r:embed="rId2" cstate="print">
            <a:extLst>
              <a:ext uri="{28A0092B-C50C-407E-A947-70E740481C1C}">
                <a14:useLocalDpi xmlns:a14="http://schemas.microsoft.com/office/drawing/2010/main" val="0"/>
              </a:ext>
            </a:extLst>
          </a:blip>
          <a:srcRect t="5880" b="46427"/>
          <a:stretch/>
        </p:blipFill>
        <p:spPr>
          <a:xfrm>
            <a:off x="288000" y="563335"/>
            <a:ext cx="11630375" cy="3697845"/>
          </a:xfrm>
          <a:prstGeom prst="rect">
            <a:avLst/>
          </a:prstGeom>
        </p:spPr>
      </p:pic>
      <p:sp>
        <p:nvSpPr>
          <p:cNvPr id="10" name="Rechteck 9"/>
          <p:cNvSpPr/>
          <p:nvPr userDrawn="1"/>
        </p:nvSpPr>
        <p:spPr>
          <a:xfrm>
            <a:off x="11918374" y="0"/>
            <a:ext cx="273626" cy="6864000"/>
          </a:xfrm>
          <a:prstGeom prst="rect">
            <a:avLst/>
          </a:prstGeom>
          <a:solidFill>
            <a:schemeClr val="bg1"/>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9" name="Rectangle 17"/>
          <p:cNvSpPr>
            <a:spLocks noChangeArrowheads="1"/>
          </p:cNvSpPr>
          <p:nvPr userDrawn="1"/>
        </p:nvSpPr>
        <p:spPr bwMode="auto">
          <a:xfrm>
            <a:off x="288000" y="3717032"/>
            <a:ext cx="11630374" cy="2374167"/>
          </a:xfrm>
          <a:prstGeom prst="rect">
            <a:avLst/>
          </a:prstGeom>
          <a:solidFill>
            <a:srgbClr val="003F57"/>
          </a:solidFill>
          <a:ln w="9525">
            <a:noFill/>
            <a:miter lim="800000"/>
            <a:headEnd/>
            <a:tailEnd/>
          </a:ln>
          <a:effectLst/>
        </p:spPr>
        <p:txBody>
          <a:bodyPr wrap="none" anchor="ctr"/>
          <a:lstStyle/>
          <a:p>
            <a:pPr algn="ctr"/>
            <a:r>
              <a:rPr lang="de-DE" dirty="0">
                <a:solidFill>
                  <a:schemeClr val="bg1"/>
                </a:solidFill>
                <a:latin typeface="+mn-lt"/>
              </a:rPr>
              <a:t>   </a:t>
            </a:r>
          </a:p>
        </p:txBody>
      </p:sp>
      <p:sp>
        <p:nvSpPr>
          <p:cNvPr id="7" name="Rectangle 2"/>
          <p:cNvSpPr>
            <a:spLocks noGrp="1" noChangeArrowheads="1"/>
          </p:cNvSpPr>
          <p:nvPr>
            <p:ph type="ctrTitle" hasCustomPrompt="1"/>
          </p:nvPr>
        </p:nvSpPr>
        <p:spPr>
          <a:xfrm>
            <a:off x="1109133" y="3717033"/>
            <a:ext cx="10363200" cy="1164167"/>
          </a:xfrm>
        </p:spPr>
        <p:txBody>
          <a:bodyPr/>
          <a:lstStyle>
            <a:lvl1pPr>
              <a:defRPr>
                <a:solidFill>
                  <a:schemeClr val="bg1"/>
                </a:solidFill>
              </a:defRPr>
            </a:lvl1pPr>
          </a:lstStyle>
          <a:p>
            <a:r>
              <a:rPr lang="de-DE" dirty="0"/>
              <a:t>Zwischentitel</a:t>
            </a:r>
          </a:p>
        </p:txBody>
      </p:sp>
      <p:sp>
        <p:nvSpPr>
          <p:cNvPr id="8" name="Rectangle 3"/>
          <p:cNvSpPr>
            <a:spLocks noGrp="1" noChangeArrowheads="1"/>
          </p:cNvSpPr>
          <p:nvPr>
            <p:ph type="subTitle" idx="1" hasCustomPrompt="1"/>
          </p:nvPr>
        </p:nvSpPr>
        <p:spPr>
          <a:xfrm>
            <a:off x="1107018" y="5241033"/>
            <a:ext cx="10329333" cy="444500"/>
          </a:xfrm>
        </p:spPr>
        <p:txBody>
          <a:bodyPr/>
          <a:lstStyle>
            <a:lvl1pPr>
              <a:defRPr>
                <a:solidFill>
                  <a:schemeClr val="bg1"/>
                </a:solidFill>
              </a:defRPr>
            </a:lvl1pPr>
          </a:lstStyle>
          <a:p>
            <a:r>
              <a:rPr lang="de-DE" dirty="0"/>
              <a:t>Untertitel</a:t>
            </a:r>
          </a:p>
        </p:txBody>
      </p:sp>
      <p:pic>
        <p:nvPicPr>
          <p:cNvPr id="13" name="Picture 20" descr="TUBS_CO_70vH_150dpi"/>
          <p:cNvPicPr>
            <a:picLocks noChangeAspect="1" noChangeArrowheads="1"/>
          </p:cNvPicPr>
          <p:nvPr userDrawn="1"/>
        </p:nvPicPr>
        <p:blipFill>
          <a:blip r:embed="rId3" cstate="print"/>
          <a:srcRect/>
          <a:stretch>
            <a:fillRect/>
          </a:stretch>
        </p:blipFill>
        <p:spPr bwMode="auto">
          <a:xfrm>
            <a:off x="1" y="5915031"/>
            <a:ext cx="1809187" cy="669837"/>
          </a:xfrm>
          <a:prstGeom prst="rect">
            <a:avLst/>
          </a:prstGeom>
          <a:noFill/>
          <a:ln w="9525">
            <a:noFill/>
            <a:miter lim="800000"/>
            <a:headEnd/>
            <a:tailEnd/>
          </a:ln>
        </p:spPr>
      </p:pic>
      <p:pic>
        <p:nvPicPr>
          <p:cNvPr id="11" name="Grafik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2101921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und 2x Inhalt (nebeneinander)">
    <p:spTree>
      <p:nvGrpSpPr>
        <p:cNvPr id="1" name=""/>
        <p:cNvGrpSpPr/>
        <p:nvPr/>
      </p:nvGrpSpPr>
      <p:grpSpPr>
        <a:xfrm>
          <a:off x="0" y="0"/>
          <a:ext cx="0" cy="0"/>
          <a:chOff x="0" y="0"/>
          <a:chExt cx="0" cy="0"/>
        </a:xfrm>
      </p:grpSpPr>
      <p:sp>
        <p:nvSpPr>
          <p:cNvPr id="2" name="Titel 1"/>
          <p:cNvSpPr>
            <a:spLocks noGrp="1"/>
          </p:cNvSpPr>
          <p:nvPr>
            <p:ph type="title"/>
          </p:nvPr>
        </p:nvSpPr>
        <p:spPr>
          <a:xfrm>
            <a:off x="575734" y="111126"/>
            <a:ext cx="11167533" cy="708025"/>
          </a:xfrm>
          <a:prstGeom prst="rect">
            <a:avLst/>
          </a:prstGeom>
        </p:spPr>
        <p:txBody>
          <a:bodyPr/>
          <a:lstStyle/>
          <a:p>
            <a:r>
              <a:rPr lang="en-GB" noProof="0"/>
              <a:t>Titelmasterformat durch Klicken bearbeiten</a:t>
            </a:r>
          </a:p>
        </p:txBody>
      </p:sp>
      <p:sp>
        <p:nvSpPr>
          <p:cNvPr id="3" name="Inhaltsplatzhalter 2"/>
          <p:cNvSpPr>
            <a:spLocks noGrp="1"/>
          </p:cNvSpPr>
          <p:nvPr>
            <p:ph idx="1"/>
          </p:nvPr>
        </p:nvSpPr>
        <p:spPr>
          <a:xfrm>
            <a:off x="575733" y="1042989"/>
            <a:ext cx="5520000" cy="4772025"/>
          </a:xfrm>
          <a:prstGeom prst="rect">
            <a:avLst/>
          </a:prstGeom>
        </p:spPr>
        <p:txBody>
          <a:bodyPr/>
          <a:lstStyle/>
          <a:p>
            <a:pPr lvl="0"/>
            <a:r>
              <a:rPr lang="en-GB" noProof="0"/>
              <a:t>Textmasterformate durch Klicken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5" name="Inhaltsplatzhalter 2"/>
          <p:cNvSpPr>
            <a:spLocks noGrp="1"/>
          </p:cNvSpPr>
          <p:nvPr>
            <p:ph idx="10"/>
          </p:nvPr>
        </p:nvSpPr>
        <p:spPr>
          <a:xfrm>
            <a:off x="6225600" y="1042989"/>
            <a:ext cx="5520000" cy="4772025"/>
          </a:xfrm>
          <a:prstGeom prst="rect">
            <a:avLst/>
          </a:prstGeom>
        </p:spPr>
        <p:txBody>
          <a:bodyPr/>
          <a:lstStyle/>
          <a:p>
            <a:pPr lvl="0"/>
            <a:r>
              <a:rPr lang="en-GB" noProof="0"/>
              <a:t>Textmasterformate durch Klicken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Tree>
    <p:extLst>
      <p:ext uri="{BB962C8B-B14F-4D97-AF65-F5344CB8AC3E}">
        <p14:creationId xmlns:p14="http://schemas.microsoft.com/office/powerpoint/2010/main" val="100672445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hasCustomPrompt="1"/>
          </p:nvPr>
        </p:nvSpPr>
        <p:spPr>
          <a:xfrm>
            <a:off x="575734" y="1339201"/>
            <a:ext cx="11167533" cy="4496450"/>
          </a:xfrm>
        </p:spPr>
        <p:txBody>
          <a:bodyPr/>
          <a:lstStyle>
            <a:lvl1pPr marL="342900" indent="-342900">
              <a:buClrTx/>
              <a:buFont typeface="+mj-lt"/>
              <a:buAutoNum type="arabicPeriod"/>
              <a:defRPr sz="1800"/>
            </a:lvl1pPr>
            <a:lvl2pPr marL="576000">
              <a:buClrTx/>
              <a:defRPr sz="1800"/>
            </a:lvl2pPr>
          </a:lstStyle>
          <a:p>
            <a:pPr lvl="0"/>
            <a:r>
              <a:rPr lang="en-GB" noProof="0" dirty="0"/>
              <a:t>First section</a:t>
            </a:r>
          </a:p>
          <a:p>
            <a:pPr lvl="1"/>
            <a:r>
              <a:rPr lang="en-GB" noProof="0" dirty="0"/>
              <a:t>Second level</a:t>
            </a:r>
          </a:p>
          <a:p>
            <a:pPr lvl="0"/>
            <a:endParaRPr lang="en-GB" noProof="0" dirty="0"/>
          </a:p>
        </p:txBody>
      </p:sp>
    </p:spTree>
    <p:extLst>
      <p:ext uri="{BB962C8B-B14F-4D97-AF65-F5344CB8AC3E}">
        <p14:creationId xmlns:p14="http://schemas.microsoft.com/office/powerpoint/2010/main" val="291309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r>
              <a:rPr lang="en-US">
                <a:solidFill>
                  <a:srgbClr val="000000"/>
                </a:solidFill>
              </a:rPr>
              <a:t>&lt;month year&gt;</a:t>
            </a:r>
          </a:p>
        </p:txBody>
      </p:sp>
      <p:sp>
        <p:nvSpPr>
          <p:cNvPr id="5" name="Fußzeilenplatzhalter 4"/>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6AD22946-1A4B-488C-8C44-CAE0A6B61614}"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260137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r>
              <a:rPr lang="en-US">
                <a:solidFill>
                  <a:srgbClr val="000000"/>
                </a:solidFill>
              </a:rPr>
              <a:t>&lt;month year&gt;</a:t>
            </a:r>
          </a:p>
        </p:txBody>
      </p:sp>
      <p:sp>
        <p:nvSpPr>
          <p:cNvPr id="6" name="Fußzeilenplatzhalter 5"/>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7" name="Foliennummernplatzhalter 6"/>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49F8486E-9C3F-4121-AED1-677A3F6C0F73}"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95378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r>
              <a:rPr lang="en-US">
                <a:solidFill>
                  <a:srgbClr val="000000"/>
                </a:solidFill>
              </a:rPr>
              <a:t>&lt;month year&gt;</a:t>
            </a:r>
          </a:p>
        </p:txBody>
      </p:sp>
      <p:sp>
        <p:nvSpPr>
          <p:cNvPr id="8" name="Fußzeilenplatzhalter 7"/>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9" name="Foliennummernplatzhalter 8"/>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414EE501-66D6-4ED8-A98B-DBE3F1441DC4}"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38564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r>
              <a:rPr lang="en-US">
                <a:solidFill>
                  <a:srgbClr val="000000"/>
                </a:solidFill>
              </a:rPr>
              <a:t>&lt;month year&gt;</a:t>
            </a:r>
          </a:p>
        </p:txBody>
      </p:sp>
      <p:sp>
        <p:nvSpPr>
          <p:cNvPr id="4" name="Fußzeilenplatzhalter 3"/>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5" name="Foliennummernplatzhalter 4"/>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6FDFCD56-6E23-4ED9-8FB9-6861A9CC02CC}"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870472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dirty="0">
                <a:solidFill>
                  <a:srgbClr val="000000"/>
                </a:solidFill>
              </a:rPr>
              <a:t>March 2013</a:t>
            </a:r>
          </a:p>
        </p:txBody>
      </p:sp>
      <p:sp>
        <p:nvSpPr>
          <p:cNvPr id="3" name="Fußzeilenplatzhalter 2"/>
          <p:cNvSpPr>
            <a:spLocks noGrp="1"/>
          </p:cNvSpPr>
          <p:nvPr>
            <p:ph type="ftr" sz="quarter" idx="11"/>
          </p:nvPr>
        </p:nvSpPr>
        <p:spPr>
          <a:xfrm>
            <a:off x="7315200" y="6475413"/>
            <a:ext cx="4165600" cy="276999"/>
          </a:xfrm>
        </p:spPr>
        <p:txBody>
          <a:bodyPr/>
          <a:lstStyle>
            <a:lvl1pPr>
              <a:defRPr/>
            </a:lvl1pPr>
          </a:lstStyle>
          <a:p>
            <a:r>
              <a:rPr lang="en-US" dirty="0">
                <a:solidFill>
                  <a:srgbClr val="000000"/>
                </a:solidFill>
              </a:rPr>
              <a:t>Thomas Kürner, TU Braunschweig</a:t>
            </a:r>
          </a:p>
        </p:txBody>
      </p:sp>
      <p:sp>
        <p:nvSpPr>
          <p:cNvPr id="4" name="Foliennummernplatzhalter 3"/>
          <p:cNvSpPr>
            <a:spLocks noGrp="1"/>
          </p:cNvSpPr>
          <p:nvPr>
            <p:ph type="sldNum" sz="quarter" idx="12"/>
          </p:nvPr>
        </p:nvSpPr>
        <p:spPr>
          <a:xfrm>
            <a:off x="5633808" y="6475413"/>
            <a:ext cx="1025987" cy="276999"/>
          </a:xfrm>
        </p:spPr>
        <p:txBody>
          <a:bodyPr/>
          <a:lstStyle>
            <a:lvl1pPr>
              <a:defRPr/>
            </a:lvl1pPr>
          </a:lstStyle>
          <a:p>
            <a:r>
              <a:rPr lang="en-US" dirty="0">
                <a:solidFill>
                  <a:srgbClr val="000000"/>
                </a:solidFill>
              </a:rPr>
              <a:t>Slide </a:t>
            </a:r>
            <a:fld id="{D0FF068C-9A81-4A5F-8F84-6EE3A290DD00}" type="slidenum">
              <a:rPr lang="en-US">
                <a:solidFill>
                  <a:srgbClr val="000000"/>
                </a:solidFill>
              </a:rPr>
              <a:pPr/>
              <a:t>‹Nr.›</a:t>
            </a:fld>
            <a:endParaRPr lang="en-US" dirty="0">
              <a:solidFill>
                <a:srgbClr val="000000"/>
              </a:solidFill>
            </a:endParaRPr>
          </a:p>
        </p:txBody>
      </p:sp>
    </p:spTree>
    <p:extLst>
      <p:ext uri="{BB962C8B-B14F-4D97-AF65-F5344CB8AC3E}">
        <p14:creationId xmlns:p14="http://schemas.microsoft.com/office/powerpoint/2010/main" val="142522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r>
              <a:rPr lang="en-US">
                <a:solidFill>
                  <a:srgbClr val="000000"/>
                </a:solidFill>
              </a:rPr>
              <a:t>&lt;month year&gt;</a:t>
            </a:r>
          </a:p>
        </p:txBody>
      </p:sp>
      <p:sp>
        <p:nvSpPr>
          <p:cNvPr id="6" name="Fußzeilenplatzhalter 5"/>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7" name="Foliennummernplatzhalter 6"/>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76F72D51-5D33-46E4-A0A2-5F21FB7F9123}"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103980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r>
              <a:rPr lang="en-US">
                <a:solidFill>
                  <a:srgbClr val="000000"/>
                </a:solidFill>
              </a:rPr>
              <a:t>&lt;month year&gt;</a:t>
            </a:r>
          </a:p>
        </p:txBody>
      </p:sp>
      <p:sp>
        <p:nvSpPr>
          <p:cNvPr id="6" name="Fußzeilenplatzhalter 5"/>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7" name="Foliennummernplatzhalter 6"/>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9CF003C6-0785-4060-85F0-A5AFF34B04DD}"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42268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a:t>Titelmasterformat durch Klicken bearbeiten</a:t>
            </a:r>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28" name="Rectangle 4"/>
          <p:cNvSpPr>
            <a:spLocks noGrp="1" noChangeArrowheads="1"/>
          </p:cNvSpPr>
          <p:nvPr>
            <p:ph type="dt" sz="half" idx="2"/>
          </p:nvPr>
        </p:nvSpPr>
        <p:spPr bwMode="auto">
          <a:xfrm>
            <a:off x="914400" y="378281"/>
            <a:ext cx="21336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pPr eaLnBrk="0" fontAlgn="base" hangingPunct="0">
              <a:spcBef>
                <a:spcPct val="0"/>
              </a:spcBef>
              <a:spcAft>
                <a:spcPct val="0"/>
              </a:spcAft>
            </a:pPr>
            <a:r>
              <a:rPr lang="en-US" dirty="0">
                <a:solidFill>
                  <a:srgbClr val="000000"/>
                </a:solidFill>
                <a:latin typeface="Times New Roman" pitchFamily="18" charset="0"/>
              </a:rPr>
              <a:t>January 2024</a:t>
            </a:r>
          </a:p>
        </p:txBody>
      </p:sp>
      <p:sp>
        <p:nvSpPr>
          <p:cNvPr id="1029" name="Rectangle 5"/>
          <p:cNvSpPr>
            <a:spLocks noGrp="1" noChangeArrowheads="1"/>
          </p:cNvSpPr>
          <p:nvPr>
            <p:ph type="ftr" sz="quarter" idx="3"/>
          </p:nvPr>
        </p:nvSpPr>
        <p:spPr bwMode="auto">
          <a:xfrm>
            <a:off x="7315200" y="6475413"/>
            <a:ext cx="41656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pPr eaLnBrk="0" fontAlgn="base" hangingPunct="0">
              <a:spcBef>
                <a:spcPct val="0"/>
              </a:spcBef>
              <a:spcAft>
                <a:spcPct val="0"/>
              </a:spcAft>
            </a:pPr>
            <a:r>
              <a:rPr lang="en-US" sz="1200" dirty="0">
                <a:solidFill>
                  <a:srgbClr val="000000"/>
                </a:solidFill>
                <a:latin typeface="Times New Roman" pitchFamily="18" charset="0"/>
              </a:rPr>
              <a:t>Thomas Kürner (TU Braunschweig) </a:t>
            </a:r>
          </a:p>
        </p:txBody>
      </p:sp>
      <p:sp>
        <p:nvSpPr>
          <p:cNvPr id="1030" name="Rectangle 6"/>
          <p:cNvSpPr>
            <a:spLocks noGrp="1" noChangeArrowheads="1"/>
          </p:cNvSpPr>
          <p:nvPr>
            <p:ph type="sldNum" sz="quarter" idx="4"/>
          </p:nvPr>
        </p:nvSpPr>
        <p:spPr bwMode="auto">
          <a:xfrm>
            <a:off x="5821616" y="6475413"/>
            <a:ext cx="6503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eaLnBrk="0" fontAlgn="base" hangingPunct="0">
              <a:spcBef>
                <a:spcPct val="0"/>
              </a:spcBef>
              <a:spcAft>
                <a:spcPct val="0"/>
              </a:spcAft>
            </a:pPr>
            <a:r>
              <a:rPr lang="en-US" sz="1200" dirty="0">
                <a:solidFill>
                  <a:srgbClr val="000000"/>
                </a:solidFill>
                <a:latin typeface="Times New Roman" pitchFamily="18" charset="0"/>
              </a:rPr>
              <a:t>Slide </a:t>
            </a:r>
            <a:fld id="{0CA028F1-D738-48FE-BE50-E58F6D2C58CF}" type="slidenum">
              <a:rPr lang="en-US" sz="1200">
                <a:solidFill>
                  <a:srgbClr val="000000"/>
                </a:solidFill>
                <a:latin typeface="Times New Roman" pitchFamily="18" charset="0"/>
              </a:rPr>
              <a:pPr eaLnBrk="0" fontAlgn="base" hangingPunct="0">
                <a:spcBef>
                  <a:spcPct val="0"/>
                </a:spcBef>
                <a:spcAft>
                  <a:spcPct val="0"/>
                </a:spcAft>
              </a:pPr>
              <a:t>‹Nr.›</a:t>
            </a:fld>
            <a:endParaRPr lang="en-US" sz="1200" dirty="0">
              <a:solidFill>
                <a:srgbClr val="000000"/>
              </a:solidFill>
              <a:latin typeface="Times New Roman" pitchFamily="18" charset="0"/>
            </a:endParaRPr>
          </a:p>
        </p:txBody>
      </p:sp>
      <p:sp>
        <p:nvSpPr>
          <p:cNvPr id="1031" name="Rectangle 7"/>
          <p:cNvSpPr>
            <a:spLocks noChangeArrowheads="1"/>
          </p:cNvSpPr>
          <p:nvPr/>
        </p:nvSpPr>
        <p:spPr bwMode="auto">
          <a:xfrm>
            <a:off x="1728716" y="394156"/>
            <a:ext cx="9548885" cy="215444"/>
          </a:xfrm>
          <a:prstGeom prst="rect">
            <a:avLst/>
          </a:prstGeom>
          <a:noFill/>
          <a:ln w="9525">
            <a:noFill/>
            <a:miter lim="800000"/>
            <a:headEnd/>
            <a:tailEnd/>
          </a:ln>
          <a:effectLst/>
        </p:spPr>
        <p:txBody>
          <a:bodyPr wrap="square" lIns="0" tIns="0" rIns="0" bIns="0" anchor="b">
            <a:spAutoFit/>
          </a:bodyPr>
          <a:lstStyle/>
          <a:p>
            <a:pPr marL="982663" lvl="4" algn="r" eaLnBrk="0" fontAlgn="base" hangingPunct="0">
              <a:spcBef>
                <a:spcPct val="0"/>
              </a:spcBef>
              <a:spcAft>
                <a:spcPct val="0"/>
              </a:spcAft>
            </a:pPr>
            <a:r>
              <a:rPr lang="en-US" sz="1400" b="1" dirty="0">
                <a:solidFill>
                  <a:srgbClr val="000000"/>
                </a:solidFill>
                <a:latin typeface="Times New Roman" pitchFamily="18" charset="0"/>
              </a:rPr>
              <a:t>doc.: 15-24-0030-00-0thz-Overview on the Results of WRC-2023 relevant for THz Communications</a:t>
            </a:r>
          </a:p>
        </p:txBody>
      </p:sp>
      <p:sp>
        <p:nvSpPr>
          <p:cNvPr id="1033" name="Rectangle 9"/>
          <p:cNvSpPr>
            <a:spLocks noChangeArrowheads="1"/>
          </p:cNvSpPr>
          <p:nvPr/>
        </p:nvSpPr>
        <p:spPr bwMode="auto">
          <a:xfrm>
            <a:off x="914400" y="6475413"/>
            <a:ext cx="948267"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a:solidFill>
                  <a:srgbClr val="000000"/>
                </a:solidFill>
                <a:latin typeface="Times New Roman" pitchFamily="18"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de-DE" sz="1200">
              <a:solidFill>
                <a:srgbClr val="000000"/>
              </a:solidFill>
              <a:latin typeface="Times New Roman" pitchFamily="18" charset="0"/>
            </a:endParaRPr>
          </a:p>
        </p:txBody>
      </p:sp>
    </p:spTree>
    <p:extLst>
      <p:ext uri="{BB962C8B-B14F-4D97-AF65-F5344CB8AC3E}">
        <p14:creationId xmlns:p14="http://schemas.microsoft.com/office/powerpoint/2010/main" val="165879129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8" name="Line 14"/>
          <p:cNvSpPr>
            <a:spLocks noChangeShapeType="1"/>
          </p:cNvSpPr>
          <p:nvPr/>
        </p:nvSpPr>
        <p:spPr bwMode="auto">
          <a:xfrm>
            <a:off x="0" y="6081600"/>
            <a:ext cx="12192000" cy="0"/>
          </a:xfrm>
          <a:prstGeom prst="line">
            <a:avLst/>
          </a:prstGeom>
          <a:noFill/>
          <a:ln w="9525">
            <a:solidFill>
              <a:srgbClr val="BE1E3C"/>
            </a:solidFill>
            <a:round/>
            <a:headEnd/>
            <a:tailEnd/>
          </a:ln>
          <a:effectLst/>
        </p:spPr>
        <p:txBody>
          <a:bodyPr/>
          <a:lstStyle/>
          <a:p>
            <a:endParaRPr lang="de-DE"/>
          </a:p>
        </p:txBody>
      </p:sp>
      <p:sp>
        <p:nvSpPr>
          <p:cNvPr id="1026" name="Rectangle 2"/>
          <p:cNvSpPr>
            <a:spLocks noGrp="1" noChangeArrowheads="1"/>
          </p:cNvSpPr>
          <p:nvPr>
            <p:ph type="title"/>
          </p:nvPr>
        </p:nvSpPr>
        <p:spPr bwMode="auto">
          <a:xfrm>
            <a:off x="575734" y="111126"/>
            <a:ext cx="11167533" cy="7080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de-DE"/>
              <a:t>Mastertitelformat bearbeiten</a:t>
            </a:r>
          </a:p>
        </p:txBody>
      </p:sp>
      <p:sp>
        <p:nvSpPr>
          <p:cNvPr id="1027" name="Rectangle 3"/>
          <p:cNvSpPr>
            <a:spLocks noGrp="1" noChangeArrowheads="1"/>
          </p:cNvSpPr>
          <p:nvPr>
            <p:ph type="body" idx="1"/>
          </p:nvPr>
        </p:nvSpPr>
        <p:spPr bwMode="auto">
          <a:xfrm>
            <a:off x="575734" y="1200000"/>
            <a:ext cx="11167533" cy="460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Mastertextformat bearbeiten</a:t>
            </a:r>
          </a:p>
          <a:p>
            <a:pPr lvl="2"/>
            <a:r>
              <a:rPr lang="de-DE" dirty="0"/>
              <a:t>Zweite Ebene</a:t>
            </a:r>
          </a:p>
          <a:p>
            <a:pPr lvl="3"/>
            <a:r>
              <a:rPr lang="de-DE" dirty="0"/>
              <a:t>Dritte Ebene</a:t>
            </a:r>
          </a:p>
          <a:p>
            <a:pPr lvl="4"/>
            <a:r>
              <a:rPr lang="de-DE" dirty="0"/>
              <a:t>Vierte Ebene</a:t>
            </a:r>
          </a:p>
          <a:p>
            <a:pPr lvl="5"/>
            <a:r>
              <a:rPr lang="de-DE" dirty="0"/>
              <a:t>Fünfte Ebene</a:t>
            </a:r>
          </a:p>
        </p:txBody>
      </p:sp>
      <p:pic>
        <p:nvPicPr>
          <p:cNvPr id="1044" name="Picture 20" descr="TUBS_CO_70vH_150dpi"/>
          <p:cNvPicPr>
            <a:picLocks noChangeAspect="1" noChangeArrowheads="1"/>
          </p:cNvPicPr>
          <p:nvPr/>
        </p:nvPicPr>
        <p:blipFill>
          <a:blip r:embed="rId18" cstate="print"/>
          <a:srcRect/>
          <a:stretch>
            <a:fillRect/>
          </a:stretch>
        </p:blipFill>
        <p:spPr bwMode="auto">
          <a:xfrm>
            <a:off x="1" y="5915031"/>
            <a:ext cx="1809187" cy="669837"/>
          </a:xfrm>
          <a:prstGeom prst="rect">
            <a:avLst/>
          </a:prstGeom>
          <a:noFill/>
          <a:ln w="9525">
            <a:noFill/>
            <a:miter lim="800000"/>
            <a:headEnd/>
            <a:tailEnd/>
          </a:ln>
        </p:spPr>
      </p:pic>
      <p:sp>
        <p:nvSpPr>
          <p:cNvPr id="8" name="Textfeld 7"/>
          <p:cNvSpPr txBox="1"/>
          <p:nvPr/>
        </p:nvSpPr>
        <p:spPr>
          <a:xfrm>
            <a:off x="1895533" y="6140451"/>
            <a:ext cx="9981034" cy="328423"/>
          </a:xfrm>
          <a:prstGeom prst="rect">
            <a:avLst/>
          </a:prstGeom>
          <a:noFill/>
        </p:spPr>
        <p:txBody>
          <a:bodyPr wrap="square" lIns="0" tIns="0" rIns="0" bIns="0" rtlCol="0">
            <a:spAutoFit/>
          </a:bodyPr>
          <a:lstStyle/>
          <a:p>
            <a:pPr marL="0" marR="0" indent="0" algn="l" defTabSz="1219170" rtl="0" eaLnBrk="1" fontAlgn="base" latinLnBrk="0" hangingPunct="1">
              <a:lnSpc>
                <a:spcPct val="100000"/>
              </a:lnSpc>
              <a:spcBef>
                <a:spcPct val="0"/>
              </a:spcBef>
              <a:spcAft>
                <a:spcPct val="0"/>
              </a:spcAft>
              <a:buClrTx/>
              <a:buSzTx/>
              <a:buFontTx/>
              <a:buNone/>
              <a:tabLst/>
              <a:defRPr/>
            </a:pPr>
            <a:r>
              <a:rPr lang="de-DE" sz="1067" dirty="0">
                <a:latin typeface="+mn-lt"/>
              </a:rPr>
              <a:t>15 </a:t>
            </a:r>
            <a:r>
              <a:rPr lang="de-DE" sz="1067" dirty="0" err="1">
                <a:latin typeface="+mn-lt"/>
              </a:rPr>
              <a:t>January</a:t>
            </a:r>
            <a:r>
              <a:rPr lang="de-DE" sz="1067" dirty="0">
                <a:latin typeface="+mn-lt"/>
              </a:rPr>
              <a:t> 2024| IEEE 802.15 SC </a:t>
            </a:r>
            <a:r>
              <a:rPr lang="de-DE" sz="1067" dirty="0" err="1">
                <a:latin typeface="+mn-lt"/>
              </a:rPr>
              <a:t>THz</a:t>
            </a:r>
            <a:r>
              <a:rPr lang="de-DE" sz="1067" dirty="0">
                <a:latin typeface="+mn-lt"/>
              </a:rPr>
              <a:t> – Wireless Interim, Panama City | Thomas</a:t>
            </a:r>
            <a:r>
              <a:rPr lang="de-DE" sz="1067" baseline="0" dirty="0">
                <a:latin typeface="+mn-lt"/>
              </a:rPr>
              <a:t> Kürner </a:t>
            </a:r>
            <a:r>
              <a:rPr lang="de-DE" sz="1067" dirty="0">
                <a:latin typeface="+mn-lt"/>
              </a:rPr>
              <a:t>| On </a:t>
            </a:r>
            <a:r>
              <a:rPr lang="de-DE" sz="1067" dirty="0" err="1">
                <a:latin typeface="+mn-lt"/>
              </a:rPr>
              <a:t>the</a:t>
            </a:r>
            <a:r>
              <a:rPr lang="de-DE" sz="1067" dirty="0">
                <a:latin typeface="+mn-lt"/>
              </a:rPr>
              <a:t> </a:t>
            </a:r>
            <a:r>
              <a:rPr lang="de-DE" sz="1067" dirty="0" err="1">
                <a:latin typeface="+mn-lt"/>
              </a:rPr>
              <a:t>Requirements</a:t>
            </a:r>
            <a:r>
              <a:rPr lang="de-DE" sz="1067" dirty="0">
                <a:latin typeface="+mn-lt"/>
              </a:rPr>
              <a:t> on RIS</a:t>
            </a:r>
            <a:r>
              <a:rPr lang="de-DE" sz="1067" baseline="0" dirty="0">
                <a:latin typeface="+mn-lt"/>
              </a:rPr>
              <a:t> in </a:t>
            </a:r>
            <a:r>
              <a:rPr lang="de-DE" sz="1067" baseline="0" dirty="0" err="1">
                <a:latin typeface="+mn-lt"/>
              </a:rPr>
              <a:t>THz</a:t>
            </a:r>
            <a:r>
              <a:rPr lang="de-DE" sz="1067" baseline="0" dirty="0">
                <a:latin typeface="+mn-lt"/>
              </a:rPr>
              <a:t> NLOS </a:t>
            </a:r>
            <a:r>
              <a:rPr lang="de-DE" sz="1067" baseline="0" dirty="0" err="1">
                <a:latin typeface="+mn-lt"/>
              </a:rPr>
              <a:t>Backhaul</a:t>
            </a:r>
            <a:r>
              <a:rPr lang="de-DE" sz="1067" baseline="0" dirty="0">
                <a:latin typeface="+mn-lt"/>
              </a:rPr>
              <a:t> Links</a:t>
            </a:r>
            <a:r>
              <a:rPr lang="en-GB" sz="1067" baseline="0" dirty="0">
                <a:latin typeface="+mn-lt"/>
              </a:rPr>
              <a:t> </a:t>
            </a:r>
            <a:r>
              <a:rPr lang="de-DE" sz="1067" dirty="0">
                <a:latin typeface="+mn-lt"/>
              </a:rPr>
              <a:t>|</a:t>
            </a:r>
            <a:r>
              <a:rPr lang="de-DE" sz="1067" baseline="0" dirty="0">
                <a:latin typeface="+mn-lt"/>
              </a:rPr>
              <a:t> </a:t>
            </a:r>
            <a:fld id="{54091A06-E49E-4F45-A4ED-27B9A60B04AE}" type="slidenum">
              <a:rPr lang="de-DE" sz="1067" baseline="0" smtClean="0">
                <a:latin typeface="+mn-lt"/>
              </a:rPr>
              <a:pPr marL="0" marR="0" indent="0" algn="l" defTabSz="1219170" rtl="0" eaLnBrk="1" fontAlgn="base" latinLnBrk="0" hangingPunct="1">
                <a:lnSpc>
                  <a:spcPct val="100000"/>
                </a:lnSpc>
                <a:spcBef>
                  <a:spcPct val="0"/>
                </a:spcBef>
                <a:spcAft>
                  <a:spcPct val="0"/>
                </a:spcAft>
                <a:buClrTx/>
                <a:buSzTx/>
                <a:buFontTx/>
                <a:buNone/>
                <a:tabLst/>
                <a:defRPr/>
              </a:pPr>
              <a:t>‹Nr.›</a:t>
            </a:fld>
            <a:r>
              <a:rPr lang="de-DE" sz="1067" baseline="0" dirty="0">
                <a:latin typeface="+mn-lt"/>
              </a:rPr>
              <a:t>/18</a:t>
            </a:r>
            <a:endParaRPr lang="de-DE" sz="1067" dirty="0">
              <a:latin typeface="+mn-lt"/>
            </a:endParaRPr>
          </a:p>
          <a:p>
            <a:endParaRPr lang="de-DE" sz="1067" dirty="0">
              <a:latin typeface="+mn-lt"/>
            </a:endParaRPr>
          </a:p>
        </p:txBody>
      </p:sp>
    </p:spTree>
    <p:extLst>
      <p:ext uri="{BB962C8B-B14F-4D97-AF65-F5344CB8AC3E}">
        <p14:creationId xmlns:p14="http://schemas.microsoft.com/office/powerpoint/2010/main" val="410864015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hf sldNum="0" hdr="0" ftr="0" dt="0"/>
  <p:txStyles>
    <p:titleStyle>
      <a:lvl1pPr algn="l" rtl="0" eaLnBrk="1" fontAlgn="base" hangingPunct="1">
        <a:spcBef>
          <a:spcPct val="0"/>
        </a:spcBef>
        <a:spcAft>
          <a:spcPct val="0"/>
        </a:spcAft>
        <a:defRPr sz="2933" b="1">
          <a:solidFill>
            <a:schemeClr val="tx1"/>
          </a:solidFill>
          <a:latin typeface="+mj-lt"/>
          <a:ea typeface="+mj-ea"/>
          <a:cs typeface="+mj-cs"/>
        </a:defRPr>
      </a:lvl1pPr>
      <a:lvl2pPr algn="l" rtl="0" eaLnBrk="1" fontAlgn="base" hangingPunct="1">
        <a:spcBef>
          <a:spcPct val="0"/>
        </a:spcBef>
        <a:spcAft>
          <a:spcPct val="0"/>
        </a:spcAft>
        <a:defRPr sz="2933" b="1">
          <a:solidFill>
            <a:schemeClr val="tx1"/>
          </a:solidFill>
          <a:latin typeface="Arial" charset="0"/>
        </a:defRPr>
      </a:lvl2pPr>
      <a:lvl3pPr algn="l" rtl="0" eaLnBrk="1" fontAlgn="base" hangingPunct="1">
        <a:spcBef>
          <a:spcPct val="0"/>
        </a:spcBef>
        <a:spcAft>
          <a:spcPct val="0"/>
        </a:spcAft>
        <a:defRPr sz="2933" b="1">
          <a:solidFill>
            <a:schemeClr val="tx1"/>
          </a:solidFill>
          <a:latin typeface="Arial" charset="0"/>
        </a:defRPr>
      </a:lvl3pPr>
      <a:lvl4pPr algn="l" rtl="0" eaLnBrk="1" fontAlgn="base" hangingPunct="1">
        <a:spcBef>
          <a:spcPct val="0"/>
        </a:spcBef>
        <a:spcAft>
          <a:spcPct val="0"/>
        </a:spcAft>
        <a:defRPr sz="2933" b="1">
          <a:solidFill>
            <a:schemeClr val="tx1"/>
          </a:solidFill>
          <a:latin typeface="Arial" charset="0"/>
        </a:defRPr>
      </a:lvl4pPr>
      <a:lvl5pPr algn="l" rtl="0" eaLnBrk="1" fontAlgn="base" hangingPunct="1">
        <a:spcBef>
          <a:spcPct val="0"/>
        </a:spcBef>
        <a:spcAft>
          <a:spcPct val="0"/>
        </a:spcAft>
        <a:defRPr sz="2933" b="1">
          <a:solidFill>
            <a:schemeClr val="tx1"/>
          </a:solidFill>
          <a:latin typeface="Arial" charset="0"/>
        </a:defRPr>
      </a:lvl5pPr>
      <a:lvl6pPr marL="609585" algn="l" rtl="0" eaLnBrk="1" fontAlgn="base" hangingPunct="1">
        <a:spcBef>
          <a:spcPct val="0"/>
        </a:spcBef>
        <a:spcAft>
          <a:spcPct val="0"/>
        </a:spcAft>
        <a:defRPr sz="2933" b="1">
          <a:solidFill>
            <a:schemeClr val="tx1"/>
          </a:solidFill>
          <a:latin typeface="Arial" charset="0"/>
        </a:defRPr>
      </a:lvl6pPr>
      <a:lvl7pPr marL="1219170" algn="l" rtl="0" eaLnBrk="1" fontAlgn="base" hangingPunct="1">
        <a:spcBef>
          <a:spcPct val="0"/>
        </a:spcBef>
        <a:spcAft>
          <a:spcPct val="0"/>
        </a:spcAft>
        <a:defRPr sz="2933" b="1">
          <a:solidFill>
            <a:schemeClr val="tx1"/>
          </a:solidFill>
          <a:latin typeface="Arial" charset="0"/>
        </a:defRPr>
      </a:lvl7pPr>
      <a:lvl8pPr marL="1828754" algn="l" rtl="0" eaLnBrk="1" fontAlgn="base" hangingPunct="1">
        <a:spcBef>
          <a:spcPct val="0"/>
        </a:spcBef>
        <a:spcAft>
          <a:spcPct val="0"/>
        </a:spcAft>
        <a:defRPr sz="2933" b="1">
          <a:solidFill>
            <a:schemeClr val="tx1"/>
          </a:solidFill>
          <a:latin typeface="Arial" charset="0"/>
        </a:defRPr>
      </a:lvl8pPr>
      <a:lvl9pPr marL="2438339" algn="l" rtl="0" eaLnBrk="1" fontAlgn="base" hangingPunct="1">
        <a:spcBef>
          <a:spcPct val="0"/>
        </a:spcBef>
        <a:spcAft>
          <a:spcPct val="0"/>
        </a:spcAft>
        <a:defRPr sz="2933" b="1">
          <a:solidFill>
            <a:schemeClr val="tx1"/>
          </a:solidFill>
          <a:latin typeface="Arial" charset="0"/>
        </a:defRPr>
      </a:lvl9pPr>
    </p:titleStyle>
    <p:bodyStyle>
      <a:lvl1pPr marL="342900" indent="-342900" algn="l" rtl="0" eaLnBrk="1" fontAlgn="base" hangingPunct="1">
        <a:spcBef>
          <a:spcPct val="20000"/>
        </a:spcBef>
        <a:spcAft>
          <a:spcPct val="0"/>
        </a:spcAft>
        <a:buFont typeface="Wingdings" panose="05000000000000000000" pitchFamily="2" charset="2"/>
        <a:buChar char="§"/>
        <a:defRPr sz="2133">
          <a:solidFill>
            <a:schemeClr val="tx1"/>
          </a:solidFill>
          <a:latin typeface="+mn-lt"/>
          <a:ea typeface="+mn-ea"/>
          <a:cs typeface="+mn-cs"/>
        </a:defRPr>
      </a:lvl1pPr>
      <a:lvl2pPr marL="253994" indent="-251878" algn="l" rtl="0" eaLnBrk="1" fontAlgn="base" hangingPunct="1">
        <a:spcBef>
          <a:spcPct val="20000"/>
        </a:spcBef>
        <a:spcAft>
          <a:spcPct val="0"/>
        </a:spcAft>
        <a:buClr>
          <a:schemeClr val="tx1"/>
        </a:buClr>
        <a:buFont typeface="Wingdings" pitchFamily="2" charset="2"/>
        <a:buChar char="§"/>
        <a:defRPr sz="2133">
          <a:solidFill>
            <a:schemeClr val="tx1"/>
          </a:solidFill>
          <a:latin typeface="+mn-lt"/>
        </a:defRPr>
      </a:lvl2pPr>
      <a:lvl3pPr marL="482588" indent="-226478" algn="l" rtl="0" eaLnBrk="1" fontAlgn="base" hangingPunct="1">
        <a:spcBef>
          <a:spcPct val="20000"/>
        </a:spcBef>
        <a:spcAft>
          <a:spcPct val="0"/>
        </a:spcAft>
        <a:buClr>
          <a:schemeClr val="tx1"/>
        </a:buClr>
        <a:buFont typeface="Wingdings" pitchFamily="2" charset="2"/>
        <a:buChar char="§"/>
        <a:defRPr sz="2133">
          <a:solidFill>
            <a:schemeClr val="tx1"/>
          </a:solidFill>
          <a:latin typeface="+mn-lt"/>
        </a:defRPr>
      </a:lvl3pPr>
      <a:lvl4pPr marL="723882" indent="-239178" algn="l" rtl="0" eaLnBrk="1" fontAlgn="base" hangingPunct="1">
        <a:spcBef>
          <a:spcPct val="20000"/>
        </a:spcBef>
        <a:spcAft>
          <a:spcPct val="0"/>
        </a:spcAft>
        <a:buClr>
          <a:schemeClr val="tx1"/>
        </a:buClr>
        <a:buFont typeface="Wingdings" pitchFamily="2" charset="2"/>
        <a:buChar char="§"/>
        <a:defRPr sz="2133">
          <a:solidFill>
            <a:schemeClr val="tx1"/>
          </a:solidFill>
          <a:latin typeface="+mn-lt"/>
        </a:defRPr>
      </a:lvl4pPr>
      <a:lvl5pPr marL="990575" indent="-264577" algn="l" rtl="0" eaLnBrk="1" fontAlgn="base" hangingPunct="1">
        <a:spcBef>
          <a:spcPct val="20000"/>
        </a:spcBef>
        <a:spcAft>
          <a:spcPct val="0"/>
        </a:spcAft>
        <a:buClr>
          <a:schemeClr val="tx1"/>
        </a:buClr>
        <a:buFont typeface="Wingdings" pitchFamily="2" charset="2"/>
        <a:buChar char="§"/>
        <a:defRPr sz="2133">
          <a:solidFill>
            <a:schemeClr val="tx1"/>
          </a:solidFill>
          <a:latin typeface="+mn-lt"/>
        </a:defRPr>
      </a:lvl5pPr>
      <a:lvl6pPr marL="1600160" indent="-264577" algn="l" rtl="0" eaLnBrk="1" fontAlgn="base" hangingPunct="1">
        <a:spcBef>
          <a:spcPct val="20000"/>
        </a:spcBef>
        <a:spcAft>
          <a:spcPct val="0"/>
        </a:spcAft>
        <a:buFont typeface="Wingdings" pitchFamily="2" charset="2"/>
        <a:buChar char="§"/>
        <a:defRPr sz="2133">
          <a:solidFill>
            <a:schemeClr val="tx1"/>
          </a:solidFill>
          <a:latin typeface="+mn-lt"/>
        </a:defRPr>
      </a:lvl6pPr>
      <a:lvl7pPr marL="2209745" indent="-264577" algn="l" rtl="0" eaLnBrk="1" fontAlgn="base" hangingPunct="1">
        <a:spcBef>
          <a:spcPct val="20000"/>
        </a:spcBef>
        <a:spcAft>
          <a:spcPct val="0"/>
        </a:spcAft>
        <a:buFont typeface="Wingdings" pitchFamily="2" charset="2"/>
        <a:buChar char="§"/>
        <a:defRPr sz="2133">
          <a:solidFill>
            <a:schemeClr val="tx1"/>
          </a:solidFill>
          <a:latin typeface="+mn-lt"/>
        </a:defRPr>
      </a:lvl7pPr>
      <a:lvl8pPr marL="2819330" indent="-264577" algn="l" rtl="0" eaLnBrk="1" fontAlgn="base" hangingPunct="1">
        <a:spcBef>
          <a:spcPct val="20000"/>
        </a:spcBef>
        <a:spcAft>
          <a:spcPct val="0"/>
        </a:spcAft>
        <a:buFont typeface="Wingdings" pitchFamily="2" charset="2"/>
        <a:buChar char="§"/>
        <a:defRPr sz="2133">
          <a:solidFill>
            <a:schemeClr val="tx1"/>
          </a:solidFill>
          <a:latin typeface="+mn-lt"/>
        </a:defRPr>
      </a:lvl8pPr>
      <a:lvl9pPr marL="3428914" indent="-264577" algn="l" rtl="0" eaLnBrk="1" fontAlgn="base" hangingPunct="1">
        <a:spcBef>
          <a:spcPct val="20000"/>
        </a:spcBef>
        <a:spcAft>
          <a:spcPct val="0"/>
        </a:spcAft>
        <a:buFont typeface="Wingdings" pitchFamily="2" charset="2"/>
        <a:buChar char="§"/>
        <a:defRPr sz="2133">
          <a:solidFill>
            <a:schemeClr val="tx1"/>
          </a:solidFill>
          <a:latin typeface="+mn-lt"/>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itu.int/dms_pub/itu-r/opb/act/R-ACT-WRC.15-2023-PDF-E.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p:cNvSpPr>
            <a:spLocks noGrp="1"/>
          </p:cNvSpPr>
          <p:nvPr>
            <p:ph type="dt" sz="half" idx="10"/>
          </p:nvPr>
        </p:nvSpPr>
        <p:spPr>
          <a:xfrm>
            <a:off x="1199456" y="332656"/>
            <a:ext cx="1600200" cy="215444"/>
          </a:xfrm>
        </p:spPr>
        <p:txBody>
          <a:bodyPr/>
          <a:lstStyle/>
          <a:p>
            <a:r>
              <a:rPr lang="en-US" dirty="0">
                <a:solidFill>
                  <a:srgbClr val="000000"/>
                </a:solidFill>
              </a:rPr>
              <a:t>January 2024</a:t>
            </a:r>
          </a:p>
        </p:txBody>
      </p:sp>
      <p:sp>
        <p:nvSpPr>
          <p:cNvPr id="5" name="Fußzeilenplatzhalter 2"/>
          <p:cNvSpPr>
            <a:spLocks noGrp="1"/>
          </p:cNvSpPr>
          <p:nvPr>
            <p:ph type="ftr" sz="quarter" idx="11"/>
          </p:nvPr>
        </p:nvSpPr>
        <p:spPr>
          <a:xfrm>
            <a:off x="7010400" y="6525344"/>
            <a:ext cx="4342184" cy="215444"/>
          </a:xfrm>
        </p:spPr>
        <p:txBody>
          <a:bodyPr/>
          <a:lstStyle/>
          <a:p>
            <a:r>
              <a:rPr lang="en-US" sz="1400" dirty="0">
                <a:solidFill>
                  <a:srgbClr val="000000"/>
                </a:solidFill>
              </a:rPr>
              <a:t>Thomas Kürner (TU Braunschweig).</a:t>
            </a:r>
          </a:p>
        </p:txBody>
      </p:sp>
      <p:sp>
        <p:nvSpPr>
          <p:cNvPr id="6" name="Foliennummernplatzhalter 3"/>
          <p:cNvSpPr>
            <a:spLocks noGrp="1"/>
          </p:cNvSpPr>
          <p:nvPr>
            <p:ph type="sldNum" sz="quarter" idx="12"/>
          </p:nvPr>
        </p:nvSpPr>
        <p:spPr>
          <a:xfrm>
            <a:off x="5834216" y="6475413"/>
            <a:ext cx="625171" cy="246221"/>
          </a:xfrm>
        </p:spPr>
        <p:txBody>
          <a:bodyPr/>
          <a:lstStyle/>
          <a:p>
            <a:r>
              <a:rPr lang="en-US" sz="1600" dirty="0">
                <a:solidFill>
                  <a:srgbClr val="000000"/>
                </a:solidFill>
              </a:rPr>
              <a:t>Slide </a:t>
            </a:r>
            <a:fld id="{81095783-45F1-4BC3-AE2A-29FF2428E513}" type="slidenum">
              <a:rPr lang="en-US" sz="1600">
                <a:solidFill>
                  <a:srgbClr val="000000"/>
                </a:solidFill>
              </a:rPr>
              <a:pPr/>
              <a:t>1</a:t>
            </a:fld>
            <a:endParaRPr lang="en-US" sz="1600" dirty="0">
              <a:solidFill>
                <a:srgbClr val="000000"/>
              </a:solidFill>
            </a:endParaRPr>
          </a:p>
        </p:txBody>
      </p:sp>
      <p:sp>
        <p:nvSpPr>
          <p:cNvPr id="27651" name="Rectangle 3"/>
          <p:cNvSpPr>
            <a:spLocks noChangeArrowheads="1"/>
          </p:cNvSpPr>
          <p:nvPr/>
        </p:nvSpPr>
        <p:spPr bwMode="auto">
          <a:xfrm>
            <a:off x="1055440" y="764704"/>
            <a:ext cx="10297144" cy="4447371"/>
          </a:xfrm>
          <a:prstGeom prst="rect">
            <a:avLst/>
          </a:prstGeom>
          <a:noFill/>
          <a:ln w="12700">
            <a:noFill/>
            <a:miter lim="800000"/>
            <a:headEnd type="none" w="sm" len="sm"/>
            <a:tailEnd type="none" w="sm" len="sm"/>
          </a:ln>
          <a:effectLst/>
        </p:spPr>
        <p:txBody>
          <a:bodyPr wrap="square">
            <a:spAutoFit/>
          </a:bodyPr>
          <a:lstStyle/>
          <a:p>
            <a:pPr eaLnBrk="0" fontAlgn="base" hangingPunct="0">
              <a:spcBef>
                <a:spcPct val="0"/>
              </a:spcBef>
              <a:spcAft>
                <a:spcPct val="0"/>
              </a:spcAft>
            </a:pPr>
            <a:r>
              <a:rPr lang="en-US" b="1" u="sng" dirty="0">
                <a:solidFill>
                  <a:srgbClr val="000000"/>
                </a:solidFill>
                <a:effectLst>
                  <a:outerShdw blurRad="38100" dist="38100" dir="2700000" algn="tl">
                    <a:srgbClr val="C0C0C0"/>
                  </a:outerShdw>
                </a:effectLst>
                <a:latin typeface="Times New Roman" pitchFamily="18" charset="0"/>
              </a:rPr>
              <a:t>Project: IEEE P802.15 Working Group for Wireless </a:t>
            </a:r>
            <a:r>
              <a:rPr lang="en-US" b="1" u="sng" dirty="0" err="1">
                <a:solidFill>
                  <a:srgbClr val="000000"/>
                </a:solidFill>
                <a:effectLst>
                  <a:outerShdw blurRad="38100" dist="38100" dir="2700000" algn="tl">
                    <a:srgbClr val="C0C0C0"/>
                  </a:outerShdw>
                </a:effectLst>
                <a:latin typeface="Times New Roman" pitchFamily="18" charset="0"/>
              </a:rPr>
              <a:t>Speciality</a:t>
            </a:r>
            <a:r>
              <a:rPr lang="en-US" b="1" u="sng" dirty="0">
                <a:solidFill>
                  <a:srgbClr val="000000"/>
                </a:solidFill>
                <a:effectLst>
                  <a:outerShdw blurRad="38100" dist="38100" dir="2700000" algn="tl">
                    <a:srgbClr val="C0C0C0"/>
                  </a:outerShdw>
                </a:effectLst>
                <a:latin typeface="Times New Roman" pitchFamily="18" charset="0"/>
              </a:rPr>
              <a:t> Networks (WSN)</a:t>
            </a:r>
            <a:endParaRPr lang="en-US" sz="1600" b="1" dirty="0">
              <a:solidFill>
                <a:srgbClr val="000000"/>
              </a:solidFill>
              <a:latin typeface="Times New Roman" pitchFamily="18" charset="0"/>
            </a:endParaRPr>
          </a:p>
          <a:p>
            <a:pPr eaLnBrk="0" fontAlgn="base" hangingPunct="0">
              <a:spcBef>
                <a:spcPct val="0"/>
              </a:spcBef>
              <a:spcAft>
                <a:spcPct val="0"/>
              </a:spcAft>
            </a:pPr>
            <a:endParaRPr lang="en-US" sz="1600" dirty="0">
              <a:solidFill>
                <a:srgbClr val="000000"/>
              </a:solidFill>
              <a:latin typeface="Times New Roman" pitchFamily="18" charset="0"/>
            </a:endParaRPr>
          </a:p>
          <a:p>
            <a:pPr eaLnBrk="0" fontAlgn="base" hangingPunct="0">
              <a:spcBef>
                <a:spcPct val="0"/>
              </a:spcBef>
              <a:spcAft>
                <a:spcPct val="0"/>
              </a:spcAft>
            </a:pPr>
            <a:r>
              <a:rPr lang="en-US" sz="1600" b="1" dirty="0">
                <a:solidFill>
                  <a:srgbClr val="000000"/>
                </a:solidFill>
                <a:latin typeface="Times New Roman" pitchFamily="18" charset="0"/>
              </a:rPr>
              <a:t>Submission Title:</a:t>
            </a:r>
            <a:r>
              <a:rPr lang="en-US" sz="1600" dirty="0">
                <a:solidFill>
                  <a:srgbClr val="000000"/>
                </a:solidFill>
                <a:latin typeface="Times New Roman" pitchFamily="18" charset="0"/>
              </a:rPr>
              <a:t> Overview on the Results of WRC-2023 relevant for THz Communications	</a:t>
            </a:r>
          </a:p>
          <a:p>
            <a:pPr eaLnBrk="0" fontAlgn="base" hangingPunct="0">
              <a:spcBef>
                <a:spcPct val="0"/>
              </a:spcBef>
              <a:spcAft>
                <a:spcPct val="0"/>
              </a:spcAft>
            </a:pPr>
            <a:r>
              <a:rPr lang="en-US" sz="1600" b="1" dirty="0">
                <a:solidFill>
                  <a:srgbClr val="000000"/>
                </a:solidFill>
                <a:latin typeface="Times New Roman" pitchFamily="18" charset="0"/>
              </a:rPr>
              <a:t>Date Submitted</a:t>
            </a:r>
            <a:r>
              <a:rPr lang="en-US" sz="1600" dirty="0">
                <a:solidFill>
                  <a:srgbClr val="000000"/>
                </a:solidFill>
                <a:latin typeface="Times New Roman" pitchFamily="18" charset="0"/>
              </a:rPr>
              <a:t>: 14 January 2024</a:t>
            </a:r>
          </a:p>
          <a:p>
            <a:pPr eaLnBrk="0" fontAlgn="base" hangingPunct="0">
              <a:spcBef>
                <a:spcPct val="0"/>
              </a:spcBef>
              <a:spcAft>
                <a:spcPct val="0"/>
              </a:spcAft>
            </a:pPr>
            <a:r>
              <a:rPr lang="en-US" sz="1600" b="1" dirty="0">
                <a:solidFill>
                  <a:srgbClr val="000000"/>
                </a:solidFill>
                <a:latin typeface="Times New Roman" pitchFamily="18" charset="0"/>
              </a:rPr>
              <a:t>Source:</a:t>
            </a:r>
            <a:r>
              <a:rPr lang="en-US" sz="1600" dirty="0">
                <a:solidFill>
                  <a:srgbClr val="000000"/>
                </a:solidFill>
                <a:latin typeface="Times New Roman" pitchFamily="18" charset="0"/>
              </a:rPr>
              <a:t> Thomas Kürner, TU Braunschweig</a:t>
            </a:r>
          </a:p>
          <a:p>
            <a:pPr eaLnBrk="0" fontAlgn="base" hangingPunct="0">
              <a:spcBef>
                <a:spcPct val="0"/>
              </a:spcBef>
              <a:spcAft>
                <a:spcPct val="0"/>
              </a:spcAft>
            </a:pPr>
            <a:r>
              <a:rPr lang="en-US" sz="1600" dirty="0">
                <a:solidFill>
                  <a:srgbClr val="000000"/>
                </a:solidFill>
                <a:latin typeface="Times New Roman" pitchFamily="18" charset="0"/>
              </a:rPr>
              <a:t>Address </a:t>
            </a:r>
            <a:r>
              <a:rPr lang="en-US" sz="1600" dirty="0" err="1">
                <a:solidFill>
                  <a:srgbClr val="000000"/>
                </a:solidFill>
                <a:latin typeface="Times New Roman" pitchFamily="18" charset="0"/>
              </a:rPr>
              <a:t>Schleinitzstr</a:t>
            </a:r>
            <a:r>
              <a:rPr lang="en-US" sz="1600" dirty="0">
                <a:solidFill>
                  <a:srgbClr val="000000"/>
                </a:solidFill>
                <a:latin typeface="Times New Roman" pitchFamily="18" charset="0"/>
              </a:rPr>
              <a:t>. 22, D-38092 Braunschweig, Germany</a:t>
            </a:r>
          </a:p>
          <a:p>
            <a:pPr eaLnBrk="0" fontAlgn="base" hangingPunct="0">
              <a:spcBef>
                <a:spcPct val="0"/>
              </a:spcBef>
              <a:spcAft>
                <a:spcPct val="0"/>
              </a:spcAft>
            </a:pPr>
            <a:r>
              <a:rPr lang="en-US" sz="1600" dirty="0">
                <a:solidFill>
                  <a:srgbClr val="000000"/>
                </a:solidFill>
                <a:latin typeface="Times New Roman" pitchFamily="18" charset="0"/>
              </a:rPr>
              <a:t>Voice:+495313912416, FAX: +495313915192, E-Mail: t.kuerner@tu-braunschweig.de	</a:t>
            </a:r>
          </a:p>
          <a:p>
            <a:pPr eaLnBrk="0" fontAlgn="base" hangingPunct="0">
              <a:spcBef>
                <a:spcPts val="600"/>
              </a:spcBef>
              <a:spcAft>
                <a:spcPts val="600"/>
              </a:spcAft>
            </a:pPr>
            <a:r>
              <a:rPr lang="en-US" sz="1600" b="1" dirty="0">
                <a:solidFill>
                  <a:srgbClr val="000000"/>
                </a:solidFill>
                <a:latin typeface="Times New Roman" pitchFamily="18" charset="0"/>
              </a:rPr>
              <a:t>Re:</a:t>
            </a:r>
            <a:r>
              <a:rPr lang="en-US" sz="1600" dirty="0">
                <a:solidFill>
                  <a:srgbClr val="000000"/>
                </a:solidFill>
                <a:latin typeface="Times New Roman" pitchFamily="18" charset="0"/>
              </a:rPr>
              <a:t> </a:t>
            </a:r>
            <a:endParaRPr lang="en-US" sz="1200" dirty="0">
              <a:solidFill>
                <a:srgbClr val="000000"/>
              </a:solidFill>
              <a:latin typeface="Times New Roman" pitchFamily="18" charset="0"/>
            </a:endParaRPr>
          </a:p>
          <a:p>
            <a:pPr eaLnBrk="0" fontAlgn="base" hangingPunct="0">
              <a:spcBef>
                <a:spcPct val="0"/>
              </a:spcBef>
              <a:spcAft>
                <a:spcPct val="0"/>
              </a:spcAft>
            </a:pPr>
            <a:r>
              <a:rPr lang="en-US" sz="1600" b="1" dirty="0">
                <a:solidFill>
                  <a:srgbClr val="000000"/>
                </a:solidFill>
                <a:latin typeface="Times New Roman" pitchFamily="18" charset="0"/>
              </a:rPr>
              <a:t>Abstract:</a:t>
            </a:r>
            <a:r>
              <a:rPr lang="en-US" sz="1600" dirty="0">
                <a:solidFill>
                  <a:srgbClr val="000000"/>
                </a:solidFill>
                <a:latin typeface="Times New Roman" pitchFamily="18" charset="0"/>
              </a:rPr>
              <a:t>	WRC-2023 has made a couple of decisions, which are relevant  for THz communications. This document briefly describes the corresponding outcomes mentioned in the “WRC-23 Provisional Final Acts”.</a:t>
            </a:r>
          </a:p>
          <a:p>
            <a:pPr eaLnBrk="0" fontAlgn="base" hangingPunct="0">
              <a:spcBef>
                <a:spcPts val="600"/>
              </a:spcBef>
              <a:spcAft>
                <a:spcPts val="600"/>
              </a:spcAft>
            </a:pPr>
            <a:r>
              <a:rPr lang="en-US" sz="1600" b="1" dirty="0">
                <a:solidFill>
                  <a:srgbClr val="000000"/>
                </a:solidFill>
                <a:latin typeface="Times New Roman" pitchFamily="18" charset="0"/>
              </a:rPr>
              <a:t>Purpose: </a:t>
            </a:r>
            <a:r>
              <a:rPr lang="en-US" sz="1600" dirty="0">
                <a:solidFill>
                  <a:srgbClr val="000000"/>
                </a:solidFill>
                <a:latin typeface="Times New Roman" pitchFamily="18" charset="0"/>
              </a:rPr>
              <a:t>Information of IEEE 802.15 SC THz</a:t>
            </a:r>
          </a:p>
          <a:p>
            <a:pPr eaLnBrk="0" fontAlgn="base" hangingPunct="0">
              <a:spcAft>
                <a:spcPts val="600"/>
              </a:spcAft>
            </a:pPr>
            <a:r>
              <a:rPr lang="en-US" sz="1600" b="1" dirty="0">
                <a:solidFill>
                  <a:srgbClr val="000000"/>
                </a:solidFill>
                <a:latin typeface="Times New Roman" pitchFamily="18" charset="0"/>
              </a:rPr>
              <a:t>Notice:</a:t>
            </a:r>
            <a:r>
              <a:rPr lang="en-US" sz="1600" dirty="0">
                <a:solidFill>
                  <a:srgbClr val="000000"/>
                </a:solidFill>
                <a:latin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fontAlgn="base" hangingPunct="0">
              <a:spcBef>
                <a:spcPct val="0"/>
              </a:spcBef>
              <a:spcAft>
                <a:spcPct val="0"/>
              </a:spcAft>
            </a:pPr>
            <a:r>
              <a:rPr lang="en-US" sz="1600" b="1" dirty="0">
                <a:solidFill>
                  <a:srgbClr val="000000"/>
                </a:solidFill>
                <a:latin typeface="Times New Roman" pitchFamily="18" charset="0"/>
              </a:rPr>
              <a:t>Release:</a:t>
            </a:r>
            <a:r>
              <a:rPr lang="en-US" sz="1600" dirty="0">
                <a:solidFill>
                  <a:srgbClr val="000000"/>
                </a:solidFill>
                <a:latin typeface="Times New Roman"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4025910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A49EA1-87AF-4367-A1BD-BDE72D699E7E}"/>
              </a:ext>
            </a:extLst>
          </p:cNvPr>
          <p:cNvSpPr>
            <a:spLocks noGrp="1"/>
          </p:cNvSpPr>
          <p:nvPr>
            <p:ph type="title"/>
          </p:nvPr>
        </p:nvSpPr>
        <p:spPr/>
        <p:txBody>
          <a:bodyPr/>
          <a:lstStyle/>
          <a:p>
            <a:r>
              <a:rPr lang="de-DE" dirty="0" err="1"/>
              <a:t>Conclusions</a:t>
            </a:r>
            <a:endParaRPr lang="de-DE" dirty="0"/>
          </a:p>
        </p:txBody>
      </p:sp>
      <p:sp>
        <p:nvSpPr>
          <p:cNvPr id="3" name="Inhaltsplatzhalter 2">
            <a:extLst>
              <a:ext uri="{FF2B5EF4-FFF2-40B4-BE49-F238E27FC236}">
                <a16:creationId xmlns:a16="http://schemas.microsoft.com/office/drawing/2014/main" id="{45D7B35F-066D-4E4A-8BBF-949C9C79F709}"/>
              </a:ext>
            </a:extLst>
          </p:cNvPr>
          <p:cNvSpPr>
            <a:spLocks noGrp="1"/>
          </p:cNvSpPr>
          <p:nvPr>
            <p:ph idx="1"/>
          </p:nvPr>
        </p:nvSpPr>
        <p:spPr/>
        <p:txBody>
          <a:bodyPr/>
          <a:lstStyle/>
          <a:p>
            <a:r>
              <a:rPr lang="de-DE" sz="2800" dirty="0" err="1">
                <a:latin typeface="+mj-lt"/>
              </a:rPr>
              <a:t>Until</a:t>
            </a:r>
            <a:r>
              <a:rPr lang="de-DE" sz="2800" dirty="0">
                <a:latin typeface="+mj-lt"/>
              </a:rPr>
              <a:t> 2031 </a:t>
            </a:r>
            <a:r>
              <a:rPr lang="de-DE" sz="2800" dirty="0" err="1">
                <a:latin typeface="+mj-lt"/>
              </a:rPr>
              <a:t>the</a:t>
            </a:r>
            <a:r>
              <a:rPr lang="de-DE" sz="2800" dirty="0">
                <a:latin typeface="+mj-lt"/>
              </a:rPr>
              <a:t> </a:t>
            </a:r>
            <a:r>
              <a:rPr lang="de-DE" sz="2800" dirty="0" err="1">
                <a:latin typeface="+mj-lt"/>
              </a:rPr>
              <a:t>THz</a:t>
            </a:r>
            <a:r>
              <a:rPr lang="de-DE" sz="2800" dirty="0">
                <a:latin typeface="+mj-lt"/>
              </a:rPr>
              <a:t> Communications </a:t>
            </a:r>
            <a:r>
              <a:rPr lang="de-DE" sz="2800" dirty="0" err="1">
                <a:latin typeface="+mj-lt"/>
              </a:rPr>
              <a:t>community</a:t>
            </a:r>
            <a:r>
              <a:rPr lang="de-DE" sz="2800" dirty="0">
                <a:latin typeface="+mj-lt"/>
              </a:rPr>
              <a:t> </a:t>
            </a:r>
            <a:r>
              <a:rPr lang="de-DE" sz="2800" dirty="0" err="1">
                <a:latin typeface="+mj-lt"/>
              </a:rPr>
              <a:t>has</a:t>
            </a:r>
            <a:r>
              <a:rPr lang="de-DE" sz="2800" dirty="0">
                <a:latin typeface="+mj-lt"/>
              </a:rPr>
              <a:t> </a:t>
            </a:r>
            <a:r>
              <a:rPr lang="de-DE" sz="2800" dirty="0" err="1">
                <a:latin typeface="+mj-lt"/>
              </a:rPr>
              <a:t>to</a:t>
            </a:r>
            <a:r>
              <a:rPr lang="de-DE" sz="2800" dirty="0">
                <a:latin typeface="+mj-lt"/>
              </a:rPr>
              <a:t> do a </a:t>
            </a:r>
            <a:r>
              <a:rPr lang="de-DE" sz="2800" dirty="0" err="1">
                <a:latin typeface="+mj-lt"/>
              </a:rPr>
              <a:t>couple</a:t>
            </a:r>
            <a:r>
              <a:rPr lang="de-DE" sz="2800" dirty="0">
                <a:latin typeface="+mj-lt"/>
              </a:rPr>
              <a:t> </a:t>
            </a:r>
            <a:r>
              <a:rPr lang="de-DE" sz="2800" dirty="0" err="1">
                <a:latin typeface="+mj-lt"/>
              </a:rPr>
              <a:t>of</a:t>
            </a:r>
            <a:r>
              <a:rPr lang="de-DE" sz="2800" dirty="0">
                <a:latin typeface="+mj-lt"/>
              </a:rPr>
              <a:t> </a:t>
            </a:r>
            <a:r>
              <a:rPr lang="de-DE" sz="2800" dirty="0" err="1">
                <a:latin typeface="+mj-lt"/>
              </a:rPr>
              <a:t>studies</a:t>
            </a:r>
            <a:r>
              <a:rPr lang="de-DE" sz="2800" dirty="0">
                <a:latin typeface="+mj-lt"/>
              </a:rPr>
              <a:t> </a:t>
            </a:r>
            <a:r>
              <a:rPr lang="de-DE" sz="2800" dirty="0" err="1">
                <a:latin typeface="+mj-lt"/>
              </a:rPr>
              <a:t>to</a:t>
            </a:r>
            <a:r>
              <a:rPr lang="de-DE" sz="2800" dirty="0">
                <a:latin typeface="+mj-lt"/>
              </a:rPr>
              <a:t> </a:t>
            </a:r>
            <a:r>
              <a:rPr lang="de-DE" sz="2800" dirty="0" err="1">
                <a:latin typeface="+mj-lt"/>
              </a:rPr>
              <a:t>secure</a:t>
            </a:r>
            <a:r>
              <a:rPr lang="de-DE" sz="2800" dirty="0">
                <a:latin typeface="+mj-lt"/>
              </a:rPr>
              <a:t> </a:t>
            </a:r>
            <a:r>
              <a:rPr lang="de-DE" sz="2800" dirty="0" err="1">
                <a:latin typeface="+mj-lt"/>
              </a:rPr>
              <a:t>the</a:t>
            </a:r>
            <a:r>
              <a:rPr lang="de-DE" sz="2800" dirty="0">
                <a:latin typeface="+mj-lt"/>
              </a:rPr>
              <a:t> </a:t>
            </a:r>
            <a:r>
              <a:rPr lang="de-DE" sz="2800" dirty="0" err="1">
                <a:latin typeface="+mj-lt"/>
              </a:rPr>
              <a:t>spectrum</a:t>
            </a:r>
            <a:endParaRPr lang="de-DE" sz="2800" dirty="0">
              <a:latin typeface="+mj-lt"/>
            </a:endParaRPr>
          </a:p>
          <a:p>
            <a:pPr lvl="1"/>
            <a:r>
              <a:rPr lang="de-DE" sz="2400" dirty="0">
                <a:latin typeface="+mj-lt"/>
              </a:rPr>
              <a:t>Sharing </a:t>
            </a:r>
            <a:r>
              <a:rPr lang="de-DE" sz="2400" dirty="0" err="1">
                <a:latin typeface="+mj-lt"/>
              </a:rPr>
              <a:t>studies</a:t>
            </a:r>
            <a:r>
              <a:rPr lang="de-DE" sz="2400" dirty="0">
                <a:latin typeface="+mj-lt"/>
              </a:rPr>
              <a:t> </a:t>
            </a:r>
            <a:r>
              <a:rPr lang="de-DE" sz="2400" dirty="0" err="1">
                <a:latin typeface="+mj-lt"/>
              </a:rPr>
              <a:t>wrt</a:t>
            </a:r>
            <a:r>
              <a:rPr lang="de-DE" sz="2400" dirty="0">
                <a:latin typeface="+mj-lt"/>
              </a:rPr>
              <a:t> Radio Location Service (</a:t>
            </a:r>
            <a:r>
              <a:rPr lang="de-DE" sz="2400" dirty="0" err="1">
                <a:latin typeface="+mj-lt"/>
              </a:rPr>
              <a:t>to</a:t>
            </a:r>
            <a:r>
              <a:rPr lang="de-DE" sz="2400" dirty="0">
                <a:latin typeface="+mj-lt"/>
              </a:rPr>
              <a:t> </a:t>
            </a:r>
            <a:r>
              <a:rPr lang="de-DE" sz="2400" dirty="0" err="1">
                <a:latin typeface="+mj-lt"/>
              </a:rPr>
              <a:t>be</a:t>
            </a:r>
            <a:r>
              <a:rPr lang="de-DE" sz="2400" dirty="0">
                <a:latin typeface="+mj-lt"/>
              </a:rPr>
              <a:t> </a:t>
            </a:r>
            <a:r>
              <a:rPr lang="de-DE" sz="2400" dirty="0" err="1">
                <a:latin typeface="+mj-lt"/>
              </a:rPr>
              <a:t>completed</a:t>
            </a:r>
            <a:r>
              <a:rPr lang="de-DE" sz="2400" dirty="0">
                <a:latin typeface="+mj-lt"/>
              </a:rPr>
              <a:t> </a:t>
            </a:r>
            <a:r>
              <a:rPr lang="de-DE" sz="2400" dirty="0" err="1">
                <a:latin typeface="+mj-lt"/>
              </a:rPr>
              <a:t>before</a:t>
            </a:r>
            <a:r>
              <a:rPr lang="de-DE" sz="2400" dirty="0">
                <a:latin typeface="+mj-lt"/>
              </a:rPr>
              <a:t> 2027)</a:t>
            </a:r>
          </a:p>
          <a:p>
            <a:pPr lvl="1"/>
            <a:r>
              <a:rPr lang="de-DE" sz="2400" dirty="0">
                <a:latin typeface="+mj-lt"/>
              </a:rPr>
              <a:t>Sharing </a:t>
            </a:r>
            <a:r>
              <a:rPr lang="de-DE" sz="2400" dirty="0" err="1">
                <a:latin typeface="+mj-lt"/>
              </a:rPr>
              <a:t>studies</a:t>
            </a:r>
            <a:r>
              <a:rPr lang="de-DE" sz="2400" dirty="0">
                <a:latin typeface="+mj-lt"/>
              </a:rPr>
              <a:t> </a:t>
            </a:r>
            <a:r>
              <a:rPr lang="de-DE" sz="2400" dirty="0" err="1">
                <a:latin typeface="+mj-lt"/>
              </a:rPr>
              <a:t>wrt</a:t>
            </a:r>
            <a:r>
              <a:rPr lang="de-DE" sz="2400" dirty="0">
                <a:latin typeface="+mj-lt"/>
              </a:rPr>
              <a:t> </a:t>
            </a:r>
            <a:r>
              <a:rPr lang="de-DE" sz="2400" dirty="0" err="1">
                <a:latin typeface="+mj-lt"/>
              </a:rPr>
              <a:t>to</a:t>
            </a:r>
            <a:r>
              <a:rPr lang="de-DE" sz="2400" dirty="0">
                <a:latin typeface="+mj-lt"/>
              </a:rPr>
              <a:t> </a:t>
            </a:r>
            <a:r>
              <a:rPr lang="de-DE" sz="2400" dirty="0" err="1">
                <a:latin typeface="+mj-lt"/>
              </a:rPr>
              <a:t>both</a:t>
            </a:r>
            <a:r>
              <a:rPr lang="de-DE" sz="2400" dirty="0">
                <a:latin typeface="+mj-lt"/>
              </a:rPr>
              <a:t> passive and </a:t>
            </a:r>
            <a:r>
              <a:rPr lang="de-DE" sz="2400" dirty="0" err="1">
                <a:latin typeface="+mj-lt"/>
              </a:rPr>
              <a:t>active</a:t>
            </a:r>
            <a:r>
              <a:rPr lang="de-DE" sz="2400" dirty="0">
                <a:latin typeface="+mj-lt"/>
              </a:rPr>
              <a:t> </a:t>
            </a:r>
            <a:r>
              <a:rPr lang="de-DE" sz="2400" dirty="0" err="1">
                <a:latin typeface="+mj-lt"/>
              </a:rPr>
              <a:t>service</a:t>
            </a:r>
            <a:r>
              <a:rPr lang="de-DE" sz="2400" dirty="0">
                <a:latin typeface="+mj-lt"/>
              </a:rPr>
              <a:t> and </a:t>
            </a:r>
            <a:r>
              <a:rPr lang="de-DE" sz="2400" dirty="0" err="1">
                <a:latin typeface="+mj-lt"/>
              </a:rPr>
              <a:t>determination</a:t>
            </a:r>
            <a:r>
              <a:rPr lang="de-DE" sz="2400" dirty="0">
                <a:latin typeface="+mj-lt"/>
              </a:rPr>
              <a:t> </a:t>
            </a:r>
            <a:r>
              <a:rPr lang="de-DE" sz="2400" dirty="0" err="1">
                <a:latin typeface="+mj-lt"/>
              </a:rPr>
              <a:t>of</a:t>
            </a:r>
            <a:r>
              <a:rPr lang="de-DE" sz="2400" dirty="0">
                <a:latin typeface="+mj-lt"/>
              </a:rPr>
              <a:t> </a:t>
            </a:r>
            <a:r>
              <a:rPr lang="de-DE" sz="2400" dirty="0" err="1">
                <a:latin typeface="+mj-lt"/>
              </a:rPr>
              <a:t>spectrum</a:t>
            </a:r>
            <a:r>
              <a:rPr lang="de-DE" sz="2400" dirty="0">
                <a:latin typeface="+mj-lt"/>
              </a:rPr>
              <a:t> </a:t>
            </a:r>
            <a:r>
              <a:rPr lang="de-DE" sz="2400" dirty="0" err="1">
                <a:latin typeface="+mj-lt"/>
              </a:rPr>
              <a:t>demand</a:t>
            </a:r>
            <a:r>
              <a:rPr lang="de-DE" sz="2400" dirty="0">
                <a:latin typeface="+mj-lt"/>
              </a:rPr>
              <a:t> (</a:t>
            </a:r>
            <a:r>
              <a:rPr lang="de-DE" sz="2400" dirty="0" err="1">
                <a:latin typeface="+mj-lt"/>
              </a:rPr>
              <a:t>to</a:t>
            </a:r>
            <a:r>
              <a:rPr lang="de-DE" sz="2400" dirty="0">
                <a:latin typeface="+mj-lt"/>
              </a:rPr>
              <a:t> </a:t>
            </a:r>
            <a:r>
              <a:rPr lang="de-DE" sz="2400" dirty="0" err="1">
                <a:latin typeface="+mj-lt"/>
              </a:rPr>
              <a:t>be</a:t>
            </a:r>
            <a:r>
              <a:rPr lang="de-DE" sz="2400" dirty="0">
                <a:latin typeface="+mj-lt"/>
              </a:rPr>
              <a:t> </a:t>
            </a:r>
            <a:r>
              <a:rPr lang="de-DE" sz="2400" dirty="0" err="1">
                <a:latin typeface="+mj-lt"/>
              </a:rPr>
              <a:t>completed</a:t>
            </a:r>
            <a:r>
              <a:rPr lang="de-DE" sz="2400" dirty="0">
                <a:latin typeface="+mj-lt"/>
              </a:rPr>
              <a:t> </a:t>
            </a:r>
            <a:r>
              <a:rPr lang="de-DE" sz="2400" dirty="0" err="1">
                <a:latin typeface="+mj-lt"/>
              </a:rPr>
              <a:t>before</a:t>
            </a:r>
            <a:r>
              <a:rPr lang="de-DE" sz="2400" dirty="0">
                <a:latin typeface="+mj-lt"/>
              </a:rPr>
              <a:t> 2031)</a:t>
            </a:r>
          </a:p>
          <a:p>
            <a:pPr lvl="1"/>
            <a:r>
              <a:rPr lang="de-DE" sz="2400" dirty="0">
                <a:latin typeface="+mj-lt"/>
              </a:rPr>
              <a:t>Sharing </a:t>
            </a:r>
            <a:r>
              <a:rPr lang="de-DE" sz="2400" dirty="0" err="1">
                <a:latin typeface="+mj-lt"/>
              </a:rPr>
              <a:t>studies</a:t>
            </a:r>
            <a:r>
              <a:rPr lang="de-DE" sz="2400" dirty="0">
                <a:latin typeface="+mj-lt"/>
              </a:rPr>
              <a:t> and </a:t>
            </a:r>
            <a:r>
              <a:rPr lang="de-DE" sz="2400" dirty="0" err="1">
                <a:latin typeface="+mj-lt"/>
              </a:rPr>
              <a:t>investigation</a:t>
            </a:r>
            <a:r>
              <a:rPr lang="de-DE" sz="2400" dirty="0">
                <a:latin typeface="+mj-lt"/>
              </a:rPr>
              <a:t> </a:t>
            </a:r>
            <a:r>
              <a:rPr lang="de-DE" sz="2400" dirty="0" err="1">
                <a:latin typeface="+mj-lt"/>
              </a:rPr>
              <a:t>of</a:t>
            </a:r>
            <a:r>
              <a:rPr lang="de-DE" sz="2400" dirty="0">
                <a:latin typeface="+mj-lt"/>
              </a:rPr>
              <a:t> potential </a:t>
            </a:r>
            <a:r>
              <a:rPr lang="de-DE" sz="2400" dirty="0" err="1">
                <a:latin typeface="+mj-lt"/>
              </a:rPr>
              <a:t>interference</a:t>
            </a:r>
            <a:r>
              <a:rPr lang="de-DE" sz="2400" dirty="0">
                <a:latin typeface="+mj-lt"/>
              </a:rPr>
              <a:t> </a:t>
            </a:r>
            <a:r>
              <a:rPr lang="de-DE" sz="2400" dirty="0" err="1">
                <a:latin typeface="+mj-lt"/>
              </a:rPr>
              <a:t>mitigation</a:t>
            </a:r>
            <a:r>
              <a:rPr lang="de-DE" sz="2400" dirty="0">
                <a:latin typeface="+mj-lt"/>
              </a:rPr>
              <a:t> </a:t>
            </a:r>
            <a:r>
              <a:rPr lang="de-DE" sz="2400" dirty="0" err="1">
                <a:latin typeface="+mj-lt"/>
              </a:rPr>
              <a:t>techniques</a:t>
            </a:r>
            <a:r>
              <a:rPr lang="de-DE" sz="2400" dirty="0">
                <a:latin typeface="+mj-lt"/>
              </a:rPr>
              <a:t> at </a:t>
            </a:r>
            <a:r>
              <a:rPr lang="de-DE" sz="2400" dirty="0" err="1">
                <a:latin typeface="+mj-lt"/>
              </a:rPr>
              <a:t>the</a:t>
            </a:r>
            <a:r>
              <a:rPr lang="de-DE" sz="2400" dirty="0">
                <a:latin typeface="+mj-lt"/>
              </a:rPr>
              <a:t> </a:t>
            </a:r>
            <a:r>
              <a:rPr lang="en-US" sz="2400" dirty="0">
                <a:solidFill>
                  <a:srgbClr val="000000"/>
                </a:solidFill>
                <a:latin typeface="+mj-lt"/>
              </a:rPr>
              <a:t>frequency bands 296-306 GHz, 313-318 GHz and 333-356 GHz (to be completed at latest towards WRC 2031)</a:t>
            </a:r>
          </a:p>
          <a:p>
            <a:pPr lvl="1"/>
            <a:r>
              <a:rPr lang="en-US" sz="2400" dirty="0">
                <a:solidFill>
                  <a:srgbClr val="000000"/>
                </a:solidFill>
                <a:latin typeface="+mj-lt"/>
              </a:rPr>
              <a:t>Consider the use of the frequency bands 231.5-239 GHz for </a:t>
            </a:r>
            <a:r>
              <a:rPr lang="en-US" sz="2400" dirty="0" err="1">
                <a:solidFill>
                  <a:srgbClr val="000000"/>
                </a:solidFill>
                <a:latin typeface="+mj-lt"/>
              </a:rPr>
              <a:t>Thz</a:t>
            </a:r>
            <a:r>
              <a:rPr lang="en-US" sz="2400" dirty="0">
                <a:solidFill>
                  <a:srgbClr val="000000"/>
                </a:solidFill>
                <a:latin typeface="+mj-lt"/>
              </a:rPr>
              <a:t> Communications.</a:t>
            </a:r>
            <a:endParaRPr lang="de-DE" sz="2400" dirty="0">
              <a:latin typeface="+mj-lt"/>
            </a:endParaRPr>
          </a:p>
          <a:p>
            <a:pPr lvl="1"/>
            <a:endParaRPr lang="de-DE" sz="2400" dirty="0">
              <a:latin typeface="+mj-lt"/>
            </a:endParaRPr>
          </a:p>
        </p:txBody>
      </p:sp>
      <p:sp>
        <p:nvSpPr>
          <p:cNvPr id="4" name="Datumsplatzhalter 3">
            <a:extLst>
              <a:ext uri="{FF2B5EF4-FFF2-40B4-BE49-F238E27FC236}">
                <a16:creationId xmlns:a16="http://schemas.microsoft.com/office/drawing/2014/main" id="{27B6A3E9-B2FB-424D-891C-D9C162DC1624}"/>
              </a:ext>
            </a:extLst>
          </p:cNvPr>
          <p:cNvSpPr>
            <a:spLocks noGrp="1"/>
          </p:cNvSpPr>
          <p:nvPr>
            <p:ph type="dt" sz="half" idx="10"/>
          </p:nvPr>
        </p:nvSpPr>
        <p:spPr/>
        <p:txBody>
          <a:bodyPr/>
          <a:lstStyle/>
          <a:p>
            <a:r>
              <a:rPr lang="en-US">
                <a:solidFill>
                  <a:srgbClr val="000000"/>
                </a:solidFill>
              </a:rPr>
              <a:t>July 2013</a:t>
            </a:r>
            <a:endParaRPr lang="en-US" dirty="0">
              <a:solidFill>
                <a:srgbClr val="000000"/>
              </a:solidFill>
            </a:endParaRPr>
          </a:p>
        </p:txBody>
      </p:sp>
      <p:sp>
        <p:nvSpPr>
          <p:cNvPr id="5" name="Fußzeilenplatzhalter 4">
            <a:extLst>
              <a:ext uri="{FF2B5EF4-FFF2-40B4-BE49-F238E27FC236}">
                <a16:creationId xmlns:a16="http://schemas.microsoft.com/office/drawing/2014/main" id="{9EA1F17D-2991-4096-9C6A-118C2FB2143D}"/>
              </a:ext>
            </a:extLst>
          </p:cNvPr>
          <p:cNvSpPr>
            <a:spLocks noGrp="1"/>
          </p:cNvSpPr>
          <p:nvPr>
            <p:ph type="ftr" sz="quarter" idx="11"/>
          </p:nvPr>
        </p:nvSpPr>
        <p:spPr/>
        <p:txBody>
          <a:bodyPr/>
          <a:lstStyle/>
          <a:p>
            <a:r>
              <a:rPr lang="en-US">
                <a:solidFill>
                  <a:srgbClr val="000000"/>
                </a:solidFill>
              </a:rPr>
              <a:t>Thomas Kürner, TU Braunschweig</a:t>
            </a:r>
            <a:endParaRPr lang="en-US" dirty="0">
              <a:solidFill>
                <a:srgbClr val="000000"/>
              </a:solidFill>
            </a:endParaRPr>
          </a:p>
        </p:txBody>
      </p:sp>
      <p:sp>
        <p:nvSpPr>
          <p:cNvPr id="6" name="Foliennummernplatzhalter 5">
            <a:extLst>
              <a:ext uri="{FF2B5EF4-FFF2-40B4-BE49-F238E27FC236}">
                <a16:creationId xmlns:a16="http://schemas.microsoft.com/office/drawing/2014/main" id="{341643B8-153C-491E-9660-D1892FE5BB0F}"/>
              </a:ext>
            </a:extLst>
          </p:cNvPr>
          <p:cNvSpPr>
            <a:spLocks noGrp="1"/>
          </p:cNvSpPr>
          <p:nvPr>
            <p:ph type="sldNum" sz="quarter" idx="12"/>
          </p:nvPr>
        </p:nvSpPr>
        <p:spPr/>
        <p:txBody>
          <a:bodyPr/>
          <a:lstStyle/>
          <a:p>
            <a:r>
              <a:rPr lang="en-US">
                <a:solidFill>
                  <a:srgbClr val="000000"/>
                </a:solidFill>
              </a:rPr>
              <a:t>Slide </a:t>
            </a:r>
            <a:fld id="{D8E7F6C2-DF2F-4116-8D71-DCDEFB590920}"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332281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1597515-755F-4656-A3E5-AAA1042783C3}"/>
              </a:ext>
            </a:extLst>
          </p:cNvPr>
          <p:cNvSpPr>
            <a:spLocks noGrp="1"/>
          </p:cNvSpPr>
          <p:nvPr>
            <p:ph type="ctrTitle"/>
          </p:nvPr>
        </p:nvSpPr>
        <p:spPr/>
        <p:txBody>
          <a:bodyPr/>
          <a:lstStyle/>
          <a:p>
            <a:r>
              <a:rPr lang="en-US" sz="3600" dirty="0">
                <a:solidFill>
                  <a:srgbClr val="000000"/>
                </a:solidFill>
                <a:latin typeface="Times New Roman" pitchFamily="18" charset="0"/>
              </a:rPr>
              <a:t>Overview on the Results of WRC-2023 relevant for THz Communications</a:t>
            </a:r>
            <a:endParaRPr lang="de-DE" dirty="0"/>
          </a:p>
        </p:txBody>
      </p:sp>
      <p:sp>
        <p:nvSpPr>
          <p:cNvPr id="6" name="Untertitel 5">
            <a:extLst>
              <a:ext uri="{FF2B5EF4-FFF2-40B4-BE49-F238E27FC236}">
                <a16:creationId xmlns:a16="http://schemas.microsoft.com/office/drawing/2014/main" id="{94C5021E-EA17-4A1B-BAAC-056B4B11C015}"/>
              </a:ext>
            </a:extLst>
          </p:cNvPr>
          <p:cNvSpPr>
            <a:spLocks noGrp="1"/>
          </p:cNvSpPr>
          <p:nvPr>
            <p:ph type="subTitle" idx="1"/>
          </p:nvPr>
        </p:nvSpPr>
        <p:spPr/>
        <p:txBody>
          <a:bodyPr/>
          <a:lstStyle/>
          <a:p>
            <a:r>
              <a:rPr lang="de-DE" sz="1800" dirty="0" err="1"/>
              <a:t>Based</a:t>
            </a:r>
            <a:r>
              <a:rPr lang="de-DE" sz="1800" dirty="0"/>
              <a:t> on </a:t>
            </a:r>
          </a:p>
          <a:p>
            <a:r>
              <a:rPr lang="en-US" sz="1800" dirty="0"/>
              <a:t>World Radiocommunication Conference 2023</a:t>
            </a:r>
          </a:p>
          <a:p>
            <a:r>
              <a:rPr lang="en-US" sz="1800" dirty="0"/>
              <a:t> (WRC-23)</a:t>
            </a:r>
          </a:p>
          <a:p>
            <a:r>
              <a:rPr lang="en-US" sz="1800" dirty="0"/>
              <a:t>Provisional Final Acts</a:t>
            </a:r>
          </a:p>
          <a:p>
            <a:r>
              <a:rPr lang="de-DE" sz="1800" u="sng" dirty="0">
                <a:solidFill>
                  <a:srgbClr val="0563C1"/>
                </a:solidFill>
                <a:effectLst/>
                <a:latin typeface="Calibri" panose="020F0502020204030204" pitchFamily="34" charset="0"/>
                <a:ea typeface="Calibri" panose="020F0502020204030204" pitchFamily="34" charset="0"/>
                <a:hlinkClick r:id="rId2"/>
              </a:rPr>
              <a:t>https://www.itu.int/dms_pub/itu-r/opb/act/R-ACT-WRC.15-2023-PDF-E.pdf</a:t>
            </a:r>
            <a:endParaRPr lang="en-US" sz="1800" dirty="0"/>
          </a:p>
          <a:p>
            <a:endParaRPr lang="de-DE" sz="1800" dirty="0"/>
          </a:p>
        </p:txBody>
      </p:sp>
      <p:sp>
        <p:nvSpPr>
          <p:cNvPr id="2" name="Datumsplatzhalter 1">
            <a:extLst>
              <a:ext uri="{FF2B5EF4-FFF2-40B4-BE49-F238E27FC236}">
                <a16:creationId xmlns:a16="http://schemas.microsoft.com/office/drawing/2014/main" id="{6693856A-B8E0-4C89-9302-E16CF2218129}"/>
              </a:ext>
            </a:extLst>
          </p:cNvPr>
          <p:cNvSpPr>
            <a:spLocks noGrp="1"/>
          </p:cNvSpPr>
          <p:nvPr>
            <p:ph type="dt" sz="half" idx="10"/>
          </p:nvPr>
        </p:nvSpPr>
        <p:spPr/>
        <p:txBody>
          <a:bodyPr/>
          <a:lstStyle/>
          <a:p>
            <a:r>
              <a:rPr lang="en-US" dirty="0">
                <a:solidFill>
                  <a:srgbClr val="000000"/>
                </a:solidFill>
              </a:rPr>
              <a:t>January 2024</a:t>
            </a:r>
          </a:p>
        </p:txBody>
      </p:sp>
      <p:sp>
        <p:nvSpPr>
          <p:cNvPr id="3" name="Fußzeilenplatzhalter 2">
            <a:extLst>
              <a:ext uri="{FF2B5EF4-FFF2-40B4-BE49-F238E27FC236}">
                <a16:creationId xmlns:a16="http://schemas.microsoft.com/office/drawing/2014/main" id="{46B7EF29-58C4-4936-8893-AA896391966F}"/>
              </a:ext>
            </a:extLst>
          </p:cNvPr>
          <p:cNvSpPr>
            <a:spLocks noGrp="1"/>
          </p:cNvSpPr>
          <p:nvPr>
            <p:ph type="ftr" sz="quarter" idx="11"/>
          </p:nvPr>
        </p:nvSpPr>
        <p:spPr/>
        <p:txBody>
          <a:bodyPr/>
          <a:lstStyle/>
          <a:p>
            <a:r>
              <a:rPr lang="en-US" dirty="0">
                <a:solidFill>
                  <a:srgbClr val="000000"/>
                </a:solidFill>
              </a:rPr>
              <a:t>Thomas Kürner, TU Braunschweig</a:t>
            </a:r>
          </a:p>
        </p:txBody>
      </p:sp>
      <p:sp>
        <p:nvSpPr>
          <p:cNvPr id="4" name="Foliennummernplatzhalter 3">
            <a:extLst>
              <a:ext uri="{FF2B5EF4-FFF2-40B4-BE49-F238E27FC236}">
                <a16:creationId xmlns:a16="http://schemas.microsoft.com/office/drawing/2014/main" id="{50BD236A-16DE-432E-BDD9-381652AA3C2D}"/>
              </a:ext>
            </a:extLst>
          </p:cNvPr>
          <p:cNvSpPr>
            <a:spLocks noGrp="1"/>
          </p:cNvSpPr>
          <p:nvPr>
            <p:ph type="sldNum" sz="quarter" idx="12"/>
          </p:nvPr>
        </p:nvSpPr>
        <p:spPr/>
        <p:txBody>
          <a:bodyPr/>
          <a:lstStyle/>
          <a:p>
            <a:r>
              <a:rPr lang="en-US">
                <a:solidFill>
                  <a:srgbClr val="000000"/>
                </a:solidFill>
              </a:rPr>
              <a:t>Slide </a:t>
            </a:r>
            <a:fld id="{D0FF068C-9A81-4A5F-8F84-6EE3A290DD00}"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1992621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43016-B509-46AB-A6E8-0AB4842748CA}"/>
              </a:ext>
            </a:extLst>
          </p:cNvPr>
          <p:cNvSpPr>
            <a:spLocks noGrp="1"/>
          </p:cNvSpPr>
          <p:nvPr>
            <p:ph type="title"/>
          </p:nvPr>
        </p:nvSpPr>
        <p:spPr/>
        <p:txBody>
          <a:bodyPr/>
          <a:lstStyle/>
          <a:p>
            <a:r>
              <a:rPr lang="de-DE" dirty="0" err="1"/>
              <a:t>Scope</a:t>
            </a:r>
            <a:r>
              <a:rPr lang="de-DE" dirty="0"/>
              <a:t> </a:t>
            </a:r>
            <a:r>
              <a:rPr lang="de-DE" dirty="0" err="1"/>
              <a:t>of</a:t>
            </a:r>
            <a:r>
              <a:rPr lang="de-DE" dirty="0"/>
              <a:t> </a:t>
            </a:r>
            <a:r>
              <a:rPr lang="de-DE" dirty="0" err="1"/>
              <a:t>this</a:t>
            </a:r>
            <a:r>
              <a:rPr lang="de-DE" dirty="0"/>
              <a:t> </a:t>
            </a:r>
            <a:r>
              <a:rPr lang="de-DE" dirty="0" err="1"/>
              <a:t>Contribution</a:t>
            </a:r>
            <a:endParaRPr lang="de-DE" dirty="0"/>
          </a:p>
        </p:txBody>
      </p:sp>
      <p:sp>
        <p:nvSpPr>
          <p:cNvPr id="3" name="Inhaltsplatzhalter 2">
            <a:extLst>
              <a:ext uri="{FF2B5EF4-FFF2-40B4-BE49-F238E27FC236}">
                <a16:creationId xmlns:a16="http://schemas.microsoft.com/office/drawing/2014/main" id="{2E842A48-9C10-463E-A1D8-85AFE419B3F0}"/>
              </a:ext>
            </a:extLst>
          </p:cNvPr>
          <p:cNvSpPr>
            <a:spLocks noGrp="1"/>
          </p:cNvSpPr>
          <p:nvPr>
            <p:ph idx="1"/>
          </p:nvPr>
        </p:nvSpPr>
        <p:spPr/>
        <p:txBody>
          <a:bodyPr/>
          <a:lstStyle/>
          <a:p>
            <a:r>
              <a:rPr lang="en-US" sz="2400" dirty="0">
                <a:solidFill>
                  <a:srgbClr val="000000"/>
                </a:solidFill>
                <a:latin typeface="Times New Roman" pitchFamily="18" charset="0"/>
              </a:rPr>
              <a:t>WRC-2023 has made a couple of decisions, which are relevant  for THz communications. This document briefly describes the corresponding outcomes mentioned in the “WRC-23 Provisional Final Acts”.</a:t>
            </a:r>
          </a:p>
          <a:p>
            <a:r>
              <a:rPr lang="en-US" sz="2400" dirty="0">
                <a:solidFill>
                  <a:srgbClr val="000000"/>
                </a:solidFill>
                <a:latin typeface="Times New Roman" pitchFamily="18" charset="0"/>
              </a:rPr>
              <a:t>The frequency range considered in this document is identical with the bands defined in IEEE Std 802.15.3-2023</a:t>
            </a:r>
          </a:p>
          <a:p>
            <a:r>
              <a:rPr lang="en-US" sz="2400" dirty="0">
                <a:solidFill>
                  <a:srgbClr val="000000"/>
                </a:solidFill>
                <a:latin typeface="Times New Roman" pitchFamily="18" charset="0"/>
              </a:rPr>
              <a:t>In addition potential new bands between 231,5 and 239.2 GHz are discussed,</a:t>
            </a:r>
          </a:p>
          <a:p>
            <a:r>
              <a:rPr lang="en-US" sz="2400" dirty="0">
                <a:solidFill>
                  <a:srgbClr val="000000"/>
                </a:solidFill>
                <a:latin typeface="Times New Roman" pitchFamily="18" charset="0"/>
              </a:rPr>
              <a:t>In the following slides only a brief summary of the content is given. More details can be found in the “WRC-23 Provisional Final Acts”.</a:t>
            </a:r>
          </a:p>
          <a:p>
            <a:endParaRPr lang="en-US" sz="2400" dirty="0">
              <a:latin typeface="+mj-lt"/>
            </a:endParaRPr>
          </a:p>
          <a:p>
            <a:endParaRPr lang="de-DE" sz="2400" dirty="0"/>
          </a:p>
        </p:txBody>
      </p:sp>
      <p:sp>
        <p:nvSpPr>
          <p:cNvPr id="4" name="Datumsplatzhalter 3">
            <a:extLst>
              <a:ext uri="{FF2B5EF4-FFF2-40B4-BE49-F238E27FC236}">
                <a16:creationId xmlns:a16="http://schemas.microsoft.com/office/drawing/2014/main" id="{1FBFAB55-1B0A-4915-8379-2FEC629CC469}"/>
              </a:ext>
            </a:extLst>
          </p:cNvPr>
          <p:cNvSpPr>
            <a:spLocks noGrp="1"/>
          </p:cNvSpPr>
          <p:nvPr>
            <p:ph type="dt" sz="half" idx="10"/>
          </p:nvPr>
        </p:nvSpPr>
        <p:spPr/>
        <p:txBody>
          <a:bodyPr/>
          <a:lstStyle/>
          <a:p>
            <a:r>
              <a:rPr lang="en-US" dirty="0">
                <a:solidFill>
                  <a:srgbClr val="000000"/>
                </a:solidFill>
              </a:rPr>
              <a:t>January 2024</a:t>
            </a:r>
          </a:p>
        </p:txBody>
      </p:sp>
      <p:sp>
        <p:nvSpPr>
          <p:cNvPr id="5" name="Fußzeilenplatzhalter 4">
            <a:extLst>
              <a:ext uri="{FF2B5EF4-FFF2-40B4-BE49-F238E27FC236}">
                <a16:creationId xmlns:a16="http://schemas.microsoft.com/office/drawing/2014/main" id="{E39302C3-7828-4F3F-AE09-C11B16F105CB}"/>
              </a:ext>
            </a:extLst>
          </p:cNvPr>
          <p:cNvSpPr>
            <a:spLocks noGrp="1"/>
          </p:cNvSpPr>
          <p:nvPr>
            <p:ph type="ftr" sz="quarter" idx="11"/>
          </p:nvPr>
        </p:nvSpPr>
        <p:spPr/>
        <p:txBody>
          <a:bodyPr/>
          <a:lstStyle/>
          <a:p>
            <a:r>
              <a:rPr lang="en-US" dirty="0">
                <a:solidFill>
                  <a:srgbClr val="000000"/>
                </a:solidFill>
              </a:rPr>
              <a:t>Thomas Kürner, TU Braunschweig</a:t>
            </a:r>
          </a:p>
        </p:txBody>
      </p:sp>
      <p:sp>
        <p:nvSpPr>
          <p:cNvPr id="6" name="Foliennummernplatzhalter 5">
            <a:extLst>
              <a:ext uri="{FF2B5EF4-FFF2-40B4-BE49-F238E27FC236}">
                <a16:creationId xmlns:a16="http://schemas.microsoft.com/office/drawing/2014/main" id="{7A6083C2-9964-42D6-9775-10640727A2D5}"/>
              </a:ext>
            </a:extLst>
          </p:cNvPr>
          <p:cNvSpPr>
            <a:spLocks noGrp="1"/>
          </p:cNvSpPr>
          <p:nvPr>
            <p:ph type="sldNum" sz="quarter" idx="12"/>
          </p:nvPr>
        </p:nvSpPr>
        <p:spPr/>
        <p:txBody>
          <a:bodyPr/>
          <a:lstStyle/>
          <a:p>
            <a:r>
              <a:rPr lang="en-US">
                <a:solidFill>
                  <a:srgbClr val="000000"/>
                </a:solidFill>
              </a:rPr>
              <a:t>Slide </a:t>
            </a:r>
            <a:fld id="{D8E7F6C2-DF2F-4116-8D71-DCDEFB590920}" type="slidenum">
              <a:rPr lang="en-US" smtClean="0">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2499969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43016-B509-46AB-A6E8-0AB4842748CA}"/>
              </a:ext>
            </a:extLst>
          </p:cNvPr>
          <p:cNvSpPr>
            <a:spLocks noGrp="1"/>
          </p:cNvSpPr>
          <p:nvPr>
            <p:ph type="title"/>
          </p:nvPr>
        </p:nvSpPr>
        <p:spPr/>
        <p:txBody>
          <a:bodyPr/>
          <a:lstStyle/>
          <a:p>
            <a:r>
              <a:rPr lang="de-DE" dirty="0"/>
              <a:t>Summary </a:t>
            </a:r>
            <a:r>
              <a:rPr lang="de-DE" dirty="0" err="1"/>
              <a:t>of</a:t>
            </a:r>
            <a:r>
              <a:rPr lang="de-DE" dirty="0"/>
              <a:t> </a:t>
            </a:r>
            <a:r>
              <a:rPr lang="de-DE" dirty="0" err="1"/>
              <a:t>Results</a:t>
            </a:r>
            <a:endParaRPr lang="de-DE" dirty="0"/>
          </a:p>
        </p:txBody>
      </p:sp>
      <p:sp>
        <p:nvSpPr>
          <p:cNvPr id="3" name="Inhaltsplatzhalter 2">
            <a:extLst>
              <a:ext uri="{FF2B5EF4-FFF2-40B4-BE49-F238E27FC236}">
                <a16:creationId xmlns:a16="http://schemas.microsoft.com/office/drawing/2014/main" id="{2E842A48-9C10-463E-A1D8-85AFE419B3F0}"/>
              </a:ext>
            </a:extLst>
          </p:cNvPr>
          <p:cNvSpPr>
            <a:spLocks noGrp="1"/>
          </p:cNvSpPr>
          <p:nvPr>
            <p:ph idx="1"/>
          </p:nvPr>
        </p:nvSpPr>
        <p:spPr/>
        <p:txBody>
          <a:bodyPr/>
          <a:lstStyle/>
          <a:p>
            <a:r>
              <a:rPr lang="en-US" sz="2000" dirty="0">
                <a:solidFill>
                  <a:srgbClr val="000000"/>
                </a:solidFill>
                <a:latin typeface="Times New Roman" pitchFamily="18" charset="0"/>
              </a:rPr>
              <a:t>Result #1: Under WRC-23 agenda Item 1.14 the radio regulations (RR) in the band 232-248 GHz have been changed</a:t>
            </a:r>
          </a:p>
          <a:p>
            <a:r>
              <a:rPr lang="en-US" sz="2000" dirty="0">
                <a:solidFill>
                  <a:srgbClr val="000000"/>
                </a:solidFill>
                <a:latin typeface="Times New Roman" pitchFamily="18" charset="0"/>
              </a:rPr>
              <a:t>Result #2: Resolution 663 (Rev. WRC-23) on possible new allocations/identifications for Radio Location Services </a:t>
            </a:r>
          </a:p>
          <a:p>
            <a:r>
              <a:rPr lang="en-US" sz="2000" dirty="0">
                <a:solidFill>
                  <a:srgbClr val="000000"/>
                </a:solidFill>
                <a:latin typeface="Times New Roman" pitchFamily="18" charset="0"/>
              </a:rPr>
              <a:t>Result #3: New resolution COM 6/23: WRC-27 agenda item 1.8</a:t>
            </a:r>
          </a:p>
          <a:p>
            <a:r>
              <a:rPr lang="en-US" sz="2000" dirty="0">
                <a:solidFill>
                  <a:srgbClr val="000000"/>
                </a:solidFill>
                <a:latin typeface="Times New Roman" pitchFamily="18" charset="0"/>
              </a:rPr>
              <a:t>Result #4: Resolution 731 (Rev. WRC-2023) on sharing and compatibility of passive and active service above 71 GHz has been modified </a:t>
            </a:r>
          </a:p>
          <a:p>
            <a:r>
              <a:rPr lang="en-US" sz="2000" dirty="0">
                <a:solidFill>
                  <a:srgbClr val="000000"/>
                </a:solidFill>
                <a:latin typeface="Times New Roman" pitchFamily="18" charset="0"/>
              </a:rPr>
              <a:t>Result #5: Footnote FN 5.564A has been modified</a:t>
            </a:r>
          </a:p>
          <a:p>
            <a:r>
              <a:rPr lang="en-US" sz="2000" dirty="0">
                <a:solidFill>
                  <a:srgbClr val="000000"/>
                </a:solidFill>
                <a:latin typeface="Times New Roman" pitchFamily="18" charset="0"/>
              </a:rPr>
              <a:t>Result #6: New resolution COM6/13 on new allocations above 275 GHz towards WRC-2031</a:t>
            </a:r>
          </a:p>
          <a:p>
            <a:endParaRPr lang="de-DE" sz="2000" dirty="0"/>
          </a:p>
        </p:txBody>
      </p:sp>
      <p:sp>
        <p:nvSpPr>
          <p:cNvPr id="4" name="Datumsplatzhalter 3">
            <a:extLst>
              <a:ext uri="{FF2B5EF4-FFF2-40B4-BE49-F238E27FC236}">
                <a16:creationId xmlns:a16="http://schemas.microsoft.com/office/drawing/2014/main" id="{1FBFAB55-1B0A-4915-8379-2FEC629CC469}"/>
              </a:ext>
            </a:extLst>
          </p:cNvPr>
          <p:cNvSpPr>
            <a:spLocks noGrp="1"/>
          </p:cNvSpPr>
          <p:nvPr>
            <p:ph type="dt" sz="half" idx="10"/>
          </p:nvPr>
        </p:nvSpPr>
        <p:spPr/>
        <p:txBody>
          <a:bodyPr/>
          <a:lstStyle/>
          <a:p>
            <a:r>
              <a:rPr lang="en-US" dirty="0">
                <a:solidFill>
                  <a:srgbClr val="000000"/>
                </a:solidFill>
              </a:rPr>
              <a:t>January 2024</a:t>
            </a:r>
          </a:p>
        </p:txBody>
      </p:sp>
      <p:sp>
        <p:nvSpPr>
          <p:cNvPr id="5" name="Fußzeilenplatzhalter 4">
            <a:extLst>
              <a:ext uri="{FF2B5EF4-FFF2-40B4-BE49-F238E27FC236}">
                <a16:creationId xmlns:a16="http://schemas.microsoft.com/office/drawing/2014/main" id="{E39302C3-7828-4F3F-AE09-C11B16F105CB}"/>
              </a:ext>
            </a:extLst>
          </p:cNvPr>
          <p:cNvSpPr>
            <a:spLocks noGrp="1"/>
          </p:cNvSpPr>
          <p:nvPr>
            <p:ph type="ftr" sz="quarter" idx="11"/>
          </p:nvPr>
        </p:nvSpPr>
        <p:spPr/>
        <p:txBody>
          <a:bodyPr/>
          <a:lstStyle/>
          <a:p>
            <a:r>
              <a:rPr lang="en-US" dirty="0">
                <a:solidFill>
                  <a:srgbClr val="000000"/>
                </a:solidFill>
              </a:rPr>
              <a:t>Thomas Kürner, TU Braunschweig</a:t>
            </a:r>
          </a:p>
        </p:txBody>
      </p:sp>
      <p:sp>
        <p:nvSpPr>
          <p:cNvPr id="6" name="Foliennummernplatzhalter 5">
            <a:extLst>
              <a:ext uri="{FF2B5EF4-FFF2-40B4-BE49-F238E27FC236}">
                <a16:creationId xmlns:a16="http://schemas.microsoft.com/office/drawing/2014/main" id="{7A6083C2-9964-42D6-9775-10640727A2D5}"/>
              </a:ext>
            </a:extLst>
          </p:cNvPr>
          <p:cNvSpPr>
            <a:spLocks noGrp="1"/>
          </p:cNvSpPr>
          <p:nvPr>
            <p:ph type="sldNum" sz="quarter" idx="12"/>
          </p:nvPr>
        </p:nvSpPr>
        <p:spPr/>
        <p:txBody>
          <a:bodyPr/>
          <a:lstStyle/>
          <a:p>
            <a:r>
              <a:rPr lang="en-US">
                <a:solidFill>
                  <a:srgbClr val="000000"/>
                </a:solidFill>
              </a:rPr>
              <a:t>Slide </a:t>
            </a:r>
            <a:fld id="{D8E7F6C2-DF2F-4116-8D71-DCDEFB590920}" type="slidenum">
              <a:rPr lang="en-US" smtClean="0">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122789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43016-B509-46AB-A6E8-0AB4842748CA}"/>
              </a:ext>
            </a:extLst>
          </p:cNvPr>
          <p:cNvSpPr>
            <a:spLocks noGrp="1"/>
          </p:cNvSpPr>
          <p:nvPr>
            <p:ph type="title"/>
          </p:nvPr>
        </p:nvSpPr>
        <p:spPr/>
        <p:txBody>
          <a:bodyPr/>
          <a:lstStyle/>
          <a:p>
            <a:r>
              <a:rPr lang="de-DE" dirty="0" err="1"/>
              <a:t>Result</a:t>
            </a:r>
            <a:r>
              <a:rPr lang="de-DE" dirty="0"/>
              <a:t> #1 (WRC-23 AI 1.14)</a:t>
            </a:r>
          </a:p>
        </p:txBody>
      </p:sp>
      <p:sp>
        <p:nvSpPr>
          <p:cNvPr id="3" name="Inhaltsplatzhalter 2">
            <a:extLst>
              <a:ext uri="{FF2B5EF4-FFF2-40B4-BE49-F238E27FC236}">
                <a16:creationId xmlns:a16="http://schemas.microsoft.com/office/drawing/2014/main" id="{2E842A48-9C10-463E-A1D8-85AFE419B3F0}"/>
              </a:ext>
            </a:extLst>
          </p:cNvPr>
          <p:cNvSpPr>
            <a:spLocks noGrp="1"/>
          </p:cNvSpPr>
          <p:nvPr>
            <p:ph idx="1"/>
          </p:nvPr>
        </p:nvSpPr>
        <p:spPr/>
        <p:txBody>
          <a:bodyPr/>
          <a:lstStyle/>
          <a:p>
            <a:r>
              <a:rPr lang="de-DE" sz="2400" dirty="0" err="1">
                <a:latin typeface="+mj-lt"/>
              </a:rPr>
              <a:t>Results</a:t>
            </a:r>
            <a:r>
              <a:rPr lang="de-DE" sz="2400" dirty="0">
                <a:latin typeface="+mj-lt"/>
              </a:rPr>
              <a:t>:</a:t>
            </a:r>
          </a:p>
          <a:p>
            <a:pPr lvl="1"/>
            <a:r>
              <a:rPr lang="de-DE" sz="2000" dirty="0">
                <a:latin typeface="+mj-lt"/>
              </a:rPr>
              <a:t>In  RR </a:t>
            </a:r>
            <a:r>
              <a:rPr lang="de-DE" sz="2000" dirty="0" err="1">
                <a:latin typeface="+mj-lt"/>
              </a:rPr>
              <a:t>the</a:t>
            </a:r>
            <a:r>
              <a:rPr lang="de-DE" sz="2000" dirty="0">
                <a:latin typeface="+mj-lt"/>
              </a:rPr>
              <a:t> </a:t>
            </a:r>
            <a:r>
              <a:rPr lang="de-DE" sz="2000" dirty="0" err="1">
                <a:latin typeface="+mj-lt"/>
              </a:rPr>
              <a:t>spectrum</a:t>
            </a:r>
            <a:r>
              <a:rPr lang="de-DE" sz="2000" dirty="0">
                <a:latin typeface="+mj-lt"/>
              </a:rPr>
              <a:t> </a:t>
            </a:r>
            <a:r>
              <a:rPr lang="de-DE" sz="2000" dirty="0" err="1">
                <a:latin typeface="+mj-lt"/>
              </a:rPr>
              <a:t>between</a:t>
            </a:r>
            <a:r>
              <a:rPr lang="de-DE" sz="2000" dirty="0">
                <a:latin typeface="+mj-lt"/>
              </a:rPr>
              <a:t> 232 and 239.2 GHz </a:t>
            </a:r>
            <a:r>
              <a:rPr lang="de-DE" sz="2000" dirty="0" err="1">
                <a:latin typeface="+mj-lt"/>
              </a:rPr>
              <a:t>has</a:t>
            </a:r>
            <a:r>
              <a:rPr lang="de-DE" sz="2000" dirty="0">
                <a:latin typeface="+mj-lt"/>
              </a:rPr>
              <a:t> </a:t>
            </a:r>
            <a:r>
              <a:rPr lang="de-DE" sz="2000" dirty="0" err="1">
                <a:latin typeface="+mj-lt"/>
              </a:rPr>
              <a:t>been</a:t>
            </a:r>
            <a:r>
              <a:rPr lang="de-DE" sz="2000" dirty="0">
                <a:latin typeface="+mj-lt"/>
              </a:rPr>
              <a:t> </a:t>
            </a:r>
            <a:r>
              <a:rPr lang="de-DE" sz="2000" dirty="0" err="1">
                <a:latin typeface="+mj-lt"/>
              </a:rPr>
              <a:t>allocated</a:t>
            </a:r>
            <a:r>
              <a:rPr lang="de-DE" sz="2000" dirty="0">
                <a:latin typeface="+mj-lt"/>
              </a:rPr>
              <a:t> </a:t>
            </a:r>
            <a:r>
              <a:rPr lang="de-DE" sz="2000" dirty="0" err="1">
                <a:latin typeface="+mj-lt"/>
              </a:rPr>
              <a:t>for</a:t>
            </a:r>
            <a:r>
              <a:rPr lang="de-DE" sz="2000" dirty="0">
                <a:latin typeface="+mj-lt"/>
              </a:rPr>
              <a:t> MOBILE and FIXED </a:t>
            </a:r>
            <a:r>
              <a:rPr lang="de-DE" sz="2000" dirty="0" err="1">
                <a:latin typeface="+mj-lt"/>
              </a:rPr>
              <a:t>service</a:t>
            </a:r>
            <a:r>
              <a:rPr lang="de-DE" sz="2000" dirty="0">
                <a:latin typeface="+mj-lt"/>
              </a:rPr>
              <a:t> on a </a:t>
            </a:r>
            <a:r>
              <a:rPr lang="de-DE" sz="2000" dirty="0" err="1">
                <a:latin typeface="+mj-lt"/>
              </a:rPr>
              <a:t>co</a:t>
            </a:r>
            <a:r>
              <a:rPr lang="de-DE" sz="2000" dirty="0">
                <a:latin typeface="+mj-lt"/>
              </a:rPr>
              <a:t>-primary </a:t>
            </a:r>
            <a:r>
              <a:rPr lang="de-DE" sz="2000" dirty="0" err="1">
                <a:latin typeface="+mj-lt"/>
              </a:rPr>
              <a:t>basis</a:t>
            </a:r>
            <a:endParaRPr lang="de-DE" sz="2000" dirty="0">
              <a:latin typeface="+mj-lt"/>
            </a:endParaRPr>
          </a:p>
          <a:p>
            <a:pPr lvl="1"/>
            <a:r>
              <a:rPr lang="de-DE" sz="2000" dirty="0">
                <a:latin typeface="+mj-lt"/>
              </a:rPr>
              <a:t>A </a:t>
            </a:r>
            <a:r>
              <a:rPr lang="de-DE" sz="2000" dirty="0" err="1">
                <a:latin typeface="+mj-lt"/>
              </a:rPr>
              <a:t>new</a:t>
            </a:r>
            <a:r>
              <a:rPr lang="de-DE" sz="2000" dirty="0">
                <a:latin typeface="+mj-lt"/>
              </a:rPr>
              <a:t> FN (5.B114) </a:t>
            </a:r>
            <a:r>
              <a:rPr lang="de-DE" sz="2000" dirty="0" err="1">
                <a:latin typeface="+mj-lt"/>
              </a:rPr>
              <a:t>has</a:t>
            </a:r>
            <a:r>
              <a:rPr lang="de-DE" sz="2000" dirty="0">
                <a:latin typeface="+mj-lt"/>
              </a:rPr>
              <a:t> </a:t>
            </a:r>
            <a:r>
              <a:rPr lang="de-DE" sz="2000" dirty="0" err="1">
                <a:latin typeface="+mj-lt"/>
              </a:rPr>
              <a:t>been</a:t>
            </a:r>
            <a:r>
              <a:rPr lang="de-DE" sz="2000" dirty="0">
                <a:latin typeface="+mj-lt"/>
              </a:rPr>
              <a:t> </a:t>
            </a:r>
            <a:r>
              <a:rPr lang="de-DE" sz="2000" dirty="0" err="1">
                <a:latin typeface="+mj-lt"/>
              </a:rPr>
              <a:t>added</a:t>
            </a:r>
            <a:r>
              <a:rPr lang="de-DE" sz="2000" dirty="0">
                <a:latin typeface="+mj-lt"/>
              </a:rPr>
              <a:t>: „In </a:t>
            </a:r>
            <a:r>
              <a:rPr lang="de-DE" sz="2000" dirty="0" err="1">
                <a:latin typeface="+mj-lt"/>
              </a:rPr>
              <a:t>the</a:t>
            </a:r>
            <a:r>
              <a:rPr lang="de-DE" sz="2000" dirty="0">
                <a:latin typeface="+mj-lt"/>
              </a:rPr>
              <a:t> </a:t>
            </a:r>
            <a:r>
              <a:rPr lang="de-DE" sz="2000" dirty="0" err="1">
                <a:latin typeface="+mj-lt"/>
              </a:rPr>
              <a:t>frequency</a:t>
            </a:r>
            <a:r>
              <a:rPr lang="de-DE" sz="2000" dirty="0">
                <a:latin typeface="+mj-lt"/>
              </a:rPr>
              <a:t> band 235-238 GHz, </a:t>
            </a:r>
            <a:r>
              <a:rPr lang="de-DE" sz="2000" dirty="0" err="1">
                <a:latin typeface="+mj-lt"/>
              </a:rPr>
              <a:t>stations</a:t>
            </a:r>
            <a:r>
              <a:rPr lang="de-DE" sz="2000" dirty="0">
                <a:latin typeface="+mj-lt"/>
              </a:rPr>
              <a:t> in </a:t>
            </a:r>
            <a:r>
              <a:rPr lang="de-DE" sz="2000" dirty="0" err="1">
                <a:latin typeface="+mj-lt"/>
              </a:rPr>
              <a:t>the</a:t>
            </a:r>
            <a:r>
              <a:rPr lang="de-DE" sz="2000" dirty="0">
                <a:latin typeface="+mj-lt"/>
              </a:rPr>
              <a:t> Earth </a:t>
            </a:r>
            <a:r>
              <a:rPr lang="de-DE" sz="2000" dirty="0" err="1">
                <a:latin typeface="+mj-lt"/>
              </a:rPr>
              <a:t>exploration-satellite</a:t>
            </a:r>
            <a:r>
              <a:rPr lang="de-DE" sz="2000" dirty="0">
                <a:latin typeface="+mj-lt"/>
              </a:rPr>
              <a:t> </a:t>
            </a:r>
            <a:r>
              <a:rPr lang="de-DE" sz="2000" dirty="0" err="1">
                <a:latin typeface="+mj-lt"/>
              </a:rPr>
              <a:t>service</a:t>
            </a:r>
            <a:r>
              <a:rPr lang="de-DE" sz="2000" dirty="0">
                <a:latin typeface="+mj-lt"/>
              </a:rPr>
              <a:t> (passive) </a:t>
            </a:r>
            <a:r>
              <a:rPr lang="de-DE" sz="2000" dirty="0" err="1">
                <a:latin typeface="+mj-lt"/>
              </a:rPr>
              <a:t>shall</a:t>
            </a:r>
            <a:r>
              <a:rPr lang="de-DE" sz="2000" dirty="0">
                <a:latin typeface="+mj-lt"/>
              </a:rPr>
              <a:t> not </a:t>
            </a:r>
            <a:r>
              <a:rPr lang="de-DE" sz="2000" dirty="0" err="1">
                <a:latin typeface="+mj-lt"/>
              </a:rPr>
              <a:t>claim</a:t>
            </a:r>
            <a:r>
              <a:rPr lang="de-DE" sz="2000" dirty="0">
                <a:latin typeface="+mj-lt"/>
              </a:rPr>
              <a:t> </a:t>
            </a:r>
            <a:r>
              <a:rPr lang="de-DE" sz="2000" dirty="0" err="1">
                <a:latin typeface="+mj-lt"/>
              </a:rPr>
              <a:t>protection</a:t>
            </a:r>
            <a:r>
              <a:rPr lang="de-DE" sz="2000" dirty="0">
                <a:latin typeface="+mj-lt"/>
              </a:rPr>
              <a:t> </a:t>
            </a:r>
            <a:r>
              <a:rPr lang="de-DE" sz="2000" dirty="0" err="1">
                <a:latin typeface="+mj-lt"/>
              </a:rPr>
              <a:t>from</a:t>
            </a:r>
            <a:r>
              <a:rPr lang="de-DE" sz="2000" dirty="0">
                <a:latin typeface="+mj-lt"/>
              </a:rPr>
              <a:t> </a:t>
            </a:r>
            <a:r>
              <a:rPr lang="de-DE" sz="2000" dirty="0" err="1">
                <a:latin typeface="+mj-lt"/>
              </a:rPr>
              <a:t>stations</a:t>
            </a:r>
            <a:r>
              <a:rPr lang="de-DE" sz="2000" dirty="0">
                <a:latin typeface="+mj-lt"/>
              </a:rPr>
              <a:t> in </a:t>
            </a:r>
            <a:r>
              <a:rPr lang="de-DE" sz="2000" dirty="0" err="1">
                <a:latin typeface="+mj-lt"/>
              </a:rPr>
              <a:t>fixed</a:t>
            </a:r>
            <a:r>
              <a:rPr lang="de-DE" sz="2000" dirty="0">
                <a:latin typeface="+mj-lt"/>
              </a:rPr>
              <a:t> and mobile </a:t>
            </a:r>
            <a:r>
              <a:rPr lang="de-DE" sz="2000" dirty="0" err="1">
                <a:latin typeface="+mj-lt"/>
              </a:rPr>
              <a:t>services</a:t>
            </a:r>
            <a:r>
              <a:rPr lang="de-DE" sz="2000" dirty="0">
                <a:latin typeface="+mj-lt"/>
              </a:rPr>
              <a:t>“.</a:t>
            </a:r>
          </a:p>
          <a:p>
            <a:pPr lvl="1"/>
            <a:endParaRPr lang="de-DE" sz="2000" dirty="0">
              <a:latin typeface="+mj-lt"/>
            </a:endParaRPr>
          </a:p>
          <a:p>
            <a:r>
              <a:rPr lang="de-DE" sz="2400" dirty="0" err="1">
                <a:latin typeface="+mj-lt"/>
              </a:rPr>
              <a:t>Consequences</a:t>
            </a:r>
            <a:r>
              <a:rPr lang="de-DE" sz="2400" dirty="0">
                <a:latin typeface="+mj-lt"/>
              </a:rPr>
              <a:t> </a:t>
            </a:r>
            <a:r>
              <a:rPr lang="de-DE" sz="2400" dirty="0" err="1">
                <a:latin typeface="+mj-lt"/>
              </a:rPr>
              <a:t>for</a:t>
            </a:r>
            <a:r>
              <a:rPr lang="de-DE" sz="2400" dirty="0">
                <a:latin typeface="+mj-lt"/>
              </a:rPr>
              <a:t> </a:t>
            </a:r>
            <a:r>
              <a:rPr lang="de-DE" sz="2400" dirty="0" err="1">
                <a:latin typeface="+mj-lt"/>
              </a:rPr>
              <a:t>THz</a:t>
            </a:r>
            <a:r>
              <a:rPr lang="de-DE" sz="2400" dirty="0">
                <a:latin typeface="+mj-lt"/>
              </a:rPr>
              <a:t> </a:t>
            </a:r>
            <a:r>
              <a:rPr lang="de-DE" sz="2400" dirty="0" err="1">
                <a:latin typeface="+mj-lt"/>
              </a:rPr>
              <a:t>communications</a:t>
            </a:r>
            <a:r>
              <a:rPr lang="de-DE" sz="2400" dirty="0">
                <a:latin typeface="+mj-lt"/>
              </a:rPr>
              <a:t>:</a:t>
            </a:r>
          </a:p>
          <a:p>
            <a:pPr lvl="1"/>
            <a:r>
              <a:rPr lang="de-DE" sz="2000" dirty="0" err="1">
                <a:latin typeface="+mj-lt"/>
              </a:rPr>
              <a:t>Together</a:t>
            </a:r>
            <a:r>
              <a:rPr lang="de-DE" sz="2000" dirty="0">
                <a:latin typeface="+mj-lt"/>
              </a:rPr>
              <a:t> </a:t>
            </a:r>
            <a:r>
              <a:rPr lang="de-DE" sz="2000" dirty="0" err="1">
                <a:latin typeface="+mj-lt"/>
              </a:rPr>
              <a:t>with</a:t>
            </a:r>
            <a:r>
              <a:rPr lang="de-DE" sz="2000" dirty="0">
                <a:latin typeface="+mj-lt"/>
              </a:rPr>
              <a:t> </a:t>
            </a:r>
            <a:r>
              <a:rPr lang="de-DE" sz="2000" dirty="0" err="1">
                <a:latin typeface="+mj-lt"/>
              </a:rPr>
              <a:t>the</a:t>
            </a:r>
            <a:r>
              <a:rPr lang="de-DE" sz="2000" dirty="0">
                <a:latin typeface="+mj-lt"/>
              </a:rPr>
              <a:t> </a:t>
            </a:r>
            <a:r>
              <a:rPr lang="de-DE" sz="2000" dirty="0" err="1">
                <a:latin typeface="+mj-lt"/>
              </a:rPr>
              <a:t>already</a:t>
            </a:r>
            <a:r>
              <a:rPr lang="de-DE" sz="2000" dirty="0">
                <a:latin typeface="+mj-lt"/>
              </a:rPr>
              <a:t> </a:t>
            </a:r>
            <a:r>
              <a:rPr lang="de-DE" sz="2000" dirty="0" err="1">
                <a:latin typeface="+mj-lt"/>
              </a:rPr>
              <a:t>existing</a:t>
            </a:r>
            <a:r>
              <a:rPr lang="de-DE" sz="2000" dirty="0">
                <a:latin typeface="+mj-lt"/>
              </a:rPr>
              <a:t> </a:t>
            </a:r>
            <a:r>
              <a:rPr lang="de-DE" sz="2000" dirty="0" err="1">
                <a:latin typeface="+mj-lt"/>
              </a:rPr>
              <a:t>spectrum</a:t>
            </a:r>
            <a:r>
              <a:rPr lang="de-DE" sz="2000" dirty="0">
                <a:latin typeface="+mj-lt"/>
              </a:rPr>
              <a:t> </a:t>
            </a:r>
            <a:r>
              <a:rPr lang="de-DE" sz="2000" dirty="0" err="1">
                <a:latin typeface="+mj-lt"/>
              </a:rPr>
              <a:t>allocation</a:t>
            </a:r>
            <a:r>
              <a:rPr lang="de-DE" sz="2000" dirty="0">
                <a:latin typeface="+mj-lt"/>
              </a:rPr>
              <a:t> </a:t>
            </a:r>
            <a:r>
              <a:rPr lang="de-DE" sz="2000" dirty="0" err="1">
                <a:latin typeface="+mj-lt"/>
              </a:rPr>
              <a:t>between</a:t>
            </a:r>
            <a:r>
              <a:rPr lang="de-DE" sz="2000" dirty="0">
                <a:latin typeface="+mj-lt"/>
              </a:rPr>
              <a:t> 231.5 and 232 GHz an additional  </a:t>
            </a:r>
            <a:r>
              <a:rPr lang="de-DE" sz="2000" dirty="0" err="1">
                <a:latin typeface="+mj-lt"/>
              </a:rPr>
              <a:t>bandwidth</a:t>
            </a:r>
            <a:r>
              <a:rPr lang="de-DE" sz="2000" dirty="0">
                <a:latin typeface="+mj-lt"/>
              </a:rPr>
              <a:t> </a:t>
            </a:r>
            <a:r>
              <a:rPr lang="de-DE" sz="2000" dirty="0" err="1">
                <a:latin typeface="+mj-lt"/>
              </a:rPr>
              <a:t>of</a:t>
            </a:r>
            <a:r>
              <a:rPr lang="de-DE" sz="2000" dirty="0">
                <a:latin typeface="+mj-lt"/>
              </a:rPr>
              <a:t> 7.7 GHz </a:t>
            </a:r>
            <a:r>
              <a:rPr lang="de-DE" sz="2000" dirty="0" err="1">
                <a:latin typeface="+mj-lt"/>
              </a:rPr>
              <a:t>might</a:t>
            </a:r>
            <a:r>
              <a:rPr lang="de-DE" sz="2000" dirty="0">
                <a:latin typeface="+mj-lt"/>
              </a:rPr>
              <a:t> </a:t>
            </a:r>
            <a:r>
              <a:rPr lang="de-DE" sz="2000" dirty="0" err="1">
                <a:latin typeface="+mj-lt"/>
              </a:rPr>
              <a:t>be</a:t>
            </a:r>
            <a:r>
              <a:rPr lang="de-DE" sz="2000" dirty="0">
                <a:latin typeface="+mj-lt"/>
              </a:rPr>
              <a:t> </a:t>
            </a:r>
            <a:r>
              <a:rPr lang="de-DE" sz="2000" dirty="0" err="1">
                <a:latin typeface="+mj-lt"/>
              </a:rPr>
              <a:t>available</a:t>
            </a:r>
            <a:r>
              <a:rPr lang="de-DE" sz="2000" dirty="0">
                <a:latin typeface="+mj-lt"/>
              </a:rPr>
              <a:t> </a:t>
            </a:r>
            <a:r>
              <a:rPr lang="de-DE" sz="2000" dirty="0" err="1">
                <a:latin typeface="+mj-lt"/>
              </a:rPr>
              <a:t>for</a:t>
            </a:r>
            <a:r>
              <a:rPr lang="de-DE" sz="2000" dirty="0">
                <a:latin typeface="+mj-lt"/>
              </a:rPr>
              <a:t> </a:t>
            </a:r>
            <a:r>
              <a:rPr lang="de-DE" sz="2000" dirty="0" err="1">
                <a:latin typeface="+mj-lt"/>
              </a:rPr>
              <a:t>THz</a:t>
            </a:r>
            <a:r>
              <a:rPr lang="de-DE" sz="2000" dirty="0">
                <a:latin typeface="+mj-lt"/>
              </a:rPr>
              <a:t> </a:t>
            </a:r>
            <a:r>
              <a:rPr lang="de-DE" sz="2000" dirty="0" err="1">
                <a:latin typeface="+mj-lt"/>
              </a:rPr>
              <a:t>communications</a:t>
            </a:r>
            <a:r>
              <a:rPr lang="de-DE" sz="2000" dirty="0">
                <a:latin typeface="+mj-lt"/>
              </a:rPr>
              <a:t>.</a:t>
            </a:r>
          </a:p>
          <a:p>
            <a:endParaRPr lang="de-DE" sz="2400" dirty="0"/>
          </a:p>
        </p:txBody>
      </p:sp>
      <p:sp>
        <p:nvSpPr>
          <p:cNvPr id="4" name="Datumsplatzhalter 3">
            <a:extLst>
              <a:ext uri="{FF2B5EF4-FFF2-40B4-BE49-F238E27FC236}">
                <a16:creationId xmlns:a16="http://schemas.microsoft.com/office/drawing/2014/main" id="{1FBFAB55-1B0A-4915-8379-2FEC629CC469}"/>
              </a:ext>
            </a:extLst>
          </p:cNvPr>
          <p:cNvSpPr>
            <a:spLocks noGrp="1"/>
          </p:cNvSpPr>
          <p:nvPr>
            <p:ph type="dt" sz="half" idx="10"/>
          </p:nvPr>
        </p:nvSpPr>
        <p:spPr/>
        <p:txBody>
          <a:bodyPr/>
          <a:lstStyle/>
          <a:p>
            <a:r>
              <a:rPr lang="en-US" dirty="0">
                <a:solidFill>
                  <a:srgbClr val="000000"/>
                </a:solidFill>
              </a:rPr>
              <a:t>January 2024</a:t>
            </a:r>
          </a:p>
        </p:txBody>
      </p:sp>
      <p:sp>
        <p:nvSpPr>
          <p:cNvPr id="5" name="Fußzeilenplatzhalter 4">
            <a:extLst>
              <a:ext uri="{FF2B5EF4-FFF2-40B4-BE49-F238E27FC236}">
                <a16:creationId xmlns:a16="http://schemas.microsoft.com/office/drawing/2014/main" id="{E39302C3-7828-4F3F-AE09-C11B16F105CB}"/>
              </a:ext>
            </a:extLst>
          </p:cNvPr>
          <p:cNvSpPr>
            <a:spLocks noGrp="1"/>
          </p:cNvSpPr>
          <p:nvPr>
            <p:ph type="ftr" sz="quarter" idx="11"/>
          </p:nvPr>
        </p:nvSpPr>
        <p:spPr/>
        <p:txBody>
          <a:bodyPr/>
          <a:lstStyle/>
          <a:p>
            <a:r>
              <a:rPr lang="en-US" dirty="0">
                <a:solidFill>
                  <a:srgbClr val="000000"/>
                </a:solidFill>
              </a:rPr>
              <a:t>Thomas Kürner, TU Braunschweig</a:t>
            </a:r>
          </a:p>
        </p:txBody>
      </p:sp>
      <p:sp>
        <p:nvSpPr>
          <p:cNvPr id="6" name="Foliennummernplatzhalter 5">
            <a:extLst>
              <a:ext uri="{FF2B5EF4-FFF2-40B4-BE49-F238E27FC236}">
                <a16:creationId xmlns:a16="http://schemas.microsoft.com/office/drawing/2014/main" id="{7A6083C2-9964-42D6-9775-10640727A2D5}"/>
              </a:ext>
            </a:extLst>
          </p:cNvPr>
          <p:cNvSpPr>
            <a:spLocks noGrp="1"/>
          </p:cNvSpPr>
          <p:nvPr>
            <p:ph type="sldNum" sz="quarter" idx="12"/>
          </p:nvPr>
        </p:nvSpPr>
        <p:spPr/>
        <p:txBody>
          <a:bodyPr/>
          <a:lstStyle/>
          <a:p>
            <a:r>
              <a:rPr lang="en-US">
                <a:solidFill>
                  <a:srgbClr val="000000"/>
                </a:solidFill>
              </a:rPr>
              <a:t>Slide </a:t>
            </a:r>
            <a:fld id="{D8E7F6C2-DF2F-4116-8D71-DCDEFB590920}" type="slidenum">
              <a:rPr lang="en-US" smtClean="0">
                <a:solidFill>
                  <a:srgbClr val="000000"/>
                </a:solidFill>
              </a:rPr>
              <a:pPr/>
              <a:t>5</a:t>
            </a:fld>
            <a:endParaRPr lang="en-US">
              <a:solidFill>
                <a:srgbClr val="000000"/>
              </a:solidFill>
            </a:endParaRPr>
          </a:p>
        </p:txBody>
      </p:sp>
    </p:spTree>
    <p:extLst>
      <p:ext uri="{BB962C8B-B14F-4D97-AF65-F5344CB8AC3E}">
        <p14:creationId xmlns:p14="http://schemas.microsoft.com/office/powerpoint/2010/main" val="224459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A49EA1-87AF-4367-A1BD-BDE72D699E7E}"/>
              </a:ext>
            </a:extLst>
          </p:cNvPr>
          <p:cNvSpPr>
            <a:spLocks noGrp="1"/>
          </p:cNvSpPr>
          <p:nvPr>
            <p:ph type="title"/>
          </p:nvPr>
        </p:nvSpPr>
        <p:spPr/>
        <p:txBody>
          <a:bodyPr/>
          <a:lstStyle/>
          <a:p>
            <a:r>
              <a:rPr lang="de-DE" sz="3200" dirty="0" err="1"/>
              <a:t>Results</a:t>
            </a:r>
            <a:r>
              <a:rPr lang="de-DE" sz="3200" dirty="0"/>
              <a:t> #2 and #3: </a:t>
            </a:r>
            <a:r>
              <a:rPr lang="en-US" sz="3200" dirty="0">
                <a:solidFill>
                  <a:srgbClr val="000000"/>
                </a:solidFill>
                <a:latin typeface="Times New Roman" pitchFamily="18" charset="0"/>
              </a:rPr>
              <a:t>Allocations/Identifications for Radio Location Services (WRC-27 AI 1.8)</a:t>
            </a:r>
            <a:r>
              <a:rPr lang="de-DE" sz="3200" dirty="0"/>
              <a:t> </a:t>
            </a:r>
          </a:p>
        </p:txBody>
      </p:sp>
      <p:sp>
        <p:nvSpPr>
          <p:cNvPr id="3" name="Inhaltsplatzhalter 2">
            <a:extLst>
              <a:ext uri="{FF2B5EF4-FFF2-40B4-BE49-F238E27FC236}">
                <a16:creationId xmlns:a16="http://schemas.microsoft.com/office/drawing/2014/main" id="{45D7B35F-066D-4E4A-8BBF-949C9C79F709}"/>
              </a:ext>
            </a:extLst>
          </p:cNvPr>
          <p:cNvSpPr>
            <a:spLocks noGrp="1"/>
          </p:cNvSpPr>
          <p:nvPr>
            <p:ph idx="1"/>
          </p:nvPr>
        </p:nvSpPr>
        <p:spPr/>
        <p:txBody>
          <a:bodyPr/>
          <a:lstStyle/>
          <a:p>
            <a:r>
              <a:rPr lang="en-US" sz="2800" dirty="0">
                <a:solidFill>
                  <a:srgbClr val="000000"/>
                </a:solidFill>
                <a:latin typeface="+mj-lt"/>
              </a:rPr>
              <a:t>Results:</a:t>
            </a:r>
          </a:p>
          <a:p>
            <a:pPr lvl="1"/>
            <a:r>
              <a:rPr lang="en-US" sz="2000" dirty="0">
                <a:solidFill>
                  <a:srgbClr val="000000"/>
                </a:solidFill>
                <a:latin typeface="+mj-lt"/>
              </a:rPr>
              <a:t>Resolution 663 (Rev. WRC-23) discusses studies possible new allocations (231.5-275 GHZ) and identifications (275 – 700 GHz) for Radio Location Services</a:t>
            </a:r>
          </a:p>
          <a:p>
            <a:pPr lvl="1"/>
            <a:r>
              <a:rPr lang="en-US" sz="2000" dirty="0">
                <a:solidFill>
                  <a:srgbClr val="000000"/>
                </a:solidFill>
                <a:latin typeface="+mj-lt"/>
              </a:rPr>
              <a:t>COM 6/23 (WRC-23) has put this issue on the agenda for WRC-27 under agenda item 1.8</a:t>
            </a:r>
          </a:p>
          <a:p>
            <a:pPr lvl="1"/>
            <a:endParaRPr lang="en-US" sz="2400" dirty="0">
              <a:solidFill>
                <a:srgbClr val="000000"/>
              </a:solidFill>
              <a:latin typeface="+mj-lt"/>
            </a:endParaRPr>
          </a:p>
          <a:p>
            <a:r>
              <a:rPr lang="de-DE" sz="2400" dirty="0" err="1">
                <a:latin typeface="+mj-lt"/>
              </a:rPr>
              <a:t>Consequences</a:t>
            </a:r>
            <a:r>
              <a:rPr lang="de-DE" sz="2400" dirty="0">
                <a:latin typeface="+mj-lt"/>
              </a:rPr>
              <a:t> </a:t>
            </a:r>
            <a:r>
              <a:rPr lang="de-DE" sz="2400" dirty="0" err="1">
                <a:latin typeface="+mj-lt"/>
              </a:rPr>
              <a:t>for</a:t>
            </a:r>
            <a:r>
              <a:rPr lang="de-DE" sz="2400" dirty="0">
                <a:latin typeface="+mj-lt"/>
              </a:rPr>
              <a:t> </a:t>
            </a:r>
            <a:r>
              <a:rPr lang="de-DE" sz="2400" dirty="0" err="1">
                <a:latin typeface="+mj-lt"/>
              </a:rPr>
              <a:t>THz</a:t>
            </a:r>
            <a:r>
              <a:rPr lang="de-DE" sz="2400" dirty="0">
                <a:latin typeface="+mj-lt"/>
              </a:rPr>
              <a:t> </a:t>
            </a:r>
            <a:r>
              <a:rPr lang="de-DE" sz="2400" dirty="0" err="1">
                <a:latin typeface="+mj-lt"/>
              </a:rPr>
              <a:t>communications</a:t>
            </a:r>
            <a:r>
              <a:rPr lang="de-DE" sz="2400" dirty="0">
                <a:latin typeface="+mj-lt"/>
              </a:rPr>
              <a:t>:</a:t>
            </a:r>
          </a:p>
          <a:p>
            <a:pPr lvl="1"/>
            <a:r>
              <a:rPr lang="de-DE" sz="2000" dirty="0">
                <a:latin typeface="+mj-lt"/>
              </a:rPr>
              <a:t>Sharing </a:t>
            </a:r>
            <a:r>
              <a:rPr lang="de-DE" sz="2000" dirty="0" err="1">
                <a:latin typeface="+mj-lt"/>
              </a:rPr>
              <a:t>studies</a:t>
            </a:r>
            <a:r>
              <a:rPr lang="de-DE" sz="2000" dirty="0">
                <a:latin typeface="+mj-lt"/>
              </a:rPr>
              <a:t> </a:t>
            </a:r>
            <a:r>
              <a:rPr lang="de-DE" sz="2000" dirty="0" err="1">
                <a:latin typeface="+mj-lt"/>
              </a:rPr>
              <a:t>between</a:t>
            </a:r>
            <a:r>
              <a:rPr lang="de-DE" sz="2000" dirty="0">
                <a:latin typeface="+mj-lt"/>
              </a:rPr>
              <a:t> Mobile and Fixed </a:t>
            </a:r>
            <a:r>
              <a:rPr lang="de-DE" sz="2000" dirty="0" err="1">
                <a:latin typeface="+mj-lt"/>
              </a:rPr>
              <a:t>service</a:t>
            </a:r>
            <a:r>
              <a:rPr lang="de-DE" sz="2000" dirty="0">
                <a:latin typeface="+mj-lt"/>
              </a:rPr>
              <a:t> </a:t>
            </a:r>
            <a:r>
              <a:rPr lang="de-DE" sz="2000" dirty="0" err="1">
                <a:latin typeface="+mj-lt"/>
              </a:rPr>
              <a:t>service</a:t>
            </a:r>
            <a:r>
              <a:rPr lang="de-DE" sz="2000" dirty="0">
                <a:latin typeface="+mj-lt"/>
              </a:rPr>
              <a:t> on </a:t>
            </a:r>
            <a:r>
              <a:rPr lang="de-DE" sz="2000" dirty="0" err="1">
                <a:latin typeface="+mj-lt"/>
              </a:rPr>
              <a:t>one</a:t>
            </a:r>
            <a:r>
              <a:rPr lang="de-DE" sz="2000" dirty="0">
                <a:latin typeface="+mj-lt"/>
              </a:rPr>
              <a:t> </a:t>
            </a:r>
            <a:r>
              <a:rPr lang="de-DE" sz="2000" dirty="0" err="1">
                <a:latin typeface="+mj-lt"/>
              </a:rPr>
              <a:t>side</a:t>
            </a:r>
            <a:r>
              <a:rPr lang="de-DE" sz="2000" dirty="0">
                <a:latin typeface="+mj-lt"/>
              </a:rPr>
              <a:t> and Radio Location Service on </a:t>
            </a:r>
            <a:r>
              <a:rPr lang="de-DE" sz="2000" dirty="0" err="1">
                <a:latin typeface="+mj-lt"/>
              </a:rPr>
              <a:t>the</a:t>
            </a:r>
            <a:r>
              <a:rPr lang="de-DE" sz="2000" dirty="0">
                <a:latin typeface="+mj-lt"/>
              </a:rPr>
              <a:t> </a:t>
            </a:r>
            <a:r>
              <a:rPr lang="de-DE" sz="2000" dirty="0" err="1">
                <a:latin typeface="+mj-lt"/>
              </a:rPr>
              <a:t>other</a:t>
            </a:r>
            <a:r>
              <a:rPr lang="de-DE" sz="2000" dirty="0">
                <a:latin typeface="+mj-lt"/>
              </a:rPr>
              <a:t> </a:t>
            </a:r>
            <a:r>
              <a:rPr lang="de-DE" sz="2000" dirty="0" err="1">
                <a:latin typeface="+mj-lt"/>
              </a:rPr>
              <a:t>side</a:t>
            </a:r>
            <a:r>
              <a:rPr lang="de-DE" sz="2000" dirty="0">
                <a:latin typeface="+mj-lt"/>
              </a:rPr>
              <a:t> will </a:t>
            </a:r>
            <a:r>
              <a:rPr lang="de-DE" sz="2000" dirty="0" err="1">
                <a:latin typeface="+mj-lt"/>
              </a:rPr>
              <a:t>be</a:t>
            </a:r>
            <a:r>
              <a:rPr lang="de-DE" sz="2000" dirty="0">
                <a:latin typeface="+mj-lt"/>
              </a:rPr>
              <a:t> </a:t>
            </a:r>
            <a:r>
              <a:rPr lang="de-DE" sz="2000" dirty="0" err="1">
                <a:latin typeface="+mj-lt"/>
              </a:rPr>
              <a:t>required</a:t>
            </a:r>
            <a:r>
              <a:rPr lang="de-DE" sz="2000" dirty="0">
                <a:latin typeface="+mj-lt"/>
              </a:rPr>
              <a:t>.</a:t>
            </a:r>
          </a:p>
          <a:p>
            <a:pPr lvl="1"/>
            <a:endParaRPr lang="de-DE" sz="2400" dirty="0"/>
          </a:p>
        </p:txBody>
      </p:sp>
      <p:sp>
        <p:nvSpPr>
          <p:cNvPr id="4" name="Datumsplatzhalter 3">
            <a:extLst>
              <a:ext uri="{FF2B5EF4-FFF2-40B4-BE49-F238E27FC236}">
                <a16:creationId xmlns:a16="http://schemas.microsoft.com/office/drawing/2014/main" id="{27B6A3E9-B2FB-424D-891C-D9C162DC1624}"/>
              </a:ext>
            </a:extLst>
          </p:cNvPr>
          <p:cNvSpPr>
            <a:spLocks noGrp="1"/>
          </p:cNvSpPr>
          <p:nvPr>
            <p:ph type="dt" sz="half" idx="10"/>
          </p:nvPr>
        </p:nvSpPr>
        <p:spPr/>
        <p:txBody>
          <a:bodyPr/>
          <a:lstStyle/>
          <a:p>
            <a:r>
              <a:rPr lang="en-US">
                <a:solidFill>
                  <a:srgbClr val="000000"/>
                </a:solidFill>
              </a:rPr>
              <a:t>July 2013</a:t>
            </a:r>
            <a:endParaRPr lang="en-US" dirty="0">
              <a:solidFill>
                <a:srgbClr val="000000"/>
              </a:solidFill>
            </a:endParaRPr>
          </a:p>
        </p:txBody>
      </p:sp>
      <p:sp>
        <p:nvSpPr>
          <p:cNvPr id="5" name="Fußzeilenplatzhalter 4">
            <a:extLst>
              <a:ext uri="{FF2B5EF4-FFF2-40B4-BE49-F238E27FC236}">
                <a16:creationId xmlns:a16="http://schemas.microsoft.com/office/drawing/2014/main" id="{9EA1F17D-2991-4096-9C6A-118C2FB2143D}"/>
              </a:ext>
            </a:extLst>
          </p:cNvPr>
          <p:cNvSpPr>
            <a:spLocks noGrp="1"/>
          </p:cNvSpPr>
          <p:nvPr>
            <p:ph type="ftr" sz="quarter" idx="11"/>
          </p:nvPr>
        </p:nvSpPr>
        <p:spPr/>
        <p:txBody>
          <a:bodyPr/>
          <a:lstStyle/>
          <a:p>
            <a:r>
              <a:rPr lang="en-US" dirty="0">
                <a:solidFill>
                  <a:srgbClr val="000000"/>
                </a:solidFill>
              </a:rPr>
              <a:t>Thomas Kürner, TU Braunschweig</a:t>
            </a:r>
          </a:p>
        </p:txBody>
      </p:sp>
      <p:sp>
        <p:nvSpPr>
          <p:cNvPr id="6" name="Foliennummernplatzhalter 5">
            <a:extLst>
              <a:ext uri="{FF2B5EF4-FFF2-40B4-BE49-F238E27FC236}">
                <a16:creationId xmlns:a16="http://schemas.microsoft.com/office/drawing/2014/main" id="{341643B8-153C-491E-9660-D1892FE5BB0F}"/>
              </a:ext>
            </a:extLst>
          </p:cNvPr>
          <p:cNvSpPr>
            <a:spLocks noGrp="1"/>
          </p:cNvSpPr>
          <p:nvPr>
            <p:ph type="sldNum" sz="quarter" idx="12"/>
          </p:nvPr>
        </p:nvSpPr>
        <p:spPr/>
        <p:txBody>
          <a:bodyPr/>
          <a:lstStyle/>
          <a:p>
            <a:r>
              <a:rPr lang="en-US">
                <a:solidFill>
                  <a:srgbClr val="000000"/>
                </a:solidFill>
              </a:rPr>
              <a:t>Slide </a:t>
            </a:r>
            <a:fld id="{D8E7F6C2-DF2F-4116-8D71-DCDEFB590920}" type="slidenum">
              <a:rPr lang="en-US" smtClean="0">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60933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A49EA1-87AF-4367-A1BD-BDE72D699E7E}"/>
              </a:ext>
            </a:extLst>
          </p:cNvPr>
          <p:cNvSpPr>
            <a:spLocks noGrp="1"/>
          </p:cNvSpPr>
          <p:nvPr>
            <p:ph type="title"/>
          </p:nvPr>
        </p:nvSpPr>
        <p:spPr/>
        <p:txBody>
          <a:bodyPr/>
          <a:lstStyle/>
          <a:p>
            <a:r>
              <a:rPr lang="de-DE" dirty="0" err="1"/>
              <a:t>Results</a:t>
            </a:r>
            <a:r>
              <a:rPr lang="de-DE" dirty="0"/>
              <a:t> #4  </a:t>
            </a:r>
          </a:p>
        </p:txBody>
      </p:sp>
      <p:sp>
        <p:nvSpPr>
          <p:cNvPr id="3" name="Inhaltsplatzhalter 2">
            <a:extLst>
              <a:ext uri="{FF2B5EF4-FFF2-40B4-BE49-F238E27FC236}">
                <a16:creationId xmlns:a16="http://schemas.microsoft.com/office/drawing/2014/main" id="{45D7B35F-066D-4E4A-8BBF-949C9C79F709}"/>
              </a:ext>
            </a:extLst>
          </p:cNvPr>
          <p:cNvSpPr>
            <a:spLocks noGrp="1"/>
          </p:cNvSpPr>
          <p:nvPr>
            <p:ph idx="1"/>
          </p:nvPr>
        </p:nvSpPr>
        <p:spPr/>
        <p:txBody>
          <a:bodyPr/>
          <a:lstStyle/>
          <a:p>
            <a:r>
              <a:rPr lang="en-US" sz="2800" dirty="0">
                <a:solidFill>
                  <a:srgbClr val="000000"/>
                </a:solidFill>
                <a:latin typeface="+mj-lt"/>
              </a:rPr>
              <a:t>Results:</a:t>
            </a:r>
          </a:p>
          <a:p>
            <a:pPr lvl="1"/>
            <a:r>
              <a:rPr lang="en-US" sz="2400" dirty="0">
                <a:solidFill>
                  <a:srgbClr val="000000"/>
                </a:solidFill>
                <a:latin typeface="+mj-lt"/>
              </a:rPr>
              <a:t>Resolution 731 (Rev. WRC-23) (“Consideration of sharing and adjacent-band compatibility between passive and active services above 71 GHz”) has been updated</a:t>
            </a:r>
          </a:p>
          <a:p>
            <a:pPr lvl="2"/>
            <a:r>
              <a:rPr lang="en-US" sz="2000" dirty="0">
                <a:solidFill>
                  <a:srgbClr val="000000"/>
                </a:solidFill>
                <a:latin typeface="+mj-lt"/>
              </a:rPr>
              <a:t>However, invites 2 “to conduct studies to determine the specific conditions to be applied to the land-mobile and fixed-service applications to ensure the protection of EESS (passive) applications in the frequency bands 296-306 GHz, 313-318 GHz and 333-356 GHz;” has not been changed.</a:t>
            </a:r>
            <a:endParaRPr lang="en-US" sz="2400" dirty="0">
              <a:solidFill>
                <a:srgbClr val="000000"/>
              </a:solidFill>
              <a:latin typeface="+mj-lt"/>
            </a:endParaRPr>
          </a:p>
          <a:p>
            <a:r>
              <a:rPr lang="de-DE" sz="2400" dirty="0" err="1">
                <a:latin typeface="+mj-lt"/>
              </a:rPr>
              <a:t>Consequences</a:t>
            </a:r>
            <a:r>
              <a:rPr lang="de-DE" sz="2400" dirty="0">
                <a:latin typeface="+mj-lt"/>
              </a:rPr>
              <a:t> </a:t>
            </a:r>
            <a:r>
              <a:rPr lang="de-DE" sz="2400" dirty="0" err="1">
                <a:latin typeface="+mj-lt"/>
              </a:rPr>
              <a:t>for</a:t>
            </a:r>
            <a:r>
              <a:rPr lang="de-DE" sz="2400" dirty="0">
                <a:latin typeface="+mj-lt"/>
              </a:rPr>
              <a:t> </a:t>
            </a:r>
            <a:r>
              <a:rPr lang="de-DE" sz="2400" dirty="0" err="1">
                <a:latin typeface="+mj-lt"/>
              </a:rPr>
              <a:t>THz</a:t>
            </a:r>
            <a:r>
              <a:rPr lang="de-DE" sz="2400" dirty="0">
                <a:latin typeface="+mj-lt"/>
              </a:rPr>
              <a:t> </a:t>
            </a:r>
            <a:r>
              <a:rPr lang="de-DE" sz="2400" dirty="0" err="1">
                <a:latin typeface="+mj-lt"/>
              </a:rPr>
              <a:t>communications</a:t>
            </a:r>
            <a:r>
              <a:rPr lang="de-DE" sz="2400" dirty="0">
                <a:latin typeface="+mj-lt"/>
              </a:rPr>
              <a:t>:</a:t>
            </a:r>
          </a:p>
          <a:p>
            <a:pPr lvl="1"/>
            <a:r>
              <a:rPr lang="de-DE" sz="2000" dirty="0">
                <a:latin typeface="+mj-lt"/>
              </a:rPr>
              <a:t>Still, </a:t>
            </a:r>
            <a:r>
              <a:rPr lang="de-DE" sz="2000" dirty="0" err="1">
                <a:latin typeface="+mj-lt"/>
              </a:rPr>
              <a:t>studies</a:t>
            </a:r>
            <a:r>
              <a:rPr lang="de-DE" sz="2000" dirty="0">
                <a:latin typeface="+mj-lt"/>
              </a:rPr>
              <a:t> </a:t>
            </a:r>
            <a:r>
              <a:rPr lang="de-DE" sz="2000" dirty="0" err="1">
                <a:latin typeface="+mj-lt"/>
              </a:rPr>
              <a:t>can</a:t>
            </a:r>
            <a:r>
              <a:rPr lang="de-DE" sz="2000" dirty="0">
                <a:latin typeface="+mj-lt"/>
              </a:rPr>
              <a:t> </a:t>
            </a:r>
            <a:r>
              <a:rPr lang="de-DE" sz="2000" dirty="0" err="1">
                <a:latin typeface="+mj-lt"/>
              </a:rPr>
              <a:t>be</a:t>
            </a:r>
            <a:r>
              <a:rPr lang="de-DE" sz="2000" dirty="0">
                <a:latin typeface="+mj-lt"/>
              </a:rPr>
              <a:t> </a:t>
            </a:r>
            <a:r>
              <a:rPr lang="de-DE" sz="2000" dirty="0" err="1">
                <a:latin typeface="+mj-lt"/>
              </a:rPr>
              <a:t>done</a:t>
            </a:r>
            <a:r>
              <a:rPr lang="de-DE" sz="2000" dirty="0">
                <a:latin typeface="+mj-lt"/>
              </a:rPr>
              <a:t> in </a:t>
            </a:r>
            <a:r>
              <a:rPr lang="de-DE" sz="2000" dirty="0" err="1">
                <a:latin typeface="+mj-lt"/>
              </a:rPr>
              <a:t>order</a:t>
            </a:r>
            <a:r>
              <a:rPr lang="de-DE" sz="2000" dirty="0">
                <a:latin typeface="+mj-lt"/>
              </a:rPr>
              <a:t> </a:t>
            </a:r>
            <a:r>
              <a:rPr lang="de-DE" sz="2000" dirty="0" err="1">
                <a:latin typeface="+mj-lt"/>
              </a:rPr>
              <a:t>to</a:t>
            </a:r>
            <a:r>
              <a:rPr lang="de-DE" sz="2000" dirty="0">
                <a:latin typeface="+mj-lt"/>
              </a:rPr>
              <a:t> </a:t>
            </a:r>
            <a:r>
              <a:rPr lang="de-DE" sz="2000" dirty="0" err="1">
                <a:latin typeface="+mj-lt"/>
              </a:rPr>
              <a:t>make</a:t>
            </a:r>
            <a:r>
              <a:rPr lang="de-DE" sz="2000" dirty="0">
                <a:latin typeface="+mj-lt"/>
              </a:rPr>
              <a:t> </a:t>
            </a:r>
            <a:r>
              <a:rPr lang="de-DE" sz="2000" dirty="0" err="1">
                <a:latin typeface="+mj-lt"/>
              </a:rPr>
              <a:t>the</a:t>
            </a:r>
            <a:r>
              <a:rPr lang="de-DE" sz="2000" dirty="0">
                <a:latin typeface="+mj-lt"/>
              </a:rPr>
              <a:t> </a:t>
            </a:r>
            <a:r>
              <a:rPr lang="de-DE" sz="2000" dirty="0" err="1">
                <a:latin typeface="+mj-lt"/>
              </a:rPr>
              <a:t>above</a:t>
            </a:r>
            <a:r>
              <a:rPr lang="de-DE" sz="2000" dirty="0">
                <a:latin typeface="+mj-lt"/>
              </a:rPr>
              <a:t> </a:t>
            </a:r>
            <a:r>
              <a:rPr lang="de-DE" sz="2000" dirty="0" err="1">
                <a:latin typeface="+mj-lt"/>
              </a:rPr>
              <a:t>mentioned</a:t>
            </a:r>
            <a:r>
              <a:rPr lang="de-DE" sz="2000" dirty="0">
                <a:latin typeface="+mj-lt"/>
              </a:rPr>
              <a:t> </a:t>
            </a:r>
            <a:r>
              <a:rPr lang="de-DE" sz="2000" dirty="0" err="1">
                <a:latin typeface="+mj-lt"/>
              </a:rPr>
              <a:t>freqeuncy</a:t>
            </a:r>
            <a:r>
              <a:rPr lang="de-DE" sz="2000" dirty="0">
                <a:latin typeface="+mj-lt"/>
              </a:rPr>
              <a:t> bands </a:t>
            </a:r>
            <a:r>
              <a:rPr lang="de-DE" sz="2000" dirty="0" err="1">
                <a:latin typeface="+mj-lt"/>
              </a:rPr>
              <a:t>available</a:t>
            </a:r>
            <a:r>
              <a:rPr lang="de-DE" sz="2000" dirty="0">
                <a:latin typeface="+mj-lt"/>
              </a:rPr>
              <a:t> </a:t>
            </a:r>
            <a:r>
              <a:rPr lang="de-DE" sz="2000" dirty="0" err="1">
                <a:latin typeface="+mj-lt"/>
              </a:rPr>
              <a:t>for</a:t>
            </a:r>
            <a:r>
              <a:rPr lang="de-DE" sz="2000" dirty="0">
                <a:latin typeface="+mj-lt"/>
              </a:rPr>
              <a:t> </a:t>
            </a:r>
            <a:r>
              <a:rPr lang="de-DE" sz="2000" dirty="0" err="1">
                <a:latin typeface="+mj-lt"/>
              </a:rPr>
              <a:t>THz</a:t>
            </a:r>
            <a:r>
              <a:rPr lang="de-DE" sz="2000" dirty="0">
                <a:latin typeface="+mj-lt"/>
              </a:rPr>
              <a:t> </a:t>
            </a:r>
            <a:r>
              <a:rPr lang="de-DE" sz="2000" dirty="0" err="1">
                <a:latin typeface="+mj-lt"/>
              </a:rPr>
              <a:t>communications</a:t>
            </a:r>
            <a:endParaRPr lang="de-DE" sz="2000" dirty="0">
              <a:latin typeface="+mj-lt"/>
            </a:endParaRPr>
          </a:p>
          <a:p>
            <a:endParaRPr lang="de-DE" dirty="0"/>
          </a:p>
        </p:txBody>
      </p:sp>
      <p:sp>
        <p:nvSpPr>
          <p:cNvPr id="4" name="Datumsplatzhalter 3">
            <a:extLst>
              <a:ext uri="{FF2B5EF4-FFF2-40B4-BE49-F238E27FC236}">
                <a16:creationId xmlns:a16="http://schemas.microsoft.com/office/drawing/2014/main" id="{27B6A3E9-B2FB-424D-891C-D9C162DC1624}"/>
              </a:ext>
            </a:extLst>
          </p:cNvPr>
          <p:cNvSpPr>
            <a:spLocks noGrp="1"/>
          </p:cNvSpPr>
          <p:nvPr>
            <p:ph type="dt" sz="half" idx="10"/>
          </p:nvPr>
        </p:nvSpPr>
        <p:spPr/>
        <p:txBody>
          <a:bodyPr/>
          <a:lstStyle/>
          <a:p>
            <a:r>
              <a:rPr lang="en-US">
                <a:solidFill>
                  <a:srgbClr val="000000"/>
                </a:solidFill>
              </a:rPr>
              <a:t>July 2013</a:t>
            </a:r>
            <a:endParaRPr lang="en-US" dirty="0">
              <a:solidFill>
                <a:srgbClr val="000000"/>
              </a:solidFill>
            </a:endParaRPr>
          </a:p>
        </p:txBody>
      </p:sp>
      <p:sp>
        <p:nvSpPr>
          <p:cNvPr id="5" name="Fußzeilenplatzhalter 4">
            <a:extLst>
              <a:ext uri="{FF2B5EF4-FFF2-40B4-BE49-F238E27FC236}">
                <a16:creationId xmlns:a16="http://schemas.microsoft.com/office/drawing/2014/main" id="{9EA1F17D-2991-4096-9C6A-118C2FB2143D}"/>
              </a:ext>
            </a:extLst>
          </p:cNvPr>
          <p:cNvSpPr>
            <a:spLocks noGrp="1"/>
          </p:cNvSpPr>
          <p:nvPr>
            <p:ph type="ftr" sz="quarter" idx="11"/>
          </p:nvPr>
        </p:nvSpPr>
        <p:spPr/>
        <p:txBody>
          <a:bodyPr/>
          <a:lstStyle/>
          <a:p>
            <a:r>
              <a:rPr lang="en-US" dirty="0">
                <a:solidFill>
                  <a:srgbClr val="000000"/>
                </a:solidFill>
              </a:rPr>
              <a:t>Thomas Kürner, TU Braunschweig</a:t>
            </a:r>
          </a:p>
        </p:txBody>
      </p:sp>
      <p:sp>
        <p:nvSpPr>
          <p:cNvPr id="6" name="Foliennummernplatzhalter 5">
            <a:extLst>
              <a:ext uri="{FF2B5EF4-FFF2-40B4-BE49-F238E27FC236}">
                <a16:creationId xmlns:a16="http://schemas.microsoft.com/office/drawing/2014/main" id="{341643B8-153C-491E-9660-D1892FE5BB0F}"/>
              </a:ext>
            </a:extLst>
          </p:cNvPr>
          <p:cNvSpPr>
            <a:spLocks noGrp="1"/>
          </p:cNvSpPr>
          <p:nvPr>
            <p:ph type="sldNum" sz="quarter" idx="12"/>
          </p:nvPr>
        </p:nvSpPr>
        <p:spPr/>
        <p:txBody>
          <a:bodyPr/>
          <a:lstStyle/>
          <a:p>
            <a:r>
              <a:rPr lang="en-US">
                <a:solidFill>
                  <a:srgbClr val="000000"/>
                </a:solidFill>
              </a:rPr>
              <a:t>Slide </a:t>
            </a:r>
            <a:fld id="{D8E7F6C2-DF2F-4116-8D71-DCDEFB590920}"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3766940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A49EA1-87AF-4367-A1BD-BDE72D699E7E}"/>
              </a:ext>
            </a:extLst>
          </p:cNvPr>
          <p:cNvSpPr>
            <a:spLocks noGrp="1"/>
          </p:cNvSpPr>
          <p:nvPr>
            <p:ph type="title"/>
          </p:nvPr>
        </p:nvSpPr>
        <p:spPr/>
        <p:txBody>
          <a:bodyPr/>
          <a:lstStyle/>
          <a:p>
            <a:r>
              <a:rPr lang="de-DE" dirty="0" err="1"/>
              <a:t>Result</a:t>
            </a:r>
            <a:r>
              <a:rPr lang="de-DE" dirty="0"/>
              <a:t> # 5 (WRC-23 AI 1.4)</a:t>
            </a:r>
          </a:p>
        </p:txBody>
      </p:sp>
      <p:sp>
        <p:nvSpPr>
          <p:cNvPr id="3" name="Inhaltsplatzhalter 2">
            <a:extLst>
              <a:ext uri="{FF2B5EF4-FFF2-40B4-BE49-F238E27FC236}">
                <a16:creationId xmlns:a16="http://schemas.microsoft.com/office/drawing/2014/main" id="{45D7B35F-066D-4E4A-8BBF-949C9C79F709}"/>
              </a:ext>
            </a:extLst>
          </p:cNvPr>
          <p:cNvSpPr>
            <a:spLocks noGrp="1"/>
          </p:cNvSpPr>
          <p:nvPr>
            <p:ph idx="1"/>
          </p:nvPr>
        </p:nvSpPr>
        <p:spPr/>
        <p:txBody>
          <a:bodyPr/>
          <a:lstStyle/>
          <a:p>
            <a:r>
              <a:rPr lang="de-DE" sz="2400" dirty="0" err="1">
                <a:latin typeface="+mj-lt"/>
              </a:rPr>
              <a:t>Results</a:t>
            </a:r>
            <a:r>
              <a:rPr lang="de-DE" sz="2400" dirty="0">
                <a:latin typeface="+mj-lt"/>
              </a:rPr>
              <a:t>:</a:t>
            </a:r>
          </a:p>
          <a:p>
            <a:pPr lvl="1"/>
            <a:r>
              <a:rPr lang="de-DE" sz="2000" dirty="0">
                <a:latin typeface="+mj-lt"/>
              </a:rPr>
              <a:t>FN 5.564 </a:t>
            </a:r>
            <a:r>
              <a:rPr lang="de-DE" sz="2000" dirty="0" err="1">
                <a:latin typeface="+mj-lt"/>
              </a:rPr>
              <a:t>has</a:t>
            </a:r>
            <a:r>
              <a:rPr lang="de-DE" sz="2000" dirty="0">
                <a:latin typeface="+mj-lt"/>
              </a:rPr>
              <a:t> </a:t>
            </a:r>
            <a:r>
              <a:rPr lang="de-DE" sz="2000" dirty="0" err="1">
                <a:latin typeface="+mj-lt"/>
              </a:rPr>
              <a:t>been</a:t>
            </a:r>
            <a:r>
              <a:rPr lang="de-DE" sz="2000" dirty="0">
                <a:latin typeface="+mj-lt"/>
              </a:rPr>
              <a:t> </a:t>
            </a:r>
            <a:r>
              <a:rPr lang="de-DE" sz="2000" dirty="0" err="1">
                <a:latin typeface="+mj-lt"/>
              </a:rPr>
              <a:t>modified</a:t>
            </a:r>
            <a:endParaRPr lang="de-DE" sz="2000" dirty="0">
              <a:latin typeface="+mj-lt"/>
            </a:endParaRPr>
          </a:p>
          <a:p>
            <a:pPr lvl="1"/>
            <a:r>
              <a:rPr lang="de-DE" sz="2000" dirty="0">
                <a:latin typeface="+mj-lt"/>
              </a:rPr>
              <a:t>FN 5.564 </a:t>
            </a:r>
            <a:r>
              <a:rPr lang="de-DE" sz="2000" dirty="0" err="1">
                <a:latin typeface="+mj-lt"/>
              </a:rPr>
              <a:t>contains</a:t>
            </a:r>
            <a:r>
              <a:rPr lang="de-DE" sz="2000" dirty="0">
                <a:latin typeface="+mj-lt"/>
              </a:rPr>
              <a:t> a </a:t>
            </a:r>
            <a:r>
              <a:rPr lang="de-DE" sz="2000" dirty="0" err="1">
                <a:latin typeface="+mj-lt"/>
              </a:rPr>
              <a:t>reference</a:t>
            </a:r>
            <a:r>
              <a:rPr lang="de-DE" sz="2000" dirty="0">
                <a:latin typeface="+mj-lt"/>
              </a:rPr>
              <a:t> </a:t>
            </a:r>
            <a:r>
              <a:rPr lang="de-DE" sz="2000" dirty="0" err="1">
                <a:latin typeface="+mj-lt"/>
              </a:rPr>
              <a:t>to</a:t>
            </a:r>
            <a:r>
              <a:rPr lang="de-DE" sz="2000" dirty="0">
                <a:latin typeface="+mj-lt"/>
              </a:rPr>
              <a:t> Resolution 731 (Rev. WRC-19)</a:t>
            </a:r>
          </a:p>
          <a:p>
            <a:pPr lvl="1"/>
            <a:r>
              <a:rPr lang="de-DE" sz="2000" dirty="0">
                <a:latin typeface="+mj-lt"/>
              </a:rPr>
              <a:t>The </a:t>
            </a:r>
            <a:r>
              <a:rPr lang="de-DE" sz="2000" dirty="0" err="1">
                <a:latin typeface="+mj-lt"/>
              </a:rPr>
              <a:t>only</a:t>
            </a:r>
            <a:r>
              <a:rPr lang="de-DE" sz="2000" dirty="0">
                <a:latin typeface="+mj-lt"/>
              </a:rPr>
              <a:t> </a:t>
            </a:r>
            <a:r>
              <a:rPr lang="de-DE" sz="2000" dirty="0" err="1">
                <a:latin typeface="+mj-lt"/>
              </a:rPr>
              <a:t>change</a:t>
            </a:r>
            <a:r>
              <a:rPr lang="de-DE" sz="2000" dirty="0">
                <a:latin typeface="+mj-lt"/>
              </a:rPr>
              <a:t> </a:t>
            </a:r>
            <a:r>
              <a:rPr lang="de-DE" sz="2000" dirty="0" err="1">
                <a:latin typeface="+mj-lt"/>
              </a:rPr>
              <a:t>is</a:t>
            </a:r>
            <a:r>
              <a:rPr lang="de-DE" sz="2000" dirty="0">
                <a:latin typeface="+mj-lt"/>
              </a:rPr>
              <a:t> </a:t>
            </a:r>
            <a:r>
              <a:rPr lang="de-DE" sz="2000" dirty="0" err="1">
                <a:latin typeface="+mj-lt"/>
              </a:rPr>
              <a:t>the</a:t>
            </a:r>
            <a:r>
              <a:rPr lang="de-DE" sz="2000" dirty="0">
                <a:latin typeface="+mj-lt"/>
              </a:rPr>
              <a:t> </a:t>
            </a:r>
            <a:r>
              <a:rPr lang="de-DE" sz="2000" dirty="0" err="1">
                <a:latin typeface="+mj-lt"/>
              </a:rPr>
              <a:t>reference</a:t>
            </a:r>
            <a:r>
              <a:rPr lang="de-DE" sz="2000" dirty="0">
                <a:latin typeface="+mj-lt"/>
              </a:rPr>
              <a:t> </a:t>
            </a:r>
            <a:r>
              <a:rPr lang="de-DE" sz="2000" dirty="0" err="1">
                <a:latin typeface="+mj-lt"/>
              </a:rPr>
              <a:t>to</a:t>
            </a:r>
            <a:r>
              <a:rPr lang="de-DE" sz="2000" dirty="0">
                <a:latin typeface="+mj-lt"/>
              </a:rPr>
              <a:t> </a:t>
            </a:r>
            <a:r>
              <a:rPr lang="de-DE" sz="2000" dirty="0" err="1">
                <a:latin typeface="+mj-lt"/>
              </a:rPr>
              <a:t>the</a:t>
            </a:r>
            <a:r>
              <a:rPr lang="de-DE" sz="2000" dirty="0">
                <a:latin typeface="+mj-lt"/>
              </a:rPr>
              <a:t> </a:t>
            </a:r>
            <a:r>
              <a:rPr lang="de-DE" sz="2000" dirty="0" err="1">
                <a:latin typeface="+mj-lt"/>
              </a:rPr>
              <a:t>revised</a:t>
            </a:r>
            <a:r>
              <a:rPr lang="de-DE" sz="2000" dirty="0">
                <a:latin typeface="+mj-lt"/>
              </a:rPr>
              <a:t> Resolution 731 (Rev. WRC-23)</a:t>
            </a:r>
          </a:p>
          <a:p>
            <a:pPr lvl="1"/>
            <a:endParaRPr lang="de-DE" sz="2000" dirty="0">
              <a:latin typeface="+mj-lt"/>
            </a:endParaRPr>
          </a:p>
          <a:p>
            <a:r>
              <a:rPr lang="de-DE" sz="2400" dirty="0" err="1">
                <a:latin typeface="+mj-lt"/>
              </a:rPr>
              <a:t>Consequences</a:t>
            </a:r>
            <a:r>
              <a:rPr lang="de-DE" sz="2400" dirty="0">
                <a:latin typeface="+mj-lt"/>
              </a:rPr>
              <a:t> </a:t>
            </a:r>
            <a:r>
              <a:rPr lang="de-DE" sz="2400" dirty="0" err="1">
                <a:latin typeface="+mj-lt"/>
              </a:rPr>
              <a:t>for</a:t>
            </a:r>
            <a:r>
              <a:rPr lang="de-DE" sz="2400" dirty="0">
                <a:latin typeface="+mj-lt"/>
              </a:rPr>
              <a:t> </a:t>
            </a:r>
            <a:r>
              <a:rPr lang="de-DE" sz="2400" dirty="0" err="1">
                <a:latin typeface="+mj-lt"/>
              </a:rPr>
              <a:t>THz</a:t>
            </a:r>
            <a:r>
              <a:rPr lang="de-DE" sz="2400" dirty="0">
                <a:latin typeface="+mj-lt"/>
              </a:rPr>
              <a:t> </a:t>
            </a:r>
            <a:r>
              <a:rPr lang="de-DE" sz="2400" dirty="0" err="1">
                <a:latin typeface="+mj-lt"/>
              </a:rPr>
              <a:t>communications</a:t>
            </a:r>
            <a:r>
              <a:rPr lang="de-DE" sz="2400" dirty="0">
                <a:latin typeface="+mj-lt"/>
              </a:rPr>
              <a:t>:</a:t>
            </a:r>
          </a:p>
          <a:p>
            <a:pPr lvl="1"/>
            <a:r>
              <a:rPr lang="de-DE" sz="2000" dirty="0">
                <a:latin typeface="+mj-lt"/>
              </a:rPr>
              <a:t>Apart </a:t>
            </a:r>
            <a:r>
              <a:rPr lang="de-DE" sz="2000" dirty="0" err="1">
                <a:latin typeface="+mj-lt"/>
              </a:rPr>
              <a:t>from</a:t>
            </a:r>
            <a:r>
              <a:rPr lang="de-DE" sz="2000" dirty="0">
                <a:latin typeface="+mj-lt"/>
              </a:rPr>
              <a:t> </a:t>
            </a:r>
            <a:r>
              <a:rPr lang="de-DE" sz="2000" dirty="0" err="1">
                <a:latin typeface="+mj-lt"/>
              </a:rPr>
              <a:t>the</a:t>
            </a:r>
            <a:r>
              <a:rPr lang="de-DE" sz="2000" dirty="0">
                <a:latin typeface="+mj-lt"/>
              </a:rPr>
              <a:t> </a:t>
            </a:r>
            <a:r>
              <a:rPr lang="de-DE" sz="2000" dirty="0" err="1">
                <a:latin typeface="+mj-lt"/>
              </a:rPr>
              <a:t>new</a:t>
            </a:r>
            <a:r>
              <a:rPr lang="de-DE" sz="2000" dirty="0">
                <a:latin typeface="+mj-lt"/>
              </a:rPr>
              <a:t> </a:t>
            </a:r>
            <a:r>
              <a:rPr lang="de-DE" sz="2000" dirty="0" err="1">
                <a:latin typeface="+mj-lt"/>
              </a:rPr>
              <a:t>reference</a:t>
            </a:r>
            <a:r>
              <a:rPr lang="de-DE" sz="2000" dirty="0">
                <a:latin typeface="+mj-lt"/>
              </a:rPr>
              <a:t>, </a:t>
            </a:r>
            <a:r>
              <a:rPr lang="de-DE" sz="2000" dirty="0" err="1">
                <a:latin typeface="+mj-lt"/>
              </a:rPr>
              <a:t>the</a:t>
            </a:r>
            <a:r>
              <a:rPr lang="de-DE" sz="2000" dirty="0">
                <a:latin typeface="+mj-lt"/>
              </a:rPr>
              <a:t> </a:t>
            </a:r>
            <a:r>
              <a:rPr lang="de-DE" sz="2000" dirty="0" err="1">
                <a:latin typeface="+mj-lt"/>
              </a:rPr>
              <a:t>technical</a:t>
            </a:r>
            <a:r>
              <a:rPr lang="de-DE" sz="2000" dirty="0">
                <a:latin typeface="+mj-lt"/>
              </a:rPr>
              <a:t> </a:t>
            </a:r>
            <a:r>
              <a:rPr lang="de-DE" sz="2000" dirty="0" err="1">
                <a:latin typeface="+mj-lt"/>
              </a:rPr>
              <a:t>content</a:t>
            </a:r>
            <a:r>
              <a:rPr lang="de-DE" sz="2000" dirty="0">
                <a:latin typeface="+mj-lt"/>
              </a:rPr>
              <a:t> </a:t>
            </a:r>
            <a:r>
              <a:rPr lang="de-DE" sz="2000" dirty="0" err="1">
                <a:latin typeface="+mj-lt"/>
              </a:rPr>
              <a:t>of</a:t>
            </a:r>
            <a:r>
              <a:rPr lang="de-DE" sz="2000" dirty="0">
                <a:latin typeface="+mj-lt"/>
              </a:rPr>
              <a:t> FN 5.564A </a:t>
            </a:r>
            <a:r>
              <a:rPr lang="de-DE" sz="2000" dirty="0" err="1">
                <a:latin typeface="+mj-lt"/>
              </a:rPr>
              <a:t>is</a:t>
            </a:r>
            <a:r>
              <a:rPr lang="de-DE" sz="2000" dirty="0">
                <a:latin typeface="+mj-lt"/>
              </a:rPr>
              <a:t> </a:t>
            </a:r>
            <a:r>
              <a:rPr lang="de-DE" sz="2000" dirty="0" err="1">
                <a:latin typeface="+mj-lt"/>
              </a:rPr>
              <a:t>identical</a:t>
            </a:r>
            <a:r>
              <a:rPr lang="de-DE" sz="2000" dirty="0">
                <a:latin typeface="+mj-lt"/>
              </a:rPr>
              <a:t> </a:t>
            </a:r>
            <a:r>
              <a:rPr lang="de-DE" sz="2000" dirty="0" err="1">
                <a:latin typeface="+mj-lt"/>
              </a:rPr>
              <a:t>with</a:t>
            </a:r>
            <a:r>
              <a:rPr lang="de-DE" sz="2000" dirty="0">
                <a:latin typeface="+mj-lt"/>
              </a:rPr>
              <a:t> </a:t>
            </a:r>
            <a:r>
              <a:rPr lang="de-DE" sz="2000" dirty="0" err="1">
                <a:latin typeface="+mj-lt"/>
              </a:rPr>
              <a:t>the</a:t>
            </a:r>
            <a:r>
              <a:rPr lang="de-DE" sz="2000" dirty="0">
                <a:latin typeface="+mj-lt"/>
              </a:rPr>
              <a:t> </a:t>
            </a:r>
            <a:r>
              <a:rPr lang="de-DE" sz="2000" dirty="0" err="1">
                <a:latin typeface="+mj-lt"/>
              </a:rPr>
              <a:t>previous</a:t>
            </a:r>
            <a:r>
              <a:rPr lang="de-DE" sz="2000" dirty="0">
                <a:latin typeface="+mj-lt"/>
              </a:rPr>
              <a:t> </a:t>
            </a:r>
            <a:r>
              <a:rPr lang="de-DE" sz="2000" dirty="0" err="1">
                <a:latin typeface="+mj-lt"/>
              </a:rPr>
              <a:t>version</a:t>
            </a:r>
            <a:endParaRPr lang="de-DE" sz="2000" dirty="0">
              <a:latin typeface="+mj-lt"/>
            </a:endParaRPr>
          </a:p>
          <a:p>
            <a:endParaRPr lang="de-DE" dirty="0"/>
          </a:p>
        </p:txBody>
      </p:sp>
      <p:sp>
        <p:nvSpPr>
          <p:cNvPr id="4" name="Datumsplatzhalter 3">
            <a:extLst>
              <a:ext uri="{FF2B5EF4-FFF2-40B4-BE49-F238E27FC236}">
                <a16:creationId xmlns:a16="http://schemas.microsoft.com/office/drawing/2014/main" id="{27B6A3E9-B2FB-424D-891C-D9C162DC1624}"/>
              </a:ext>
            </a:extLst>
          </p:cNvPr>
          <p:cNvSpPr>
            <a:spLocks noGrp="1"/>
          </p:cNvSpPr>
          <p:nvPr>
            <p:ph type="dt" sz="half" idx="10"/>
          </p:nvPr>
        </p:nvSpPr>
        <p:spPr/>
        <p:txBody>
          <a:bodyPr/>
          <a:lstStyle/>
          <a:p>
            <a:r>
              <a:rPr lang="en-US">
                <a:solidFill>
                  <a:srgbClr val="000000"/>
                </a:solidFill>
              </a:rPr>
              <a:t>July 2013</a:t>
            </a:r>
            <a:endParaRPr lang="en-US" dirty="0">
              <a:solidFill>
                <a:srgbClr val="000000"/>
              </a:solidFill>
            </a:endParaRPr>
          </a:p>
        </p:txBody>
      </p:sp>
      <p:sp>
        <p:nvSpPr>
          <p:cNvPr id="5" name="Fußzeilenplatzhalter 4">
            <a:extLst>
              <a:ext uri="{FF2B5EF4-FFF2-40B4-BE49-F238E27FC236}">
                <a16:creationId xmlns:a16="http://schemas.microsoft.com/office/drawing/2014/main" id="{9EA1F17D-2991-4096-9C6A-118C2FB2143D}"/>
              </a:ext>
            </a:extLst>
          </p:cNvPr>
          <p:cNvSpPr>
            <a:spLocks noGrp="1"/>
          </p:cNvSpPr>
          <p:nvPr>
            <p:ph type="ftr" sz="quarter" idx="11"/>
          </p:nvPr>
        </p:nvSpPr>
        <p:spPr/>
        <p:txBody>
          <a:bodyPr/>
          <a:lstStyle/>
          <a:p>
            <a:r>
              <a:rPr lang="en-US" dirty="0">
                <a:solidFill>
                  <a:srgbClr val="000000"/>
                </a:solidFill>
              </a:rPr>
              <a:t>Thomas Kürner, TU Braunschweig</a:t>
            </a:r>
          </a:p>
        </p:txBody>
      </p:sp>
      <p:sp>
        <p:nvSpPr>
          <p:cNvPr id="6" name="Foliennummernplatzhalter 5">
            <a:extLst>
              <a:ext uri="{FF2B5EF4-FFF2-40B4-BE49-F238E27FC236}">
                <a16:creationId xmlns:a16="http://schemas.microsoft.com/office/drawing/2014/main" id="{341643B8-153C-491E-9660-D1892FE5BB0F}"/>
              </a:ext>
            </a:extLst>
          </p:cNvPr>
          <p:cNvSpPr>
            <a:spLocks noGrp="1"/>
          </p:cNvSpPr>
          <p:nvPr>
            <p:ph type="sldNum" sz="quarter" idx="12"/>
          </p:nvPr>
        </p:nvSpPr>
        <p:spPr/>
        <p:txBody>
          <a:bodyPr/>
          <a:lstStyle/>
          <a:p>
            <a:r>
              <a:rPr lang="en-US">
                <a:solidFill>
                  <a:srgbClr val="000000"/>
                </a:solidFill>
              </a:rPr>
              <a:t>Slide </a:t>
            </a:r>
            <a:fld id="{D8E7F6C2-DF2F-4116-8D71-DCDEFB590920}"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3930727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A49EA1-87AF-4367-A1BD-BDE72D699E7E}"/>
              </a:ext>
            </a:extLst>
          </p:cNvPr>
          <p:cNvSpPr>
            <a:spLocks noGrp="1"/>
          </p:cNvSpPr>
          <p:nvPr>
            <p:ph type="title"/>
          </p:nvPr>
        </p:nvSpPr>
        <p:spPr/>
        <p:txBody>
          <a:bodyPr/>
          <a:lstStyle/>
          <a:p>
            <a:r>
              <a:rPr lang="de-DE" dirty="0" err="1"/>
              <a:t>Result</a:t>
            </a:r>
            <a:r>
              <a:rPr lang="de-DE" dirty="0"/>
              <a:t> # 6 (Potential </a:t>
            </a:r>
            <a:r>
              <a:rPr lang="de-DE" dirty="0" err="1"/>
              <a:t>new</a:t>
            </a:r>
            <a:r>
              <a:rPr lang="de-DE" dirty="0"/>
              <a:t> AI </a:t>
            </a:r>
            <a:r>
              <a:rPr lang="de-DE" dirty="0" err="1"/>
              <a:t>for</a:t>
            </a:r>
            <a:r>
              <a:rPr lang="de-DE" dirty="0"/>
              <a:t> WRC-31)</a:t>
            </a:r>
          </a:p>
        </p:txBody>
      </p:sp>
      <p:sp>
        <p:nvSpPr>
          <p:cNvPr id="3" name="Inhaltsplatzhalter 2">
            <a:extLst>
              <a:ext uri="{FF2B5EF4-FFF2-40B4-BE49-F238E27FC236}">
                <a16:creationId xmlns:a16="http://schemas.microsoft.com/office/drawing/2014/main" id="{45D7B35F-066D-4E4A-8BBF-949C9C79F709}"/>
              </a:ext>
            </a:extLst>
          </p:cNvPr>
          <p:cNvSpPr>
            <a:spLocks noGrp="1"/>
          </p:cNvSpPr>
          <p:nvPr>
            <p:ph idx="1"/>
          </p:nvPr>
        </p:nvSpPr>
        <p:spPr/>
        <p:txBody>
          <a:bodyPr/>
          <a:lstStyle/>
          <a:p>
            <a:r>
              <a:rPr lang="de-DE" sz="2400" dirty="0" err="1">
                <a:latin typeface="+mj-lt"/>
              </a:rPr>
              <a:t>Results</a:t>
            </a:r>
            <a:r>
              <a:rPr lang="de-DE" sz="2400" dirty="0">
                <a:latin typeface="+mj-lt"/>
              </a:rPr>
              <a:t>:</a:t>
            </a:r>
          </a:p>
          <a:p>
            <a:pPr lvl="1"/>
            <a:r>
              <a:rPr lang="de-DE" sz="2000" dirty="0">
                <a:latin typeface="+mj-lt"/>
              </a:rPr>
              <a:t>Resolution COM 6/13 (WRC-23): „</a:t>
            </a:r>
            <a:r>
              <a:rPr lang="en-US" sz="2000" dirty="0">
                <a:latin typeface="+mj-lt"/>
              </a:rPr>
              <a:t>Studies on potential new allocations to fixed, mobile, radiolocation, amateur, amateur-satellite, radio astronomy, Earth exploration-satellite (passive and active) and space research (passive) services in the frequency range 275-325 GHz with the consequential update of Nos. 5.149, 5.340, 5.564A and 5.565</a:t>
            </a:r>
          </a:p>
          <a:p>
            <a:pPr lvl="1"/>
            <a:r>
              <a:rPr lang="en-US" sz="2000" dirty="0">
                <a:latin typeface="+mj-lt"/>
              </a:rPr>
              <a:t>The corresponding studies are requested to be completed </a:t>
            </a:r>
            <a:r>
              <a:rPr lang="en-US" sz="2000" dirty="0" err="1">
                <a:latin typeface="+mj-lt"/>
              </a:rPr>
              <a:t>wrt</a:t>
            </a:r>
            <a:r>
              <a:rPr lang="en-US" sz="2000" dirty="0">
                <a:latin typeface="+mj-lt"/>
              </a:rPr>
              <a:t> WRC-31</a:t>
            </a:r>
            <a:endParaRPr lang="de-DE" sz="2000" dirty="0">
              <a:latin typeface="+mj-lt"/>
            </a:endParaRPr>
          </a:p>
          <a:p>
            <a:pPr lvl="1"/>
            <a:endParaRPr lang="de-DE" sz="2000" dirty="0">
              <a:latin typeface="+mj-lt"/>
            </a:endParaRPr>
          </a:p>
          <a:p>
            <a:r>
              <a:rPr lang="de-DE" sz="2400" dirty="0" err="1">
                <a:latin typeface="+mj-lt"/>
              </a:rPr>
              <a:t>Consequences</a:t>
            </a:r>
            <a:r>
              <a:rPr lang="de-DE" sz="2400" dirty="0">
                <a:latin typeface="+mj-lt"/>
              </a:rPr>
              <a:t> </a:t>
            </a:r>
            <a:r>
              <a:rPr lang="de-DE" sz="2400" dirty="0" err="1">
                <a:latin typeface="+mj-lt"/>
              </a:rPr>
              <a:t>for</a:t>
            </a:r>
            <a:r>
              <a:rPr lang="de-DE" sz="2400" dirty="0">
                <a:latin typeface="+mj-lt"/>
              </a:rPr>
              <a:t> </a:t>
            </a:r>
            <a:r>
              <a:rPr lang="de-DE" sz="2400" dirty="0" err="1">
                <a:latin typeface="+mj-lt"/>
              </a:rPr>
              <a:t>THz</a:t>
            </a:r>
            <a:r>
              <a:rPr lang="de-DE" sz="2400" dirty="0">
                <a:latin typeface="+mj-lt"/>
              </a:rPr>
              <a:t> </a:t>
            </a:r>
            <a:r>
              <a:rPr lang="de-DE" sz="2400" dirty="0" err="1">
                <a:latin typeface="+mj-lt"/>
              </a:rPr>
              <a:t>communications</a:t>
            </a:r>
            <a:r>
              <a:rPr lang="de-DE" sz="2400" dirty="0">
                <a:latin typeface="+mj-lt"/>
              </a:rPr>
              <a:t>:</a:t>
            </a:r>
          </a:p>
          <a:p>
            <a:pPr lvl="1"/>
            <a:r>
              <a:rPr lang="de-DE" sz="2000" dirty="0">
                <a:latin typeface="+mj-lt"/>
              </a:rPr>
              <a:t>This will </a:t>
            </a:r>
            <a:r>
              <a:rPr lang="de-DE" sz="2000" dirty="0" err="1">
                <a:latin typeface="+mj-lt"/>
              </a:rPr>
              <a:t>require</a:t>
            </a:r>
            <a:r>
              <a:rPr lang="de-DE" sz="2000" dirty="0">
                <a:latin typeface="+mj-lt"/>
              </a:rPr>
              <a:t> </a:t>
            </a:r>
            <a:r>
              <a:rPr lang="de-DE" sz="2000" dirty="0" err="1">
                <a:latin typeface="+mj-lt"/>
              </a:rPr>
              <a:t>major</a:t>
            </a:r>
            <a:r>
              <a:rPr lang="de-DE" sz="2000" dirty="0">
                <a:latin typeface="+mj-lt"/>
              </a:rPr>
              <a:t> </a:t>
            </a:r>
            <a:r>
              <a:rPr lang="de-DE" sz="2000" dirty="0" err="1">
                <a:latin typeface="+mj-lt"/>
              </a:rPr>
              <a:t>involvement</a:t>
            </a:r>
            <a:r>
              <a:rPr lang="de-DE" sz="2000" dirty="0">
                <a:latin typeface="+mj-lt"/>
              </a:rPr>
              <a:t> </a:t>
            </a:r>
            <a:r>
              <a:rPr lang="de-DE" sz="2000" dirty="0" err="1">
                <a:latin typeface="+mj-lt"/>
              </a:rPr>
              <a:t>of</a:t>
            </a:r>
            <a:r>
              <a:rPr lang="de-DE" sz="2000" dirty="0">
                <a:latin typeface="+mj-lt"/>
              </a:rPr>
              <a:t> </a:t>
            </a:r>
            <a:r>
              <a:rPr lang="de-DE" sz="2000" dirty="0" err="1">
                <a:latin typeface="+mj-lt"/>
              </a:rPr>
              <a:t>the</a:t>
            </a:r>
            <a:r>
              <a:rPr lang="de-DE" sz="2000" dirty="0">
                <a:latin typeface="+mj-lt"/>
              </a:rPr>
              <a:t> </a:t>
            </a:r>
            <a:r>
              <a:rPr lang="de-DE" sz="2000" dirty="0" err="1">
                <a:latin typeface="+mj-lt"/>
              </a:rPr>
              <a:t>stakeholders</a:t>
            </a:r>
            <a:r>
              <a:rPr lang="de-DE" sz="2000" dirty="0">
                <a:latin typeface="+mj-lt"/>
              </a:rPr>
              <a:t> </a:t>
            </a:r>
            <a:r>
              <a:rPr lang="de-DE" sz="2000" dirty="0" err="1">
                <a:latin typeface="+mj-lt"/>
              </a:rPr>
              <a:t>of</a:t>
            </a:r>
            <a:r>
              <a:rPr lang="de-DE" sz="2000" dirty="0">
                <a:latin typeface="+mj-lt"/>
              </a:rPr>
              <a:t> </a:t>
            </a:r>
            <a:r>
              <a:rPr lang="de-DE" sz="2000" dirty="0" err="1">
                <a:latin typeface="+mj-lt"/>
              </a:rPr>
              <a:t>THz</a:t>
            </a:r>
            <a:r>
              <a:rPr lang="de-DE" sz="2000" dirty="0">
                <a:latin typeface="+mj-lt"/>
              </a:rPr>
              <a:t> Communications</a:t>
            </a:r>
            <a:r>
              <a:rPr lang="de-DE" sz="2000" dirty="0"/>
              <a:t> </a:t>
            </a:r>
          </a:p>
          <a:p>
            <a:endParaRPr lang="de-DE" dirty="0"/>
          </a:p>
        </p:txBody>
      </p:sp>
      <p:sp>
        <p:nvSpPr>
          <p:cNvPr id="4" name="Datumsplatzhalter 3">
            <a:extLst>
              <a:ext uri="{FF2B5EF4-FFF2-40B4-BE49-F238E27FC236}">
                <a16:creationId xmlns:a16="http://schemas.microsoft.com/office/drawing/2014/main" id="{27B6A3E9-B2FB-424D-891C-D9C162DC1624}"/>
              </a:ext>
            </a:extLst>
          </p:cNvPr>
          <p:cNvSpPr>
            <a:spLocks noGrp="1"/>
          </p:cNvSpPr>
          <p:nvPr>
            <p:ph type="dt" sz="half" idx="10"/>
          </p:nvPr>
        </p:nvSpPr>
        <p:spPr/>
        <p:txBody>
          <a:bodyPr/>
          <a:lstStyle/>
          <a:p>
            <a:r>
              <a:rPr lang="en-US">
                <a:solidFill>
                  <a:srgbClr val="000000"/>
                </a:solidFill>
              </a:rPr>
              <a:t>July 2013</a:t>
            </a:r>
            <a:endParaRPr lang="en-US" dirty="0">
              <a:solidFill>
                <a:srgbClr val="000000"/>
              </a:solidFill>
            </a:endParaRPr>
          </a:p>
        </p:txBody>
      </p:sp>
      <p:sp>
        <p:nvSpPr>
          <p:cNvPr id="5" name="Fußzeilenplatzhalter 4">
            <a:extLst>
              <a:ext uri="{FF2B5EF4-FFF2-40B4-BE49-F238E27FC236}">
                <a16:creationId xmlns:a16="http://schemas.microsoft.com/office/drawing/2014/main" id="{9EA1F17D-2991-4096-9C6A-118C2FB2143D}"/>
              </a:ext>
            </a:extLst>
          </p:cNvPr>
          <p:cNvSpPr>
            <a:spLocks noGrp="1"/>
          </p:cNvSpPr>
          <p:nvPr>
            <p:ph type="ftr" sz="quarter" idx="11"/>
          </p:nvPr>
        </p:nvSpPr>
        <p:spPr/>
        <p:txBody>
          <a:bodyPr/>
          <a:lstStyle/>
          <a:p>
            <a:r>
              <a:rPr lang="en-US" dirty="0">
                <a:solidFill>
                  <a:srgbClr val="000000"/>
                </a:solidFill>
              </a:rPr>
              <a:t>Thomas Kürner, TU Braunschweig</a:t>
            </a:r>
          </a:p>
        </p:txBody>
      </p:sp>
      <p:sp>
        <p:nvSpPr>
          <p:cNvPr id="6" name="Foliennummernplatzhalter 5">
            <a:extLst>
              <a:ext uri="{FF2B5EF4-FFF2-40B4-BE49-F238E27FC236}">
                <a16:creationId xmlns:a16="http://schemas.microsoft.com/office/drawing/2014/main" id="{341643B8-153C-491E-9660-D1892FE5BB0F}"/>
              </a:ext>
            </a:extLst>
          </p:cNvPr>
          <p:cNvSpPr>
            <a:spLocks noGrp="1"/>
          </p:cNvSpPr>
          <p:nvPr>
            <p:ph type="sldNum" sz="quarter" idx="12"/>
          </p:nvPr>
        </p:nvSpPr>
        <p:spPr/>
        <p:txBody>
          <a:bodyPr/>
          <a:lstStyle/>
          <a:p>
            <a:r>
              <a:rPr lang="en-US">
                <a:solidFill>
                  <a:srgbClr val="000000"/>
                </a:solidFill>
              </a:rPr>
              <a:t>Slide </a:t>
            </a:r>
            <a:fld id="{D8E7F6C2-DF2F-4116-8D71-DCDEFB590920}"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1808032648"/>
      </p:ext>
    </p:extLst>
  </p:cSld>
  <p:clrMapOvr>
    <a:masterClrMapping/>
  </p:clrMapOvr>
</p:sld>
</file>

<file path=ppt/theme/theme1.xml><?xml version="1.0" encoding="utf-8"?>
<a:theme xmlns:a="http://schemas.openxmlformats.org/drawingml/2006/main" name="IEEE-P802_15">
  <a:themeElements>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UBraunschweig_PPT2007_Folienpool_16_9">
  <a:themeElements>
    <a:clrScheme name="TU Braunschweig">
      <a:dk1>
        <a:srgbClr val="000000"/>
      </a:dk1>
      <a:lt1>
        <a:srgbClr val="FFFFFF"/>
      </a:lt1>
      <a:dk2>
        <a:srgbClr val="000000"/>
      </a:dk2>
      <a:lt2>
        <a:srgbClr val="DDDDDD"/>
      </a:lt2>
      <a:accent1>
        <a:srgbClr val="BE1E3C"/>
      </a:accent1>
      <a:accent2>
        <a:srgbClr val="4DA6CB"/>
      </a:accent2>
      <a:accent3>
        <a:srgbClr val="ADBF4D"/>
      </a:accent3>
      <a:accent4>
        <a:srgbClr val="FA6E00"/>
      </a:accent4>
      <a:accent5>
        <a:srgbClr val="407E97"/>
      </a:accent5>
      <a:accent6>
        <a:srgbClr val="984098"/>
      </a:accent6>
      <a:hlink>
        <a:srgbClr val="BE1E3C"/>
      </a:hlink>
      <a:folHlink>
        <a:srgbClr val="760054"/>
      </a:folHlink>
    </a:clrScheme>
    <a:fontScheme name="Standarddesign">
      <a:majorFont>
        <a:latin typeface="Arial"/>
        <a:ea typeface=""/>
        <a:cs typeface=""/>
      </a:majorFont>
      <a:minorFont>
        <a:latin typeface="Arial"/>
        <a:ea typeface=""/>
        <a:cs typeface=""/>
      </a:minorFont>
    </a:fontScheme>
    <a:fmtScheme name="Galathe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dirty="0" smtClean="0"/>
        </a:defPPr>
      </a:lstStyle>
      <a:style>
        <a:lnRef idx="2">
          <a:schemeClr val="accent5">
            <a:shade val="50000"/>
          </a:schemeClr>
        </a:lnRef>
        <a:fillRef idx="1">
          <a:schemeClr val="accent5"/>
        </a:fillRef>
        <a:effectRef idx="0">
          <a:schemeClr val="accent5"/>
        </a:effectRef>
        <a:fontRef idx="minor">
          <a:schemeClr val="lt1"/>
        </a:fontRef>
      </a:style>
    </a:spDef>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TU Braunschweig">
        <a:dk1>
          <a:srgbClr val="000000"/>
        </a:dk1>
        <a:lt1>
          <a:srgbClr val="FFFFFF"/>
        </a:lt1>
        <a:dk2>
          <a:srgbClr val="000000"/>
        </a:dk2>
        <a:lt2>
          <a:srgbClr val="DDDDDD"/>
        </a:lt2>
        <a:accent1>
          <a:srgbClr val="BE1E3C"/>
        </a:accent1>
        <a:accent2>
          <a:srgbClr val="4DA6CB"/>
        </a:accent2>
        <a:accent3>
          <a:srgbClr val="ADBF4D"/>
        </a:accent3>
        <a:accent4>
          <a:srgbClr val="FA6E00"/>
        </a:accent4>
        <a:accent5>
          <a:srgbClr val="407E97"/>
        </a:accent5>
        <a:accent6>
          <a:srgbClr val="984098"/>
        </a:accent6>
        <a:hlink>
          <a:srgbClr val="BE1E3C"/>
        </a:hlink>
        <a:folHlink>
          <a:srgbClr val="76005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1117</Words>
  <Application>Microsoft Office PowerPoint</Application>
  <PresentationFormat>Breitbild</PresentationFormat>
  <Paragraphs>101</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10</vt:i4>
      </vt:variant>
    </vt:vector>
  </HeadingPairs>
  <TitlesOfParts>
    <vt:vector size="16" baseType="lpstr">
      <vt:lpstr>Arial</vt:lpstr>
      <vt:lpstr>Calibri</vt:lpstr>
      <vt:lpstr>Times New Roman</vt:lpstr>
      <vt:lpstr>Wingdings</vt:lpstr>
      <vt:lpstr>IEEE-P802_15</vt:lpstr>
      <vt:lpstr>TUBraunschweig_PPT2007_Folienpool_16_9</vt:lpstr>
      <vt:lpstr>PowerPoint-Präsentation</vt:lpstr>
      <vt:lpstr>Overview on the Results of WRC-2023 relevant for THz Communications</vt:lpstr>
      <vt:lpstr>Scope of this Contribution</vt:lpstr>
      <vt:lpstr>Summary of Results</vt:lpstr>
      <vt:lpstr>Result #1 (WRC-23 AI 1.14)</vt:lpstr>
      <vt:lpstr>Results #2 and #3: Allocations/Identifications for Radio Location Services (WRC-27 AI 1.8) </vt:lpstr>
      <vt:lpstr>Results #4  </vt:lpstr>
      <vt:lpstr>Result # 5 (WRC-23 AI 1.4)</vt:lpstr>
      <vt:lpstr>Result # 6 (Potential new AI for WRC-31)</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Kyriakos</dc:creator>
  <cp:lastModifiedBy>Thomas Kuerner</cp:lastModifiedBy>
  <cp:revision>157</cp:revision>
  <cp:lastPrinted>2023-07-09T11:34:06Z</cp:lastPrinted>
  <dcterms:created xsi:type="dcterms:W3CDTF">2022-12-22T14:48:24Z</dcterms:created>
  <dcterms:modified xsi:type="dcterms:W3CDTF">2024-01-13T14:10:02Z</dcterms:modified>
</cp:coreProperties>
</file>