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5"/>
  </p:notesMasterIdLst>
  <p:handoutMasterIdLst>
    <p:handoutMasterId r:id="rId16"/>
  </p:handoutMasterIdLst>
  <p:sldIdLst>
    <p:sldId id="408" r:id="rId2"/>
    <p:sldId id="409" r:id="rId3"/>
    <p:sldId id="410" r:id="rId4"/>
    <p:sldId id="434" r:id="rId5"/>
    <p:sldId id="435" r:id="rId6"/>
    <p:sldId id="432" r:id="rId7"/>
    <p:sldId id="420" r:id="rId8"/>
    <p:sldId id="433" r:id="rId9"/>
    <p:sldId id="429" r:id="rId10"/>
    <p:sldId id="430" r:id="rId11"/>
    <p:sldId id="426" r:id="rId12"/>
    <p:sldId id="424" r:id="rId13"/>
    <p:sldId id="416"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9" name="作者" initials="A" lastIdx="0" clrIdx="8"/>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autoAdjust="0"/>
    <p:restoredTop sz="95156" autoAdjust="0"/>
  </p:normalViewPr>
  <p:slideViewPr>
    <p:cSldViewPr>
      <p:cViewPr varScale="1">
        <p:scale>
          <a:sx n="110" d="100"/>
          <a:sy n="110" d="100"/>
        </p:scale>
        <p:origin x="1602"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2263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Feb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Xiaohui</a:t>
            </a:r>
            <a:r>
              <a:rPr lang="en-US" altLang="en-US" dirty="0"/>
              <a:t>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Bin Qian, Chenchen Liu,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Xiaohui Peng, Huawei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Xiaohui Peng, Huawei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Sep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Bin Qian, Chenchen Liu,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Jan. 2024</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Bin Qian,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a:t>
            </a:r>
            <a:r>
              <a:rPr lang="en-US" altLang="en-US" sz="1400" b="1" baseline="0" dirty="0" smtClean="0"/>
              <a:t>15-</a:t>
            </a:r>
            <a:r>
              <a:rPr lang="en-US" altLang="zh-CN" sz="1400" b="1" baseline="0" dirty="0" smtClean="0"/>
              <a:t>24</a:t>
            </a:r>
            <a:r>
              <a:rPr lang="en-US" altLang="en-US" sz="1400" b="1" baseline="0" dirty="0" smtClean="0"/>
              <a:t>-0026-</a:t>
            </a:r>
            <a:r>
              <a:rPr lang="en-US" altLang="zh-CN" sz="1400" b="1" baseline="0" dirty="0" smtClean="0"/>
              <a:t>00</a:t>
            </a:r>
            <a:r>
              <a:rPr lang="en-US" altLang="en-US" sz="1400" b="1" baseline="0" dirty="0" smtClean="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 xmlns:a16="http://schemas.microsoft.com/office/drawing/2014/main" id="{11B74706-8CE8-446F-ADD5-944A55CFBC25}"/>
              </a:ext>
            </a:extLst>
          </p:cNvPr>
          <p:cNvSpPr>
            <a:spLocks noChangeArrowheads="1"/>
          </p:cNvSpPr>
          <p:nvPr/>
        </p:nvSpPr>
        <p:spPr bwMode="auto">
          <a:xfrm>
            <a:off x="395536" y="908720"/>
            <a:ext cx="8424936" cy="4372608"/>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Frequency stitching in ranging</a:t>
            </a:r>
          </a:p>
          <a:p>
            <a:pPr algn="just" eaLnBrk="1" hangingPunct="1">
              <a:spcBef>
                <a:spcPct val="0"/>
              </a:spcBef>
              <a:buClrTx/>
              <a:buFontTx/>
              <a:buNone/>
              <a:defRPr/>
            </a:pPr>
            <a:r>
              <a:rPr lang="en-US" altLang="en-US" sz="1600" b="1" dirty="0">
                <a:latin typeface="+mj-lt"/>
              </a:rPr>
              <a:t>Source:</a:t>
            </a:r>
            <a:r>
              <a:rPr lang="en-US" altLang="en-US" sz="1600" dirty="0">
                <a:latin typeface="+mj-lt"/>
              </a:rPr>
              <a:t> 	Bin Qian</a:t>
            </a:r>
            <a:r>
              <a:rPr lang="en-US" altLang="zh-CN" sz="1600" dirty="0">
                <a:latin typeface="+mj-lt"/>
              </a:rPr>
              <a:t>, </a:t>
            </a:r>
            <a:r>
              <a:rPr lang="en-US" altLang="en-US" sz="1600" dirty="0">
                <a:latin typeface="+mj-lt"/>
              </a:rPr>
              <a:t>Chenchen Liu,</a:t>
            </a:r>
            <a:r>
              <a:rPr lang="en-US" altLang="zh-CN" sz="1600" dirty="0">
                <a:latin typeface="+mj-lt"/>
              </a:rPr>
              <a:t> </a:t>
            </a:r>
            <a:r>
              <a:rPr lang="en-US" altLang="en-US" sz="1600" dirty="0">
                <a:latin typeface="+mj-lt"/>
              </a:rPr>
              <a:t>Lei Huang</a:t>
            </a:r>
            <a:r>
              <a:rPr lang="en-US" altLang="zh-CN" sz="1600" dirty="0">
                <a:latin typeface="+mj-lt"/>
              </a:rPr>
              <a:t>, Rojan Chitrakar, </a:t>
            </a:r>
            <a:r>
              <a:rPr lang="en-US" altLang="en-US" sz="1600" dirty="0">
                <a:latin typeface="+mj-lt"/>
              </a:rPr>
              <a:t>David </a:t>
            </a:r>
            <a:r>
              <a:rPr lang="en-US" altLang="en-US" sz="1600" dirty="0" err="1">
                <a:latin typeface="+mj-lt"/>
              </a:rPr>
              <a:t>Xun</a:t>
            </a:r>
            <a:r>
              <a:rPr lang="en-US" altLang="en-US" sz="1600" dirty="0">
                <a:latin typeface="+mj-lt"/>
              </a:rPr>
              <a:t> Yang (Huawei Technologies</a:t>
            </a:r>
            <a:r>
              <a:rPr lang="en-US" altLang="en-US" sz="1600" dirty="0" smtClean="0">
                <a:latin typeface="+mj-lt"/>
              </a:rPr>
              <a:t>), </a:t>
            </a:r>
            <a:r>
              <a:rPr lang="en-US" altLang="en-US" sz="1600" dirty="0">
                <a:latin typeface="+mj-lt"/>
              </a:rPr>
              <a:t>Frank Leong, Riku Pirhonen, Wolfgang Küchler, Bernhard Großwindhager (NXP Semiconductors)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[qianbin14@huawei.com]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a:solidFill>
                  <a:schemeClr val="tx1"/>
                </a:solidFill>
                <a:latin typeface="+mj-lt"/>
                <a:cs typeface="Times New Roman" panose="02020603050405020304" pitchFamily="18" charset="0"/>
              </a:rPr>
              <a:t>[UWB, frequency stitching, ranging</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476133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Jan. 2024</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10</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MMS Frequency Stitching Parameters</a:t>
            </a:r>
            <a:endParaRPr lang="zh-CN" altLang="en-US" sz="2600" dirty="0"/>
          </a:p>
        </p:txBody>
      </p:sp>
      <mc:AlternateContent xmlns:mc="http://schemas.openxmlformats.org/markup-compatibility/2006" xmlns:a14="http://schemas.microsoft.com/office/drawing/2010/main">
        <mc:Choice Requires="a14">
          <p:sp>
            <p:nvSpPr>
              <p:cNvPr id="8" name="内容占位符 2"/>
              <p:cNvSpPr>
                <a:spLocks noGrp="1"/>
              </p:cNvSpPr>
              <p:nvPr>
                <p:ph idx="1"/>
              </p:nvPr>
            </p:nvSpPr>
            <p:spPr>
              <a:xfrm>
                <a:off x="719336" y="1484783"/>
                <a:ext cx="7772400" cy="1440161"/>
              </a:xfrm>
            </p:spPr>
            <p:txBody>
              <a:bodyPr/>
              <a:lstStyle/>
              <a:p>
                <a:pPr algn="just">
                  <a:lnSpc>
                    <a:spcPct val="120000"/>
                  </a:lnSpc>
                  <a:buFont typeface="Wingdings" panose="05000000000000000000" pitchFamily="2" charset="2"/>
                  <a:buChar char="n"/>
                </a:pPr>
                <a:r>
                  <a:rPr lang="en-US" altLang="zh-CN" sz="1800" dirty="0">
                    <a:latin typeface="+mj-lt"/>
                  </a:rPr>
                  <a:t>MMS Frequency Stitching Parameters field</a:t>
                </a:r>
              </a:p>
              <a:p>
                <a:pPr algn="just">
                  <a:lnSpc>
                    <a:spcPct val="120000"/>
                  </a:lnSpc>
                  <a:buFont typeface="Wingdings" panose="05000000000000000000" pitchFamily="2" charset="2"/>
                  <a:buChar char="n"/>
                </a:pPr>
                <a:endParaRPr lang="en-US" altLang="zh-CN" sz="1800" dirty="0">
                  <a:latin typeface="+mj-lt"/>
                </a:endParaRPr>
              </a:p>
              <a:p>
                <a:pPr algn="just">
                  <a:lnSpc>
                    <a:spcPct val="120000"/>
                  </a:lnSpc>
                  <a:buFont typeface="Wingdings" panose="05000000000000000000" pitchFamily="2" charset="2"/>
                  <a:buChar char="n"/>
                </a:pPr>
                <a:endParaRPr lang="en-US" altLang="zh-CN" sz="1800" dirty="0">
                  <a:latin typeface="+mj-lt"/>
                </a:endParaRPr>
              </a:p>
              <a:p>
                <a:pPr algn="just">
                  <a:lnSpc>
                    <a:spcPct val="120000"/>
                  </a:lnSpc>
                  <a:buFont typeface="Wingdings" panose="05000000000000000000" pitchFamily="2" charset="2"/>
                  <a:buChar char="n"/>
                </a:pPr>
                <a:endParaRPr lang="en-US" altLang="zh-CN" sz="1800" dirty="0">
                  <a:latin typeface="+mj-lt"/>
                </a:endParaRPr>
              </a:p>
              <a:p>
                <a:pPr lvl="1" algn="just">
                  <a:lnSpc>
                    <a:spcPct val="120000"/>
                  </a:lnSpc>
                  <a:buFont typeface="Wingdings" panose="05000000000000000000" pitchFamily="2" charset="2"/>
                  <a:buChar char="Ø"/>
                </a:pPr>
                <a:r>
                  <a:rPr lang="en-US" altLang="zh-CN" sz="1600" dirty="0">
                    <a:latin typeface="+mj-lt"/>
                  </a:rPr>
                  <a:t>The Fragment Interval field indicates the interval between two consecutive RSFs and two consecutive RIFs (i.e., </a:t>
                </a:r>
                <a14:m>
                  <m:oMath xmlns:m="http://schemas.openxmlformats.org/officeDocument/2006/math">
                    <m:sSub>
                      <m:sSubPr>
                        <m:ctrlPr>
                          <a:rPr lang="en-US" altLang="zh-CN" sz="1600" i="1" smtClean="0">
                            <a:latin typeface="Cambria Math" panose="02040503050406030204" pitchFamily="18" charset="0"/>
                          </a:rPr>
                        </m:ctrlPr>
                      </m:sSubPr>
                      <m:e>
                        <m:r>
                          <a:rPr lang="en-US" altLang="zh-CN" sz="1600" b="0" i="1" smtClean="0">
                            <a:latin typeface="Cambria Math" panose="02040503050406030204" pitchFamily="18" charset="0"/>
                          </a:rPr>
                          <m:t>𝑡</m:t>
                        </m:r>
                      </m:e>
                      <m:sub>
                        <m:r>
                          <a:rPr lang="en-US" altLang="zh-CN" sz="1600" b="0" i="1" smtClean="0">
                            <a:latin typeface="Cambria Math" panose="02040503050406030204" pitchFamily="18" charset="0"/>
                          </a:rPr>
                          <m:t>1</m:t>
                        </m:r>
                      </m:sub>
                    </m:sSub>
                  </m:oMath>
                </a14:m>
                <a:r>
                  <a:rPr lang="en-US" altLang="zh-CN" sz="1600" dirty="0">
                    <a:latin typeface="+mj-lt"/>
                  </a:rPr>
                  <a:t> in Page 5) , where 0 indicates 1200 RSTUs, 1 indicates 900 RSTUs, 2 indicates 600 RSTUs, and 3 indicates 300 RSTUs</a:t>
                </a:r>
              </a:p>
              <a:p>
                <a:pPr lvl="1" algn="just">
                  <a:lnSpc>
                    <a:spcPct val="120000"/>
                  </a:lnSpc>
                  <a:buFont typeface="Wingdings" panose="05000000000000000000" pitchFamily="2" charset="2"/>
                  <a:buChar char="Ø"/>
                </a:pPr>
                <a:r>
                  <a:rPr lang="en-US" altLang="zh-CN" sz="1600" dirty="0">
                    <a:latin typeface="+mj-lt"/>
                  </a:rPr>
                  <a:t>Note 1: For simplicity, the offset between the first RSF from the initiator and the first RSF from the responder (i.e., </a:t>
                </a:r>
                <a14:m>
                  <m:oMath xmlns:m="http://schemas.openxmlformats.org/officeDocument/2006/math">
                    <m:sSub>
                      <m:sSubPr>
                        <m:ctrlPr>
                          <a:rPr lang="en-US" altLang="zh-CN" sz="1600" i="1">
                            <a:latin typeface="Cambria Math" panose="02040503050406030204" pitchFamily="18" charset="0"/>
                          </a:rPr>
                        </m:ctrlPr>
                      </m:sSubPr>
                      <m:e>
                        <m:r>
                          <a:rPr lang="en-US" altLang="zh-CN" sz="1600" i="1">
                            <a:latin typeface="Cambria Math" panose="02040503050406030204" pitchFamily="18" charset="0"/>
                          </a:rPr>
                          <m:t>𝑡</m:t>
                        </m:r>
                      </m:e>
                      <m:sub>
                        <m:r>
                          <a:rPr lang="en-US" altLang="zh-CN" sz="1600" b="0" i="1" smtClean="0">
                            <a:latin typeface="Cambria Math" panose="02040503050406030204" pitchFamily="18" charset="0"/>
                          </a:rPr>
                          <m:t>2</m:t>
                        </m:r>
                      </m:sub>
                    </m:sSub>
                  </m:oMath>
                </a14:m>
                <a:r>
                  <a:rPr lang="en-US" altLang="zh-CN" sz="1600" dirty="0"/>
                  <a:t> </a:t>
                </a:r>
                <a:r>
                  <a:rPr lang="en-US" altLang="zh-CN" sz="1600" dirty="0">
                    <a:latin typeface="+mj-lt"/>
                  </a:rPr>
                  <a:t>in Page 5), could be set as half of the fragment interval</a:t>
                </a:r>
              </a:p>
              <a:p>
                <a:pPr lvl="1" algn="just">
                  <a:lnSpc>
                    <a:spcPct val="120000"/>
                  </a:lnSpc>
                  <a:buFont typeface="Wingdings" panose="05000000000000000000" pitchFamily="2" charset="2"/>
                  <a:buChar char="Ø"/>
                </a:pPr>
                <a:r>
                  <a:rPr lang="en-US" altLang="zh-CN" sz="1600" dirty="0">
                    <a:latin typeface="+mj-lt"/>
                  </a:rPr>
                  <a:t>Note 2: The base channel could be identified by the UWB Channel field when the MMS Frequency Stitching Enable field is set to 1</a:t>
                </a:r>
              </a:p>
              <a:p>
                <a:pPr lvl="1" algn="just">
                  <a:lnSpc>
                    <a:spcPct val="120000"/>
                  </a:lnSpc>
                  <a:buFont typeface="Wingdings" panose="05000000000000000000" pitchFamily="2" charset="2"/>
                  <a:buChar char="Ø"/>
                </a:pPr>
                <a:r>
                  <a:rPr lang="en-US" altLang="zh-CN" sz="1600" dirty="0">
                    <a:latin typeface="+mj-lt"/>
                  </a:rPr>
                  <a:t>Note 3: The number of transmissions could be identified by the number of RSFs and the number of RIFs. </a:t>
                </a:r>
              </a:p>
              <a:p>
                <a:pPr lvl="1" algn="just">
                  <a:lnSpc>
                    <a:spcPct val="120000"/>
                  </a:lnSpc>
                  <a:buFont typeface="Wingdings" panose="05000000000000000000" pitchFamily="2" charset="2"/>
                  <a:buChar char="Ø"/>
                </a:pPr>
                <a:r>
                  <a:rPr lang="en-US" altLang="zh-CN" sz="1600" dirty="0">
                    <a:latin typeface="+mj-lt"/>
                  </a:rPr>
                  <a:t>Note 4: The RSF and RIF shall operate frequency stitching separately</a:t>
                </a:r>
              </a:p>
              <a:p>
                <a:pPr marL="457200" lvl="1" indent="0" algn="just">
                  <a:lnSpc>
                    <a:spcPct val="120000"/>
                  </a:lnSpc>
                  <a:buNone/>
                </a:pPr>
                <a:endParaRPr lang="en-US" altLang="zh-CN" sz="1400" dirty="0">
                  <a:latin typeface="+mj-lt"/>
                </a:endParaRPr>
              </a:p>
              <a:p>
                <a:pPr marL="457200" lvl="1" indent="0" algn="just">
                  <a:lnSpc>
                    <a:spcPct val="120000"/>
                  </a:lnSpc>
                  <a:buNone/>
                </a:pPr>
                <a:endParaRPr lang="en-US" altLang="zh-CN" sz="1400" dirty="0">
                  <a:latin typeface="+mj-lt"/>
                </a:endParaRPr>
              </a:p>
            </p:txBody>
          </p:sp>
        </mc:Choice>
        <mc:Fallback xmlns="">
          <p:sp>
            <p:nvSpPr>
              <p:cNvPr id="8" name="内容占位符 2"/>
              <p:cNvSpPr>
                <a:spLocks noGrp="1" noRot="1" noChangeAspect="1" noMove="1" noResize="1" noEditPoints="1" noAdjustHandles="1" noChangeArrowheads="1" noChangeShapeType="1" noTextEdit="1"/>
              </p:cNvSpPr>
              <p:nvPr>
                <p:ph idx="1"/>
              </p:nvPr>
            </p:nvSpPr>
            <p:spPr>
              <a:xfrm>
                <a:off x="719336" y="1484783"/>
                <a:ext cx="7772400" cy="1440161"/>
              </a:xfrm>
              <a:blipFill>
                <a:blip r:embed="rId2"/>
                <a:stretch>
                  <a:fillRect l="-471" t="-424" r="-471" b="-253814"/>
                </a:stretch>
              </a:blipFill>
            </p:spPr>
            <p:txBody>
              <a:bodyPr/>
              <a:lstStyle/>
              <a:p>
                <a:r>
                  <a:rPr lang="en-US">
                    <a:noFill/>
                  </a:rPr>
                  <a:t> </a:t>
                </a:r>
              </a:p>
            </p:txBody>
          </p:sp>
        </mc:Fallback>
      </mc:AlternateContent>
      <p:graphicFrame>
        <p:nvGraphicFramePr>
          <p:cNvPr id="11" name="表格 10"/>
          <p:cNvGraphicFramePr>
            <a:graphicFrameLocks noGrp="1"/>
          </p:cNvGraphicFramePr>
          <p:nvPr>
            <p:extLst>
              <p:ext uri="{D42A27DB-BD31-4B8C-83A1-F6EECF244321}">
                <p14:modId xmlns:p14="http://schemas.microsoft.com/office/powerpoint/2010/main" val="2278652469"/>
              </p:ext>
            </p:extLst>
          </p:nvPr>
        </p:nvGraphicFramePr>
        <p:xfrm>
          <a:off x="1187624" y="2053826"/>
          <a:ext cx="6583590" cy="767080"/>
        </p:xfrm>
        <a:graphic>
          <a:graphicData uri="http://schemas.openxmlformats.org/drawingml/2006/table">
            <a:tbl>
              <a:tblPr firstRow="1" bandRow="1">
                <a:tableStyleId>{F5AB1C69-6EDB-4FF4-983F-18BD219EF322}</a:tableStyleId>
              </a:tblPr>
              <a:tblGrid>
                <a:gridCol w="1316718">
                  <a:extLst>
                    <a:ext uri="{9D8B030D-6E8A-4147-A177-3AD203B41FA5}">
                      <a16:colId xmlns="" xmlns:a16="http://schemas.microsoft.com/office/drawing/2014/main" val="20000"/>
                    </a:ext>
                  </a:extLst>
                </a:gridCol>
                <a:gridCol w="1316718">
                  <a:extLst>
                    <a:ext uri="{9D8B030D-6E8A-4147-A177-3AD203B41FA5}">
                      <a16:colId xmlns="" xmlns:a16="http://schemas.microsoft.com/office/drawing/2014/main" val="20002"/>
                    </a:ext>
                  </a:extLst>
                </a:gridCol>
                <a:gridCol w="1316718">
                  <a:extLst>
                    <a:ext uri="{9D8B030D-6E8A-4147-A177-3AD203B41FA5}">
                      <a16:colId xmlns="" xmlns:a16="http://schemas.microsoft.com/office/drawing/2014/main" val="20003"/>
                    </a:ext>
                  </a:extLst>
                </a:gridCol>
                <a:gridCol w="1316718">
                  <a:extLst>
                    <a:ext uri="{9D8B030D-6E8A-4147-A177-3AD203B41FA5}">
                      <a16:colId xmlns="" xmlns:a16="http://schemas.microsoft.com/office/drawing/2014/main" val="20004"/>
                    </a:ext>
                  </a:extLst>
                </a:gridCol>
                <a:gridCol w="1316718">
                  <a:extLst>
                    <a:ext uri="{9D8B030D-6E8A-4147-A177-3AD203B41FA5}">
                      <a16:colId xmlns="" xmlns:a16="http://schemas.microsoft.com/office/drawing/2014/main" val="20006"/>
                    </a:ext>
                  </a:extLst>
                </a:gridCol>
              </a:tblGrid>
              <a:tr h="370840">
                <a:tc>
                  <a:txBody>
                    <a:bodyPr/>
                    <a:lstStyle/>
                    <a:p>
                      <a:pPr marL="0" algn="ctr" defTabSz="914400" rtl="0" eaLnBrk="1" latinLnBrk="0" hangingPunct="1">
                        <a:lnSpc>
                          <a:spcPts val="1150"/>
                        </a:lnSpc>
                        <a:spcAft>
                          <a:spcPts val="0"/>
                        </a:spcAft>
                      </a:pPr>
                      <a:r>
                        <a:rPr lang="en-US" altLang="zh-CN" sz="1200" b="1" kern="1200" dirty="0">
                          <a:solidFill>
                            <a:schemeClr val="tx1"/>
                          </a:solidFill>
                          <a:effectLst/>
                          <a:latin typeface="+mj-lt"/>
                          <a:ea typeface="+mn-ea"/>
                          <a:cs typeface="+mn-cs"/>
                        </a:rPr>
                        <a:t>Bits: 0</a:t>
                      </a:r>
                      <a:endParaRPr lang="zh-CN" altLang="en-US" sz="1200" b="1" kern="1200" dirty="0">
                        <a:solidFill>
                          <a:schemeClr val="tx1"/>
                        </a:solidFill>
                        <a:effectLst/>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ts val="1150"/>
                        </a:lnSpc>
                        <a:spcAft>
                          <a:spcPts val="0"/>
                        </a:spcAft>
                      </a:pPr>
                      <a:r>
                        <a:rPr lang="en-US" altLang="zh-CN" sz="1200" b="1" kern="1200" dirty="0">
                          <a:solidFill>
                            <a:schemeClr val="tx1"/>
                          </a:solidFill>
                          <a:effectLst/>
                          <a:latin typeface="+mj-lt"/>
                          <a:ea typeface="+mn-ea"/>
                          <a:cs typeface="+mn-cs"/>
                        </a:rPr>
                        <a:t>1-2</a:t>
                      </a:r>
                      <a:endParaRPr lang="zh-CN" altLang="en-US" sz="1200" b="1" kern="1200" dirty="0">
                        <a:solidFill>
                          <a:schemeClr val="tx1"/>
                        </a:solidFill>
                        <a:effectLst/>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ts val="1150"/>
                        </a:lnSpc>
                        <a:spcAft>
                          <a:spcPts val="0"/>
                        </a:spcAft>
                      </a:pPr>
                      <a:r>
                        <a:rPr lang="en-US" altLang="zh-CN" sz="1200" b="1" kern="1200" dirty="0">
                          <a:solidFill>
                            <a:schemeClr val="tx1"/>
                          </a:solidFill>
                          <a:effectLst/>
                          <a:latin typeface="+mj-lt"/>
                          <a:ea typeface="+mn-ea"/>
                          <a:cs typeface="+mn-cs"/>
                        </a:rPr>
                        <a:t>3</a:t>
                      </a:r>
                      <a:endParaRPr lang="zh-CN" altLang="en-US" sz="1200" b="1" kern="1200" dirty="0">
                        <a:solidFill>
                          <a:schemeClr val="tx1"/>
                        </a:solidFill>
                        <a:effectLst/>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ts val="1150"/>
                        </a:lnSpc>
                        <a:spcAft>
                          <a:spcPts val="0"/>
                        </a:spcAft>
                      </a:pPr>
                      <a:r>
                        <a:rPr lang="en-US" altLang="zh-CN" sz="1200" b="1" kern="1200" dirty="0">
                          <a:solidFill>
                            <a:schemeClr val="tx1"/>
                          </a:solidFill>
                          <a:effectLst/>
                          <a:latin typeface="+mj-lt"/>
                          <a:ea typeface="+mn-ea"/>
                          <a:cs typeface="+mn-cs"/>
                        </a:rPr>
                        <a:t>4-5</a:t>
                      </a:r>
                      <a:endParaRPr lang="zh-CN" altLang="en-US" sz="1200" b="1" kern="1200" dirty="0">
                        <a:solidFill>
                          <a:schemeClr val="tx1"/>
                        </a:solidFill>
                        <a:effectLst/>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ts val="1150"/>
                        </a:lnSpc>
                        <a:spcAft>
                          <a:spcPts val="0"/>
                        </a:spcAft>
                      </a:pPr>
                      <a:r>
                        <a:rPr lang="en-US" altLang="zh-CN" sz="1200" b="1" kern="1200" dirty="0">
                          <a:solidFill>
                            <a:schemeClr val="tx1"/>
                          </a:solidFill>
                          <a:effectLst/>
                          <a:latin typeface="+mj-lt"/>
                          <a:ea typeface="+mn-ea"/>
                          <a:cs typeface="+mn-cs"/>
                        </a:rPr>
                        <a:t>6-7</a:t>
                      </a:r>
                      <a:endParaRPr lang="zh-CN" altLang="en-US" sz="1200" b="1" kern="1200" dirty="0">
                        <a:solidFill>
                          <a:schemeClr val="tx1"/>
                        </a:solidFill>
                        <a:effectLst/>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70840">
                <a:tc>
                  <a:txBody>
                    <a:bodyPr/>
                    <a:lstStyle/>
                    <a:p>
                      <a:pPr marL="0" algn="ctr" defTabSz="914400" rtl="0" eaLnBrk="1" latinLnBrk="0" hangingPunct="1">
                        <a:lnSpc>
                          <a:spcPts val="1150"/>
                        </a:lnSpc>
                        <a:spcAft>
                          <a:spcPts val="0"/>
                        </a:spcAft>
                      </a:pPr>
                      <a:r>
                        <a:rPr lang="en-US" altLang="zh-CN" sz="1100" b="0" kern="1200" dirty="0">
                          <a:solidFill>
                            <a:schemeClr val="tx1"/>
                          </a:solidFill>
                          <a:effectLst/>
                          <a:latin typeface="+mj-lt"/>
                          <a:ea typeface="+mn-ea"/>
                          <a:cs typeface="+mn-cs"/>
                        </a:rPr>
                        <a:t>Frequency Stitching Direction</a:t>
                      </a:r>
                      <a:endParaRPr lang="zh-CN" altLang="en-US" sz="11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ts val="1150"/>
                        </a:lnSpc>
                        <a:spcAft>
                          <a:spcPts val="0"/>
                        </a:spcAft>
                      </a:pPr>
                      <a:r>
                        <a:rPr lang="en-US" altLang="zh-CN" sz="1100" b="0" kern="1200" dirty="0">
                          <a:solidFill>
                            <a:schemeClr val="tx1"/>
                          </a:solidFill>
                          <a:effectLst/>
                          <a:latin typeface="+mj-lt"/>
                          <a:ea typeface="+mn-ea"/>
                          <a:cs typeface="+mn-cs"/>
                        </a:rPr>
                        <a:t>Carrier Frequency Grid</a:t>
                      </a:r>
                      <a:endParaRPr lang="zh-CN" altLang="en-US" sz="11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ts val="1150"/>
                        </a:lnSpc>
                        <a:spcAft>
                          <a:spcPts val="0"/>
                        </a:spcAft>
                      </a:pPr>
                      <a:r>
                        <a:rPr lang="en-US" altLang="zh-CN" sz="1100" b="0" kern="1200" dirty="0">
                          <a:solidFill>
                            <a:schemeClr val="tx1"/>
                          </a:solidFill>
                          <a:effectLst/>
                          <a:latin typeface="+mj-lt"/>
                          <a:ea typeface="+mn-ea"/>
                          <a:cs typeface="+mn-cs"/>
                        </a:rPr>
                        <a:t>Channel Order</a:t>
                      </a:r>
                      <a:endParaRPr lang="zh-CN" altLang="en-US" sz="11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ts val="1150"/>
                        </a:lnSpc>
                        <a:spcAft>
                          <a:spcPts val="0"/>
                        </a:spcAft>
                      </a:pPr>
                      <a:r>
                        <a:rPr lang="en-US" altLang="zh-CN" sz="1100" b="0" kern="1200" dirty="0">
                          <a:solidFill>
                            <a:srgbClr val="FF0000"/>
                          </a:solidFill>
                          <a:effectLst/>
                          <a:latin typeface="+mj-lt"/>
                          <a:ea typeface="+mn-ea"/>
                          <a:cs typeface="+mn-cs"/>
                        </a:rPr>
                        <a:t>Fragment Interval</a:t>
                      </a:r>
                      <a:endParaRPr lang="zh-CN" altLang="en-US" sz="1100" b="0" kern="1200" dirty="0">
                        <a:solidFill>
                          <a:srgbClr val="FF0000"/>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ts val="1150"/>
                        </a:lnSpc>
                        <a:spcAft>
                          <a:spcPts val="0"/>
                        </a:spcAft>
                      </a:pPr>
                      <a:r>
                        <a:rPr lang="en-US" altLang="zh-CN" sz="1100" b="0" kern="1200" dirty="0">
                          <a:solidFill>
                            <a:schemeClr val="tx1"/>
                          </a:solidFill>
                          <a:effectLst/>
                          <a:latin typeface="+mj-lt"/>
                          <a:ea typeface="+mn-ea"/>
                          <a:cs typeface="+mn-cs"/>
                        </a:rPr>
                        <a:t>Reserved</a:t>
                      </a:r>
                      <a:endParaRPr lang="zh-CN" altLang="en-US" sz="11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26672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Jan. 2024</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11</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800" dirty="0">
                <a:solidFill>
                  <a:schemeClr val="tx1"/>
                </a:solidFill>
              </a:rPr>
              <a:t>Device Capability Considerations</a:t>
            </a:r>
            <a:endParaRPr lang="zh-CN" altLang="en-US" sz="2800" dirty="0">
              <a:solidFill>
                <a:schemeClr val="tx1"/>
              </a:solidFill>
            </a:endParaRPr>
          </a:p>
        </p:txBody>
      </p:sp>
      <p:sp>
        <p:nvSpPr>
          <p:cNvPr id="8" name="内容占位符 2"/>
          <p:cNvSpPr>
            <a:spLocks noGrp="1"/>
          </p:cNvSpPr>
          <p:nvPr>
            <p:ph idx="1"/>
          </p:nvPr>
        </p:nvSpPr>
        <p:spPr>
          <a:xfrm>
            <a:off x="719336" y="1484784"/>
            <a:ext cx="7772400" cy="4608512"/>
          </a:xfrm>
        </p:spPr>
        <p:txBody>
          <a:bodyPr/>
          <a:lstStyle/>
          <a:p>
            <a:pPr algn="just">
              <a:lnSpc>
                <a:spcPct val="150000"/>
              </a:lnSpc>
              <a:buFont typeface="Wingdings" panose="05000000000000000000" pitchFamily="2" charset="2"/>
              <a:buChar char="n"/>
            </a:pPr>
            <a:r>
              <a:rPr lang="en-US" altLang="zh-CN" sz="1800" dirty="0">
                <a:latin typeface="+mj-lt"/>
              </a:rPr>
              <a:t>Frequency stitching for ranging should be an optional feature </a:t>
            </a:r>
          </a:p>
          <a:p>
            <a:pPr algn="just">
              <a:lnSpc>
                <a:spcPct val="150000"/>
              </a:lnSpc>
              <a:buFont typeface="Wingdings" panose="05000000000000000000" pitchFamily="2" charset="2"/>
              <a:buChar char="n"/>
            </a:pPr>
            <a:endParaRPr lang="en-US" altLang="zh-CN" sz="1800" dirty="0">
              <a:latin typeface="+mj-lt"/>
            </a:endParaRPr>
          </a:p>
          <a:p>
            <a:pPr algn="just">
              <a:lnSpc>
                <a:spcPct val="150000"/>
              </a:lnSpc>
              <a:buFont typeface="Wingdings" panose="05000000000000000000" pitchFamily="2" charset="2"/>
              <a:buChar char="n"/>
            </a:pPr>
            <a:r>
              <a:rPr lang="en-US" altLang="zh-CN" sz="1800" dirty="0">
                <a:latin typeface="+mj-lt"/>
              </a:rPr>
              <a:t>The controlee (i.e., responder) shall indicate its capability to support MMS frequency stitching </a:t>
            </a:r>
            <a:r>
              <a:rPr lang="en-US" altLang="zh-CN" sz="1800" dirty="0">
                <a:latin typeface="+mj-lt"/>
                <a:ea typeface="+mn-ea"/>
                <a:cs typeface="+mn-cs"/>
              </a:rPr>
              <a:t>via the UWB HRP Capability Information field in the HRP UWB Association Request command</a:t>
            </a:r>
          </a:p>
          <a:p>
            <a:pPr algn="just">
              <a:lnSpc>
                <a:spcPct val="150000"/>
              </a:lnSpc>
              <a:buFont typeface="Wingdings" panose="05000000000000000000" pitchFamily="2" charset="2"/>
              <a:buChar char="n"/>
            </a:pPr>
            <a:endParaRPr lang="en-US" altLang="zh-CN" sz="1600" dirty="0">
              <a:latin typeface="+mj-lt"/>
            </a:endParaRPr>
          </a:p>
          <a:p>
            <a:pPr algn="just">
              <a:lnSpc>
                <a:spcPct val="150000"/>
              </a:lnSpc>
              <a:buFont typeface="Wingdings" panose="05000000000000000000" pitchFamily="2" charset="2"/>
              <a:buChar char="n"/>
            </a:pPr>
            <a:endParaRPr lang="en-US" altLang="zh-CN" sz="1800" dirty="0">
              <a:latin typeface="+mj-lt"/>
            </a:endParaRPr>
          </a:p>
          <a:p>
            <a:pPr algn="just">
              <a:lnSpc>
                <a:spcPct val="150000"/>
              </a:lnSpc>
              <a:buFont typeface="Wingdings" panose="05000000000000000000" pitchFamily="2" charset="2"/>
              <a:buChar char="n"/>
            </a:pPr>
            <a:endParaRPr lang="en-US" altLang="zh-CN" sz="1800" dirty="0">
              <a:latin typeface="+mj-lt"/>
            </a:endParaRPr>
          </a:p>
          <a:p>
            <a:pPr lvl="1" algn="just">
              <a:lnSpc>
                <a:spcPct val="150000"/>
              </a:lnSpc>
              <a:buFont typeface="Wingdings" panose="05000000000000000000" pitchFamily="2" charset="2"/>
              <a:buChar char="Ø"/>
            </a:pPr>
            <a:endParaRPr lang="en-US" altLang="zh-CN" sz="1600" dirty="0">
              <a:latin typeface="+mj-lt"/>
            </a:endParaRPr>
          </a:p>
          <a:p>
            <a:pPr marL="0" indent="0" algn="just">
              <a:lnSpc>
                <a:spcPct val="160000"/>
              </a:lnSpc>
              <a:buNone/>
            </a:pPr>
            <a:r>
              <a:rPr lang="en-US" altLang="zh-CN" sz="1800" dirty="0">
                <a:latin typeface="+mj-lt"/>
              </a:rPr>
              <a:t> </a:t>
            </a:r>
          </a:p>
          <a:p>
            <a:pPr marL="0" indent="0" algn="just">
              <a:lnSpc>
                <a:spcPct val="160000"/>
              </a:lnSpc>
              <a:buNone/>
            </a:pPr>
            <a:endParaRPr lang="en-US" altLang="zh-CN" sz="2000" dirty="0">
              <a:latin typeface="+mj-lt"/>
            </a:endParaRPr>
          </a:p>
        </p:txBody>
      </p:sp>
      <p:graphicFrame>
        <p:nvGraphicFramePr>
          <p:cNvPr id="2" name="表格 1">
            <a:extLst>
              <a:ext uri="{FF2B5EF4-FFF2-40B4-BE49-F238E27FC236}">
                <a16:creationId xmlns="" xmlns:a16="http://schemas.microsoft.com/office/drawing/2014/main" id="{5B08CD5C-8D03-48C3-B629-7D75ED8C3A23}"/>
              </a:ext>
            </a:extLst>
          </p:cNvPr>
          <p:cNvGraphicFramePr>
            <a:graphicFrameLocks noGrp="1"/>
          </p:cNvGraphicFramePr>
          <p:nvPr>
            <p:extLst>
              <p:ext uri="{D42A27DB-BD31-4B8C-83A1-F6EECF244321}">
                <p14:modId xmlns:p14="http://schemas.microsoft.com/office/powerpoint/2010/main" val="595162976"/>
              </p:ext>
            </p:extLst>
          </p:nvPr>
        </p:nvGraphicFramePr>
        <p:xfrm>
          <a:off x="431541" y="3933056"/>
          <a:ext cx="8280918" cy="1139159"/>
        </p:xfrm>
        <a:graphic>
          <a:graphicData uri="http://schemas.openxmlformats.org/drawingml/2006/table">
            <a:tbl>
              <a:tblPr firstRow="1" bandRow="1">
                <a:tableStyleId>{F5AB1C69-6EDB-4FF4-983F-18BD219EF322}</a:tableStyleId>
              </a:tblPr>
              <a:tblGrid>
                <a:gridCol w="920102">
                  <a:extLst>
                    <a:ext uri="{9D8B030D-6E8A-4147-A177-3AD203B41FA5}">
                      <a16:colId xmlns="" xmlns:a16="http://schemas.microsoft.com/office/drawing/2014/main" val="1013077104"/>
                    </a:ext>
                  </a:extLst>
                </a:gridCol>
                <a:gridCol w="920102">
                  <a:extLst>
                    <a:ext uri="{9D8B030D-6E8A-4147-A177-3AD203B41FA5}">
                      <a16:colId xmlns="" xmlns:a16="http://schemas.microsoft.com/office/drawing/2014/main" val="3323317564"/>
                    </a:ext>
                  </a:extLst>
                </a:gridCol>
                <a:gridCol w="920102">
                  <a:extLst>
                    <a:ext uri="{9D8B030D-6E8A-4147-A177-3AD203B41FA5}">
                      <a16:colId xmlns="" xmlns:a16="http://schemas.microsoft.com/office/drawing/2014/main" val="2710474814"/>
                    </a:ext>
                  </a:extLst>
                </a:gridCol>
                <a:gridCol w="920102">
                  <a:extLst>
                    <a:ext uri="{9D8B030D-6E8A-4147-A177-3AD203B41FA5}">
                      <a16:colId xmlns="" xmlns:a16="http://schemas.microsoft.com/office/drawing/2014/main" val="1688714699"/>
                    </a:ext>
                  </a:extLst>
                </a:gridCol>
                <a:gridCol w="920102">
                  <a:extLst>
                    <a:ext uri="{9D8B030D-6E8A-4147-A177-3AD203B41FA5}">
                      <a16:colId xmlns="" xmlns:a16="http://schemas.microsoft.com/office/drawing/2014/main" val="3030582353"/>
                    </a:ext>
                  </a:extLst>
                </a:gridCol>
                <a:gridCol w="920102">
                  <a:extLst>
                    <a:ext uri="{9D8B030D-6E8A-4147-A177-3AD203B41FA5}">
                      <a16:colId xmlns="" xmlns:a16="http://schemas.microsoft.com/office/drawing/2014/main" val="2333793342"/>
                    </a:ext>
                  </a:extLst>
                </a:gridCol>
                <a:gridCol w="920102">
                  <a:extLst>
                    <a:ext uri="{9D8B030D-6E8A-4147-A177-3AD203B41FA5}">
                      <a16:colId xmlns="" xmlns:a16="http://schemas.microsoft.com/office/drawing/2014/main" val="959162140"/>
                    </a:ext>
                  </a:extLst>
                </a:gridCol>
                <a:gridCol w="920102">
                  <a:extLst>
                    <a:ext uri="{9D8B030D-6E8A-4147-A177-3AD203B41FA5}">
                      <a16:colId xmlns="" xmlns:a16="http://schemas.microsoft.com/office/drawing/2014/main" val="79823196"/>
                    </a:ext>
                  </a:extLst>
                </a:gridCol>
                <a:gridCol w="920102">
                  <a:extLst>
                    <a:ext uri="{9D8B030D-6E8A-4147-A177-3AD203B41FA5}">
                      <a16:colId xmlns="" xmlns:a16="http://schemas.microsoft.com/office/drawing/2014/main" val="3612989098"/>
                    </a:ext>
                  </a:extLst>
                </a:gridCol>
              </a:tblGrid>
              <a:tr h="499079">
                <a:tc>
                  <a:txBody>
                    <a:bodyPr/>
                    <a:lstStyle/>
                    <a:p>
                      <a:pPr algn="ctr"/>
                      <a:r>
                        <a:rPr lang="en-US" altLang="zh-CN" sz="1200" dirty="0">
                          <a:solidFill>
                            <a:schemeClr val="tx1"/>
                          </a:solidFill>
                          <a:latin typeface="+mj-lt"/>
                        </a:rPr>
                        <a:t>Bits: 0</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1</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2-3</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4</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5</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6</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7</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8</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9-15</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210455992"/>
                  </a:ext>
                </a:extLst>
              </a:tr>
              <a:tr h="499079">
                <a:tc>
                  <a:txBody>
                    <a:bodyPr/>
                    <a:lstStyle/>
                    <a:p>
                      <a:pPr algn="ctr"/>
                      <a:r>
                        <a:rPr lang="en-US" altLang="zh-CN" sz="1200" dirty="0">
                          <a:solidFill>
                            <a:schemeClr val="tx1"/>
                          </a:solidFill>
                          <a:latin typeface="+mj-lt"/>
                        </a:rPr>
                        <a:t>LDPC</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High Throughput</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Supported AIFS</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SBP</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Dynamic PHR</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Frequency Stitching for Sensing</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Aggregated Channel Report</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rgbClr val="FF0000"/>
                          </a:solidFill>
                          <a:latin typeface="+mj-lt"/>
                        </a:rPr>
                        <a:t>Frequency Stitching for Ranging</a:t>
                      </a:r>
                      <a:endParaRPr lang="zh-CN" altLang="en-US" sz="1200" dirty="0">
                        <a:solidFill>
                          <a:srgbClr val="FF0000"/>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200" dirty="0">
                          <a:solidFill>
                            <a:schemeClr val="tx1"/>
                          </a:solidFill>
                          <a:latin typeface="+mj-lt"/>
                        </a:rPr>
                        <a:t>Reserved</a:t>
                      </a:r>
                      <a:endParaRPr lang="zh-CN" altLang="en-US" sz="120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902813820"/>
                  </a:ext>
                </a:extLst>
              </a:tr>
            </a:tbl>
          </a:graphicData>
        </a:graphic>
      </p:graphicFrame>
    </p:spTree>
    <p:extLst>
      <p:ext uri="{BB962C8B-B14F-4D97-AF65-F5344CB8AC3E}">
        <p14:creationId xmlns:p14="http://schemas.microsoft.com/office/powerpoint/2010/main" val="568038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Jan. 2024</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12</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Summary</a:t>
            </a:r>
            <a:endParaRPr lang="zh-CN" altLang="en-US" sz="2600" dirty="0"/>
          </a:p>
        </p:txBody>
      </p:sp>
      <p:sp>
        <p:nvSpPr>
          <p:cNvPr id="8" name="内容占位符 2"/>
          <p:cNvSpPr>
            <a:spLocks noGrp="1"/>
          </p:cNvSpPr>
          <p:nvPr>
            <p:ph idx="1"/>
          </p:nvPr>
        </p:nvSpPr>
        <p:spPr>
          <a:xfrm>
            <a:off x="723900" y="1730476"/>
            <a:ext cx="7772400" cy="4434827"/>
          </a:xfrm>
        </p:spPr>
        <p:txBody>
          <a:bodyPr/>
          <a:lstStyle/>
          <a:p>
            <a:pPr algn="just">
              <a:lnSpc>
                <a:spcPct val="160000"/>
              </a:lnSpc>
              <a:buFont typeface="Wingdings" panose="05000000000000000000" pitchFamily="2" charset="2"/>
              <a:buChar char="n"/>
            </a:pPr>
            <a:r>
              <a:rPr lang="en-US" altLang="zh-CN" sz="1800" dirty="0">
                <a:latin typeface="+mj-lt"/>
              </a:rPr>
              <a:t>It is suggested to introduce frequency stitching in ranging applications to improve the resolution</a:t>
            </a:r>
          </a:p>
          <a:p>
            <a:pPr algn="just">
              <a:lnSpc>
                <a:spcPct val="160000"/>
              </a:lnSpc>
              <a:buFont typeface="Wingdings" panose="05000000000000000000" pitchFamily="2" charset="2"/>
              <a:buChar char="n"/>
            </a:pPr>
            <a:r>
              <a:rPr lang="en-US" altLang="zh-CN" sz="1800" dirty="0">
                <a:latin typeface="+mj-lt"/>
              </a:rPr>
              <a:t>With frequency stitching, the MMS timing parameters could be configurable</a:t>
            </a:r>
          </a:p>
          <a:p>
            <a:pPr algn="just">
              <a:lnSpc>
                <a:spcPct val="160000"/>
              </a:lnSpc>
              <a:buFont typeface="Wingdings" panose="05000000000000000000" pitchFamily="2" charset="2"/>
              <a:buChar char="n"/>
            </a:pPr>
            <a:r>
              <a:rPr lang="en-US" altLang="zh-CN" sz="1800" dirty="0">
                <a:latin typeface="+mj-lt"/>
              </a:rPr>
              <a:t>Frequency stitching in ranging could be configured by either the MMS Ranging Configuration field in AC IE or the Ranging PHY Config field </a:t>
            </a:r>
            <a:r>
              <a:rPr lang="en-US" altLang="zh-CN" sz="1800">
                <a:latin typeface="+mj-lt"/>
              </a:rPr>
              <a:t>in a Compact </a:t>
            </a:r>
            <a:r>
              <a:rPr lang="en-US" altLang="zh-CN" sz="1800" dirty="0">
                <a:latin typeface="+mj-lt"/>
              </a:rPr>
              <a:t>frame</a:t>
            </a:r>
          </a:p>
          <a:p>
            <a:pPr algn="just">
              <a:lnSpc>
                <a:spcPct val="160000"/>
              </a:lnSpc>
              <a:buFont typeface="Wingdings" panose="05000000000000000000" pitchFamily="2" charset="2"/>
              <a:buChar char="n"/>
            </a:pPr>
            <a:r>
              <a:rPr lang="en-US" altLang="zh-CN" sz="1800" dirty="0">
                <a:latin typeface="+mj-lt"/>
              </a:rPr>
              <a:t>The capability to support frequency stitching for ranging is reported by the responder in the association phase </a:t>
            </a:r>
          </a:p>
        </p:txBody>
      </p:sp>
    </p:spTree>
    <p:extLst>
      <p:ext uri="{BB962C8B-B14F-4D97-AF65-F5344CB8AC3E}">
        <p14:creationId xmlns:p14="http://schemas.microsoft.com/office/powerpoint/2010/main" val="4231048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Jan. 2024</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13</a:t>
            </a:fld>
            <a:endParaRPr lang="en-US" altLang="en-US" dirty="0"/>
          </a:p>
        </p:txBody>
      </p:sp>
      <p:sp>
        <p:nvSpPr>
          <p:cNvPr id="7" name="标题 1"/>
          <p:cNvSpPr>
            <a:spLocks noGrp="1"/>
          </p:cNvSpPr>
          <p:nvPr>
            <p:ph type="title"/>
          </p:nvPr>
        </p:nvSpPr>
        <p:spPr>
          <a:xfrm>
            <a:off x="723900" y="2708920"/>
            <a:ext cx="7772400" cy="1066800"/>
          </a:xfrm>
        </p:spPr>
        <p:txBody>
          <a:bodyPr/>
          <a:lstStyle/>
          <a:p>
            <a:r>
              <a:rPr lang="en-US" altLang="zh-CN" dirty="0"/>
              <a:t>Thank You</a:t>
            </a:r>
            <a:endParaRPr lang="zh-CN" altLang="en-US" dirty="0"/>
          </a:p>
        </p:txBody>
      </p:sp>
    </p:spTree>
    <p:extLst>
      <p:ext uri="{BB962C8B-B14F-4D97-AF65-F5344CB8AC3E}">
        <p14:creationId xmlns:p14="http://schemas.microsoft.com/office/powerpoint/2010/main" val="3558028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351544384"/>
              </p:ext>
            </p:extLst>
          </p:nvPr>
        </p:nvGraphicFramePr>
        <p:xfrm>
          <a:off x="467544" y="908720"/>
          <a:ext cx="8280920" cy="5197071"/>
        </p:xfrm>
        <a:graphic>
          <a:graphicData uri="http://schemas.openxmlformats.org/drawingml/2006/table">
            <a:tbl>
              <a:tblPr firstRow="1" bandRow="1">
                <a:tableStyleId>{5940675A-B579-460E-94D1-54222C63F5DA}</a:tableStyleId>
              </a:tblPr>
              <a:tblGrid>
                <a:gridCol w="3911557">
                  <a:extLst>
                    <a:ext uri="{9D8B030D-6E8A-4147-A177-3AD203B41FA5}">
                      <a16:colId xmlns="" xmlns:a16="http://schemas.microsoft.com/office/drawing/2014/main" val="1745747388"/>
                    </a:ext>
                  </a:extLst>
                </a:gridCol>
                <a:gridCol w="4369363">
                  <a:extLst>
                    <a:ext uri="{9D8B030D-6E8A-4147-A177-3AD203B41FA5}">
                      <a16:colId xmlns="" xmlns:a16="http://schemas.microsoft.com/office/drawing/2014/main" val="1336621721"/>
                    </a:ext>
                  </a:extLst>
                </a:gridCol>
              </a:tblGrid>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51601700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233634715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12880846"/>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550120941"/>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229274704"/>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40271940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770140464"/>
                  </a:ext>
                </a:extLst>
              </a:tr>
              <a:tr h="251274">
                <a:tc>
                  <a:txBody>
                    <a:bodyPr/>
                    <a:lstStyle/>
                    <a:p>
                      <a:pPr algn="just">
                        <a:lnSpc>
                          <a:spcPct val="107000"/>
                        </a:lnSpc>
                        <a:spcAft>
                          <a:spcPts val="800"/>
                        </a:spcAft>
                      </a:pPr>
                      <a:r>
                        <a:rPr lang="en-US" sz="1200" kern="1200" dirty="0">
                          <a:solidFill>
                            <a:srgbClr val="FF0000"/>
                          </a:solidFill>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nchor="ctr"/>
                </a:tc>
                <a:tc>
                  <a:txBody>
                    <a:bodyPr/>
                    <a:lstStyle/>
                    <a:p>
                      <a:pPr marL="0" marR="0" algn="just">
                        <a:lnSpc>
                          <a:spcPct val="107000"/>
                        </a:lnSpc>
                        <a:spcBef>
                          <a:spcPts val="0"/>
                        </a:spcBef>
                        <a:spcAft>
                          <a:spcPts val="0"/>
                        </a:spcAft>
                      </a:pPr>
                      <a:r>
                        <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rPr>
                        <a:t>Applying</a:t>
                      </a:r>
                      <a:r>
                        <a:rPr lang="en-US" altLang="zh-CN" sz="1200" b="0" baseline="0" dirty="0">
                          <a:effectLst/>
                          <a:latin typeface="Times New Roman" panose="02020603050405020304" pitchFamily="18" charset="0"/>
                          <a:ea typeface="Calibri" panose="020F0502020204030204" pitchFamily="34" charset="0"/>
                          <a:cs typeface="Times New Roman" panose="02020603050405020304" pitchFamily="18" charset="0"/>
                        </a:rPr>
                        <a:t> frequency stitching in ranging applications</a:t>
                      </a: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13926360"/>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00655562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40993491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Enhanced native discovery and connection setup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57165867"/>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nchor="ctr"/>
                </a:tc>
                <a:tc>
                  <a:txBody>
                    <a:bodyPr/>
                    <a:lstStyle/>
                    <a:p>
                      <a:pPr marL="0" indent="0" algn="just">
                        <a:lnSpc>
                          <a:spcPct val="107000"/>
                        </a:lnSpc>
                        <a:spcAft>
                          <a:spcPts val="800"/>
                        </a:spcAft>
                        <a:buNone/>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8912419"/>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Low-power low-latency streaming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57634401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86346622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9458668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Infrastructure synchronization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541787244"/>
                  </a:ext>
                </a:extLst>
              </a:tr>
            </a:tbl>
          </a:graphicData>
        </a:graphic>
      </p:graphicFrame>
    </p:spTree>
    <p:extLst>
      <p:ext uri="{BB962C8B-B14F-4D97-AF65-F5344CB8AC3E}">
        <p14:creationId xmlns:p14="http://schemas.microsoft.com/office/powerpoint/2010/main" val="400568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Jan. 2024</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3</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Background</a:t>
            </a:r>
            <a:endParaRPr lang="zh-CN" altLang="en-US" sz="2600" dirty="0"/>
          </a:p>
        </p:txBody>
      </p:sp>
      <p:sp>
        <p:nvSpPr>
          <p:cNvPr id="8" name="内容占位符 2"/>
          <p:cNvSpPr>
            <a:spLocks noGrp="1"/>
          </p:cNvSpPr>
          <p:nvPr>
            <p:ph idx="1"/>
          </p:nvPr>
        </p:nvSpPr>
        <p:spPr>
          <a:xfrm>
            <a:off x="719336" y="1557207"/>
            <a:ext cx="7772400" cy="4752113"/>
          </a:xfrm>
        </p:spPr>
        <p:txBody>
          <a:bodyPr/>
          <a:lstStyle/>
          <a:p>
            <a:pPr algn="just">
              <a:lnSpc>
                <a:spcPct val="130000"/>
              </a:lnSpc>
              <a:buFont typeface="Wingdings" panose="05000000000000000000" pitchFamily="2" charset="2"/>
              <a:buChar char="n"/>
            </a:pPr>
            <a:r>
              <a:rPr lang="en-US" altLang="zh-CN" sz="1800" dirty="0">
                <a:latin typeface="+mj-lt"/>
              </a:rPr>
              <a:t>In Pre-ballot Draft C, the frequency stitching has been adopted as an optional feature in sensing, which could aggregate multiple sensing fragments to  achieve the larger effective bandwidth to improve the sensing performance</a:t>
            </a:r>
          </a:p>
          <a:p>
            <a:pPr algn="just">
              <a:lnSpc>
                <a:spcPct val="130000"/>
              </a:lnSpc>
              <a:buFont typeface="Wingdings" panose="05000000000000000000" pitchFamily="2" charset="2"/>
              <a:buChar char="n"/>
            </a:pPr>
            <a:r>
              <a:rPr lang="en-US" altLang="zh-CN" sz="1800" dirty="0">
                <a:latin typeface="+mj-lt"/>
              </a:rPr>
              <a:t>As a powerful tool, the frequency stitching could also be used in ranging to improve the resolution</a:t>
            </a:r>
          </a:p>
          <a:p>
            <a:pPr algn="just">
              <a:lnSpc>
                <a:spcPct val="130000"/>
              </a:lnSpc>
              <a:buFont typeface="Wingdings" panose="05000000000000000000" pitchFamily="2" charset="2"/>
              <a:buChar char="n"/>
            </a:pPr>
            <a:r>
              <a:rPr lang="en-US" altLang="zh-CN" sz="1800" dirty="0">
                <a:latin typeface="+mj-lt"/>
              </a:rPr>
              <a:t>The larger effective bandwidth results in shorter UWB pulses, due to the inverse relationship between time and bandwidth. This means the time resolution is higher, enabling more accurate determination of </a:t>
            </a:r>
            <a:r>
              <a:rPr lang="en-US" altLang="zh-CN" sz="1800" dirty="0" err="1">
                <a:latin typeface="+mj-lt"/>
              </a:rPr>
              <a:t>ToF</a:t>
            </a:r>
            <a:r>
              <a:rPr lang="en-US" altLang="zh-CN" sz="1800" dirty="0">
                <a:latin typeface="+mj-lt"/>
              </a:rPr>
              <a:t>.</a:t>
            </a:r>
          </a:p>
          <a:p>
            <a:pPr lvl="1" algn="just">
              <a:lnSpc>
                <a:spcPct val="130000"/>
              </a:lnSpc>
              <a:buFont typeface="Wingdings" panose="05000000000000000000" pitchFamily="2" charset="2"/>
              <a:buChar char="Ø"/>
            </a:pPr>
            <a:r>
              <a:rPr lang="en-US" altLang="zh-CN" sz="1600" dirty="0">
                <a:latin typeface="+mj-lt"/>
              </a:rPr>
              <a:t>This is particularly useful when the earliest detected pulse overlaps with the following </a:t>
            </a:r>
            <a:r>
              <a:rPr lang="en-US" altLang="zh-CN" sz="1600" dirty="0" smtClean="0">
                <a:latin typeface="+mj-lt"/>
              </a:rPr>
              <a:t>pulses</a:t>
            </a:r>
          </a:p>
          <a:p>
            <a:pPr algn="just">
              <a:lnSpc>
                <a:spcPct val="130000"/>
              </a:lnSpc>
              <a:buFont typeface="Wingdings" panose="05000000000000000000" pitchFamily="2" charset="2"/>
              <a:buChar char="n"/>
            </a:pPr>
            <a:r>
              <a:rPr lang="en-US" altLang="zh-CN" sz="1800" dirty="0" smtClean="0">
                <a:latin typeface="+mj-lt"/>
              </a:rPr>
              <a:t>Sensing performance may depend on the accuracy with which sensing devices can locate each other. Therefore, frequency stitching in ranging is expected to improve the sensing performance.</a:t>
            </a:r>
            <a:endParaRPr lang="en-US" altLang="zh-CN" sz="1800" dirty="0">
              <a:latin typeface="+mj-lt"/>
            </a:endParaRPr>
          </a:p>
          <a:p>
            <a:pPr algn="just">
              <a:lnSpc>
                <a:spcPct val="180000"/>
              </a:lnSpc>
              <a:buFont typeface="Wingdings" panose="05000000000000000000" pitchFamily="2" charset="2"/>
              <a:buChar char="n"/>
            </a:pPr>
            <a:endParaRPr lang="en-US" altLang="zh-CN" sz="1600" dirty="0">
              <a:latin typeface="+mj-lt"/>
            </a:endParaRPr>
          </a:p>
          <a:p>
            <a:pPr>
              <a:lnSpc>
                <a:spcPct val="140000"/>
              </a:lnSpc>
              <a:buFont typeface="Wingdings" panose="05000000000000000000" pitchFamily="2" charset="2"/>
              <a:buChar char="n"/>
            </a:pPr>
            <a:endParaRPr lang="en-US" altLang="zh-CN" sz="1800" dirty="0">
              <a:latin typeface="+mj-lt"/>
            </a:endParaRPr>
          </a:p>
          <a:p>
            <a:pPr>
              <a:lnSpc>
                <a:spcPct val="140000"/>
              </a:lnSpc>
              <a:buFont typeface="Wingdings" panose="05000000000000000000" pitchFamily="2" charset="2"/>
              <a:buChar char="n"/>
            </a:pPr>
            <a:endParaRPr lang="en-US" altLang="zh-CN" sz="1800" dirty="0">
              <a:latin typeface="+mj-lt"/>
            </a:endParaRPr>
          </a:p>
        </p:txBody>
      </p:sp>
    </p:spTree>
    <p:extLst>
      <p:ext uri="{BB962C8B-B14F-4D97-AF65-F5344CB8AC3E}">
        <p14:creationId xmlns:p14="http://schemas.microsoft.com/office/powerpoint/2010/main" val="1423673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Jan. 2024</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800" dirty="0">
                <a:solidFill>
                  <a:schemeClr val="tx1"/>
                </a:solidFill>
              </a:rPr>
              <a:t>Recap</a:t>
            </a:r>
            <a:endParaRPr lang="zh-CN" altLang="en-US" sz="2800" dirty="0">
              <a:solidFill>
                <a:schemeClr val="tx1"/>
              </a:solidFill>
            </a:endParaRPr>
          </a:p>
        </p:txBody>
      </p:sp>
      <mc:AlternateContent xmlns:mc="http://schemas.openxmlformats.org/markup-compatibility/2006" xmlns:a14="http://schemas.microsoft.com/office/drawing/2010/main">
        <mc:Choice Requires="a14">
          <p:sp>
            <p:nvSpPr>
              <p:cNvPr id="8" name="内容占位符 2"/>
              <p:cNvSpPr>
                <a:spLocks noGrp="1"/>
              </p:cNvSpPr>
              <p:nvPr>
                <p:ph idx="1"/>
              </p:nvPr>
            </p:nvSpPr>
            <p:spPr>
              <a:xfrm>
                <a:off x="611560" y="1556793"/>
                <a:ext cx="7772400" cy="2717090"/>
              </a:xfrm>
            </p:spPr>
            <p:txBody>
              <a:bodyPr/>
              <a:lstStyle/>
              <a:p>
                <a:pPr algn="just">
                  <a:lnSpc>
                    <a:spcPct val="120000"/>
                  </a:lnSpc>
                  <a:buFont typeface="Wingdings" panose="05000000000000000000" pitchFamily="2" charset="2"/>
                  <a:buChar char="n"/>
                </a:pPr>
                <a:r>
                  <a:rPr lang="en-US" altLang="zh-CN" sz="1800" dirty="0">
                    <a:latin typeface="+mj-lt"/>
                  </a:rPr>
                  <a:t>MMS ranging</a:t>
                </a:r>
              </a:p>
              <a:p>
                <a:pPr algn="just">
                  <a:lnSpc>
                    <a:spcPct val="120000"/>
                  </a:lnSpc>
                  <a:buFont typeface="Wingdings" panose="05000000000000000000" pitchFamily="2" charset="2"/>
                  <a:buChar char="n"/>
                </a:pPr>
                <a:endParaRPr lang="en-US" altLang="zh-CN" sz="1800" dirty="0">
                  <a:latin typeface="+mj-lt"/>
                </a:endParaRPr>
              </a:p>
              <a:p>
                <a:pPr algn="just">
                  <a:lnSpc>
                    <a:spcPct val="120000"/>
                  </a:lnSpc>
                  <a:buFont typeface="Wingdings" panose="05000000000000000000" pitchFamily="2" charset="2"/>
                  <a:buChar char="n"/>
                </a:pPr>
                <a:endParaRPr lang="en-US" altLang="zh-CN" sz="1800" dirty="0">
                  <a:latin typeface="+mj-lt"/>
                </a:endParaRPr>
              </a:p>
              <a:p>
                <a:pPr algn="just">
                  <a:lnSpc>
                    <a:spcPct val="120000"/>
                  </a:lnSpc>
                  <a:buFont typeface="Wingdings" panose="05000000000000000000" pitchFamily="2" charset="2"/>
                  <a:buChar char="n"/>
                </a:pPr>
                <a:endParaRPr lang="en-US" altLang="zh-CN" sz="1800" dirty="0">
                  <a:latin typeface="+mj-lt"/>
                </a:endParaRPr>
              </a:p>
              <a:p>
                <a:pPr algn="just">
                  <a:lnSpc>
                    <a:spcPct val="120000"/>
                  </a:lnSpc>
                  <a:buFont typeface="Wingdings" panose="05000000000000000000" pitchFamily="2" charset="2"/>
                  <a:buChar char="n"/>
                </a:pPr>
                <a:endParaRPr lang="en-US" altLang="zh-CN" sz="1800" dirty="0">
                  <a:latin typeface="+mj-lt"/>
                </a:endParaRPr>
              </a:p>
              <a:p>
                <a:pPr lvl="1" algn="just">
                  <a:lnSpc>
                    <a:spcPct val="120000"/>
                  </a:lnSpc>
                  <a:buFont typeface="Wingdings" panose="05000000000000000000" pitchFamily="2" charset="2"/>
                  <a:buChar char="Ø"/>
                </a:pPr>
                <a14:m>
                  <m:oMath xmlns:m="http://schemas.openxmlformats.org/officeDocument/2006/math">
                    <m:sSub>
                      <m:sSubPr>
                        <m:ctrlPr>
                          <a:rPr lang="en-US" altLang="zh-CN" sz="1400" i="1" kern="1200">
                            <a:latin typeface="Cambria Math" panose="02040503050406030204" pitchFamily="18" charset="0"/>
                            <a:ea typeface="+mn-ea"/>
                            <a:cs typeface="+mn-cs"/>
                          </a:rPr>
                        </m:ctrlPr>
                      </m:sSubPr>
                      <m:e>
                        <m:r>
                          <a:rPr lang="en-US" altLang="zh-CN" sz="1400" kern="1200">
                            <a:latin typeface="Cambria Math" panose="02040503050406030204" pitchFamily="18" charset="0"/>
                            <a:ea typeface="+mn-ea"/>
                            <a:cs typeface="+mn-cs"/>
                          </a:rPr>
                          <m:t>𝑡</m:t>
                        </m:r>
                      </m:e>
                      <m:sub>
                        <m:r>
                          <a:rPr lang="en-US" altLang="zh-CN" sz="1400" kern="1200">
                            <a:latin typeface="Cambria Math" panose="02040503050406030204" pitchFamily="18" charset="0"/>
                            <a:ea typeface="+mn-ea"/>
                            <a:cs typeface="+mn-cs"/>
                          </a:rPr>
                          <m:t>1</m:t>
                        </m:r>
                      </m:sub>
                    </m:sSub>
                    <m:r>
                      <a:rPr lang="en-US" altLang="zh-CN" sz="1400" kern="1200">
                        <a:latin typeface="Cambria Math" panose="02040503050406030204" pitchFamily="18" charset="0"/>
                        <a:ea typeface="+mn-ea"/>
                        <a:cs typeface="+mn-cs"/>
                      </a:rPr>
                      <m:t>=1200 </m:t>
                    </m:r>
                    <m:r>
                      <m:rPr>
                        <m:sty m:val="p"/>
                      </m:rPr>
                      <a:rPr lang="en-US" altLang="zh-CN" sz="1400" kern="1200">
                        <a:latin typeface="Cambria Math" panose="02040503050406030204" pitchFamily="18" charset="0"/>
                        <a:ea typeface="+mn-ea"/>
                        <a:cs typeface="+mn-cs"/>
                      </a:rPr>
                      <m:t>RSTUs</m:t>
                    </m:r>
                  </m:oMath>
                </a14:m>
                <a:r>
                  <a:rPr lang="en-US" altLang="zh-CN" sz="1400" kern="1200" dirty="0">
                    <a:latin typeface="Times New Roman" pitchFamily="18" charset="0"/>
                    <a:ea typeface="+mn-ea"/>
                    <a:cs typeface="+mn-cs"/>
                  </a:rPr>
                  <a:t>, i.e., 1ms</a:t>
                </a:r>
                <a:r>
                  <a:rPr lang="en-US" altLang="zh-CN" sz="1400" dirty="0"/>
                  <a:t>, </a:t>
                </a:r>
                <a14:m>
                  <m:oMath xmlns:m="http://schemas.openxmlformats.org/officeDocument/2006/math">
                    <m:sSub>
                      <m:sSubPr>
                        <m:ctrlPr>
                          <a:rPr lang="en-US" altLang="zh-CN" sz="1400" i="1" kern="1200">
                            <a:latin typeface="Cambria Math" panose="02040503050406030204" pitchFamily="18" charset="0"/>
                            <a:ea typeface="+mn-ea"/>
                            <a:cs typeface="+mn-cs"/>
                          </a:rPr>
                        </m:ctrlPr>
                      </m:sSubPr>
                      <m:e>
                        <m:r>
                          <a:rPr lang="en-US" altLang="zh-CN" sz="1400" kern="1200">
                            <a:latin typeface="Cambria Math" panose="02040503050406030204" pitchFamily="18" charset="0"/>
                            <a:ea typeface="+mn-ea"/>
                            <a:cs typeface="+mn-cs"/>
                          </a:rPr>
                          <m:t>𝑡</m:t>
                        </m:r>
                      </m:e>
                      <m:sub>
                        <m:r>
                          <a:rPr lang="en-US" altLang="zh-CN" sz="1400" kern="1200">
                            <a:latin typeface="Cambria Math" panose="02040503050406030204" pitchFamily="18" charset="0"/>
                            <a:ea typeface="+mn-ea"/>
                            <a:cs typeface="+mn-cs"/>
                          </a:rPr>
                          <m:t>2</m:t>
                        </m:r>
                      </m:sub>
                    </m:sSub>
                    <m:r>
                      <a:rPr lang="en-US" altLang="zh-CN" sz="1400" kern="1200">
                        <a:latin typeface="Cambria Math" panose="02040503050406030204" pitchFamily="18" charset="0"/>
                        <a:ea typeface="+mn-ea"/>
                        <a:cs typeface="+mn-cs"/>
                      </a:rPr>
                      <m:t>=600 </m:t>
                    </m:r>
                    <m:r>
                      <m:rPr>
                        <m:sty m:val="p"/>
                      </m:rPr>
                      <a:rPr lang="en-US" altLang="zh-CN" sz="1400" kern="1200">
                        <a:latin typeface="Cambria Math" panose="02040503050406030204" pitchFamily="18" charset="0"/>
                        <a:ea typeface="+mn-ea"/>
                        <a:cs typeface="+mn-cs"/>
                      </a:rPr>
                      <m:t>RSTUs</m:t>
                    </m:r>
                  </m:oMath>
                </a14:m>
                <a:endParaRPr lang="en-US" altLang="zh-CN" sz="1400" kern="1200" dirty="0">
                  <a:latin typeface="Times New Roman" pitchFamily="18" charset="0"/>
                  <a:ea typeface="+mn-ea"/>
                  <a:cs typeface="+mn-cs"/>
                </a:endParaRPr>
              </a:p>
              <a:p>
                <a:pPr algn="just">
                  <a:lnSpc>
                    <a:spcPct val="120000"/>
                  </a:lnSpc>
                  <a:buFont typeface="Wingdings" panose="05000000000000000000" pitchFamily="2" charset="2"/>
                  <a:buChar char="n"/>
                </a:pPr>
                <a:r>
                  <a:rPr lang="en-US" altLang="zh-CN" sz="1800" dirty="0">
                    <a:latin typeface="+mj-lt"/>
                  </a:rPr>
                  <a:t>Frequency stitching in sensing</a:t>
                </a:r>
              </a:p>
              <a:p>
                <a:pPr algn="just">
                  <a:lnSpc>
                    <a:spcPct val="120000"/>
                  </a:lnSpc>
                  <a:buFont typeface="Wingdings" panose="05000000000000000000" pitchFamily="2" charset="2"/>
                  <a:buChar char="n"/>
                </a:pPr>
                <a:endParaRPr lang="en-US" altLang="zh-CN" sz="1800" dirty="0">
                  <a:latin typeface="+mj-lt"/>
                </a:endParaRPr>
              </a:p>
              <a:p>
                <a:pPr marL="457200" lvl="1" indent="0" algn="just">
                  <a:lnSpc>
                    <a:spcPct val="120000"/>
                  </a:lnSpc>
                  <a:buNone/>
                </a:pPr>
                <a:endParaRPr lang="en-US" altLang="zh-CN" sz="1600" dirty="0">
                  <a:latin typeface="+mj-lt"/>
                </a:endParaRPr>
              </a:p>
              <a:p>
                <a:pPr lvl="1" algn="just">
                  <a:lnSpc>
                    <a:spcPct val="120000"/>
                  </a:lnSpc>
                  <a:buFont typeface="Wingdings" panose="05000000000000000000" pitchFamily="2" charset="2"/>
                  <a:buChar char="Ø"/>
                </a:pPr>
                <a:endParaRPr lang="en-US" altLang="zh-CN" sz="1400" dirty="0">
                  <a:latin typeface="+mj-lt"/>
                </a:endParaRPr>
              </a:p>
              <a:p>
                <a:pPr marL="0" indent="0" algn="just">
                  <a:lnSpc>
                    <a:spcPct val="160000"/>
                  </a:lnSpc>
                  <a:buNone/>
                </a:pPr>
                <a:endParaRPr lang="en-US" altLang="zh-CN" sz="2000" dirty="0">
                  <a:latin typeface="+mj-lt"/>
                </a:endParaRPr>
              </a:p>
            </p:txBody>
          </p:sp>
        </mc:Choice>
        <mc:Fallback xmlns="">
          <p:sp>
            <p:nvSpPr>
              <p:cNvPr id="8" name="内容占位符 2"/>
              <p:cNvSpPr>
                <a:spLocks noGrp="1" noRot="1" noChangeAspect="1" noMove="1" noResize="1" noEditPoints="1" noAdjustHandles="1" noChangeArrowheads="1" noChangeShapeType="1" noTextEdit="1"/>
              </p:cNvSpPr>
              <p:nvPr>
                <p:ph idx="1"/>
              </p:nvPr>
            </p:nvSpPr>
            <p:spPr>
              <a:xfrm>
                <a:off x="611560" y="1556793"/>
                <a:ext cx="7772400" cy="2717090"/>
              </a:xfrm>
              <a:blipFill rotWithShape="0">
                <a:blip r:embed="rId2"/>
                <a:stretch>
                  <a:fillRect l="-471"/>
                </a:stretch>
              </a:blipFill>
            </p:spPr>
            <p:txBody>
              <a:bodyPr/>
              <a:lstStyle/>
              <a:p>
                <a:r>
                  <a:rPr lang="zh-CN" altLang="en-US">
                    <a:noFill/>
                  </a:rPr>
                  <a:t> </a:t>
                </a:r>
              </a:p>
            </p:txBody>
          </p:sp>
        </mc:Fallback>
      </mc:AlternateContent>
      <p:pic>
        <p:nvPicPr>
          <p:cNvPr id="9" name="图片 8"/>
          <p:cNvPicPr>
            <a:picLocks noChangeAspect="1"/>
          </p:cNvPicPr>
          <p:nvPr/>
        </p:nvPicPr>
        <p:blipFill>
          <a:blip r:embed="rId3"/>
          <a:stretch>
            <a:fillRect/>
          </a:stretch>
        </p:blipFill>
        <p:spPr>
          <a:xfrm>
            <a:off x="775928" y="1988840"/>
            <a:ext cx="7668344" cy="1528211"/>
          </a:xfrm>
          <a:prstGeom prst="rect">
            <a:avLst/>
          </a:prstGeom>
        </p:spPr>
      </p:pic>
      <p:pic>
        <p:nvPicPr>
          <p:cNvPr id="2" name="图片 1"/>
          <p:cNvPicPr>
            <a:picLocks noChangeAspect="1"/>
          </p:cNvPicPr>
          <p:nvPr/>
        </p:nvPicPr>
        <p:blipFill>
          <a:blip r:embed="rId4"/>
          <a:stretch>
            <a:fillRect/>
          </a:stretch>
        </p:blipFill>
        <p:spPr>
          <a:xfrm>
            <a:off x="4875212" y="3973682"/>
            <a:ext cx="3691783" cy="2396736"/>
          </a:xfrm>
          <a:prstGeom prst="rect">
            <a:avLst/>
          </a:prstGeom>
        </p:spPr>
      </p:pic>
      <p:sp>
        <p:nvSpPr>
          <p:cNvPr id="3" name="文本框 2"/>
          <p:cNvSpPr txBox="1"/>
          <p:nvPr/>
        </p:nvSpPr>
        <p:spPr>
          <a:xfrm>
            <a:off x="613792" y="4273882"/>
            <a:ext cx="3814192" cy="1744901"/>
          </a:xfrm>
          <a:prstGeom prst="rect">
            <a:avLst/>
          </a:prstGeom>
          <a:noFill/>
        </p:spPr>
        <p:txBody>
          <a:bodyPr wrap="square" rtlCol="0">
            <a:spAutoFit/>
          </a:bodyPr>
          <a:lstStyle/>
          <a:p>
            <a:pPr marL="628650" lvl="1" indent="-171450">
              <a:lnSpc>
                <a:spcPct val="130000"/>
              </a:lnSpc>
              <a:buFont typeface="Wingdings" panose="05000000000000000000" pitchFamily="2" charset="2"/>
              <a:buChar char="Ø"/>
            </a:pPr>
            <a:r>
              <a:rPr lang="en-US" altLang="zh-CN" sz="1400" dirty="0"/>
              <a:t>Different sensing fragments (e.g., sensing packet, sensing segment in the sensing field) are transmitted on different UWB channels</a:t>
            </a:r>
          </a:p>
          <a:p>
            <a:pPr marL="628650" lvl="1" indent="-171450">
              <a:lnSpc>
                <a:spcPct val="130000"/>
              </a:lnSpc>
              <a:buFont typeface="Wingdings" panose="05000000000000000000" pitchFamily="2" charset="2"/>
              <a:buChar char="Ø"/>
            </a:pPr>
            <a:r>
              <a:rPr lang="en-US" altLang="zh-CN" sz="1400" dirty="0"/>
              <a:t>Each channel is used only by one sensing fragment</a:t>
            </a:r>
            <a:endParaRPr lang="zh-CN" altLang="en-US" sz="1400" dirty="0"/>
          </a:p>
        </p:txBody>
      </p:sp>
    </p:spTree>
    <p:extLst>
      <p:ext uri="{BB962C8B-B14F-4D97-AF65-F5344CB8AC3E}">
        <p14:creationId xmlns:p14="http://schemas.microsoft.com/office/powerpoint/2010/main" val="1718681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Jan. 2024</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800" dirty="0">
                <a:solidFill>
                  <a:schemeClr val="tx1"/>
                </a:solidFill>
              </a:rPr>
              <a:t>Combination of Frequency Stitching and MMS</a:t>
            </a:r>
            <a:endParaRPr lang="zh-CN" altLang="en-US" sz="2800" dirty="0">
              <a:solidFill>
                <a:schemeClr val="tx1"/>
              </a:solidFill>
            </a:endParaRPr>
          </a:p>
        </p:txBody>
      </p:sp>
      <p:sp>
        <p:nvSpPr>
          <p:cNvPr id="8" name="内容占位符 2"/>
          <p:cNvSpPr>
            <a:spLocks noGrp="1"/>
          </p:cNvSpPr>
          <p:nvPr>
            <p:ph idx="1"/>
          </p:nvPr>
        </p:nvSpPr>
        <p:spPr>
          <a:xfrm>
            <a:off x="539552" y="5111903"/>
            <a:ext cx="7772400" cy="1224136"/>
          </a:xfrm>
        </p:spPr>
        <p:txBody>
          <a:bodyPr/>
          <a:lstStyle/>
          <a:p>
            <a:pPr algn="just">
              <a:lnSpc>
                <a:spcPct val="120000"/>
              </a:lnSpc>
              <a:buFont typeface="Wingdings" panose="05000000000000000000" pitchFamily="2" charset="2"/>
              <a:buChar char="n"/>
            </a:pPr>
            <a:r>
              <a:rPr lang="en-US" altLang="zh-CN" sz="1800" dirty="0">
                <a:latin typeface="+mj-lt"/>
              </a:rPr>
              <a:t>Each channel is only used by one RSF and one RIF</a:t>
            </a:r>
          </a:p>
          <a:p>
            <a:pPr algn="just">
              <a:lnSpc>
                <a:spcPct val="120000"/>
              </a:lnSpc>
              <a:buFont typeface="Wingdings" panose="05000000000000000000" pitchFamily="2" charset="2"/>
              <a:buChar char="n"/>
            </a:pPr>
            <a:r>
              <a:rPr lang="en-US" altLang="zh-CN" sz="1800" dirty="0">
                <a:latin typeface="+mj-lt"/>
              </a:rPr>
              <a:t>Both the initiator and the responder will follow the same channel order sequence</a:t>
            </a:r>
          </a:p>
        </p:txBody>
      </p:sp>
      <p:pic>
        <p:nvPicPr>
          <p:cNvPr id="2" name="图片 1"/>
          <p:cNvPicPr>
            <a:picLocks noChangeAspect="1"/>
          </p:cNvPicPr>
          <p:nvPr/>
        </p:nvPicPr>
        <p:blipFill>
          <a:blip r:embed="rId2"/>
          <a:stretch>
            <a:fillRect/>
          </a:stretch>
        </p:blipFill>
        <p:spPr>
          <a:xfrm>
            <a:off x="438690" y="1636390"/>
            <a:ext cx="7988705" cy="3475513"/>
          </a:xfrm>
          <a:prstGeom prst="rect">
            <a:avLst/>
          </a:prstGeom>
        </p:spPr>
      </p:pic>
    </p:spTree>
    <p:extLst>
      <p:ext uri="{BB962C8B-B14F-4D97-AF65-F5344CB8AC3E}">
        <p14:creationId xmlns:p14="http://schemas.microsoft.com/office/powerpoint/2010/main" val="2950288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Jan. 2024</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800" dirty="0">
                <a:solidFill>
                  <a:schemeClr val="tx1"/>
                </a:solidFill>
              </a:rPr>
              <a:t>Considerations</a:t>
            </a:r>
            <a:endParaRPr lang="zh-CN" altLang="en-US" sz="2800" dirty="0">
              <a:solidFill>
                <a:schemeClr val="tx1"/>
              </a:solidFill>
            </a:endParaRPr>
          </a:p>
        </p:txBody>
      </p:sp>
      <p:sp>
        <p:nvSpPr>
          <p:cNvPr id="8" name="内容占位符 2"/>
          <p:cNvSpPr>
            <a:spLocks noGrp="1"/>
          </p:cNvSpPr>
          <p:nvPr>
            <p:ph idx="1"/>
          </p:nvPr>
        </p:nvSpPr>
        <p:spPr>
          <a:xfrm>
            <a:off x="611560" y="1556792"/>
            <a:ext cx="7772400" cy="3334445"/>
          </a:xfrm>
        </p:spPr>
        <p:txBody>
          <a:bodyPr/>
          <a:lstStyle/>
          <a:p>
            <a:pPr algn="just">
              <a:lnSpc>
                <a:spcPct val="120000"/>
              </a:lnSpc>
              <a:buFont typeface="Wingdings" panose="05000000000000000000" pitchFamily="2" charset="2"/>
              <a:buChar char="n"/>
            </a:pPr>
            <a:endParaRPr lang="en-US" altLang="zh-CN" sz="1800" dirty="0">
              <a:latin typeface="+mj-lt"/>
            </a:endParaRPr>
          </a:p>
          <a:p>
            <a:pPr algn="just">
              <a:lnSpc>
                <a:spcPct val="150000"/>
              </a:lnSpc>
              <a:buFont typeface="Wingdings" panose="05000000000000000000" pitchFamily="2" charset="2"/>
              <a:buChar char="n"/>
            </a:pPr>
            <a:r>
              <a:rPr lang="en-US" altLang="zh-CN" sz="1800" dirty="0">
                <a:latin typeface="+mj-lt"/>
              </a:rPr>
              <a:t>To introduce frequency stitching into the MMS ranging, several aspects needs to be considered</a:t>
            </a:r>
            <a:endParaRPr lang="en-US" altLang="zh-CN" sz="1600" dirty="0">
              <a:latin typeface="+mj-lt"/>
            </a:endParaRPr>
          </a:p>
          <a:p>
            <a:pPr lvl="1" algn="just">
              <a:lnSpc>
                <a:spcPct val="150000"/>
              </a:lnSpc>
              <a:buFont typeface="Wingdings" panose="05000000000000000000" pitchFamily="2" charset="2"/>
              <a:buChar char="Ø"/>
            </a:pPr>
            <a:r>
              <a:rPr lang="en-US" altLang="zh-CN" sz="1600" dirty="0">
                <a:latin typeface="+mj-lt"/>
              </a:rPr>
              <a:t>MMS timing parameters</a:t>
            </a:r>
          </a:p>
          <a:p>
            <a:pPr lvl="1" algn="just">
              <a:lnSpc>
                <a:spcPct val="150000"/>
              </a:lnSpc>
              <a:buFont typeface="Wingdings" panose="05000000000000000000" pitchFamily="2" charset="2"/>
              <a:buChar char="Ø"/>
            </a:pPr>
            <a:r>
              <a:rPr lang="en-US" altLang="zh-CN" sz="1600" dirty="0">
                <a:latin typeface="+mj-lt"/>
              </a:rPr>
              <a:t>Ranging measurement report</a:t>
            </a:r>
          </a:p>
          <a:p>
            <a:pPr lvl="1" algn="just">
              <a:lnSpc>
                <a:spcPct val="150000"/>
              </a:lnSpc>
              <a:buFont typeface="Wingdings" panose="05000000000000000000" pitchFamily="2" charset="2"/>
              <a:buChar char="Ø"/>
            </a:pPr>
            <a:r>
              <a:rPr lang="en-US" altLang="zh-CN" sz="1600" dirty="0">
                <a:latin typeface="+mj-lt"/>
              </a:rPr>
              <a:t>Configurations of frequency stitching parameters</a:t>
            </a:r>
          </a:p>
          <a:p>
            <a:pPr lvl="1" algn="just">
              <a:lnSpc>
                <a:spcPct val="150000"/>
              </a:lnSpc>
              <a:buFont typeface="Wingdings" panose="05000000000000000000" pitchFamily="2" charset="2"/>
              <a:buChar char="Ø"/>
            </a:pPr>
            <a:r>
              <a:rPr lang="en-US" altLang="zh-CN" sz="1600" dirty="0">
                <a:latin typeface="+mj-lt"/>
              </a:rPr>
              <a:t>Device capability</a:t>
            </a:r>
          </a:p>
          <a:p>
            <a:pPr lvl="1" algn="just">
              <a:lnSpc>
                <a:spcPct val="120000"/>
              </a:lnSpc>
              <a:buFont typeface="Wingdings" panose="05000000000000000000" pitchFamily="2" charset="2"/>
              <a:buChar char="Ø"/>
            </a:pPr>
            <a:endParaRPr lang="en-US" altLang="zh-CN" sz="1600" dirty="0">
              <a:latin typeface="+mj-lt"/>
            </a:endParaRPr>
          </a:p>
          <a:p>
            <a:pPr lvl="1" algn="just">
              <a:lnSpc>
                <a:spcPct val="120000"/>
              </a:lnSpc>
              <a:buFont typeface="Wingdings" panose="05000000000000000000" pitchFamily="2" charset="2"/>
              <a:buChar char="Ø"/>
            </a:pPr>
            <a:endParaRPr lang="en-US" altLang="zh-CN" sz="1600" dirty="0">
              <a:latin typeface="+mj-lt"/>
            </a:endParaRPr>
          </a:p>
          <a:p>
            <a:pPr lvl="1" algn="just">
              <a:lnSpc>
                <a:spcPct val="120000"/>
              </a:lnSpc>
              <a:buFont typeface="Wingdings" panose="05000000000000000000" pitchFamily="2" charset="2"/>
              <a:buChar char="Ø"/>
            </a:pPr>
            <a:endParaRPr lang="en-US" altLang="zh-CN" sz="1400" dirty="0">
              <a:latin typeface="+mj-lt"/>
            </a:endParaRPr>
          </a:p>
          <a:p>
            <a:pPr marL="0" indent="0" algn="just">
              <a:lnSpc>
                <a:spcPct val="160000"/>
              </a:lnSpc>
              <a:buNone/>
            </a:pPr>
            <a:endParaRPr lang="en-US" altLang="zh-CN" sz="2000" dirty="0">
              <a:latin typeface="+mj-lt"/>
            </a:endParaRPr>
          </a:p>
        </p:txBody>
      </p:sp>
    </p:spTree>
    <p:extLst>
      <p:ext uri="{BB962C8B-B14F-4D97-AF65-F5344CB8AC3E}">
        <p14:creationId xmlns:p14="http://schemas.microsoft.com/office/powerpoint/2010/main" val="1544345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Jan. 2024</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7</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800" dirty="0">
                <a:solidFill>
                  <a:schemeClr val="tx1"/>
                </a:solidFill>
              </a:rPr>
              <a:t>MMS Timing Parameters Considerations</a:t>
            </a:r>
            <a:endParaRPr lang="zh-CN" altLang="en-US" sz="2800" dirty="0">
              <a:solidFill>
                <a:schemeClr val="tx1"/>
              </a:solidFill>
            </a:endParaRPr>
          </a:p>
        </p:txBody>
      </p:sp>
      <mc:AlternateContent xmlns:mc="http://schemas.openxmlformats.org/markup-compatibility/2006" xmlns:a14="http://schemas.microsoft.com/office/drawing/2010/main">
        <mc:Choice Requires="a14">
          <p:sp>
            <p:nvSpPr>
              <p:cNvPr id="8" name="内容占位符 2"/>
              <p:cNvSpPr>
                <a:spLocks noGrp="1"/>
              </p:cNvSpPr>
              <p:nvPr>
                <p:ph idx="1"/>
              </p:nvPr>
            </p:nvSpPr>
            <p:spPr>
              <a:xfrm>
                <a:off x="611560" y="1844824"/>
                <a:ext cx="7772400" cy="3334445"/>
              </a:xfrm>
            </p:spPr>
            <p:txBody>
              <a:bodyPr/>
              <a:lstStyle/>
              <a:p>
                <a:pPr algn="just">
                  <a:lnSpc>
                    <a:spcPct val="150000"/>
                  </a:lnSpc>
                  <a:buFont typeface="Wingdings" panose="05000000000000000000" pitchFamily="2" charset="2"/>
                  <a:buChar char="n"/>
                </a:pPr>
                <a:r>
                  <a:rPr lang="en-US" altLang="zh-CN" sz="1800" dirty="0">
                    <a:latin typeface="+mj-lt"/>
                  </a:rPr>
                  <a:t>With frequency stitching, the timing parameters could be configurable</a:t>
                </a:r>
              </a:p>
              <a:p>
                <a:pPr lvl="1" algn="just">
                  <a:lnSpc>
                    <a:spcPct val="150000"/>
                  </a:lnSpc>
                  <a:buFont typeface="Wingdings" panose="05000000000000000000" pitchFamily="2" charset="2"/>
                  <a:buChar char="Ø"/>
                </a:pPr>
                <a:r>
                  <a:rPr lang="en-US" altLang="zh-CN" sz="1600" dirty="0">
                    <a:latin typeface="+mj-lt"/>
                    <a:ea typeface="+mn-ea"/>
                    <a:cs typeface="+mn-cs"/>
                  </a:rPr>
                  <a:t>The values of </a:t>
                </a:r>
                <a14:m>
                  <m:oMath xmlns:m="http://schemas.openxmlformats.org/officeDocument/2006/math">
                    <m:sSub>
                      <m:sSubPr>
                        <m:ctrlPr>
                          <a:rPr lang="en-US" altLang="zh-CN" sz="1600" i="1">
                            <a:latin typeface="Cambria Math" panose="02040503050406030204" pitchFamily="18" charset="0"/>
                          </a:rPr>
                        </m:ctrlPr>
                      </m:sSubPr>
                      <m:e>
                        <m:r>
                          <a:rPr lang="en-US" altLang="zh-CN" sz="1600" i="1">
                            <a:latin typeface="Cambria Math" panose="02040503050406030204" pitchFamily="18" charset="0"/>
                          </a:rPr>
                          <m:t>𝑡</m:t>
                        </m:r>
                      </m:e>
                      <m:sub>
                        <m:r>
                          <a:rPr lang="en-US" altLang="zh-CN" sz="1600" i="1">
                            <a:latin typeface="Cambria Math" panose="02040503050406030204" pitchFamily="18" charset="0"/>
                          </a:rPr>
                          <m:t>1</m:t>
                        </m:r>
                      </m:sub>
                    </m:sSub>
                  </m:oMath>
                </a14:m>
                <a:r>
                  <a:rPr lang="en-US" altLang="zh-CN" sz="1600" dirty="0">
                    <a:latin typeface="+mj-lt"/>
                    <a:ea typeface="+mn-ea"/>
                    <a:cs typeface="+mn-cs"/>
                  </a:rPr>
                  <a:t> and </a:t>
                </a:r>
                <a14:m>
                  <m:oMath xmlns:m="http://schemas.openxmlformats.org/officeDocument/2006/math">
                    <m:sSub>
                      <m:sSubPr>
                        <m:ctrlPr>
                          <a:rPr lang="en-US" altLang="zh-CN" sz="1600" i="1">
                            <a:latin typeface="Cambria Math" panose="02040503050406030204" pitchFamily="18" charset="0"/>
                          </a:rPr>
                        </m:ctrlPr>
                      </m:sSubPr>
                      <m:e>
                        <m:r>
                          <a:rPr lang="en-US" altLang="zh-CN" sz="1600" i="1">
                            <a:latin typeface="Cambria Math" panose="02040503050406030204" pitchFamily="18" charset="0"/>
                          </a:rPr>
                          <m:t>𝑡</m:t>
                        </m:r>
                      </m:e>
                      <m:sub>
                        <m:r>
                          <a:rPr lang="en-US" altLang="zh-CN" sz="1600" i="1">
                            <a:latin typeface="Cambria Math" panose="02040503050406030204" pitchFamily="18" charset="0"/>
                          </a:rPr>
                          <m:t>2</m:t>
                        </m:r>
                      </m:sub>
                    </m:sSub>
                  </m:oMath>
                </a14:m>
                <a:r>
                  <a:rPr lang="en-US" altLang="zh-CN" sz="1600" i="1" dirty="0">
                    <a:latin typeface="+mj-lt"/>
                    <a:ea typeface="+mn-ea"/>
                    <a:cs typeface="+mn-cs"/>
                  </a:rPr>
                  <a:t> </a:t>
                </a:r>
                <a:r>
                  <a:rPr lang="en-US" altLang="zh-CN" sz="1600" dirty="0">
                    <a:latin typeface="+mj-lt"/>
                    <a:ea typeface="+mn-ea"/>
                    <a:cs typeface="+mn-cs"/>
                  </a:rPr>
                  <a:t>could be reduced to </a:t>
                </a:r>
                <a:r>
                  <a:rPr lang="en-US" altLang="zh-CN" sz="1600" b="1" dirty="0">
                    <a:latin typeface="+mj-lt"/>
                    <a:ea typeface="+mn-ea"/>
                    <a:cs typeface="+mn-cs"/>
                  </a:rPr>
                  <a:t>shorten the time per measurement </a:t>
                </a:r>
                <a:r>
                  <a:rPr lang="en-US" altLang="zh-CN" sz="1600" dirty="0">
                    <a:latin typeface="+mj-lt"/>
                    <a:ea typeface="+mn-ea"/>
                    <a:cs typeface="+mn-cs"/>
                  </a:rPr>
                  <a:t>in the following two cases</a:t>
                </a:r>
              </a:p>
              <a:p>
                <a:pPr lvl="2" algn="just">
                  <a:lnSpc>
                    <a:spcPct val="150000"/>
                  </a:lnSpc>
                  <a:buFont typeface="Arial" panose="020B0604020202020204" pitchFamily="34" charset="0"/>
                  <a:buChar char="•"/>
                </a:pPr>
                <a:r>
                  <a:rPr lang="en-US" altLang="zh-CN" sz="1600" dirty="0">
                    <a:latin typeface="+mj-lt"/>
                  </a:rPr>
                  <a:t>The carrier frequency grid is 499.2 MHz (no overlap) or 374.4 MHz (25% overlap)</a:t>
                </a:r>
              </a:p>
              <a:p>
                <a:pPr lvl="2" algn="just">
                  <a:lnSpc>
                    <a:spcPct val="150000"/>
                  </a:lnSpc>
                  <a:buFont typeface="Arial" panose="020B0604020202020204" pitchFamily="34" charset="0"/>
                  <a:buChar char="•"/>
                </a:pPr>
                <a:r>
                  <a:rPr lang="en-US" altLang="zh-CN" sz="1600" dirty="0">
                    <a:latin typeface="+mj-lt"/>
                  </a:rPr>
                  <a:t>The out-of-sequence channel order is applied</a:t>
                </a:r>
              </a:p>
              <a:p>
                <a:pPr lvl="2" algn="just">
                  <a:lnSpc>
                    <a:spcPct val="140000"/>
                  </a:lnSpc>
                  <a:buFont typeface="Arial" panose="020B0604020202020204" pitchFamily="34" charset="0"/>
                  <a:buChar char="•"/>
                </a:pPr>
                <a:endParaRPr lang="en-US" altLang="zh-CN" sz="1000" dirty="0">
                  <a:latin typeface="+mj-lt"/>
                </a:endParaRPr>
              </a:p>
              <a:p>
                <a:pPr marL="0" indent="0" algn="just">
                  <a:lnSpc>
                    <a:spcPct val="160000"/>
                  </a:lnSpc>
                  <a:buNone/>
                </a:pPr>
                <a:endParaRPr lang="en-US" altLang="zh-CN" sz="2000" dirty="0">
                  <a:latin typeface="+mj-lt"/>
                </a:endParaRPr>
              </a:p>
            </p:txBody>
          </p:sp>
        </mc:Choice>
        <mc:Fallback xmlns="">
          <p:sp>
            <p:nvSpPr>
              <p:cNvPr id="8" name="内容占位符 2"/>
              <p:cNvSpPr>
                <a:spLocks noGrp="1" noRot="1" noChangeAspect="1" noMove="1" noResize="1" noEditPoints="1" noAdjustHandles="1" noChangeArrowheads="1" noChangeShapeType="1" noTextEdit="1"/>
              </p:cNvSpPr>
              <p:nvPr>
                <p:ph idx="1"/>
              </p:nvPr>
            </p:nvSpPr>
            <p:spPr>
              <a:xfrm>
                <a:off x="611560" y="1844824"/>
                <a:ext cx="7772400" cy="3334445"/>
              </a:xfrm>
              <a:blipFill rotWithShape="0">
                <a:blip r:embed="rId2"/>
                <a:stretch>
                  <a:fillRect l="-471" r="-471"/>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08766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Jan. 2024</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800" dirty="0">
                <a:solidFill>
                  <a:schemeClr val="tx1"/>
                </a:solidFill>
              </a:rPr>
              <a:t>Ranging Measurement Report Considerations</a:t>
            </a:r>
            <a:endParaRPr lang="zh-CN" altLang="en-US" sz="2800" dirty="0">
              <a:solidFill>
                <a:schemeClr val="tx1"/>
              </a:solidFill>
            </a:endParaRPr>
          </a:p>
        </p:txBody>
      </p:sp>
      <p:sp>
        <p:nvSpPr>
          <p:cNvPr id="8" name="内容占位符 2"/>
          <p:cNvSpPr>
            <a:spLocks noGrp="1"/>
          </p:cNvSpPr>
          <p:nvPr>
            <p:ph idx="1"/>
          </p:nvPr>
        </p:nvSpPr>
        <p:spPr>
          <a:xfrm>
            <a:off x="685800" y="1628800"/>
            <a:ext cx="7772400" cy="3334445"/>
          </a:xfrm>
        </p:spPr>
        <p:txBody>
          <a:bodyPr/>
          <a:lstStyle/>
          <a:p>
            <a:pPr algn="just">
              <a:lnSpc>
                <a:spcPct val="130000"/>
              </a:lnSpc>
              <a:buFont typeface="Wingdings" panose="05000000000000000000" pitchFamily="2" charset="2"/>
              <a:buChar char="n"/>
            </a:pPr>
            <a:endParaRPr lang="en-US" altLang="zh-CN" sz="1800" dirty="0">
              <a:latin typeface="+mj-lt"/>
            </a:endParaRPr>
          </a:p>
          <a:p>
            <a:pPr algn="just">
              <a:lnSpc>
                <a:spcPct val="130000"/>
              </a:lnSpc>
              <a:buFont typeface="Wingdings" panose="05000000000000000000" pitchFamily="2" charset="2"/>
              <a:buChar char="n"/>
            </a:pPr>
            <a:r>
              <a:rPr lang="en-US" altLang="zh-CN" sz="1800" dirty="0">
                <a:latin typeface="+mj-lt"/>
              </a:rPr>
              <a:t>Both the initiator and the responders shall generate the timestamps based on the aggregated channel</a:t>
            </a:r>
          </a:p>
          <a:p>
            <a:pPr algn="just">
              <a:lnSpc>
                <a:spcPct val="130000"/>
              </a:lnSpc>
              <a:buFont typeface="Wingdings" panose="05000000000000000000" pitchFamily="2" charset="2"/>
              <a:buChar char="n"/>
            </a:pPr>
            <a:endParaRPr lang="en-US" altLang="zh-CN" sz="1800" dirty="0">
              <a:latin typeface="+mj-lt"/>
            </a:endParaRPr>
          </a:p>
          <a:p>
            <a:pPr algn="just">
              <a:lnSpc>
                <a:spcPct val="130000"/>
              </a:lnSpc>
              <a:buFont typeface="Wingdings" panose="05000000000000000000" pitchFamily="2" charset="2"/>
              <a:buChar char="n"/>
            </a:pPr>
            <a:r>
              <a:rPr lang="en-US" altLang="zh-CN" sz="1800" dirty="0">
                <a:latin typeface="+mj-lt"/>
              </a:rPr>
              <a:t>There is no change to the existing report format</a:t>
            </a:r>
          </a:p>
          <a:p>
            <a:pPr lvl="2" algn="just">
              <a:lnSpc>
                <a:spcPct val="140000"/>
              </a:lnSpc>
              <a:buFont typeface="Arial" panose="020B0604020202020204" pitchFamily="34" charset="0"/>
              <a:buChar char="•"/>
            </a:pPr>
            <a:endParaRPr lang="en-US" altLang="zh-CN" sz="1000" dirty="0">
              <a:latin typeface="+mj-lt"/>
            </a:endParaRPr>
          </a:p>
          <a:p>
            <a:pPr marL="0" indent="0" algn="just">
              <a:lnSpc>
                <a:spcPct val="160000"/>
              </a:lnSpc>
              <a:buNone/>
            </a:pPr>
            <a:endParaRPr lang="en-US" altLang="zh-CN" sz="2000" dirty="0">
              <a:latin typeface="+mj-lt"/>
            </a:endParaRPr>
          </a:p>
        </p:txBody>
      </p:sp>
    </p:spTree>
    <p:extLst>
      <p:ext uri="{BB962C8B-B14F-4D97-AF65-F5344CB8AC3E}">
        <p14:creationId xmlns:p14="http://schemas.microsoft.com/office/powerpoint/2010/main" val="851086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Jan. 2024</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Frequency Stitching Parameters Configurations</a:t>
            </a:r>
            <a:endParaRPr lang="zh-CN" altLang="en-US" sz="2600" dirty="0"/>
          </a:p>
        </p:txBody>
      </p:sp>
      <p:sp>
        <p:nvSpPr>
          <p:cNvPr id="8" name="内容占位符 2"/>
          <p:cNvSpPr>
            <a:spLocks noGrp="1"/>
          </p:cNvSpPr>
          <p:nvPr>
            <p:ph idx="1"/>
          </p:nvPr>
        </p:nvSpPr>
        <p:spPr>
          <a:xfrm>
            <a:off x="719336" y="1484783"/>
            <a:ext cx="7772400" cy="2880321"/>
          </a:xfrm>
        </p:spPr>
        <p:txBody>
          <a:bodyPr/>
          <a:lstStyle/>
          <a:p>
            <a:pPr algn="just">
              <a:lnSpc>
                <a:spcPct val="120000"/>
              </a:lnSpc>
              <a:buFont typeface="Wingdings" panose="05000000000000000000" pitchFamily="2" charset="2"/>
              <a:buChar char="n"/>
            </a:pPr>
            <a:r>
              <a:rPr lang="en-US" altLang="zh-CN" sz="1800" dirty="0">
                <a:latin typeface="+mj-lt"/>
              </a:rPr>
              <a:t>Method 1 (via AC IE): MMS ranging configuration field of the AC IE</a:t>
            </a:r>
          </a:p>
          <a:p>
            <a:pPr algn="just">
              <a:lnSpc>
                <a:spcPct val="120000"/>
              </a:lnSpc>
              <a:buFont typeface="Wingdings" panose="05000000000000000000" pitchFamily="2" charset="2"/>
              <a:buChar char="n"/>
            </a:pPr>
            <a:endParaRPr lang="en-US" altLang="zh-CN" sz="1800" dirty="0">
              <a:latin typeface="+mj-lt"/>
            </a:endParaRPr>
          </a:p>
          <a:p>
            <a:pPr algn="just">
              <a:lnSpc>
                <a:spcPct val="120000"/>
              </a:lnSpc>
              <a:buFont typeface="Wingdings" panose="05000000000000000000" pitchFamily="2" charset="2"/>
              <a:buChar char="n"/>
            </a:pPr>
            <a:endParaRPr lang="en-US" altLang="zh-CN" sz="1800" dirty="0">
              <a:latin typeface="+mj-lt"/>
            </a:endParaRPr>
          </a:p>
          <a:p>
            <a:pPr algn="just">
              <a:lnSpc>
                <a:spcPct val="120000"/>
              </a:lnSpc>
              <a:buFont typeface="Wingdings" panose="05000000000000000000" pitchFamily="2" charset="2"/>
              <a:buChar char="n"/>
            </a:pPr>
            <a:endParaRPr lang="en-US" altLang="zh-CN" sz="1800" dirty="0">
              <a:latin typeface="+mj-lt"/>
            </a:endParaRPr>
          </a:p>
          <a:p>
            <a:pPr algn="just">
              <a:lnSpc>
                <a:spcPct val="120000"/>
              </a:lnSpc>
              <a:buFont typeface="Wingdings" panose="05000000000000000000" pitchFamily="2" charset="2"/>
              <a:buChar char="n"/>
            </a:pPr>
            <a:r>
              <a:rPr lang="en-US" altLang="zh-CN" sz="1800" dirty="0">
                <a:latin typeface="+mj-lt"/>
              </a:rPr>
              <a:t>Method 2 (via Compact frame): The Ranging PHY </a:t>
            </a:r>
            <a:r>
              <a:rPr lang="en-US" altLang="zh-CN" sz="1800" dirty="0" err="1">
                <a:latin typeface="+mj-lt"/>
              </a:rPr>
              <a:t>Config</a:t>
            </a:r>
            <a:r>
              <a:rPr lang="en-US" altLang="zh-CN" sz="1800" dirty="0">
                <a:latin typeface="+mj-lt"/>
              </a:rPr>
              <a:t> field</a:t>
            </a:r>
          </a:p>
        </p:txBody>
      </p:sp>
      <p:graphicFrame>
        <p:nvGraphicFramePr>
          <p:cNvPr id="10" name="表格 9"/>
          <p:cNvGraphicFramePr>
            <a:graphicFrameLocks noGrp="1"/>
          </p:cNvGraphicFramePr>
          <p:nvPr>
            <p:extLst>
              <p:ext uri="{D42A27DB-BD31-4B8C-83A1-F6EECF244321}">
                <p14:modId xmlns:p14="http://schemas.microsoft.com/office/powerpoint/2010/main" val="2875465244"/>
              </p:ext>
            </p:extLst>
          </p:nvPr>
        </p:nvGraphicFramePr>
        <p:xfrm>
          <a:off x="323528" y="2012679"/>
          <a:ext cx="8568952" cy="1006584"/>
        </p:xfrm>
        <a:graphic>
          <a:graphicData uri="http://schemas.openxmlformats.org/drawingml/2006/table">
            <a:tbl>
              <a:tblPr firstRow="1" firstCol="1" bandRow="1">
                <a:tableStyleId>{F5AB1C69-6EDB-4FF4-983F-18BD219EF322}</a:tableStyleId>
              </a:tblPr>
              <a:tblGrid>
                <a:gridCol w="855867">
                  <a:extLst>
                    <a:ext uri="{9D8B030D-6E8A-4147-A177-3AD203B41FA5}">
                      <a16:colId xmlns="" xmlns:a16="http://schemas.microsoft.com/office/drawing/2014/main" val="20000"/>
                    </a:ext>
                  </a:extLst>
                </a:gridCol>
                <a:gridCol w="855867">
                  <a:extLst>
                    <a:ext uri="{9D8B030D-6E8A-4147-A177-3AD203B41FA5}">
                      <a16:colId xmlns="" xmlns:a16="http://schemas.microsoft.com/office/drawing/2014/main" val="20001"/>
                    </a:ext>
                  </a:extLst>
                </a:gridCol>
                <a:gridCol w="858437">
                  <a:extLst>
                    <a:ext uri="{9D8B030D-6E8A-4147-A177-3AD203B41FA5}">
                      <a16:colId xmlns="" xmlns:a16="http://schemas.microsoft.com/office/drawing/2014/main" val="20002"/>
                    </a:ext>
                  </a:extLst>
                </a:gridCol>
                <a:gridCol w="855867">
                  <a:extLst>
                    <a:ext uri="{9D8B030D-6E8A-4147-A177-3AD203B41FA5}">
                      <a16:colId xmlns="" xmlns:a16="http://schemas.microsoft.com/office/drawing/2014/main" val="20003"/>
                    </a:ext>
                  </a:extLst>
                </a:gridCol>
                <a:gridCol w="855867">
                  <a:extLst>
                    <a:ext uri="{9D8B030D-6E8A-4147-A177-3AD203B41FA5}">
                      <a16:colId xmlns="" xmlns:a16="http://schemas.microsoft.com/office/drawing/2014/main" val="20004"/>
                    </a:ext>
                  </a:extLst>
                </a:gridCol>
                <a:gridCol w="857581">
                  <a:extLst>
                    <a:ext uri="{9D8B030D-6E8A-4147-A177-3AD203B41FA5}">
                      <a16:colId xmlns="" xmlns:a16="http://schemas.microsoft.com/office/drawing/2014/main" val="20005"/>
                    </a:ext>
                  </a:extLst>
                </a:gridCol>
                <a:gridCol w="856723">
                  <a:extLst>
                    <a:ext uri="{9D8B030D-6E8A-4147-A177-3AD203B41FA5}">
                      <a16:colId xmlns="" xmlns:a16="http://schemas.microsoft.com/office/drawing/2014/main" val="20006"/>
                    </a:ext>
                  </a:extLst>
                </a:gridCol>
                <a:gridCol w="857581">
                  <a:extLst>
                    <a:ext uri="{9D8B030D-6E8A-4147-A177-3AD203B41FA5}">
                      <a16:colId xmlns="" xmlns:a16="http://schemas.microsoft.com/office/drawing/2014/main" val="20007"/>
                    </a:ext>
                  </a:extLst>
                </a:gridCol>
                <a:gridCol w="857581">
                  <a:extLst>
                    <a:ext uri="{9D8B030D-6E8A-4147-A177-3AD203B41FA5}">
                      <a16:colId xmlns="" xmlns:a16="http://schemas.microsoft.com/office/drawing/2014/main" val="20008"/>
                    </a:ext>
                  </a:extLst>
                </a:gridCol>
                <a:gridCol w="857581">
                  <a:extLst>
                    <a:ext uri="{9D8B030D-6E8A-4147-A177-3AD203B41FA5}">
                      <a16:colId xmlns="" xmlns:a16="http://schemas.microsoft.com/office/drawing/2014/main" val="20009"/>
                    </a:ext>
                  </a:extLst>
                </a:gridCol>
              </a:tblGrid>
              <a:tr h="323230">
                <a:tc>
                  <a:txBody>
                    <a:bodyPr/>
                    <a:lstStyle/>
                    <a:p>
                      <a:pPr algn="ctr">
                        <a:lnSpc>
                          <a:spcPts val="1150"/>
                        </a:lnSpc>
                        <a:spcAft>
                          <a:spcPts val="0"/>
                        </a:spcAft>
                      </a:pPr>
                      <a:r>
                        <a:rPr lang="en-US" sz="1200" dirty="0">
                          <a:solidFill>
                            <a:schemeClr val="tx1"/>
                          </a:solidFill>
                          <a:effectLst/>
                          <a:latin typeface="+mj-lt"/>
                        </a:rPr>
                        <a:t>Bits: 0-2</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dirty="0">
                          <a:solidFill>
                            <a:schemeClr val="tx1"/>
                          </a:solidFill>
                          <a:effectLst/>
                          <a:latin typeface="+mj-lt"/>
                        </a:rPr>
                        <a:t>3-5</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dirty="0">
                          <a:solidFill>
                            <a:schemeClr val="tx1"/>
                          </a:solidFill>
                          <a:effectLst/>
                          <a:latin typeface="+mj-lt"/>
                        </a:rPr>
                        <a:t>6-11</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a:solidFill>
                            <a:schemeClr val="tx1"/>
                          </a:solidFill>
                          <a:effectLst/>
                          <a:latin typeface="+mj-lt"/>
                        </a:rPr>
                        <a:t>12-18</a:t>
                      </a:r>
                      <a:endParaRPr lang="zh-CN" sz="120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a:solidFill>
                            <a:schemeClr val="tx1"/>
                          </a:solidFill>
                          <a:effectLst/>
                          <a:latin typeface="+mj-lt"/>
                        </a:rPr>
                        <a:t>19-21</a:t>
                      </a:r>
                      <a:endParaRPr lang="zh-CN" sz="120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a:solidFill>
                            <a:schemeClr val="tx1"/>
                          </a:solidFill>
                          <a:effectLst/>
                          <a:latin typeface="+mj-lt"/>
                        </a:rPr>
                        <a:t>22-23</a:t>
                      </a:r>
                      <a:endParaRPr lang="zh-CN" sz="120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a:solidFill>
                            <a:schemeClr val="tx1"/>
                          </a:solidFill>
                          <a:effectLst/>
                          <a:latin typeface="+mj-lt"/>
                        </a:rPr>
                        <a:t>24-27</a:t>
                      </a:r>
                      <a:endParaRPr lang="zh-CN" sz="120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altLang="zh-CN" sz="1200" dirty="0">
                          <a:solidFill>
                            <a:schemeClr val="tx1"/>
                          </a:solidFill>
                          <a:effectLst/>
                          <a:latin typeface="+mj-lt"/>
                          <a:ea typeface="Times New Roman" panose="02020603050405020304" pitchFamily="18" charset="0"/>
                          <a:cs typeface="Times New Roman" panose="02020603050405020304" pitchFamily="18" charset="0"/>
                        </a:rPr>
                        <a:t>28</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altLang="zh-CN" sz="1200" dirty="0">
                          <a:solidFill>
                            <a:schemeClr val="tx1"/>
                          </a:solidFill>
                          <a:effectLst/>
                          <a:latin typeface="+mj-lt"/>
                          <a:ea typeface="Times New Roman" panose="02020603050405020304" pitchFamily="18" charset="0"/>
                          <a:cs typeface="Times New Roman" panose="02020603050405020304" pitchFamily="18" charset="0"/>
                        </a:rPr>
                        <a:t>29-31</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dirty="0">
                          <a:solidFill>
                            <a:schemeClr val="tx1"/>
                          </a:solidFill>
                          <a:effectLst/>
                          <a:latin typeface="+mj-lt"/>
                        </a:rPr>
                        <a:t>Octets:</a:t>
                      </a:r>
                      <a:r>
                        <a:rPr lang="en-US" sz="1200" baseline="0" dirty="0">
                          <a:solidFill>
                            <a:schemeClr val="tx1"/>
                          </a:solidFill>
                          <a:effectLst/>
                          <a:latin typeface="+mj-lt"/>
                        </a:rPr>
                        <a:t> </a:t>
                      </a:r>
                      <a:r>
                        <a:rPr lang="en-US" sz="1200" dirty="0">
                          <a:solidFill>
                            <a:schemeClr val="tx1"/>
                          </a:solidFill>
                          <a:effectLst/>
                          <a:latin typeface="+mj-lt"/>
                        </a:rPr>
                        <a:t>0/1</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683354">
                <a:tc>
                  <a:txBody>
                    <a:bodyPr/>
                    <a:lstStyle/>
                    <a:p>
                      <a:pPr algn="ctr">
                        <a:lnSpc>
                          <a:spcPts val="1150"/>
                        </a:lnSpc>
                        <a:spcAft>
                          <a:spcPts val="0"/>
                        </a:spcAft>
                      </a:pPr>
                      <a:r>
                        <a:rPr lang="en-US" sz="1100" b="0" dirty="0">
                          <a:solidFill>
                            <a:schemeClr val="tx1"/>
                          </a:solidFill>
                          <a:effectLst/>
                          <a:latin typeface="+mj-lt"/>
                        </a:rPr>
                        <a:t>Number of RSF</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100" b="0" dirty="0">
                          <a:solidFill>
                            <a:schemeClr val="tx1"/>
                          </a:solidFill>
                          <a:effectLst/>
                          <a:latin typeface="+mj-lt"/>
                        </a:rPr>
                        <a:t>Number of RIF</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100" b="0" dirty="0">
                          <a:solidFill>
                            <a:schemeClr val="tx1"/>
                          </a:solidFill>
                          <a:effectLst/>
                          <a:latin typeface="+mj-lt"/>
                        </a:rPr>
                        <a:t>Preamble Code Index</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100" b="0" dirty="0">
                          <a:solidFill>
                            <a:schemeClr val="tx1"/>
                          </a:solidFill>
                          <a:effectLst/>
                          <a:latin typeface="+mj-lt"/>
                        </a:rPr>
                        <a:t>MMRS Gap Size</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100" b="0" dirty="0">
                          <a:solidFill>
                            <a:schemeClr val="tx1"/>
                          </a:solidFill>
                          <a:effectLst/>
                          <a:latin typeface="+mj-lt"/>
                        </a:rPr>
                        <a:t>MSR For MMRS</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100" b="0" dirty="0">
                          <a:solidFill>
                            <a:schemeClr val="tx1"/>
                          </a:solidFill>
                          <a:effectLst/>
                          <a:latin typeface="+mj-lt"/>
                        </a:rPr>
                        <a:t>STS Segment Length</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100" b="0" dirty="0">
                          <a:solidFill>
                            <a:schemeClr val="tx1"/>
                          </a:solidFill>
                          <a:effectLst/>
                          <a:latin typeface="+mj-lt"/>
                        </a:rPr>
                        <a:t>UWB Channel</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altLang="zh-CN" sz="1100" b="0" dirty="0">
                          <a:solidFill>
                            <a:srgbClr val="FF0000"/>
                          </a:solidFill>
                          <a:effectLst/>
                          <a:latin typeface="+mj-lt"/>
                          <a:ea typeface="Times New Roman" panose="02020603050405020304" pitchFamily="18" charset="0"/>
                          <a:cs typeface="Times New Roman" panose="02020603050405020304" pitchFamily="18" charset="0"/>
                        </a:rPr>
                        <a:t>MMS Frequency</a:t>
                      </a:r>
                      <a:r>
                        <a:rPr lang="en-US" altLang="zh-CN" sz="1100" b="0" baseline="0" dirty="0">
                          <a:solidFill>
                            <a:srgbClr val="FF0000"/>
                          </a:solidFill>
                          <a:effectLst/>
                          <a:latin typeface="+mj-lt"/>
                          <a:ea typeface="Times New Roman" panose="02020603050405020304" pitchFamily="18" charset="0"/>
                          <a:cs typeface="Times New Roman" panose="02020603050405020304" pitchFamily="18" charset="0"/>
                        </a:rPr>
                        <a:t> Stitching Enable</a:t>
                      </a:r>
                      <a:endParaRPr lang="zh-CN" sz="1100" b="0" dirty="0">
                        <a:solidFill>
                          <a:srgbClr val="FF0000"/>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altLang="zh-CN" sz="1100" b="0" dirty="0">
                          <a:solidFill>
                            <a:schemeClr val="tx1"/>
                          </a:solidFill>
                          <a:effectLst/>
                          <a:latin typeface="+mj-lt"/>
                          <a:ea typeface="Times New Roman" panose="02020603050405020304" pitchFamily="18" charset="0"/>
                          <a:cs typeface="Times New Roman" panose="02020603050405020304" pitchFamily="18" charset="0"/>
                        </a:rPr>
                        <a:t>Reserved</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100" b="0" dirty="0">
                          <a:solidFill>
                            <a:srgbClr val="FF0000"/>
                          </a:solidFill>
                          <a:effectLst/>
                          <a:latin typeface="+mj-lt"/>
                        </a:rPr>
                        <a:t>MMS Frequency Stitching Parameters</a:t>
                      </a:r>
                      <a:endParaRPr lang="zh-CN" sz="1100" b="0" dirty="0">
                        <a:solidFill>
                          <a:srgbClr val="FF0000"/>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graphicFrame>
        <p:nvGraphicFramePr>
          <p:cNvPr id="2" name="表格 1"/>
          <p:cNvGraphicFramePr>
            <a:graphicFrameLocks noGrp="1"/>
          </p:cNvGraphicFramePr>
          <p:nvPr>
            <p:extLst>
              <p:ext uri="{D42A27DB-BD31-4B8C-83A1-F6EECF244321}">
                <p14:modId xmlns:p14="http://schemas.microsoft.com/office/powerpoint/2010/main" val="2770514276"/>
              </p:ext>
            </p:extLst>
          </p:nvPr>
        </p:nvGraphicFramePr>
        <p:xfrm>
          <a:off x="918093" y="3528148"/>
          <a:ext cx="6853790" cy="1006584"/>
        </p:xfrm>
        <a:graphic>
          <a:graphicData uri="http://schemas.openxmlformats.org/drawingml/2006/table">
            <a:tbl>
              <a:tblPr firstRow="1" firstCol="1" bandRow="1">
                <a:tableStyleId>{F5AB1C69-6EDB-4FF4-983F-18BD219EF322}</a:tableStyleId>
              </a:tblPr>
              <a:tblGrid>
                <a:gridCol w="855867">
                  <a:extLst>
                    <a:ext uri="{9D8B030D-6E8A-4147-A177-3AD203B41FA5}">
                      <a16:colId xmlns="" xmlns:a16="http://schemas.microsoft.com/office/drawing/2014/main" val="20000"/>
                    </a:ext>
                  </a:extLst>
                </a:gridCol>
                <a:gridCol w="855867">
                  <a:extLst>
                    <a:ext uri="{9D8B030D-6E8A-4147-A177-3AD203B41FA5}">
                      <a16:colId xmlns="" xmlns:a16="http://schemas.microsoft.com/office/drawing/2014/main" val="20001"/>
                    </a:ext>
                  </a:extLst>
                </a:gridCol>
                <a:gridCol w="858437">
                  <a:extLst>
                    <a:ext uri="{9D8B030D-6E8A-4147-A177-3AD203B41FA5}">
                      <a16:colId xmlns="" xmlns:a16="http://schemas.microsoft.com/office/drawing/2014/main" val="20002"/>
                    </a:ext>
                  </a:extLst>
                </a:gridCol>
                <a:gridCol w="855867">
                  <a:extLst>
                    <a:ext uri="{9D8B030D-6E8A-4147-A177-3AD203B41FA5}">
                      <a16:colId xmlns="" xmlns:a16="http://schemas.microsoft.com/office/drawing/2014/main" val="20003"/>
                    </a:ext>
                  </a:extLst>
                </a:gridCol>
                <a:gridCol w="855867">
                  <a:extLst>
                    <a:ext uri="{9D8B030D-6E8A-4147-A177-3AD203B41FA5}">
                      <a16:colId xmlns="" xmlns:a16="http://schemas.microsoft.com/office/drawing/2014/main" val="20004"/>
                    </a:ext>
                  </a:extLst>
                </a:gridCol>
                <a:gridCol w="857581">
                  <a:extLst>
                    <a:ext uri="{9D8B030D-6E8A-4147-A177-3AD203B41FA5}">
                      <a16:colId xmlns="" xmlns:a16="http://schemas.microsoft.com/office/drawing/2014/main" val="20005"/>
                    </a:ext>
                  </a:extLst>
                </a:gridCol>
                <a:gridCol w="856723">
                  <a:extLst>
                    <a:ext uri="{9D8B030D-6E8A-4147-A177-3AD203B41FA5}">
                      <a16:colId xmlns="" xmlns:a16="http://schemas.microsoft.com/office/drawing/2014/main" val="20006"/>
                    </a:ext>
                  </a:extLst>
                </a:gridCol>
                <a:gridCol w="857581">
                  <a:extLst>
                    <a:ext uri="{9D8B030D-6E8A-4147-A177-3AD203B41FA5}">
                      <a16:colId xmlns="" xmlns:a16="http://schemas.microsoft.com/office/drawing/2014/main" val="20007"/>
                    </a:ext>
                  </a:extLst>
                </a:gridCol>
              </a:tblGrid>
              <a:tr h="323230">
                <a:tc>
                  <a:txBody>
                    <a:bodyPr/>
                    <a:lstStyle/>
                    <a:p>
                      <a:pPr algn="ctr">
                        <a:lnSpc>
                          <a:spcPts val="1150"/>
                        </a:lnSpc>
                        <a:spcAft>
                          <a:spcPts val="0"/>
                        </a:spcAft>
                      </a:pPr>
                      <a:r>
                        <a:rPr lang="en-US" sz="1200" dirty="0">
                          <a:solidFill>
                            <a:schemeClr val="tx1"/>
                          </a:solidFill>
                          <a:effectLst/>
                          <a:latin typeface="+mj-lt"/>
                        </a:rPr>
                        <a:t>Bits: 0-5</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dirty="0">
                          <a:solidFill>
                            <a:schemeClr val="tx1"/>
                          </a:solidFill>
                          <a:effectLst/>
                          <a:latin typeface="+mj-lt"/>
                        </a:rPr>
                        <a:t>6-12</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dirty="0">
                          <a:solidFill>
                            <a:schemeClr val="tx1"/>
                          </a:solidFill>
                          <a:effectLst/>
                          <a:latin typeface="+mj-lt"/>
                        </a:rPr>
                        <a:t>13-15</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dirty="0">
                          <a:solidFill>
                            <a:schemeClr val="tx1"/>
                          </a:solidFill>
                          <a:effectLst/>
                          <a:latin typeface="+mj-lt"/>
                        </a:rPr>
                        <a:t>16-17</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dirty="0">
                          <a:solidFill>
                            <a:schemeClr val="tx1"/>
                          </a:solidFill>
                          <a:effectLst/>
                          <a:latin typeface="+mj-lt"/>
                        </a:rPr>
                        <a:t>18-21</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dirty="0">
                          <a:solidFill>
                            <a:schemeClr val="tx1"/>
                          </a:solidFill>
                          <a:effectLst/>
                          <a:latin typeface="+mj-lt"/>
                        </a:rPr>
                        <a:t>22</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200" dirty="0">
                          <a:solidFill>
                            <a:schemeClr val="tx1"/>
                          </a:solidFill>
                          <a:effectLst/>
                          <a:latin typeface="+mj-lt"/>
                        </a:rPr>
                        <a:t>23</a:t>
                      </a:r>
                      <a:endParaRPr lang="zh-CN" sz="120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lnSpc>
                          <a:spcPts val="1150"/>
                        </a:lnSpc>
                        <a:spcAft>
                          <a:spcPts val="0"/>
                        </a:spcAft>
                      </a:pPr>
                      <a:r>
                        <a:rPr lang="en-US" altLang="zh-CN" sz="1200" b="1" kern="1200" dirty="0">
                          <a:solidFill>
                            <a:schemeClr val="tx1"/>
                          </a:solidFill>
                          <a:effectLst/>
                          <a:latin typeface="+mj-lt"/>
                          <a:ea typeface="+mn-ea"/>
                          <a:cs typeface="+mn-cs"/>
                        </a:rPr>
                        <a:t>Octets: 0/1</a:t>
                      </a:r>
                      <a:endParaRPr lang="zh-CN" altLang="zh-CN" sz="1200" b="1" kern="1200" dirty="0">
                        <a:solidFill>
                          <a:schemeClr val="tx1"/>
                        </a:solidFill>
                        <a:effectLst/>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683354">
                <a:tc>
                  <a:txBody>
                    <a:bodyPr/>
                    <a:lstStyle/>
                    <a:p>
                      <a:pPr algn="ctr">
                        <a:lnSpc>
                          <a:spcPts val="1150"/>
                        </a:lnSpc>
                        <a:spcAft>
                          <a:spcPts val="0"/>
                        </a:spcAft>
                      </a:pPr>
                      <a:r>
                        <a:rPr lang="en-US" sz="1100" b="0" dirty="0">
                          <a:solidFill>
                            <a:schemeClr val="tx1"/>
                          </a:solidFill>
                          <a:effectLst/>
                          <a:latin typeface="+mj-lt"/>
                        </a:rPr>
                        <a:t>Sequence Code Index</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100" b="0" dirty="0">
                          <a:solidFill>
                            <a:schemeClr val="tx1"/>
                          </a:solidFill>
                          <a:effectLst/>
                          <a:latin typeface="+mj-lt"/>
                        </a:rPr>
                        <a:t>MMRS Complementary Set Zeroes</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100" b="0" dirty="0">
                          <a:solidFill>
                            <a:schemeClr val="tx1"/>
                          </a:solidFill>
                          <a:effectLst/>
                          <a:latin typeface="+mj-lt"/>
                        </a:rPr>
                        <a:t>N_MSR</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altLang="zh-CN" sz="1100" b="0" kern="1200" dirty="0">
                          <a:solidFill>
                            <a:schemeClr val="tx1"/>
                          </a:solidFill>
                          <a:effectLst/>
                          <a:latin typeface="+mj-lt"/>
                          <a:ea typeface="+mn-ea"/>
                          <a:cs typeface="+mn-cs"/>
                        </a:rPr>
                        <a:t>STS Segment Length</a:t>
                      </a:r>
                      <a:endParaRPr lang="zh-CN" altLang="zh-CN" sz="1100" b="0" kern="1200" dirty="0">
                        <a:solidFill>
                          <a:schemeClr val="tx1"/>
                        </a:solidFill>
                        <a:effectLst/>
                        <a:latin typeface="+mj-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sz="1100" b="0" dirty="0">
                          <a:solidFill>
                            <a:schemeClr val="tx1"/>
                          </a:solidFill>
                          <a:effectLst/>
                          <a:latin typeface="+mj-lt"/>
                        </a:rPr>
                        <a:t>UWB Channel</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150"/>
                        </a:lnSpc>
                        <a:spcBef>
                          <a:spcPts val="0"/>
                        </a:spcBef>
                        <a:spcAft>
                          <a:spcPts val="0"/>
                        </a:spcAft>
                        <a:buClrTx/>
                        <a:buSzTx/>
                        <a:buFontTx/>
                        <a:buNone/>
                        <a:tabLst/>
                        <a:defRPr/>
                      </a:pPr>
                      <a:r>
                        <a:rPr lang="en-US" altLang="zh-CN" sz="1100" b="0" kern="1200" dirty="0">
                          <a:solidFill>
                            <a:srgbClr val="FF0000"/>
                          </a:solidFill>
                          <a:effectLst/>
                          <a:latin typeface="+mj-lt"/>
                          <a:ea typeface="Times New Roman" panose="02020603050405020304" pitchFamily="18" charset="0"/>
                          <a:cs typeface="Times New Roman" panose="02020603050405020304" pitchFamily="18" charset="0"/>
                        </a:rPr>
                        <a:t>MMS Frequency Stitching Enable</a:t>
                      </a:r>
                      <a:endParaRPr lang="zh-CN" altLang="zh-CN" sz="1100" b="0" kern="1200" dirty="0">
                        <a:solidFill>
                          <a:srgbClr val="FF0000"/>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altLang="zh-CN" sz="1100" b="0" dirty="0">
                          <a:solidFill>
                            <a:schemeClr val="tx1"/>
                          </a:solidFill>
                          <a:effectLst/>
                          <a:latin typeface="+mj-lt"/>
                          <a:ea typeface="Times New Roman" panose="02020603050405020304" pitchFamily="18" charset="0"/>
                          <a:cs typeface="Times New Roman" panose="02020603050405020304" pitchFamily="18" charset="0"/>
                        </a:rPr>
                        <a:t>Reserved</a:t>
                      </a:r>
                      <a:endParaRPr lang="zh-CN" sz="1100" b="0" dirty="0">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150"/>
                        </a:lnSpc>
                        <a:spcAft>
                          <a:spcPts val="0"/>
                        </a:spcAft>
                      </a:pPr>
                      <a:r>
                        <a:rPr lang="en-US" altLang="zh-CN" sz="1100" b="0" dirty="0">
                          <a:solidFill>
                            <a:srgbClr val="FF0000"/>
                          </a:solidFill>
                          <a:effectLst/>
                          <a:latin typeface="+mj-lt"/>
                          <a:ea typeface="Times New Roman" panose="02020603050405020304" pitchFamily="18" charset="0"/>
                          <a:cs typeface="Times New Roman" panose="02020603050405020304" pitchFamily="18" charset="0"/>
                        </a:rPr>
                        <a:t>MMS Frequency</a:t>
                      </a:r>
                      <a:r>
                        <a:rPr lang="en-US" altLang="zh-CN" sz="1100" b="0" baseline="0" dirty="0">
                          <a:solidFill>
                            <a:srgbClr val="FF0000"/>
                          </a:solidFill>
                          <a:effectLst/>
                          <a:latin typeface="+mj-lt"/>
                          <a:ea typeface="Times New Roman" panose="02020603050405020304" pitchFamily="18" charset="0"/>
                          <a:cs typeface="Times New Roman" panose="02020603050405020304" pitchFamily="18" charset="0"/>
                        </a:rPr>
                        <a:t> Stitching Parameters</a:t>
                      </a:r>
                      <a:endParaRPr lang="zh-CN" sz="1100" b="0" dirty="0">
                        <a:solidFill>
                          <a:srgbClr val="FF0000"/>
                        </a:solidFill>
                        <a:effectLst/>
                        <a:latin typeface="+mj-lt"/>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
        <p:nvSpPr>
          <p:cNvPr id="3" name="矩形 2"/>
          <p:cNvSpPr/>
          <p:nvPr/>
        </p:nvSpPr>
        <p:spPr>
          <a:xfrm>
            <a:off x="719336" y="4632008"/>
            <a:ext cx="7772400" cy="1392945"/>
          </a:xfrm>
          <a:prstGeom prst="rect">
            <a:avLst/>
          </a:prstGeom>
        </p:spPr>
        <p:txBody>
          <a:bodyPr wrap="square">
            <a:spAutoFit/>
          </a:bodyPr>
          <a:lstStyle/>
          <a:p>
            <a:pPr marL="285750" indent="-285750" algn="just">
              <a:lnSpc>
                <a:spcPct val="120000"/>
              </a:lnSpc>
              <a:buFont typeface="Wingdings" panose="05000000000000000000" pitchFamily="2" charset="2"/>
              <a:buChar char="n"/>
            </a:pPr>
            <a:r>
              <a:rPr lang="en-US" altLang="zh-CN" sz="1800" dirty="0"/>
              <a:t>The MMS Frequency Stitching Enable field where one indicates that frequency stitching is enabled and the presence of the MMS Frequency Stitching Parameters field, and where zero indicates that frequency stitching is disabled and the MMS Frequency Stitching Parameters field is not present</a:t>
            </a:r>
          </a:p>
        </p:txBody>
      </p:sp>
    </p:spTree>
    <p:extLst>
      <p:ext uri="{BB962C8B-B14F-4D97-AF65-F5344CB8AC3E}">
        <p14:creationId xmlns:p14="http://schemas.microsoft.com/office/powerpoint/2010/main" val="3008194977"/>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882</Words>
  <Application>Microsoft Office PowerPoint</Application>
  <PresentationFormat>全屏显示(4:3)</PresentationFormat>
  <Paragraphs>211</Paragraphs>
  <Slides>13</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13</vt:i4>
      </vt:variant>
    </vt:vector>
  </HeadingPairs>
  <TitlesOfParts>
    <vt:vector size="21" baseType="lpstr">
      <vt:lpstr>Arial Unicode MS</vt:lpstr>
      <vt:lpstr>MS PGothic</vt:lpstr>
      <vt:lpstr>Arial</vt:lpstr>
      <vt:lpstr>Calibri</vt:lpstr>
      <vt:lpstr>Cambria Math</vt:lpstr>
      <vt:lpstr>Times New Roman</vt:lpstr>
      <vt:lpstr>Wingdings</vt:lpstr>
      <vt:lpstr>IEEE-P802_15</vt:lpstr>
      <vt:lpstr>PowerPoint 演示文稿</vt:lpstr>
      <vt:lpstr>PowerPoint 演示文稿</vt:lpstr>
      <vt:lpstr>Background</vt:lpstr>
      <vt:lpstr>Recap</vt:lpstr>
      <vt:lpstr>Combination of Frequency Stitching and MMS</vt:lpstr>
      <vt:lpstr>Considerations</vt:lpstr>
      <vt:lpstr>MMS Timing Parameters Considerations</vt:lpstr>
      <vt:lpstr>Ranging Measurement Report Considerations</vt:lpstr>
      <vt:lpstr>Frequency Stitching Parameters Configurations</vt:lpstr>
      <vt:lpstr>MMS Frequency Stitching Parameters</vt:lpstr>
      <vt:lpstr>Device Capability Considerations</vt:lpstr>
      <vt:lpstr>Summary</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2024-01-12T07:14:07Z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(3)zHsYHi6v6Xqvap5iRsNH+yOuJkvjzOyD8R8cSAHPLBgMMQg3BJelC1EVSxCoSIX4f5pGxkiL
U9+p35wWZsRTwXG3xT3dH0odOWuDpQ66QMp6uZZoR9R6Y+PNw/KuIZ78sazclADyhXXOT6Ao
/MMwHcpLC5P0uXQb8wA7Pg6uQehSQnHHW8CR9hWzW5C5iIwEQ5P6+jEsd/wke2HD98/4AzgV
70mDGzan1FWM1DmLc9</vt:lpwstr>
  </property>
  <property fmtid="{D5CDD505-2E9C-101B-9397-08002B2CF9AE}" pid="3" name="_2015_ms_pID_7253431">
    <vt:lpwstr>MPphlvkiGpkZhxiPlpoc8oRHywneEDE8ht9CPz7ITg9gp6WLmMZbTR
wDIFChKVt+z6uP5aP7//QXZsUyZLFCrsHtwXOgvsZtxWnrdUbQ0YqYR1AkSqUMs/5zJ6Y0+1
sNUAQ1ayMyBBaCn10fxt4KdiqBjey/n4VyPnYsexpdVoGQ6V/MJm4Sz+bUFww1o7VzyiQ4+3
rGSauCstSiv4OB7kat0xRI+4aEnbjdkudz6N</vt:lpwstr>
  </property>
  <property fmtid="{D5CDD505-2E9C-101B-9397-08002B2CF9AE}" pid="4" name="_2015_ms_pID_7253432">
    <vt:lpwstr>INrV9j7CHunsLJuOG+F8HQE=</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