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9" r:id="rId2"/>
    <p:sldId id="276" r:id="rId3"/>
    <p:sldId id="266" r:id="rId4"/>
    <p:sldId id="264" r:id="rId5"/>
    <p:sldId id="268" r:id="rId6"/>
    <p:sldId id="269" r:id="rId7"/>
    <p:sldId id="270" r:id="rId8"/>
    <p:sldId id="267" r:id="rId9"/>
    <p:sldId id="271" r:id="rId10"/>
    <p:sldId id="272" r:id="rId11"/>
    <p:sldId id="274" r:id="rId12"/>
    <p:sldId id="273" r:id="rId13"/>
    <p:sldId id="275" r:id="rId14"/>
    <p:sldId id="277" r:id="rId15"/>
    <p:sldId id="280" r:id="rId16"/>
    <p:sldId id="278" r:id="rId17"/>
    <p:sldId id="279" r:id="rId18"/>
    <p:sldId id="281"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87" autoAdjust="0"/>
    <p:restoredTop sz="94660"/>
  </p:normalViewPr>
  <p:slideViewPr>
    <p:cSldViewPr showGuides="1">
      <p:cViewPr>
        <p:scale>
          <a:sx n="125" d="100"/>
          <a:sy n="125" d="100"/>
        </p:scale>
        <p:origin x="1830" y="-3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de-DE"/>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de-DE"/>
              <a:t>Page </a:t>
            </a:r>
            <a:fld id="{881B14EA-270D-4300-B4CA-79D6F769A51E}" type="slidenum">
              <a:rPr lang="en-US" altLang="de-DE"/>
              <a:pPr/>
              <a:t>‹Nr.›</a:t>
            </a:fld>
            <a:endParaRPr lang="en-US" altLang="de-DE"/>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de-DE"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de-DE" smtClean="0"/>
              <a:t>Click to edit Master text styles</a:t>
            </a:r>
          </a:p>
          <a:p>
            <a:pPr lvl="1"/>
            <a:r>
              <a:rPr lang="en-US" altLang="de-DE" smtClean="0"/>
              <a:t>Second level</a:t>
            </a:r>
          </a:p>
          <a:p>
            <a:pPr lvl="2"/>
            <a:r>
              <a:rPr lang="en-US" altLang="de-DE" smtClean="0"/>
              <a:t>Third level</a:t>
            </a:r>
          </a:p>
          <a:p>
            <a:pPr lvl="3"/>
            <a:r>
              <a:rPr lang="en-US" altLang="de-DE" smtClean="0"/>
              <a:t>Fourth level</a:t>
            </a:r>
          </a:p>
          <a:p>
            <a:pPr lvl="4"/>
            <a:r>
              <a:rPr lang="en-US" altLang="de-DE"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de-DE"/>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de-DE"/>
              <a:t>Page </a:t>
            </a:r>
            <a:fld id="{7902E1F6-31E1-4E79-BFB1-0F792825E57C}" type="slidenum">
              <a:rPr lang="en-US" altLang="de-DE"/>
              <a:pPr/>
              <a:t>‹Nr.›</a:t>
            </a:fld>
            <a:endParaRPr lang="en-US" altLang="de-DE"/>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3</a:t>
            </a:fld>
            <a:endParaRPr lang="en-US" altLang="de-DE"/>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365792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4</a:t>
            </a:fld>
            <a:endParaRPr lang="en-US" altLang="de-DE"/>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275247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smtClean="0"/>
              <a:t>Titelmasterformat durch Klicken bearbeiten</a:t>
            </a:r>
            <a:endParaRPr lang="en-US"/>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9D53074-4639-4BF4-A755-3CA2A8186AA8}" type="slidenum">
              <a:rPr lang="en-US" altLang="de-DE"/>
              <a:pPr/>
              <a:t>‹Nr.›</a:t>
            </a:fld>
            <a:endParaRPr lang="en-US" altLang="de-DE"/>
          </a:p>
        </p:txBody>
      </p:sp>
    </p:spTree>
    <p:extLst>
      <p:ext uri="{BB962C8B-B14F-4D97-AF65-F5344CB8AC3E}">
        <p14:creationId xmlns:p14="http://schemas.microsoft.com/office/powerpoint/2010/main" val="3726400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486835A7-2F06-4108-A6DB-A5F5A4A7DE63}" type="slidenum">
              <a:rPr lang="en-US" altLang="de-DE"/>
              <a:pPr/>
              <a:t>‹Nr.›</a:t>
            </a:fld>
            <a:endParaRPr lang="en-US" altLang="de-DE"/>
          </a:p>
        </p:txBody>
      </p:sp>
    </p:spTree>
    <p:extLst>
      <p:ext uri="{BB962C8B-B14F-4D97-AF65-F5344CB8AC3E}">
        <p14:creationId xmlns:p14="http://schemas.microsoft.com/office/powerpoint/2010/main" val="3926335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98625F7B-87E7-40C3-A63F-8E6049FF7ABE}" type="slidenum">
              <a:rPr lang="en-US" altLang="de-DE"/>
              <a:pPr/>
              <a:t>‹Nr.›</a:t>
            </a:fld>
            <a:endParaRPr lang="en-US" altLang="de-DE"/>
          </a:p>
        </p:txBody>
      </p:sp>
    </p:spTree>
    <p:extLst>
      <p:ext uri="{BB962C8B-B14F-4D97-AF65-F5344CB8AC3E}">
        <p14:creationId xmlns:p14="http://schemas.microsoft.com/office/powerpoint/2010/main" val="1701495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72577B56-0E94-428B-83F9-43FA3D48814B}" type="slidenum">
              <a:rPr lang="en-US" altLang="de-DE"/>
              <a:pPr/>
              <a:t>‹Nr.›</a:t>
            </a:fld>
            <a:endParaRPr lang="en-US" altLang="de-DE"/>
          </a:p>
        </p:txBody>
      </p:sp>
    </p:spTree>
    <p:extLst>
      <p:ext uri="{BB962C8B-B14F-4D97-AF65-F5344CB8AC3E}">
        <p14:creationId xmlns:p14="http://schemas.microsoft.com/office/powerpoint/2010/main" val="3213757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smtClean="0"/>
              <a:t>Titelmasterformat durch Klicken bearbeiten</a:t>
            </a:r>
            <a:endParaRPr lang="en-US"/>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68332D2-655A-44E9-B05F-A33559FE2100}" type="slidenum">
              <a:rPr lang="en-US" altLang="de-DE"/>
              <a:pPr/>
              <a:t>‹Nr.›</a:t>
            </a:fld>
            <a:endParaRPr lang="en-US" altLang="de-DE"/>
          </a:p>
        </p:txBody>
      </p:sp>
    </p:spTree>
    <p:extLst>
      <p:ext uri="{BB962C8B-B14F-4D97-AF65-F5344CB8AC3E}">
        <p14:creationId xmlns:p14="http://schemas.microsoft.com/office/powerpoint/2010/main" val="3377374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sz="half" idx="1"/>
          </p:nvPr>
        </p:nvSpPr>
        <p:spPr>
          <a:xfrm>
            <a:off x="6858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umsplatzhalter 4"/>
          <p:cNvSpPr>
            <a:spLocks noGrp="1"/>
          </p:cNvSpPr>
          <p:nvPr>
            <p:ph type="dt" sz="half" idx="10"/>
          </p:nvPr>
        </p:nvSpPr>
        <p:spPr/>
        <p:txBody>
          <a:bodyPr/>
          <a:lstStyle>
            <a:lvl1pPr>
              <a:defRPr/>
            </a:lvl1pPr>
          </a:lstStyle>
          <a:p>
            <a:r>
              <a:rPr lang="de-DE" altLang="de-DE" smtClean="0"/>
              <a:t>Jan.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09BEB22E-B696-4782-AA41-95B1CE728106}" type="slidenum">
              <a:rPr lang="en-US" altLang="de-DE"/>
              <a:pPr/>
              <a:t>‹Nr.›</a:t>
            </a:fld>
            <a:endParaRPr lang="en-US" altLang="de-DE"/>
          </a:p>
        </p:txBody>
      </p:sp>
    </p:spTree>
    <p:extLst>
      <p:ext uri="{BB962C8B-B14F-4D97-AF65-F5344CB8AC3E}">
        <p14:creationId xmlns:p14="http://schemas.microsoft.com/office/powerpoint/2010/main" val="1501070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smtClean="0"/>
              <a:t>Titelmasterformat durch Klicken bearbeiten</a:t>
            </a:r>
            <a:endParaRPr lang="en-US"/>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630238" y="2505075"/>
            <a:ext cx="386873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6"/>
          <p:cNvSpPr>
            <a:spLocks noGrp="1"/>
          </p:cNvSpPr>
          <p:nvPr>
            <p:ph type="dt" sz="half" idx="10"/>
          </p:nvPr>
        </p:nvSpPr>
        <p:spPr/>
        <p:txBody>
          <a:bodyPr/>
          <a:lstStyle>
            <a:lvl1pPr>
              <a:defRPr/>
            </a:lvl1pPr>
          </a:lstStyle>
          <a:p>
            <a:r>
              <a:rPr lang="de-DE" altLang="de-DE" smtClean="0"/>
              <a:t>Jan. 2024</a:t>
            </a:r>
            <a:endParaRPr lang="en-US" altLang="de-DE"/>
          </a:p>
        </p:txBody>
      </p:sp>
      <p:sp>
        <p:nvSpPr>
          <p:cNvPr id="8" name="Fußzeilenplatzhalter 7"/>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9" name="Foliennummernplatzhalter 8"/>
          <p:cNvSpPr>
            <a:spLocks noGrp="1"/>
          </p:cNvSpPr>
          <p:nvPr>
            <p:ph type="sldNum" sz="quarter" idx="12"/>
          </p:nvPr>
        </p:nvSpPr>
        <p:spPr/>
        <p:txBody>
          <a:bodyPr/>
          <a:lstStyle>
            <a:lvl1pPr>
              <a:defRPr/>
            </a:lvl1pPr>
          </a:lstStyle>
          <a:p>
            <a:r>
              <a:rPr lang="en-US" altLang="de-DE"/>
              <a:t>Slide </a:t>
            </a:r>
            <a:fld id="{88EF5866-BBC1-4A44-A73C-600F79509C09}" type="slidenum">
              <a:rPr lang="en-US" altLang="de-DE"/>
              <a:pPr/>
              <a:t>‹Nr.›</a:t>
            </a:fld>
            <a:endParaRPr lang="en-US" altLang="de-DE"/>
          </a:p>
        </p:txBody>
      </p:sp>
    </p:spTree>
    <p:extLst>
      <p:ext uri="{BB962C8B-B14F-4D97-AF65-F5344CB8AC3E}">
        <p14:creationId xmlns:p14="http://schemas.microsoft.com/office/powerpoint/2010/main" val="3832037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Datumsplatzhalter 2"/>
          <p:cNvSpPr>
            <a:spLocks noGrp="1"/>
          </p:cNvSpPr>
          <p:nvPr>
            <p:ph type="dt" sz="half" idx="10"/>
          </p:nvPr>
        </p:nvSpPr>
        <p:spPr/>
        <p:txBody>
          <a:bodyPr/>
          <a:lstStyle>
            <a:lvl1pPr>
              <a:defRPr/>
            </a:lvl1pPr>
          </a:lstStyle>
          <a:p>
            <a:r>
              <a:rPr lang="de-DE" altLang="de-DE" smtClean="0"/>
              <a:t>Jan. 2024</a:t>
            </a:r>
            <a:endParaRPr lang="en-US" altLang="de-DE"/>
          </a:p>
        </p:txBody>
      </p:sp>
      <p:sp>
        <p:nvSpPr>
          <p:cNvPr id="4" name="Fußzeilenplatzhalter 3"/>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5" name="Foliennummernplatzhalter 4"/>
          <p:cNvSpPr>
            <a:spLocks noGrp="1"/>
          </p:cNvSpPr>
          <p:nvPr>
            <p:ph type="sldNum" sz="quarter" idx="12"/>
          </p:nvPr>
        </p:nvSpPr>
        <p:spPr/>
        <p:txBody>
          <a:bodyPr/>
          <a:lstStyle>
            <a:lvl1pPr>
              <a:defRPr/>
            </a:lvl1pPr>
          </a:lstStyle>
          <a:p>
            <a:r>
              <a:rPr lang="en-US" altLang="de-DE"/>
              <a:t>Slide </a:t>
            </a:r>
            <a:fld id="{5D34C043-3C4C-4A63-A88E-97331599C3DF}" type="slidenum">
              <a:rPr lang="en-US" altLang="de-DE"/>
              <a:pPr/>
              <a:t>‹Nr.›</a:t>
            </a:fld>
            <a:endParaRPr lang="en-US" altLang="de-DE"/>
          </a:p>
        </p:txBody>
      </p:sp>
    </p:spTree>
    <p:extLst>
      <p:ext uri="{BB962C8B-B14F-4D97-AF65-F5344CB8AC3E}">
        <p14:creationId xmlns:p14="http://schemas.microsoft.com/office/powerpoint/2010/main" val="2982686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de-DE" altLang="de-DE" smtClean="0"/>
              <a:t>Jan. 2024</a:t>
            </a:r>
            <a:endParaRPr lang="en-US" altLang="de-DE"/>
          </a:p>
        </p:txBody>
      </p:sp>
      <p:sp>
        <p:nvSpPr>
          <p:cNvPr id="3" name="Fußzeilenplatzhalter 2"/>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4" name="Foliennummernplatzhalter 3"/>
          <p:cNvSpPr>
            <a:spLocks noGrp="1"/>
          </p:cNvSpPr>
          <p:nvPr>
            <p:ph type="sldNum" sz="quarter" idx="12"/>
          </p:nvPr>
        </p:nvSpPr>
        <p:spPr/>
        <p:txBody>
          <a:bodyPr/>
          <a:lstStyle>
            <a:lvl1pPr>
              <a:defRPr/>
            </a:lvl1pPr>
          </a:lstStyle>
          <a:p>
            <a:r>
              <a:rPr lang="en-US" altLang="de-DE"/>
              <a:t>Slide </a:t>
            </a:r>
            <a:fld id="{2BE500F6-1AA5-4912-AC26-1D22585C983D}" type="slidenum">
              <a:rPr lang="en-US" altLang="de-DE"/>
              <a:pPr/>
              <a:t>‹Nr.›</a:t>
            </a:fld>
            <a:endParaRPr lang="en-US" altLang="de-DE"/>
          </a:p>
        </p:txBody>
      </p:sp>
    </p:spTree>
    <p:extLst>
      <p:ext uri="{BB962C8B-B14F-4D97-AF65-F5344CB8AC3E}">
        <p14:creationId xmlns:p14="http://schemas.microsoft.com/office/powerpoint/2010/main" val="66613341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Jan.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602EE368-63F8-4D4B-9350-E123487E6BAA}" type="slidenum">
              <a:rPr lang="en-US" altLang="de-DE"/>
              <a:pPr/>
              <a:t>‹Nr.›</a:t>
            </a:fld>
            <a:endParaRPr lang="en-US" altLang="de-DE"/>
          </a:p>
        </p:txBody>
      </p:sp>
    </p:spTree>
    <p:extLst>
      <p:ext uri="{BB962C8B-B14F-4D97-AF65-F5344CB8AC3E}">
        <p14:creationId xmlns:p14="http://schemas.microsoft.com/office/powerpoint/2010/main" val="3957048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Jan.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25B48816-1849-44BD-9A67-56BDF2C825AD}" type="slidenum">
              <a:rPr lang="en-US" altLang="de-DE"/>
              <a:pPr/>
              <a:t>‹Nr.›</a:t>
            </a:fld>
            <a:endParaRPr lang="en-US" altLang="de-DE"/>
          </a:p>
        </p:txBody>
      </p:sp>
    </p:spTree>
    <p:extLst>
      <p:ext uri="{BB962C8B-B14F-4D97-AF65-F5344CB8AC3E}">
        <p14:creationId xmlns:p14="http://schemas.microsoft.com/office/powerpoint/2010/main" val="4051072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smtClean="0"/>
              <a:t>Titelmasterformat durch Klicken bearbeiten</a:t>
            </a:r>
            <a:endParaRPr lang="en-US" altLang="de-DE"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de-DE" smtClean="0"/>
              <a:t>Formatvorlagen des Textmasters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endParaRPr lang="en-US" altLang="de-DE"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de-DE" smtClean="0"/>
              <a:t>Jan. 2024</a:t>
            </a:r>
            <a:endParaRPr lang="en-US" altLang="de-DE"/>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de-DE" smtClean="0"/>
              <a:t>Joerg ROBERT, TU Ilmenau/Fraunhofer IIS</a:t>
            </a:r>
            <a:endParaRPr lang="en-US" altLang="de-DE"/>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de-DE"/>
              <a:t>Slide </a:t>
            </a:r>
            <a:fld id="{6C95EF25-5BF0-4856-A71E-422C835C71F2}" type="slidenum">
              <a:rPr lang="en-US" altLang="de-DE"/>
              <a:pPr/>
              <a:t>‹Nr.›</a:t>
            </a:fld>
            <a:endParaRPr lang="en-US" altLang="de-DE"/>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de-DE" sz="1400" b="1" dirty="0"/>
              <a:t>doc.: IEEE </a:t>
            </a:r>
            <a:r>
              <a:rPr lang="en-US" altLang="de-DE" sz="1400" b="1" dirty="0" smtClean="0"/>
              <a:t>802.15-24-0007-04-04ad</a:t>
            </a:r>
            <a:endParaRPr lang="en-US" altLang="de-DE"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5/dcn/23/15-23-0625-02-04ad-collection-of-use-cases-for-next-gen-sun-phy.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5/dcn/24/15-24-0056-01-04ad-use-cases-for-next-generation-sun-phys.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24/15-24-0054-00-04ad-sg-sun-phy-next-gen-fcc-discussion-jan-24.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5/dcn/24/15-24-0060-00-04ad-proposal-of-ng-sun-phy-channel-models.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5/dcn/24/15-24-0061-00-04ad-draft-802-15-4-next-generation-sun-phy-technical-guidance-document.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myproject/Public/mytools/mob/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wp-content/uploads/2022/02/ieee-sa-copyright-policy.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standards.ieee.org/wp-content/uploads/import/documents/other/Participant-Behavior-Individual-Method.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5/dcn/23/15-23-0631-00-04ad-minutes-of-the-sg-next-gen-sun-phy-teleco-on-dec-7-2023.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p:txBody>
          <a:bodyPr/>
          <a:lstStyle/>
          <a:p>
            <a:r>
              <a:rPr lang="de-DE" altLang="de-DE" smtClean="0"/>
              <a:t>Jan. 2024</a:t>
            </a:r>
            <a:endParaRPr lang="en-US" altLang="de-DE"/>
          </a:p>
        </p:txBody>
      </p:sp>
      <p:sp>
        <p:nvSpPr>
          <p:cNvPr id="5" name="Fußzeilenplatzhalter 2"/>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3"/>
          <p:cNvSpPr>
            <a:spLocks noGrp="1"/>
          </p:cNvSpPr>
          <p:nvPr>
            <p:ph type="sldNum" sz="quarter" idx="12"/>
          </p:nvPr>
        </p:nvSpPr>
        <p:spPr/>
        <p:txBody>
          <a:bodyPr/>
          <a:lstStyle/>
          <a:p>
            <a:r>
              <a:rPr lang="en-US" altLang="de-DE"/>
              <a:t>Slide </a:t>
            </a:r>
            <a:fld id="{8787AA53-7DA1-4FFB-8053-323DA5835B68}" type="slidenum">
              <a:rPr lang="en-US" altLang="de-DE"/>
              <a:pPr/>
              <a:t>1</a:t>
            </a:fld>
            <a:endParaRPr lang="en-US" altLang="de-DE"/>
          </a:p>
        </p:txBody>
      </p:sp>
      <p:sp>
        <p:nvSpPr>
          <p:cNvPr id="27651" name="Rectangle 3"/>
          <p:cNvSpPr>
            <a:spLocks noChangeArrowheads="1"/>
          </p:cNvSpPr>
          <p:nvPr/>
        </p:nvSpPr>
        <p:spPr bwMode="auto">
          <a:xfrm>
            <a:off x="152400" y="609600"/>
            <a:ext cx="8991600" cy="4334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de-DE"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de-DE" sz="1600" b="1" dirty="0">
              <a:solidFill>
                <a:schemeClr val="tx2"/>
              </a:solidFill>
            </a:endParaRPr>
          </a:p>
          <a:p>
            <a:endParaRPr lang="en-US" altLang="de-DE" sz="1600" dirty="0">
              <a:solidFill>
                <a:schemeClr val="tx2"/>
              </a:solidFill>
            </a:endParaRPr>
          </a:p>
          <a:p>
            <a:r>
              <a:rPr lang="en-US" altLang="de-DE" sz="1600" b="1" dirty="0">
                <a:solidFill>
                  <a:schemeClr val="tx2"/>
                </a:solidFill>
              </a:rPr>
              <a:t>Submission Title</a:t>
            </a:r>
            <a:r>
              <a:rPr lang="en-US" altLang="de-DE" sz="1600" b="1" dirty="0" smtClean="0">
                <a:solidFill>
                  <a:schemeClr val="tx2"/>
                </a:solidFill>
              </a:rPr>
              <a:t>:</a:t>
            </a:r>
            <a:r>
              <a:rPr lang="en-US" altLang="de-DE" sz="1600" dirty="0" smtClean="0">
                <a:solidFill>
                  <a:schemeClr val="tx2"/>
                </a:solidFill>
              </a:rPr>
              <a:t> [January 2024 SG Next Gen SUN PHY </a:t>
            </a:r>
            <a:r>
              <a:rPr lang="en-US" altLang="de-DE" sz="1600" dirty="0">
                <a:solidFill>
                  <a:schemeClr val="tx2"/>
                </a:solidFill>
              </a:rPr>
              <a:t>Interim Agenda</a:t>
            </a:r>
            <a:r>
              <a:rPr lang="en-US" altLang="de-DE" sz="1600" dirty="0" smtClean="0">
                <a:solidFill>
                  <a:schemeClr val="tx2"/>
                </a:solidFill>
              </a:rPr>
              <a:t>]</a:t>
            </a:r>
            <a:r>
              <a:rPr lang="en-US" altLang="de-DE" sz="1600" dirty="0">
                <a:solidFill>
                  <a:schemeClr val="tx2"/>
                </a:solidFill>
              </a:rPr>
              <a:t>	</a:t>
            </a:r>
          </a:p>
          <a:p>
            <a:r>
              <a:rPr lang="en-US" altLang="de-DE" sz="1600" b="1" dirty="0">
                <a:solidFill>
                  <a:schemeClr val="tx2"/>
                </a:solidFill>
              </a:rPr>
              <a:t>Date Submitted: </a:t>
            </a:r>
            <a:r>
              <a:rPr lang="en-US" altLang="de-DE" sz="1600" dirty="0" smtClean="0">
                <a:solidFill>
                  <a:schemeClr val="tx2"/>
                </a:solidFill>
              </a:rPr>
              <a:t>[15 January, 2024]</a:t>
            </a:r>
            <a:r>
              <a:rPr lang="en-US" altLang="de-DE" sz="1600" dirty="0">
                <a:solidFill>
                  <a:schemeClr val="tx2"/>
                </a:solidFill>
              </a:rPr>
              <a:t>	</a:t>
            </a:r>
          </a:p>
          <a:p>
            <a:r>
              <a:rPr lang="en-US" altLang="de-DE" sz="1600" b="1" dirty="0">
                <a:solidFill>
                  <a:schemeClr val="tx2"/>
                </a:solidFill>
              </a:rPr>
              <a:t>Source:</a:t>
            </a:r>
            <a:r>
              <a:rPr lang="en-US" altLang="de-DE" sz="1600" dirty="0">
                <a:solidFill>
                  <a:schemeClr val="tx2"/>
                </a:solidFill>
              </a:rPr>
              <a:t> </a:t>
            </a:r>
            <a:r>
              <a:rPr lang="en-US" altLang="de-DE" sz="1600" dirty="0" smtClean="0">
                <a:solidFill>
                  <a:schemeClr val="tx2"/>
                </a:solidFill>
              </a:rPr>
              <a:t>[Joerg ROBERT] </a:t>
            </a:r>
            <a:r>
              <a:rPr lang="en-US" altLang="de-DE" sz="1600" dirty="0">
                <a:solidFill>
                  <a:schemeClr val="tx2"/>
                </a:solidFill>
              </a:rPr>
              <a:t>Company </a:t>
            </a:r>
            <a:r>
              <a:rPr lang="en-US" altLang="de-DE" sz="1600" dirty="0" smtClean="0"/>
              <a:t>[TU Ilmenau/Fraunhofer IIS]</a:t>
            </a:r>
            <a:endParaRPr lang="en-US" altLang="de-DE" sz="1600" dirty="0"/>
          </a:p>
          <a:p>
            <a:r>
              <a:rPr lang="en-US" altLang="de-DE" sz="1600" dirty="0">
                <a:solidFill>
                  <a:schemeClr val="tx2"/>
                </a:solidFill>
              </a:rPr>
              <a:t>Address </a:t>
            </a:r>
            <a:r>
              <a:rPr lang="en-US" altLang="de-DE" sz="1600" dirty="0" smtClean="0">
                <a:solidFill>
                  <a:schemeClr val="tx2"/>
                </a:solidFill>
              </a:rPr>
              <a:t>[Helmholtzplatz 2, Ilmenau, 98693, Germany]</a:t>
            </a:r>
            <a:endParaRPr lang="en-US" altLang="de-DE" sz="1600" dirty="0">
              <a:solidFill>
                <a:schemeClr val="tx2"/>
              </a:solidFill>
            </a:endParaRPr>
          </a:p>
          <a:p>
            <a:r>
              <a:rPr lang="en-US" altLang="de-DE" sz="1600" dirty="0" smtClean="0">
                <a:solidFill>
                  <a:schemeClr val="tx2"/>
                </a:solidFill>
              </a:rPr>
              <a:t>E-Mail:[</a:t>
            </a:r>
            <a:r>
              <a:rPr lang="en-US" altLang="de-DE" sz="1600" dirty="0" smtClean="0"/>
              <a:t>joerg.robert@ieee.org</a:t>
            </a:r>
            <a:r>
              <a:rPr lang="en-US" altLang="de-DE" sz="1600" dirty="0" smtClean="0">
                <a:solidFill>
                  <a:schemeClr val="tx2"/>
                </a:solidFill>
              </a:rPr>
              <a:t>]</a:t>
            </a:r>
            <a:r>
              <a:rPr lang="en-US" altLang="de-DE" sz="1600" dirty="0">
                <a:solidFill>
                  <a:schemeClr val="tx2"/>
                </a:solidFill>
              </a:rPr>
              <a:t>	</a:t>
            </a:r>
          </a:p>
          <a:p>
            <a:pPr>
              <a:spcBef>
                <a:spcPts val="100"/>
              </a:spcBef>
              <a:spcAft>
                <a:spcPts val="100"/>
              </a:spcAft>
            </a:pPr>
            <a:r>
              <a:rPr lang="en-US" altLang="de-DE" dirty="0">
                <a:solidFill>
                  <a:schemeClr val="accent2"/>
                </a:solidFill>
              </a:rPr>
              <a:t>	</a:t>
            </a:r>
            <a:endParaRPr lang="en-US" altLang="de-DE" dirty="0">
              <a:solidFill>
                <a:schemeClr val="tx2"/>
              </a:solidFill>
            </a:endParaRPr>
          </a:p>
          <a:p>
            <a:pPr>
              <a:spcBef>
                <a:spcPts val="600"/>
              </a:spcBef>
              <a:spcAft>
                <a:spcPts val="600"/>
              </a:spcAft>
            </a:pPr>
            <a:r>
              <a:rPr lang="en-US" altLang="de-DE" sz="1600" b="1" dirty="0">
                <a:solidFill>
                  <a:schemeClr val="tx2"/>
                </a:solidFill>
              </a:rPr>
              <a:t>Abstract:</a:t>
            </a:r>
            <a:r>
              <a:rPr lang="en-US" altLang="de-DE" sz="1600" dirty="0">
                <a:solidFill>
                  <a:schemeClr val="tx2"/>
                </a:solidFill>
              </a:rPr>
              <a:t>	</a:t>
            </a:r>
            <a:r>
              <a:rPr lang="en-US" altLang="de-DE" sz="1600" dirty="0" smtClean="0">
                <a:solidFill>
                  <a:schemeClr val="tx2"/>
                </a:solidFill>
              </a:rPr>
              <a:t>[]</a:t>
            </a:r>
            <a:endParaRPr lang="en-US" altLang="de-DE" sz="1600" dirty="0">
              <a:solidFill>
                <a:schemeClr val="tx2"/>
              </a:solidFill>
            </a:endParaRPr>
          </a:p>
          <a:p>
            <a:pPr>
              <a:spcBef>
                <a:spcPts val="600"/>
              </a:spcBef>
              <a:spcAft>
                <a:spcPts val="600"/>
              </a:spcAft>
            </a:pPr>
            <a:r>
              <a:rPr lang="en-US" altLang="de-DE" sz="1600" b="1" dirty="0">
                <a:solidFill>
                  <a:schemeClr val="tx2"/>
                </a:solidFill>
              </a:rPr>
              <a:t>Purpose:</a:t>
            </a:r>
            <a:r>
              <a:rPr lang="en-US" altLang="de-DE" sz="1600" dirty="0">
                <a:solidFill>
                  <a:schemeClr val="tx2"/>
                </a:solidFill>
              </a:rPr>
              <a:t>	</a:t>
            </a:r>
            <a:r>
              <a:rPr lang="en-US" altLang="de-DE" sz="1600" dirty="0" smtClean="0">
                <a:solidFill>
                  <a:schemeClr val="tx2"/>
                </a:solidFill>
              </a:rPr>
              <a:t>[</a:t>
            </a:r>
            <a:r>
              <a:rPr lang="en-US" altLang="de-DE" sz="1600" dirty="0" smtClean="0"/>
              <a:t>Agenda of the January 2024 Interim</a:t>
            </a:r>
            <a:r>
              <a:rPr lang="en-US" altLang="de-DE" sz="1600" dirty="0" smtClean="0">
                <a:solidFill>
                  <a:schemeClr val="tx2"/>
                </a:solidFill>
              </a:rPr>
              <a:t>]</a:t>
            </a:r>
            <a:endParaRPr lang="en-US" altLang="de-DE" sz="1600" dirty="0">
              <a:solidFill>
                <a:schemeClr val="tx2"/>
              </a:solidFill>
            </a:endParaRPr>
          </a:p>
          <a:p>
            <a:r>
              <a:rPr lang="en-US" altLang="de-DE" sz="1600" b="1" dirty="0">
                <a:solidFill>
                  <a:schemeClr val="tx2"/>
                </a:solidFill>
              </a:rPr>
              <a:t>Notice:</a:t>
            </a:r>
            <a:r>
              <a:rPr lang="en-US" altLang="de-DE"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de-DE" sz="1600" b="1" dirty="0">
                <a:solidFill>
                  <a:schemeClr val="tx2"/>
                </a:solidFill>
              </a:rPr>
              <a:t>Release:</a:t>
            </a:r>
            <a:r>
              <a:rPr lang="en-US" altLang="de-DE"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Discussion of Use-Cases and Requirements</a:t>
            </a:r>
            <a:endParaRPr lang="en-US" dirty="0"/>
          </a:p>
        </p:txBody>
      </p:sp>
      <p:sp>
        <p:nvSpPr>
          <p:cNvPr id="3" name="Inhaltsplatzhalter 2"/>
          <p:cNvSpPr>
            <a:spLocks noGrp="1"/>
          </p:cNvSpPr>
          <p:nvPr>
            <p:ph idx="1"/>
          </p:nvPr>
        </p:nvSpPr>
        <p:spPr/>
        <p:txBody>
          <a:bodyPr/>
          <a:lstStyle/>
          <a:p>
            <a:r>
              <a:rPr lang="en-US" sz="2000" dirty="0" smtClean="0"/>
              <a:t>Discussion </a:t>
            </a:r>
            <a:r>
              <a:rPr lang="en-US" sz="2000" dirty="0"/>
              <a:t>of document </a:t>
            </a:r>
            <a:r>
              <a:rPr lang="en-US" sz="2000" dirty="0" smtClean="0"/>
              <a:t>15-23-625/r2 </a:t>
            </a:r>
            <a:r>
              <a:rPr lang="en-US" sz="2000" dirty="0" smtClean="0">
                <a:hlinkClick r:id="rId2"/>
              </a:rPr>
              <a:t>https</a:t>
            </a:r>
            <a:r>
              <a:rPr lang="en-US" sz="2000" dirty="0">
                <a:hlinkClick r:id="rId2"/>
              </a:rPr>
              <a:t>://</a:t>
            </a:r>
            <a:r>
              <a:rPr lang="en-US" sz="2000" dirty="0" smtClean="0">
                <a:hlinkClick r:id="rId2"/>
              </a:rPr>
              <a:t>mentor.ieee.org/802.15/dcn/23/15-23-0625-02-04ad-collection-of-use-cases-for-next-gen-sun-phy.xlsx</a:t>
            </a:r>
            <a:endParaRPr lang="en-US" sz="2000" dirty="0" smtClean="0"/>
          </a:p>
          <a:p>
            <a:endParaRPr lang="en-US" dirty="0"/>
          </a:p>
        </p:txBody>
      </p:sp>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10</a:t>
            </a:fld>
            <a:endParaRPr lang="en-US" altLang="de-DE"/>
          </a:p>
        </p:txBody>
      </p:sp>
    </p:spTree>
    <p:extLst>
      <p:ext uri="{BB962C8B-B14F-4D97-AF65-F5344CB8AC3E}">
        <p14:creationId xmlns:p14="http://schemas.microsoft.com/office/powerpoint/2010/main" val="24084805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Presentation on Use-Cases</a:t>
            </a:r>
            <a:endParaRPr lang="en-US" dirty="0"/>
          </a:p>
        </p:txBody>
      </p:sp>
      <p:sp>
        <p:nvSpPr>
          <p:cNvPr id="3" name="Inhaltsplatzhalter 2"/>
          <p:cNvSpPr>
            <a:spLocks noGrp="1"/>
          </p:cNvSpPr>
          <p:nvPr>
            <p:ph idx="1"/>
          </p:nvPr>
        </p:nvSpPr>
        <p:spPr/>
        <p:txBody>
          <a:bodyPr/>
          <a:lstStyle/>
          <a:p>
            <a:r>
              <a:rPr lang="en-US" sz="2000" dirty="0" smtClean="0"/>
              <a:t>Presentation and discussion of document 15-24-56/r1 </a:t>
            </a:r>
            <a:r>
              <a:rPr lang="en-US" sz="2000" dirty="0" smtClean="0">
                <a:hlinkClick r:id="rId2"/>
              </a:rPr>
              <a:t>https</a:t>
            </a:r>
            <a:r>
              <a:rPr lang="en-US" sz="2000" dirty="0">
                <a:hlinkClick r:id="rId2"/>
              </a:rPr>
              <a:t>://</a:t>
            </a:r>
            <a:r>
              <a:rPr lang="en-US" sz="2000" dirty="0" smtClean="0">
                <a:hlinkClick r:id="rId2"/>
              </a:rPr>
              <a:t>mentor.ieee.org/802.15/dcn/24/15-24-0056-01-04ad-use-cases-for-next-generation-sun-phys.pptx</a:t>
            </a:r>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11</a:t>
            </a:fld>
            <a:endParaRPr lang="en-US" altLang="de-DE"/>
          </a:p>
        </p:txBody>
      </p:sp>
    </p:spTree>
    <p:extLst>
      <p:ext uri="{BB962C8B-B14F-4D97-AF65-F5344CB8AC3E}">
        <p14:creationId xmlns:p14="http://schemas.microsoft.com/office/powerpoint/2010/main" val="37801419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Presentation on FCC Requirements</a:t>
            </a:r>
            <a:endParaRPr lang="en-US" dirty="0"/>
          </a:p>
        </p:txBody>
      </p:sp>
      <p:sp>
        <p:nvSpPr>
          <p:cNvPr id="3" name="Inhaltsplatzhalter 2"/>
          <p:cNvSpPr>
            <a:spLocks noGrp="1"/>
          </p:cNvSpPr>
          <p:nvPr>
            <p:ph idx="1"/>
          </p:nvPr>
        </p:nvSpPr>
        <p:spPr/>
        <p:txBody>
          <a:bodyPr/>
          <a:lstStyle/>
          <a:p>
            <a:r>
              <a:rPr lang="en-US" sz="2000" dirty="0" smtClean="0"/>
              <a:t>Presentation and discussion </a:t>
            </a:r>
            <a:r>
              <a:rPr lang="en-US" sz="2000" dirty="0"/>
              <a:t>of document </a:t>
            </a:r>
            <a:r>
              <a:rPr lang="en-US" sz="2000" dirty="0" smtClean="0"/>
              <a:t>15-24-05/r0 </a:t>
            </a:r>
            <a:r>
              <a:rPr lang="en-US" sz="2000" dirty="0" smtClean="0">
                <a:hlinkClick r:id="rId2"/>
              </a:rPr>
              <a:t>https</a:t>
            </a:r>
            <a:r>
              <a:rPr lang="en-US" sz="2000" dirty="0">
                <a:hlinkClick r:id="rId2"/>
              </a:rPr>
              <a:t>://</a:t>
            </a:r>
            <a:r>
              <a:rPr lang="en-US" sz="2000" dirty="0" smtClean="0">
                <a:hlinkClick r:id="rId2"/>
              </a:rPr>
              <a:t>mentor.ieee.org/802.15/dcn/24/15-24-0054-00-04ad-sg-sun-phy-next-gen-fcc-discussion-jan-24.pptx</a:t>
            </a:r>
            <a:endParaRPr lang="en-US" sz="2000" dirty="0" smtClean="0"/>
          </a:p>
          <a:p>
            <a:endParaRPr lang="en-US" sz="2000" dirty="0"/>
          </a:p>
        </p:txBody>
      </p:sp>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12</a:t>
            </a:fld>
            <a:endParaRPr lang="en-US" altLang="de-DE"/>
          </a:p>
        </p:txBody>
      </p:sp>
    </p:spTree>
    <p:extLst>
      <p:ext uri="{BB962C8B-B14F-4D97-AF65-F5344CB8AC3E}">
        <p14:creationId xmlns:p14="http://schemas.microsoft.com/office/powerpoint/2010/main" val="33536032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Channel Models</a:t>
            </a:r>
            <a:endParaRPr lang="en-US" dirty="0"/>
          </a:p>
        </p:txBody>
      </p:sp>
      <p:sp>
        <p:nvSpPr>
          <p:cNvPr id="3" name="Inhaltsplatzhalter 2"/>
          <p:cNvSpPr>
            <a:spLocks noGrp="1"/>
          </p:cNvSpPr>
          <p:nvPr>
            <p:ph idx="1"/>
          </p:nvPr>
        </p:nvSpPr>
        <p:spPr/>
        <p:txBody>
          <a:bodyPr/>
          <a:lstStyle/>
          <a:p>
            <a:r>
              <a:rPr lang="en-US" sz="2000" dirty="0" smtClean="0"/>
              <a:t>Presentation and discussion </a:t>
            </a:r>
            <a:r>
              <a:rPr lang="en-US" sz="2000" dirty="0"/>
              <a:t>of document </a:t>
            </a:r>
            <a:r>
              <a:rPr lang="en-US" sz="2000" dirty="0" smtClean="0"/>
              <a:t>15-24-60/r0 </a:t>
            </a:r>
            <a:r>
              <a:rPr lang="en-US" sz="2000" dirty="0" smtClean="0">
                <a:hlinkClick r:id="rId2"/>
              </a:rPr>
              <a:t>https</a:t>
            </a:r>
            <a:r>
              <a:rPr lang="en-US" sz="2000" dirty="0">
                <a:hlinkClick r:id="rId2"/>
              </a:rPr>
              <a:t>://</a:t>
            </a:r>
            <a:r>
              <a:rPr lang="en-US" sz="2000" dirty="0" smtClean="0">
                <a:hlinkClick r:id="rId2"/>
              </a:rPr>
              <a:t>mentor.ieee.org/802.15/dcn/24/15-24-0060-00-04ad-proposal-of-ng-sun-phy-channel-models.pptx</a:t>
            </a:r>
            <a:endParaRPr lang="en-US" sz="2000" dirty="0" smtClean="0"/>
          </a:p>
          <a:p>
            <a:endParaRPr lang="en-US" sz="2000" dirty="0"/>
          </a:p>
        </p:txBody>
      </p:sp>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13</a:t>
            </a:fld>
            <a:endParaRPr lang="en-US" altLang="de-DE"/>
          </a:p>
        </p:txBody>
      </p:sp>
    </p:spTree>
    <p:extLst>
      <p:ext uri="{BB962C8B-B14F-4D97-AF65-F5344CB8AC3E}">
        <p14:creationId xmlns:p14="http://schemas.microsoft.com/office/powerpoint/2010/main" val="26729042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Timeline</a:t>
            </a:r>
            <a:endParaRPr lang="en-US" dirty="0"/>
          </a:p>
        </p:txBody>
      </p:sp>
      <p:sp>
        <p:nvSpPr>
          <p:cNvPr id="3" name="Inhaltsplatzhalter 2"/>
          <p:cNvSpPr>
            <a:spLocks noGrp="1"/>
          </p:cNvSpPr>
          <p:nvPr>
            <p:ph idx="1"/>
          </p:nvPr>
        </p:nvSpPr>
        <p:spPr/>
        <p:txBody>
          <a:bodyPr/>
          <a:lstStyle/>
          <a:p>
            <a:r>
              <a:rPr lang="en-US" sz="2000" dirty="0" smtClean="0"/>
              <a:t>May 2024: Become TG</a:t>
            </a:r>
          </a:p>
          <a:p>
            <a:r>
              <a:rPr lang="en-US" sz="2000" dirty="0" smtClean="0"/>
              <a:t>November 2024: Finish channel model discussions</a:t>
            </a:r>
          </a:p>
          <a:p>
            <a:r>
              <a:rPr lang="en-US" sz="2000" dirty="0" smtClean="0"/>
              <a:t>May 2025: Deadline for new material</a:t>
            </a:r>
          </a:p>
          <a:p>
            <a:r>
              <a:rPr lang="en-US" sz="2000" dirty="0" smtClean="0"/>
              <a:t>November 2025: First draft</a:t>
            </a:r>
          </a:p>
          <a:p>
            <a:r>
              <a:rPr lang="en-US" sz="2000" dirty="0" smtClean="0"/>
              <a:t>January 2026: Working group pre-ballot review</a:t>
            </a:r>
          </a:p>
          <a:p>
            <a:r>
              <a:rPr lang="en-US" sz="2000" dirty="0" smtClean="0"/>
              <a:t>May 2026: 1</a:t>
            </a:r>
            <a:r>
              <a:rPr lang="en-US" sz="2000" baseline="30000" dirty="0" smtClean="0"/>
              <a:t>st</a:t>
            </a:r>
            <a:r>
              <a:rPr lang="en-US" sz="2000" dirty="0" smtClean="0"/>
              <a:t> Letter Ballot</a:t>
            </a:r>
          </a:p>
          <a:p>
            <a:r>
              <a:rPr lang="en-US" sz="2000" dirty="0" smtClean="0"/>
              <a:t>September 2026: 2</a:t>
            </a:r>
            <a:r>
              <a:rPr lang="en-US" sz="2000" baseline="30000" dirty="0" smtClean="0"/>
              <a:t>nd</a:t>
            </a:r>
            <a:r>
              <a:rPr lang="en-US" sz="2000" dirty="0" smtClean="0"/>
              <a:t> Letter Ballot</a:t>
            </a:r>
          </a:p>
          <a:p>
            <a:r>
              <a:rPr lang="en-US" sz="2000" dirty="0" smtClean="0"/>
              <a:t>November 2026: 1</a:t>
            </a:r>
            <a:r>
              <a:rPr lang="en-US" sz="2000" baseline="30000" dirty="0" smtClean="0"/>
              <a:t>st</a:t>
            </a:r>
            <a:r>
              <a:rPr lang="en-US" sz="2000" dirty="0" smtClean="0"/>
              <a:t> SA Ballot</a:t>
            </a:r>
          </a:p>
          <a:p>
            <a:r>
              <a:rPr lang="en-US" sz="2000" dirty="0" smtClean="0"/>
              <a:t>January 2027: 2</a:t>
            </a:r>
            <a:r>
              <a:rPr lang="en-US" sz="2000" baseline="30000" dirty="0" smtClean="0"/>
              <a:t>nd</a:t>
            </a:r>
            <a:r>
              <a:rPr lang="en-US" sz="2000" dirty="0" smtClean="0"/>
              <a:t> SA Ballot</a:t>
            </a:r>
          </a:p>
          <a:p>
            <a:r>
              <a:rPr lang="en-US" sz="2000" dirty="0" smtClean="0"/>
              <a:t>March 2027: Submission to </a:t>
            </a:r>
            <a:r>
              <a:rPr lang="en-US" sz="2000" dirty="0" err="1" smtClean="0"/>
              <a:t>RevCom</a:t>
            </a:r>
            <a:endParaRPr lang="en-US" sz="2000" dirty="0" smtClean="0"/>
          </a:p>
          <a:p>
            <a:endParaRPr lang="en-US" sz="2000" dirty="0" smtClean="0"/>
          </a:p>
        </p:txBody>
      </p:sp>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14</a:t>
            </a:fld>
            <a:endParaRPr lang="en-US" altLang="de-DE"/>
          </a:p>
        </p:txBody>
      </p:sp>
    </p:spTree>
    <p:extLst>
      <p:ext uri="{BB962C8B-B14F-4D97-AF65-F5344CB8AC3E}">
        <p14:creationId xmlns:p14="http://schemas.microsoft.com/office/powerpoint/2010/main" val="12586101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Technical Guidance Document</a:t>
            </a:r>
            <a:endParaRPr lang="en-US" dirty="0"/>
          </a:p>
        </p:txBody>
      </p:sp>
      <p:sp>
        <p:nvSpPr>
          <p:cNvPr id="3" name="Inhaltsplatzhalter 2"/>
          <p:cNvSpPr>
            <a:spLocks noGrp="1"/>
          </p:cNvSpPr>
          <p:nvPr>
            <p:ph idx="1"/>
          </p:nvPr>
        </p:nvSpPr>
        <p:spPr/>
        <p:txBody>
          <a:bodyPr/>
          <a:lstStyle/>
          <a:p>
            <a:r>
              <a:rPr lang="en-US" sz="1800" dirty="0"/>
              <a:t>Presentation and discussion of document </a:t>
            </a:r>
            <a:r>
              <a:rPr lang="en-US" sz="1800" dirty="0" smtClean="0"/>
              <a:t>15-24-61/r0 </a:t>
            </a:r>
            <a:r>
              <a:rPr lang="en-US" sz="1800" dirty="0" smtClean="0">
                <a:hlinkClick r:id="rId2"/>
              </a:rPr>
              <a:t>https</a:t>
            </a:r>
            <a:r>
              <a:rPr lang="en-US" sz="1800" dirty="0">
                <a:hlinkClick r:id="rId2"/>
              </a:rPr>
              <a:t>://</a:t>
            </a:r>
            <a:r>
              <a:rPr lang="en-US" sz="1800" dirty="0" smtClean="0">
                <a:hlinkClick r:id="rId2"/>
              </a:rPr>
              <a:t>mentor.ieee.org/802.15/dcn/24/15-24-0061-00-04ad-draft-802-15-4-next-generation-sun-phy-technical-guidance-document.docx</a:t>
            </a:r>
            <a:endParaRPr lang="en-US" sz="1800" dirty="0" smtClean="0"/>
          </a:p>
          <a:p>
            <a:endParaRPr lang="en-US" sz="1800" dirty="0"/>
          </a:p>
        </p:txBody>
      </p:sp>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15</a:t>
            </a:fld>
            <a:endParaRPr lang="en-US" altLang="de-DE"/>
          </a:p>
        </p:txBody>
      </p:sp>
    </p:spTree>
    <p:extLst>
      <p:ext uri="{BB962C8B-B14F-4D97-AF65-F5344CB8AC3E}">
        <p14:creationId xmlns:p14="http://schemas.microsoft.com/office/powerpoint/2010/main" val="20973865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Telephone Conferences</a:t>
            </a:r>
            <a:endParaRPr lang="en-US" dirty="0"/>
          </a:p>
        </p:txBody>
      </p:sp>
      <p:sp>
        <p:nvSpPr>
          <p:cNvPr id="3" name="Inhaltsplatzhalter 2"/>
          <p:cNvSpPr>
            <a:spLocks noGrp="1"/>
          </p:cNvSpPr>
          <p:nvPr>
            <p:ph idx="1"/>
          </p:nvPr>
        </p:nvSpPr>
        <p:spPr/>
        <p:txBody>
          <a:bodyPr/>
          <a:lstStyle/>
          <a:p>
            <a:r>
              <a:rPr lang="en-US" sz="2000" dirty="0" smtClean="0"/>
              <a:t>February 7</a:t>
            </a:r>
            <a:r>
              <a:rPr lang="en-US" sz="2000" baseline="30000" dirty="0" smtClean="0"/>
              <a:t>th</a:t>
            </a:r>
            <a:r>
              <a:rPr lang="en-US" sz="2000" dirty="0" smtClean="0"/>
              <a:t>, 4pm CET, 10am ET, duration 2h</a:t>
            </a:r>
            <a:endParaRPr lang="en-US" sz="2000" dirty="0"/>
          </a:p>
        </p:txBody>
      </p:sp>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16</a:t>
            </a:fld>
            <a:endParaRPr lang="en-US" altLang="de-DE"/>
          </a:p>
        </p:txBody>
      </p:sp>
    </p:spTree>
    <p:extLst>
      <p:ext uri="{BB962C8B-B14F-4D97-AF65-F5344CB8AC3E}">
        <p14:creationId xmlns:p14="http://schemas.microsoft.com/office/powerpoint/2010/main" val="1035743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Plan for Denver</a:t>
            </a:r>
            <a:endParaRPr lang="en-US" dirty="0"/>
          </a:p>
        </p:txBody>
      </p:sp>
      <p:sp>
        <p:nvSpPr>
          <p:cNvPr id="3" name="Inhaltsplatzhalter 2"/>
          <p:cNvSpPr>
            <a:spLocks noGrp="1"/>
          </p:cNvSpPr>
          <p:nvPr>
            <p:ph idx="1"/>
          </p:nvPr>
        </p:nvSpPr>
        <p:spPr/>
        <p:txBody>
          <a:bodyPr/>
          <a:lstStyle/>
          <a:p>
            <a:r>
              <a:rPr lang="en-US" sz="2000" dirty="0" smtClean="0"/>
              <a:t>Continued discussion on use-cases</a:t>
            </a:r>
          </a:p>
          <a:p>
            <a:r>
              <a:rPr lang="en-US" sz="2000" dirty="0" smtClean="0"/>
              <a:t>Further discussion on channel models</a:t>
            </a:r>
          </a:p>
          <a:p>
            <a:r>
              <a:rPr lang="en-US" sz="2000" dirty="0" smtClean="0"/>
              <a:t>Initial draft of technical guidance document</a:t>
            </a:r>
          </a:p>
          <a:p>
            <a:r>
              <a:rPr lang="en-US" sz="2000" dirty="0" smtClean="0"/>
              <a:t>Discussion of proposals</a:t>
            </a:r>
          </a:p>
          <a:p>
            <a:endParaRPr lang="en-US" sz="2000" dirty="0"/>
          </a:p>
          <a:p>
            <a:r>
              <a:rPr lang="en-US" sz="2000" dirty="0" smtClean="0"/>
              <a:t>4 meeting slots requested</a:t>
            </a:r>
            <a:endParaRPr lang="en-US" sz="2000" dirty="0"/>
          </a:p>
        </p:txBody>
      </p:sp>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17</a:t>
            </a:fld>
            <a:endParaRPr lang="en-US" altLang="de-DE"/>
          </a:p>
        </p:txBody>
      </p:sp>
    </p:spTree>
    <p:extLst>
      <p:ext uri="{BB962C8B-B14F-4D97-AF65-F5344CB8AC3E}">
        <p14:creationId xmlns:p14="http://schemas.microsoft.com/office/powerpoint/2010/main" val="38999901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AoB</a:t>
            </a:r>
            <a:endParaRPr lang="en-US" dirty="0"/>
          </a:p>
        </p:txBody>
      </p:sp>
      <p:sp>
        <p:nvSpPr>
          <p:cNvPr id="3" name="Inhaltsplatzhalter 2"/>
          <p:cNvSpPr>
            <a:spLocks noGrp="1"/>
          </p:cNvSpPr>
          <p:nvPr>
            <p:ph idx="1"/>
          </p:nvPr>
        </p:nvSpPr>
        <p:spPr/>
        <p:txBody>
          <a:bodyPr/>
          <a:lstStyle/>
          <a:p>
            <a:r>
              <a:rPr lang="en-US" dirty="0" smtClean="0"/>
              <a:t>No topics</a:t>
            </a:r>
          </a:p>
          <a:p>
            <a:endParaRPr lang="en-US" dirty="0"/>
          </a:p>
          <a:p>
            <a:endParaRPr lang="en-US" dirty="0"/>
          </a:p>
        </p:txBody>
      </p:sp>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18</a:t>
            </a:fld>
            <a:endParaRPr lang="en-US" altLang="de-DE"/>
          </a:p>
        </p:txBody>
      </p:sp>
    </p:spTree>
    <p:extLst>
      <p:ext uri="{BB962C8B-B14F-4D97-AF65-F5344CB8AC3E}">
        <p14:creationId xmlns:p14="http://schemas.microsoft.com/office/powerpoint/2010/main" val="27797751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SG Next GEN SUN PHY</a:t>
            </a:r>
            <a:endParaRPr lang="en-US" dirty="0"/>
          </a:p>
        </p:txBody>
      </p:sp>
      <p:sp>
        <p:nvSpPr>
          <p:cNvPr id="6" name="Untertitel 5"/>
          <p:cNvSpPr>
            <a:spLocks noGrp="1"/>
          </p:cNvSpPr>
          <p:nvPr>
            <p:ph type="subTitle" idx="1"/>
          </p:nvPr>
        </p:nvSpPr>
        <p:spPr/>
        <p:txBody>
          <a:bodyPr/>
          <a:lstStyle/>
          <a:p>
            <a:r>
              <a:rPr lang="en-US" dirty="0" smtClean="0"/>
              <a:t>Joerg Robert (TU Ilmenau/Fraunhofer IIS)</a:t>
            </a:r>
            <a:endParaRPr lang="en-US" dirty="0"/>
          </a:p>
        </p:txBody>
      </p:sp>
      <p:sp>
        <p:nvSpPr>
          <p:cNvPr id="2" name="Datumsplatzhalter 1"/>
          <p:cNvSpPr>
            <a:spLocks noGrp="1"/>
          </p:cNvSpPr>
          <p:nvPr>
            <p:ph type="dt" sz="half" idx="10"/>
          </p:nvPr>
        </p:nvSpPr>
        <p:spPr/>
        <p:txBody>
          <a:bodyPr/>
          <a:lstStyle/>
          <a:p>
            <a:r>
              <a:rPr lang="de-DE" altLang="de-DE" smtClean="0"/>
              <a:t>Jan. 2024</a:t>
            </a:r>
            <a:endParaRPr lang="en-US" altLang="de-DE"/>
          </a:p>
        </p:txBody>
      </p:sp>
      <p:sp>
        <p:nvSpPr>
          <p:cNvPr id="3" name="Fußzeilenplatzhalter 2"/>
          <p:cNvSpPr>
            <a:spLocks noGrp="1"/>
          </p:cNvSpPr>
          <p:nvPr>
            <p:ph type="ftr" sz="quarter" idx="11"/>
          </p:nvPr>
        </p:nvSpPr>
        <p:spPr/>
        <p:txBody>
          <a:bodyPr/>
          <a:lstStyle/>
          <a:p>
            <a:r>
              <a:rPr lang="en-US" altLang="de-DE" smtClean="0"/>
              <a:t>Joerg ROBERT, TU Ilmenau/Fraunhofer IIS</a:t>
            </a:r>
            <a:endParaRPr lang="en-US" altLang="de-DE"/>
          </a:p>
        </p:txBody>
      </p:sp>
      <p:sp>
        <p:nvSpPr>
          <p:cNvPr id="4" name="Foliennummernplatzhalter 3"/>
          <p:cNvSpPr>
            <a:spLocks noGrp="1"/>
          </p:cNvSpPr>
          <p:nvPr>
            <p:ph type="sldNum" sz="quarter" idx="12"/>
          </p:nvPr>
        </p:nvSpPr>
        <p:spPr/>
        <p:txBody>
          <a:bodyPr/>
          <a:lstStyle/>
          <a:p>
            <a:r>
              <a:rPr lang="en-US" altLang="de-DE" smtClean="0"/>
              <a:t>Slide </a:t>
            </a:r>
            <a:fld id="{2BE500F6-1AA5-4912-AC26-1D22585C983D}" type="slidenum">
              <a:rPr lang="en-US" altLang="de-DE" smtClean="0"/>
              <a:pPr/>
              <a:t>2</a:t>
            </a:fld>
            <a:endParaRPr lang="en-US" altLang="de-DE"/>
          </a:p>
        </p:txBody>
      </p:sp>
    </p:spTree>
    <p:extLst>
      <p:ext uri="{BB962C8B-B14F-4D97-AF65-F5344CB8AC3E}">
        <p14:creationId xmlns:p14="http://schemas.microsoft.com/office/powerpoint/2010/main" val="15232566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a:t>Slide </a:t>
            </a:r>
            <a:fld id="{7A2547F0-3012-462D-B37B-CAA7F6C71D5F}" type="slidenum">
              <a:rPr lang="en-US" altLang="de-DE"/>
              <a:pPr/>
              <a:t>3</a:t>
            </a:fld>
            <a:endParaRPr lang="en-US" altLang="de-DE"/>
          </a:p>
        </p:txBody>
      </p:sp>
      <p:sp>
        <p:nvSpPr>
          <p:cNvPr id="4098" name="Rectangle 2"/>
          <p:cNvSpPr>
            <a:spLocks noGrp="1" noChangeArrowheads="1"/>
          </p:cNvSpPr>
          <p:nvPr>
            <p:ph type="title"/>
          </p:nvPr>
        </p:nvSpPr>
        <p:spPr>
          <a:ln/>
        </p:spPr>
        <p:txBody>
          <a:bodyPr/>
          <a:lstStyle/>
          <a:p>
            <a:r>
              <a:rPr lang="de-DE" altLang="de-DE" sz="3200" dirty="0" smtClean="0"/>
              <a:t>Meeting Slots</a:t>
            </a:r>
            <a:endParaRPr lang="de-DE" altLang="de-DE" sz="3200" dirty="0"/>
          </a:p>
        </p:txBody>
      </p:sp>
      <p:sp>
        <p:nvSpPr>
          <p:cNvPr id="4099" name="Rectangle 3"/>
          <p:cNvSpPr>
            <a:spLocks noGrp="1" noChangeArrowheads="1"/>
          </p:cNvSpPr>
          <p:nvPr>
            <p:ph type="body" idx="1"/>
          </p:nvPr>
        </p:nvSpPr>
        <p:spPr>
          <a:ln/>
        </p:spPr>
        <p:txBody>
          <a:bodyPr/>
          <a:lstStyle/>
          <a:p>
            <a:r>
              <a:rPr lang="en-US" altLang="de-DE" sz="2000" dirty="0" smtClean="0"/>
              <a:t>Monday PM2</a:t>
            </a:r>
          </a:p>
          <a:p>
            <a:r>
              <a:rPr lang="en-US" altLang="de-DE" sz="2000" dirty="0" smtClean="0"/>
              <a:t>Tuesday AM1</a:t>
            </a:r>
          </a:p>
          <a:p>
            <a:r>
              <a:rPr lang="en-US" altLang="de-DE" sz="2000" dirty="0" smtClean="0"/>
              <a:t>Tuesday PM 1</a:t>
            </a:r>
          </a:p>
          <a:p>
            <a:r>
              <a:rPr lang="en-US" altLang="de-DE" sz="2000" dirty="0" smtClean="0"/>
              <a:t>Wednesday PM2</a:t>
            </a:r>
          </a:p>
          <a:p>
            <a:endParaRPr lang="en-US" altLang="de-DE" sz="2000" dirty="0" smtClean="0"/>
          </a:p>
          <a:p>
            <a:endParaRPr lang="en-US" altLang="de-DE" sz="2000" dirty="0"/>
          </a:p>
        </p:txBody>
      </p:sp>
    </p:spTree>
    <p:extLst>
      <p:ext uri="{BB962C8B-B14F-4D97-AF65-F5344CB8AC3E}">
        <p14:creationId xmlns:p14="http://schemas.microsoft.com/office/powerpoint/2010/main" val="28789833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a:t>Slide </a:t>
            </a:r>
            <a:fld id="{7A2547F0-3012-462D-B37B-CAA7F6C71D5F}" type="slidenum">
              <a:rPr lang="en-US" altLang="de-DE"/>
              <a:pPr/>
              <a:t>4</a:t>
            </a:fld>
            <a:endParaRPr lang="en-US" altLang="de-DE"/>
          </a:p>
        </p:txBody>
      </p:sp>
      <p:sp>
        <p:nvSpPr>
          <p:cNvPr id="4098" name="Rectangle 2"/>
          <p:cNvSpPr>
            <a:spLocks noGrp="1" noChangeArrowheads="1"/>
          </p:cNvSpPr>
          <p:nvPr>
            <p:ph type="title"/>
          </p:nvPr>
        </p:nvSpPr>
        <p:spPr>
          <a:ln/>
        </p:spPr>
        <p:txBody>
          <a:bodyPr/>
          <a:lstStyle/>
          <a:p>
            <a:r>
              <a:rPr lang="de-DE" altLang="de-DE" sz="3200" dirty="0" err="1" smtClean="0"/>
              <a:t>Draft</a:t>
            </a:r>
            <a:r>
              <a:rPr lang="de-DE" altLang="de-DE" sz="3200" dirty="0" smtClean="0"/>
              <a:t> Agenda</a:t>
            </a:r>
            <a:endParaRPr lang="de-DE" altLang="de-DE" sz="3200" dirty="0"/>
          </a:p>
        </p:txBody>
      </p:sp>
      <p:sp>
        <p:nvSpPr>
          <p:cNvPr id="4099" name="Rectangle 3"/>
          <p:cNvSpPr>
            <a:spLocks noGrp="1" noChangeArrowheads="1"/>
          </p:cNvSpPr>
          <p:nvPr>
            <p:ph type="body" idx="1"/>
          </p:nvPr>
        </p:nvSpPr>
        <p:spPr>
          <a:xfrm>
            <a:off x="685800" y="1981200"/>
            <a:ext cx="3886200" cy="4114800"/>
          </a:xfrm>
          <a:ln/>
        </p:spPr>
        <p:txBody>
          <a:bodyPr/>
          <a:lstStyle/>
          <a:p>
            <a:pPr marL="0" indent="0">
              <a:buNone/>
            </a:pPr>
            <a:r>
              <a:rPr lang="en-US" altLang="de-DE" sz="1600" dirty="0" smtClean="0"/>
              <a:t>Monday PM2:</a:t>
            </a:r>
          </a:p>
          <a:p>
            <a:pPr marL="514350" indent="-514350">
              <a:buFont typeface="+mj-lt"/>
              <a:buAutoNum type="arabicPeriod"/>
            </a:pPr>
            <a:r>
              <a:rPr lang="en-US" altLang="de-DE" sz="1600" dirty="0" smtClean="0"/>
              <a:t>Policies and guidelines</a:t>
            </a:r>
          </a:p>
          <a:p>
            <a:pPr marL="514350" indent="-514350">
              <a:buFont typeface="+mj-lt"/>
              <a:buAutoNum type="arabicPeriod"/>
            </a:pPr>
            <a:r>
              <a:rPr lang="en-US" altLang="de-DE" sz="1600" dirty="0" smtClean="0"/>
              <a:t>Approval of the agenda</a:t>
            </a:r>
          </a:p>
          <a:p>
            <a:pPr marL="514350" indent="-514350">
              <a:buFont typeface="+mj-lt"/>
              <a:buAutoNum type="arabicPeriod"/>
            </a:pPr>
            <a:r>
              <a:rPr lang="en-US" altLang="de-DE" sz="1600" dirty="0" smtClean="0"/>
              <a:t>Meeting Minutes</a:t>
            </a:r>
          </a:p>
          <a:p>
            <a:pPr marL="514350" indent="-514350">
              <a:buFont typeface="+mj-lt"/>
              <a:buAutoNum type="arabicPeriod"/>
            </a:pPr>
            <a:r>
              <a:rPr lang="en-US" altLang="de-DE" sz="1600" dirty="0" smtClean="0"/>
              <a:t>Use-cases and requirements</a:t>
            </a:r>
          </a:p>
          <a:p>
            <a:pPr marL="514350" indent="-514350">
              <a:buFont typeface="+mj-lt"/>
              <a:buAutoNum type="arabicPeriod"/>
            </a:pPr>
            <a:r>
              <a:rPr lang="en-US" altLang="de-DE" sz="1600" dirty="0" smtClean="0"/>
              <a:t>Recess</a:t>
            </a:r>
          </a:p>
          <a:p>
            <a:pPr marL="514350" indent="-514350">
              <a:buFont typeface="+mj-lt"/>
              <a:buAutoNum type="arabicPeriod"/>
            </a:pPr>
            <a:endParaRPr lang="en-US" altLang="de-DE" sz="1600" dirty="0"/>
          </a:p>
          <a:p>
            <a:pPr marL="0" indent="0">
              <a:buNone/>
            </a:pPr>
            <a:r>
              <a:rPr lang="en-US" altLang="de-DE" sz="1600" dirty="0" smtClean="0"/>
              <a:t>Tuesday AM1:</a:t>
            </a:r>
          </a:p>
          <a:p>
            <a:pPr marL="514350" indent="-514350">
              <a:buFont typeface="+mj-lt"/>
              <a:buAutoNum type="arabicPeriod"/>
            </a:pPr>
            <a:r>
              <a:rPr lang="en-US" altLang="de-DE" sz="1600" dirty="0"/>
              <a:t>Use-cases and requirements</a:t>
            </a:r>
          </a:p>
          <a:p>
            <a:pPr marL="514350" indent="-514350">
              <a:buFont typeface="+mj-lt"/>
              <a:buAutoNum type="arabicPeriod"/>
            </a:pPr>
            <a:r>
              <a:rPr lang="en-US" altLang="de-DE" sz="1600" dirty="0" smtClean="0"/>
              <a:t>FCC Requirements</a:t>
            </a:r>
          </a:p>
          <a:p>
            <a:pPr marL="514350" indent="-514350">
              <a:buFont typeface="+mj-lt"/>
              <a:buAutoNum type="arabicPeriod"/>
            </a:pPr>
            <a:r>
              <a:rPr lang="en-US" altLang="de-DE" sz="1600" dirty="0" smtClean="0"/>
              <a:t>Channel Models</a:t>
            </a:r>
          </a:p>
          <a:p>
            <a:pPr marL="514350" indent="-514350">
              <a:buFont typeface="+mj-lt"/>
              <a:buAutoNum type="arabicPeriod"/>
            </a:pPr>
            <a:r>
              <a:rPr lang="en-US" altLang="de-DE" sz="1600" dirty="0" smtClean="0"/>
              <a:t>Recess</a:t>
            </a:r>
          </a:p>
          <a:p>
            <a:pPr marL="514350" indent="-514350">
              <a:buFont typeface="+mj-lt"/>
              <a:buAutoNum type="arabicPeriod"/>
            </a:pPr>
            <a:endParaRPr lang="en-US" altLang="de-DE" sz="2000" dirty="0"/>
          </a:p>
        </p:txBody>
      </p:sp>
      <p:sp>
        <p:nvSpPr>
          <p:cNvPr id="7" name="Rectangle 3"/>
          <p:cNvSpPr txBox="1">
            <a:spLocks noChangeArrowheads="1"/>
          </p:cNvSpPr>
          <p:nvPr/>
        </p:nvSpPr>
        <p:spPr bwMode="auto">
          <a:xfrm>
            <a:off x="4589532" y="1981200"/>
            <a:ext cx="3886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Tx/>
              <a:buNone/>
            </a:pPr>
            <a:r>
              <a:rPr lang="en-US" altLang="de-DE" sz="1600" dirty="0" smtClean="0"/>
              <a:t>Tuesday </a:t>
            </a:r>
            <a:r>
              <a:rPr lang="en-US" altLang="de-DE" sz="1600" dirty="0" smtClean="0"/>
              <a:t>PM1:</a:t>
            </a:r>
            <a:endParaRPr lang="en-US" altLang="de-DE" sz="1600" dirty="0" smtClean="0"/>
          </a:p>
          <a:p>
            <a:pPr marL="514350" indent="-514350">
              <a:buFont typeface="+mj-lt"/>
              <a:buAutoNum type="arabicPeriod"/>
            </a:pPr>
            <a:r>
              <a:rPr lang="en-US" altLang="de-DE" sz="1600" dirty="0"/>
              <a:t>FCC Requirements</a:t>
            </a:r>
          </a:p>
          <a:p>
            <a:pPr marL="514350" indent="-514350">
              <a:buFont typeface="+mj-lt"/>
              <a:buAutoNum type="arabicPeriod"/>
            </a:pPr>
            <a:r>
              <a:rPr lang="en-US" altLang="de-DE" sz="1600" dirty="0"/>
              <a:t>Channel Models</a:t>
            </a:r>
          </a:p>
          <a:p>
            <a:pPr marL="514350" indent="-514350">
              <a:buFont typeface="+mj-lt"/>
              <a:buAutoNum type="arabicPeriod"/>
            </a:pPr>
            <a:r>
              <a:rPr lang="en-US" altLang="de-DE" sz="1600" dirty="0" smtClean="0"/>
              <a:t>Timeline</a:t>
            </a:r>
          </a:p>
          <a:p>
            <a:pPr marL="514350" indent="-514350">
              <a:buFont typeface="+mj-lt"/>
              <a:buAutoNum type="arabicPeriod"/>
            </a:pPr>
            <a:r>
              <a:rPr lang="en-US" altLang="de-DE" sz="1600" dirty="0" smtClean="0"/>
              <a:t>Call for Contributions</a:t>
            </a:r>
            <a:endParaRPr lang="en-US" altLang="de-DE" sz="1600" dirty="0"/>
          </a:p>
          <a:p>
            <a:pPr marL="514350" indent="-514350">
              <a:buFont typeface="+mj-lt"/>
              <a:buAutoNum type="arabicPeriod"/>
            </a:pPr>
            <a:r>
              <a:rPr lang="en-US" altLang="de-DE" sz="1600" dirty="0" smtClean="0"/>
              <a:t>Recess</a:t>
            </a:r>
          </a:p>
          <a:p>
            <a:pPr marL="514350" indent="-514350">
              <a:buFont typeface="+mj-lt"/>
              <a:buAutoNum type="arabicPeriod"/>
            </a:pPr>
            <a:endParaRPr lang="en-US" altLang="de-DE" sz="1600" dirty="0" smtClean="0"/>
          </a:p>
          <a:p>
            <a:pPr marL="0" indent="0">
              <a:buFontTx/>
              <a:buNone/>
            </a:pPr>
            <a:r>
              <a:rPr lang="en-US" altLang="de-DE" sz="1600" dirty="0" smtClean="0"/>
              <a:t>Wednesday PM2:</a:t>
            </a:r>
          </a:p>
          <a:p>
            <a:pPr marL="514350" indent="-514350">
              <a:buFont typeface="+mj-lt"/>
              <a:buAutoNum type="arabicPeriod"/>
            </a:pPr>
            <a:r>
              <a:rPr lang="en-US" altLang="de-DE" sz="1600" dirty="0" smtClean="0"/>
              <a:t>Timeline</a:t>
            </a:r>
          </a:p>
          <a:p>
            <a:pPr marL="514350" indent="-514350">
              <a:buFont typeface="+mj-lt"/>
              <a:buAutoNum type="arabicPeriod"/>
            </a:pPr>
            <a:r>
              <a:rPr lang="en-US" altLang="de-DE" sz="1600" dirty="0" smtClean="0"/>
              <a:t>Call for Contributions</a:t>
            </a:r>
          </a:p>
          <a:p>
            <a:pPr marL="514350" indent="-514350">
              <a:buFont typeface="+mj-lt"/>
              <a:buAutoNum type="arabicPeriod"/>
            </a:pPr>
            <a:r>
              <a:rPr lang="en-US" altLang="de-DE" sz="1600" dirty="0" smtClean="0"/>
              <a:t>Next Steps</a:t>
            </a:r>
          </a:p>
          <a:p>
            <a:pPr marL="514350" indent="-514350">
              <a:buFont typeface="+mj-lt"/>
              <a:buAutoNum type="arabicPeriod"/>
            </a:pPr>
            <a:r>
              <a:rPr lang="en-US" altLang="de-DE" sz="1600" dirty="0" err="1" smtClean="0"/>
              <a:t>AoB</a:t>
            </a:r>
            <a:endParaRPr lang="en-US" altLang="de-DE" sz="1600" dirty="0" smtClean="0"/>
          </a:p>
          <a:p>
            <a:pPr marL="514350" indent="-514350">
              <a:buFont typeface="+mj-lt"/>
              <a:buAutoNum type="arabicPeriod"/>
            </a:pPr>
            <a:r>
              <a:rPr lang="en-US" altLang="de-DE" sz="1600" dirty="0" smtClean="0"/>
              <a:t>Adjourn</a:t>
            </a:r>
          </a:p>
          <a:p>
            <a:pPr marL="514350" indent="-514350">
              <a:buFont typeface="+mj-lt"/>
              <a:buAutoNum type="arabicPeriod"/>
            </a:pPr>
            <a:endParaRPr lang="en-US" altLang="de-DE" sz="2000" dirty="0"/>
          </a:p>
        </p:txBody>
      </p:sp>
    </p:spTree>
    <p:extLst>
      <p:ext uri="{BB962C8B-B14F-4D97-AF65-F5344CB8AC3E}">
        <p14:creationId xmlns:p14="http://schemas.microsoft.com/office/powerpoint/2010/main" val="23280466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IEEE Patent Policy</a:t>
            </a:r>
            <a:endParaRPr lang="en-US" dirty="0"/>
          </a:p>
        </p:txBody>
      </p:sp>
      <p:sp>
        <p:nvSpPr>
          <p:cNvPr id="3" name="Inhaltsplatzhalter 2"/>
          <p:cNvSpPr>
            <a:spLocks noGrp="1"/>
          </p:cNvSpPr>
          <p:nvPr>
            <p:ph idx="1"/>
          </p:nvPr>
        </p:nvSpPr>
        <p:spPr/>
        <p:txBody>
          <a:bodyPr/>
          <a:lstStyle/>
          <a:p>
            <a:r>
              <a:rPr lang="en-US" sz="2000" dirty="0">
                <a:hlinkClick r:id="rId2"/>
              </a:rPr>
              <a:t>https://</a:t>
            </a:r>
            <a:r>
              <a:rPr lang="en-US" sz="2000" dirty="0" smtClean="0">
                <a:hlinkClick r:id="rId2"/>
              </a:rPr>
              <a:t>mentor.ieee.org/myproject/Public/mytools/mob/slideset.pdf</a:t>
            </a:r>
            <a:endParaRPr lang="en-US" sz="2000" dirty="0" smtClean="0"/>
          </a:p>
          <a:p>
            <a:endParaRPr lang="en-US" sz="2000" dirty="0" smtClean="0"/>
          </a:p>
          <a:p>
            <a:r>
              <a:rPr lang="en-US" sz="2000" dirty="0" smtClean="0"/>
              <a:t>Call </a:t>
            </a:r>
            <a:r>
              <a:rPr lang="en-US" sz="2000" dirty="0"/>
              <a:t>for potentially essential patents</a:t>
            </a:r>
          </a:p>
          <a:p>
            <a:endParaRPr lang="en-US" sz="2000" dirty="0" smtClean="0"/>
          </a:p>
          <a:p>
            <a:endParaRPr lang="en-US" dirty="0" smtClean="0"/>
          </a:p>
          <a:p>
            <a:endParaRPr lang="en-US" dirty="0"/>
          </a:p>
        </p:txBody>
      </p:sp>
      <p:sp>
        <p:nvSpPr>
          <p:cNvPr id="4" name="Datumsplatzhalter 3"/>
          <p:cNvSpPr>
            <a:spLocks noGrp="1"/>
          </p:cNvSpPr>
          <p:nvPr>
            <p:ph type="dt" sz="half" idx="10"/>
          </p:nvPr>
        </p:nvSpPr>
        <p:spPr/>
        <p:txBody>
          <a:bodyPr/>
          <a:lstStyle/>
          <a:p>
            <a:r>
              <a:rPr lang="de-DE" altLang="de-DE" smtClean="0"/>
              <a:t>Dec. 2023</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5</a:t>
            </a:fld>
            <a:endParaRPr lang="en-US" altLang="de-DE"/>
          </a:p>
        </p:txBody>
      </p:sp>
    </p:spTree>
    <p:extLst>
      <p:ext uri="{BB962C8B-B14F-4D97-AF65-F5344CB8AC3E}">
        <p14:creationId xmlns:p14="http://schemas.microsoft.com/office/powerpoint/2010/main" val="31424542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IEEE Copyright Policy</a:t>
            </a:r>
            <a:endParaRPr lang="en-US" dirty="0"/>
          </a:p>
        </p:txBody>
      </p:sp>
      <p:sp>
        <p:nvSpPr>
          <p:cNvPr id="3" name="Inhaltsplatzhalter 2"/>
          <p:cNvSpPr>
            <a:spLocks noGrp="1"/>
          </p:cNvSpPr>
          <p:nvPr>
            <p:ph idx="1"/>
          </p:nvPr>
        </p:nvSpPr>
        <p:spPr/>
        <p:txBody>
          <a:bodyPr/>
          <a:lstStyle/>
          <a:p>
            <a:r>
              <a:rPr lang="en-US" sz="2000" dirty="0">
                <a:hlinkClick r:id="rId2"/>
              </a:rPr>
              <a:t>https://</a:t>
            </a:r>
            <a:r>
              <a:rPr lang="en-US" sz="2000" dirty="0" smtClean="0">
                <a:hlinkClick r:id="rId2"/>
              </a:rPr>
              <a:t>standards.ieee.org/wp-content/uploads/2022/02/ieee-sa-copyright-policy.pdf</a:t>
            </a:r>
            <a:endParaRPr lang="en-US" sz="2000" dirty="0" smtClean="0"/>
          </a:p>
          <a:p>
            <a:endParaRPr lang="en-US" dirty="0"/>
          </a:p>
        </p:txBody>
      </p:sp>
      <p:sp>
        <p:nvSpPr>
          <p:cNvPr id="4" name="Datumsplatzhalter 3"/>
          <p:cNvSpPr>
            <a:spLocks noGrp="1"/>
          </p:cNvSpPr>
          <p:nvPr>
            <p:ph type="dt" sz="half" idx="10"/>
          </p:nvPr>
        </p:nvSpPr>
        <p:spPr/>
        <p:txBody>
          <a:bodyPr/>
          <a:lstStyle/>
          <a:p>
            <a:r>
              <a:rPr lang="de-DE" altLang="de-DE" smtClean="0"/>
              <a:t>Dec. 2023</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6</a:t>
            </a:fld>
            <a:endParaRPr lang="en-US" altLang="de-DE"/>
          </a:p>
        </p:txBody>
      </p:sp>
    </p:spTree>
    <p:extLst>
      <p:ext uri="{BB962C8B-B14F-4D97-AF65-F5344CB8AC3E}">
        <p14:creationId xmlns:p14="http://schemas.microsoft.com/office/powerpoint/2010/main" val="2026985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IEEE </a:t>
            </a:r>
            <a:r>
              <a:rPr lang="en-US" dirty="0" smtClean="0"/>
              <a:t>Participant Behavior</a:t>
            </a:r>
            <a:endParaRPr lang="en-US" dirty="0"/>
          </a:p>
        </p:txBody>
      </p:sp>
      <p:sp>
        <p:nvSpPr>
          <p:cNvPr id="3" name="Inhaltsplatzhalter 2"/>
          <p:cNvSpPr>
            <a:spLocks noGrp="1"/>
          </p:cNvSpPr>
          <p:nvPr>
            <p:ph idx="1"/>
          </p:nvPr>
        </p:nvSpPr>
        <p:spPr/>
        <p:txBody>
          <a:bodyPr/>
          <a:lstStyle/>
          <a:p>
            <a:r>
              <a:rPr lang="en-US" sz="2000" dirty="0">
                <a:hlinkClick r:id="rId2"/>
              </a:rPr>
              <a:t>https://</a:t>
            </a:r>
            <a:r>
              <a:rPr lang="en-US" sz="2000" dirty="0" smtClean="0">
                <a:hlinkClick r:id="rId2"/>
              </a:rPr>
              <a:t>standards.ieee.org/wp-content/uploads/import/documents/other/Participant-Behavior-Individual-Method.pdf</a:t>
            </a:r>
            <a:endParaRPr lang="en-US" sz="2000" dirty="0" smtClean="0"/>
          </a:p>
          <a:p>
            <a:endParaRPr lang="en-US" dirty="0"/>
          </a:p>
        </p:txBody>
      </p:sp>
      <p:sp>
        <p:nvSpPr>
          <p:cNvPr id="4" name="Datumsplatzhalter 3"/>
          <p:cNvSpPr>
            <a:spLocks noGrp="1"/>
          </p:cNvSpPr>
          <p:nvPr>
            <p:ph type="dt" sz="half" idx="10"/>
          </p:nvPr>
        </p:nvSpPr>
        <p:spPr/>
        <p:txBody>
          <a:bodyPr/>
          <a:lstStyle/>
          <a:p>
            <a:r>
              <a:rPr lang="de-DE" altLang="de-DE" smtClean="0"/>
              <a:t>Dec. 2023</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7</a:t>
            </a:fld>
            <a:endParaRPr lang="en-US" altLang="de-DE"/>
          </a:p>
        </p:txBody>
      </p:sp>
    </p:spTree>
    <p:extLst>
      <p:ext uri="{BB962C8B-B14F-4D97-AF65-F5344CB8AC3E}">
        <p14:creationId xmlns:p14="http://schemas.microsoft.com/office/powerpoint/2010/main" val="4459121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the Agenda</a:t>
            </a:r>
            <a:endParaRPr lang="en-US" dirty="0"/>
          </a:p>
        </p:txBody>
      </p:sp>
      <p:sp>
        <p:nvSpPr>
          <p:cNvPr id="3" name="Inhaltsplatzhalter 2"/>
          <p:cNvSpPr>
            <a:spLocks noGrp="1"/>
          </p:cNvSpPr>
          <p:nvPr>
            <p:ph idx="1"/>
          </p:nvPr>
        </p:nvSpPr>
        <p:spPr/>
        <p:txBody>
          <a:bodyPr/>
          <a:lstStyle/>
          <a:p>
            <a:r>
              <a:rPr lang="en-US" sz="2000" dirty="0" smtClean="0"/>
              <a:t>Motion to approve the proposed draft agenda</a:t>
            </a:r>
          </a:p>
          <a:p>
            <a:endParaRPr lang="en-US" sz="2000" dirty="0"/>
          </a:p>
          <a:p>
            <a:r>
              <a:rPr lang="en-US" sz="2000" dirty="0" smtClean="0"/>
              <a:t>Moved: Tim</a:t>
            </a:r>
          </a:p>
          <a:p>
            <a:r>
              <a:rPr lang="en-US" sz="2000" dirty="0" smtClean="0"/>
              <a:t>Seconded: Matthias</a:t>
            </a:r>
          </a:p>
          <a:p>
            <a:endParaRPr lang="en-US" sz="2000" dirty="0"/>
          </a:p>
          <a:p>
            <a:endParaRPr lang="en-US" sz="2000" dirty="0" smtClean="0"/>
          </a:p>
          <a:p>
            <a:r>
              <a:rPr lang="en-US" sz="2000" dirty="0"/>
              <a:t>Result: unanimous consent</a:t>
            </a:r>
          </a:p>
        </p:txBody>
      </p:sp>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8</a:t>
            </a:fld>
            <a:endParaRPr lang="en-US" altLang="de-DE"/>
          </a:p>
        </p:txBody>
      </p:sp>
    </p:spTree>
    <p:extLst>
      <p:ext uri="{BB962C8B-B14F-4D97-AF65-F5344CB8AC3E}">
        <p14:creationId xmlns:p14="http://schemas.microsoft.com/office/powerpoint/2010/main" val="24841093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Telco Minutes</a:t>
            </a:r>
            <a:endParaRPr lang="en-US" dirty="0"/>
          </a:p>
        </p:txBody>
      </p:sp>
      <p:sp>
        <p:nvSpPr>
          <p:cNvPr id="3" name="Inhaltsplatzhalter 2"/>
          <p:cNvSpPr>
            <a:spLocks noGrp="1"/>
          </p:cNvSpPr>
          <p:nvPr>
            <p:ph idx="1"/>
          </p:nvPr>
        </p:nvSpPr>
        <p:spPr/>
        <p:txBody>
          <a:bodyPr/>
          <a:lstStyle/>
          <a:p>
            <a:r>
              <a:rPr lang="en-US" sz="2000" dirty="0" smtClean="0"/>
              <a:t>Motion to approve the December 7</a:t>
            </a:r>
            <a:r>
              <a:rPr lang="en-US" sz="2000" baseline="30000" dirty="0" smtClean="0"/>
              <a:t>th</a:t>
            </a:r>
            <a:r>
              <a:rPr lang="en-US" sz="2000" dirty="0" smtClean="0"/>
              <a:t>, 2023 telephone conference meeting </a:t>
            </a:r>
            <a:r>
              <a:rPr lang="en-US" sz="2000" dirty="0"/>
              <a:t>minutes included in </a:t>
            </a:r>
            <a:r>
              <a:rPr lang="en-US" sz="2000" dirty="0" smtClean="0"/>
              <a:t>document 15-23-631/r0 </a:t>
            </a:r>
            <a:r>
              <a:rPr lang="en-US" sz="2000" dirty="0" smtClean="0">
                <a:hlinkClick r:id="rId2"/>
              </a:rPr>
              <a:t>https</a:t>
            </a:r>
            <a:r>
              <a:rPr lang="en-US" sz="2000" dirty="0">
                <a:hlinkClick r:id="rId2"/>
              </a:rPr>
              <a:t>://</a:t>
            </a:r>
            <a:r>
              <a:rPr lang="en-US" sz="2000" dirty="0" smtClean="0">
                <a:hlinkClick r:id="rId2"/>
              </a:rPr>
              <a:t>mentor.ieee.org/802.15/dcn/23/15-23-0631-00-04ad-minutes-of-the-sg-next-gen-sun-phy-teleco-on-dec-7-2023.docx</a:t>
            </a:r>
            <a:endParaRPr lang="en-US" sz="2000" dirty="0" smtClean="0"/>
          </a:p>
          <a:p>
            <a:endParaRPr lang="en-US" sz="2000" dirty="0" smtClean="0"/>
          </a:p>
          <a:p>
            <a:r>
              <a:rPr lang="en-US" sz="2000" dirty="0" smtClean="0"/>
              <a:t>Moved: Thomas</a:t>
            </a:r>
          </a:p>
          <a:p>
            <a:r>
              <a:rPr lang="en-US" sz="2000" dirty="0" smtClean="0"/>
              <a:t>Seconded: Perry</a:t>
            </a:r>
          </a:p>
          <a:p>
            <a:endParaRPr lang="en-US" sz="2000" dirty="0"/>
          </a:p>
          <a:p>
            <a:r>
              <a:rPr lang="en-US" sz="2000" dirty="0" smtClean="0"/>
              <a:t>Result: unanimous consent</a:t>
            </a:r>
            <a:endParaRPr lang="en-US" sz="2000" dirty="0"/>
          </a:p>
        </p:txBody>
      </p:sp>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9</a:t>
            </a:fld>
            <a:endParaRPr lang="en-US" altLang="de-DE"/>
          </a:p>
        </p:txBody>
      </p:sp>
    </p:spTree>
    <p:extLst>
      <p:ext uri="{BB962C8B-B14F-4D97-AF65-F5344CB8AC3E}">
        <p14:creationId xmlns:p14="http://schemas.microsoft.com/office/powerpoint/2010/main" val="25700514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IEEE-P802_15(3)</Template>
  <TotalTime>0</TotalTime>
  <Words>729</Words>
  <Application>Microsoft Office PowerPoint</Application>
  <PresentationFormat>Bildschirmpräsentation (4:3)</PresentationFormat>
  <Paragraphs>163</Paragraphs>
  <Slides>18</Slides>
  <Notes>2</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18</vt:i4>
      </vt:variant>
    </vt:vector>
  </HeadingPairs>
  <TitlesOfParts>
    <vt:vector size="21" baseType="lpstr">
      <vt:lpstr>Arial</vt:lpstr>
      <vt:lpstr>Times New Roman</vt:lpstr>
      <vt:lpstr>Office</vt:lpstr>
      <vt:lpstr>PowerPoint-Präsentation</vt:lpstr>
      <vt:lpstr>SG Next GEN SUN PHY</vt:lpstr>
      <vt:lpstr>Meeting Slots</vt:lpstr>
      <vt:lpstr>Draft Agenda</vt:lpstr>
      <vt:lpstr>IEEE Patent Policy</vt:lpstr>
      <vt:lpstr>IEEE Copyright Policy</vt:lpstr>
      <vt:lpstr>IEEE Participant Behavior</vt:lpstr>
      <vt:lpstr>Approval of the Agenda</vt:lpstr>
      <vt:lpstr>Approval of Telco Minutes</vt:lpstr>
      <vt:lpstr>Discussion of Use-Cases and Requirements</vt:lpstr>
      <vt:lpstr>Presentation on Use-Cases</vt:lpstr>
      <vt:lpstr>Presentation on FCC Requirements</vt:lpstr>
      <vt:lpstr>Channel Models</vt:lpstr>
      <vt:lpstr>Proposed Timeline</vt:lpstr>
      <vt:lpstr>Technical Guidance Document</vt:lpstr>
      <vt:lpstr>Telephone Conferences</vt:lpstr>
      <vt:lpstr>Plan for Denver</vt:lpstr>
      <vt:lpstr>AoB</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Robert, Jörg</dc:creator>
  <cp:keywords/>
  <dc:description>&lt;doc#&gt;</dc:description>
  <cp:lastModifiedBy>Robert, Jörg</cp:lastModifiedBy>
  <cp:revision>66</cp:revision>
  <cp:lastPrinted>1998-02-10T13:28:06Z</cp:lastPrinted>
  <dcterms:created xsi:type="dcterms:W3CDTF">2023-12-01T17:38:14Z</dcterms:created>
  <dcterms:modified xsi:type="dcterms:W3CDTF">2024-01-18T13:31:06Z</dcterms:modified>
</cp:coreProperties>
</file>