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9" r:id="rId2"/>
    <p:sldId id="258" r:id="rId3"/>
    <p:sldId id="5610" r:id="rId4"/>
    <p:sldId id="5833" r:id="rId5"/>
    <p:sldId id="284" r:id="rId6"/>
    <p:sldId id="281" r:id="rId7"/>
    <p:sldId id="271" r:id="rId8"/>
    <p:sldId id="273" r:id="rId9"/>
    <p:sldId id="274" r:id="rId10"/>
    <p:sldId id="282" r:id="rId11"/>
    <p:sldId id="276" r:id="rId12"/>
    <p:sldId id="262" r:id="rId13"/>
    <p:sldId id="263" r:id="rId14"/>
    <p:sldId id="264" r:id="rId15"/>
    <p:sldId id="5084" r:id="rId16"/>
    <p:sldId id="5095" r:id="rId17"/>
    <p:sldId id="5836" r:id="rId18"/>
    <p:sldId id="5621" r:id="rId19"/>
    <p:sldId id="256" r:id="rId20"/>
    <p:sldId id="5840" r:id="rId21"/>
    <p:sldId id="5830" r:id="rId22"/>
    <p:sldId id="4944" r:id="rId23"/>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showGuides="1">
      <p:cViewPr varScale="1">
        <p:scale>
          <a:sx n="61" d="100"/>
          <a:sy n="61" d="100"/>
        </p:scale>
        <p:origin x="1362" y="38"/>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2024/1/15</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18</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19</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725246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22</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802.15-23-0638-01-06ma</a:t>
            </a:r>
          </a:p>
        </p:txBody>
      </p:sp>
      <p:sp>
        <p:nvSpPr>
          <p:cNvPr id="1032" name="Line 8"/>
          <p:cNvSpPr>
            <a:spLocks noChangeShapeType="1"/>
          </p:cNvSpPr>
          <p:nvPr/>
        </p:nvSpPr>
        <p:spPr bwMode="auto">
          <a:xfrm>
            <a:off x="702527" y="637475"/>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5799" y="39401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www.hilton.com/en/hotels/ptyhfhh-hilton-panama/" TargetMode="External"/><Relationship Id="rId2" Type="http://schemas.openxmlformats.org/officeDocument/2006/relationships/hyperlink" Target="https://cvent.me/EooyVv"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ca39b1aeaf9ee5b85bb81cd3fcf994b1"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573024"/>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January 2024]</a:t>
            </a:r>
          </a:p>
          <a:p>
            <a:r>
              <a:rPr lang="en-US" altLang="ja-JP" sz="1600" b="1" dirty="0">
                <a:ea typeface="ＭＳ Ｐゴシック" charset="-128"/>
              </a:rPr>
              <a:t>Date Submitted: </a:t>
            </a:r>
            <a:r>
              <a:rPr lang="en-US" altLang="ja-JP" sz="1600" dirty="0">
                <a:ea typeface="ＭＳ Ｐゴシック" charset="-128"/>
              </a:rPr>
              <a:t>[10</a:t>
            </a:r>
            <a:r>
              <a:rPr lang="en-US" altLang="ja-JP" sz="1600" baseline="30000" dirty="0">
                <a:ea typeface="ＭＳ Ｐゴシック" charset="-128"/>
              </a:rPr>
              <a:t>th</a:t>
            </a:r>
            <a:r>
              <a:rPr lang="en-US" altLang="ja-JP" sz="1600" dirty="0">
                <a:ea typeface="ＭＳ Ｐゴシック" charset="-128"/>
              </a:rPr>
              <a:t> January 2024]</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January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January 2024</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January 2024</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January 2024</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January 2024</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January 2024</a:t>
            </a:r>
            <a:endParaRPr lang="en-US" altLang="ja-JP" dirty="0"/>
          </a:p>
        </p:txBody>
      </p:sp>
      <p:sp>
        <p:nvSpPr>
          <p:cNvPr id="7" name="object 6">
            <a:extLst>
              <a:ext uri="{FF2B5EF4-FFF2-40B4-BE49-F238E27FC236}">
                <a16:creationId xmlns:a16="http://schemas.microsoft.com/office/drawing/2014/main" id="{28F6A963-50D1-D14F-8427-93B77C8B64F6}"/>
              </a:ext>
            </a:extLst>
          </p:cNvPr>
          <p:cNvSpPr txBox="1"/>
          <p:nvPr/>
        </p:nvSpPr>
        <p:spPr>
          <a:xfrm>
            <a:off x="684483" y="5897667"/>
            <a:ext cx="4945842" cy="189924"/>
          </a:xfrm>
          <a:prstGeom prst="rect">
            <a:avLst/>
          </a:prstGeom>
          <a:solidFill>
            <a:srgbClr val="FFFF00"/>
          </a:solidFill>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074"/>
              </a:lnSpc>
            </a:pPr>
            <a:r>
              <a:rPr sz="2800" b="1" dirty="0">
                <a:solidFill>
                  <a:srgbClr val="353744"/>
                </a:solidFill>
                <a:latin typeface="Times New Roman"/>
                <a:cs typeface="Times New Roman"/>
              </a:rPr>
              <a:t>Session</a:t>
            </a:r>
            <a:r>
              <a:rPr sz="2800" b="1" spc="-34" dirty="0">
                <a:solidFill>
                  <a:srgbClr val="353744"/>
                </a:solidFill>
                <a:latin typeface="Times New Roman"/>
                <a:cs typeface="Times New Roman"/>
              </a:rPr>
              <a:t> </a:t>
            </a:r>
            <a:r>
              <a:rPr sz="2800" b="1" dirty="0">
                <a:solidFill>
                  <a:srgbClr val="353744"/>
                </a:solidFill>
                <a:latin typeface="Times New Roman"/>
                <a:cs typeface="Times New Roman"/>
              </a:rPr>
              <a:t>Registration</a:t>
            </a:r>
            <a:r>
              <a:rPr sz="2800" b="1" spc="-34" dirty="0">
                <a:solidFill>
                  <a:srgbClr val="353744"/>
                </a:solidFill>
                <a:latin typeface="Times New Roman"/>
                <a:cs typeface="Times New Roman"/>
              </a:rPr>
              <a:t> </a:t>
            </a:r>
            <a:r>
              <a:rPr sz="2800" b="1" spc="-7" dirty="0">
                <a:solidFill>
                  <a:srgbClr val="353744"/>
                </a:solidFill>
                <a:latin typeface="Times New Roman"/>
                <a:cs typeface="Times New Roman"/>
              </a:rPr>
              <a:t>Website</a:t>
            </a:r>
            <a:endParaRPr sz="2800" dirty="0">
              <a:latin typeface="Times New Roman"/>
              <a:cs typeface="Times New Roman"/>
            </a:endParaRPr>
          </a:p>
        </p:txBody>
      </p:sp>
      <p:sp>
        <p:nvSpPr>
          <p:cNvPr id="11" name="テキスト ボックス 10">
            <a:extLst>
              <a:ext uri="{FF2B5EF4-FFF2-40B4-BE49-F238E27FC236}">
                <a16:creationId xmlns:a16="http://schemas.microsoft.com/office/drawing/2014/main" id="{3D80E17C-F9E0-976E-7A3C-96B4E05ABD22}"/>
              </a:ext>
            </a:extLst>
          </p:cNvPr>
          <p:cNvSpPr txBox="1"/>
          <p:nvPr/>
        </p:nvSpPr>
        <p:spPr>
          <a:xfrm>
            <a:off x="1694329" y="6011630"/>
            <a:ext cx="4572000" cy="461665"/>
          </a:xfrm>
          <a:prstGeom prst="rect">
            <a:avLst/>
          </a:prstGeom>
          <a:noFill/>
        </p:spPr>
        <p:txBody>
          <a:bodyPr wrap="square">
            <a:spAutoFit/>
          </a:bodyPr>
          <a:lstStyle/>
          <a:p>
            <a:r>
              <a:rPr lang="en-US" altLang="ja-JP" sz="2400" dirty="0">
                <a:hlinkClick r:id="rId2"/>
              </a:rPr>
              <a:t>https://cvent.me/EooyVv</a:t>
            </a:r>
            <a:endParaRPr lang="en-US" altLang="ja-JP" sz="2400" dirty="0"/>
          </a:p>
        </p:txBody>
      </p:sp>
      <p:sp>
        <p:nvSpPr>
          <p:cNvPr id="5" name="object 2">
            <a:extLst>
              <a:ext uri="{FF2B5EF4-FFF2-40B4-BE49-F238E27FC236}">
                <a16:creationId xmlns:a16="http://schemas.microsoft.com/office/drawing/2014/main" id="{5517EF6B-3EB4-2C59-ED97-320C999242B8}"/>
              </a:ext>
            </a:extLst>
          </p:cNvPr>
          <p:cNvSpPr txBox="1"/>
          <p:nvPr/>
        </p:nvSpPr>
        <p:spPr>
          <a:xfrm>
            <a:off x="1328364" y="770409"/>
            <a:ext cx="5682615" cy="971550"/>
          </a:xfrm>
          <a:prstGeom prst="rect">
            <a:avLst/>
          </a:prstGeom>
        </p:spPr>
        <p:txBody>
          <a:bodyPr vert="horz" wrap="square" lIns="0" tIns="15240" rIns="0" bIns="0" rtlCol="0">
            <a:spAutoFit/>
          </a:bodyPr>
          <a:lstStyle/>
          <a:p>
            <a:pPr marL="2270760">
              <a:lnSpc>
                <a:spcPts val="2420"/>
              </a:lnSpc>
              <a:spcBef>
                <a:spcPts val="120"/>
              </a:spcBef>
            </a:pPr>
            <a:r>
              <a:rPr sz="2050" b="1" dirty="0">
                <a:solidFill>
                  <a:srgbClr val="056AB3"/>
                </a:solidFill>
                <a:latin typeface="Arial"/>
                <a:cs typeface="Arial"/>
              </a:rPr>
              <a:t>2024</a:t>
            </a:r>
            <a:r>
              <a:rPr sz="2050" b="1" spc="35" dirty="0">
                <a:solidFill>
                  <a:srgbClr val="056AB3"/>
                </a:solidFill>
                <a:latin typeface="Arial"/>
                <a:cs typeface="Arial"/>
              </a:rPr>
              <a:t> </a:t>
            </a:r>
            <a:r>
              <a:rPr sz="2050" b="1" spc="-10" dirty="0">
                <a:solidFill>
                  <a:srgbClr val="056AB3"/>
                </a:solidFill>
                <a:latin typeface="Arial"/>
                <a:cs typeface="Arial"/>
              </a:rPr>
              <a:t>JANUARY</a:t>
            </a:r>
            <a:endParaRPr sz="2050" dirty="0">
              <a:latin typeface="Arial"/>
              <a:cs typeface="Arial"/>
            </a:endParaRPr>
          </a:p>
          <a:p>
            <a:pPr marL="718185">
              <a:lnSpc>
                <a:spcPts val="2420"/>
              </a:lnSpc>
            </a:pPr>
            <a:r>
              <a:rPr sz="2050" b="1" dirty="0">
                <a:solidFill>
                  <a:srgbClr val="056AB3"/>
                </a:solidFill>
                <a:latin typeface="Arial"/>
                <a:cs typeface="Arial"/>
              </a:rPr>
              <a:t>IEEE</a:t>
            </a:r>
            <a:r>
              <a:rPr sz="2050" b="1" spc="45" dirty="0">
                <a:solidFill>
                  <a:srgbClr val="056AB3"/>
                </a:solidFill>
                <a:latin typeface="Arial"/>
                <a:cs typeface="Arial"/>
              </a:rPr>
              <a:t> </a:t>
            </a:r>
            <a:r>
              <a:rPr sz="2050" b="1" dirty="0">
                <a:solidFill>
                  <a:srgbClr val="056AB3"/>
                </a:solidFill>
                <a:latin typeface="Arial"/>
                <a:cs typeface="Arial"/>
              </a:rPr>
              <a:t>802</a:t>
            </a:r>
            <a:r>
              <a:rPr sz="2050" b="1" spc="45" dirty="0">
                <a:solidFill>
                  <a:srgbClr val="056AB3"/>
                </a:solidFill>
                <a:latin typeface="Arial"/>
                <a:cs typeface="Arial"/>
              </a:rPr>
              <a:t> </a:t>
            </a:r>
            <a:r>
              <a:rPr sz="2050" b="1" dirty="0">
                <a:solidFill>
                  <a:srgbClr val="056AB3"/>
                </a:solidFill>
                <a:latin typeface="Arial"/>
                <a:cs typeface="Arial"/>
              </a:rPr>
              <a:t>WIRELESS</a:t>
            </a:r>
            <a:r>
              <a:rPr sz="2050" b="1" spc="45" dirty="0">
                <a:solidFill>
                  <a:srgbClr val="056AB3"/>
                </a:solidFill>
                <a:latin typeface="Arial"/>
                <a:cs typeface="Arial"/>
              </a:rPr>
              <a:t> </a:t>
            </a:r>
            <a:r>
              <a:rPr sz="2050" b="1" dirty="0">
                <a:solidFill>
                  <a:srgbClr val="056AB3"/>
                </a:solidFill>
                <a:latin typeface="Arial"/>
                <a:cs typeface="Arial"/>
              </a:rPr>
              <a:t>INTERIM</a:t>
            </a:r>
            <a:r>
              <a:rPr sz="2050" b="1" spc="45" dirty="0">
                <a:solidFill>
                  <a:srgbClr val="056AB3"/>
                </a:solidFill>
                <a:latin typeface="Arial"/>
                <a:cs typeface="Arial"/>
              </a:rPr>
              <a:t> </a:t>
            </a:r>
            <a:r>
              <a:rPr sz="2050" b="1" spc="-10" dirty="0">
                <a:solidFill>
                  <a:srgbClr val="056AB3"/>
                </a:solidFill>
                <a:latin typeface="Arial"/>
                <a:cs typeface="Arial"/>
              </a:rPr>
              <a:t>SESSION</a:t>
            </a:r>
            <a:endParaRPr sz="2050" dirty="0">
              <a:latin typeface="Arial"/>
              <a:cs typeface="Arial"/>
            </a:endParaRPr>
          </a:p>
          <a:p>
            <a:pPr marL="12700">
              <a:lnSpc>
                <a:spcPct val="100000"/>
              </a:lnSpc>
              <a:spcBef>
                <a:spcPts val="1019"/>
              </a:spcBef>
            </a:pPr>
            <a:r>
              <a:rPr sz="1300" dirty="0">
                <a:solidFill>
                  <a:srgbClr val="056AB3"/>
                </a:solidFill>
                <a:latin typeface="Arial"/>
                <a:cs typeface="Arial"/>
              </a:rPr>
              <a:t>January</a:t>
            </a:r>
            <a:r>
              <a:rPr sz="1300" spc="35" dirty="0">
                <a:solidFill>
                  <a:srgbClr val="056AB3"/>
                </a:solidFill>
                <a:latin typeface="Arial"/>
                <a:cs typeface="Arial"/>
              </a:rPr>
              <a:t> </a:t>
            </a:r>
            <a:r>
              <a:rPr sz="1300" dirty="0">
                <a:solidFill>
                  <a:srgbClr val="056AB3"/>
                </a:solidFill>
                <a:latin typeface="Arial"/>
                <a:cs typeface="Arial"/>
              </a:rPr>
              <a:t>14-19,</a:t>
            </a:r>
            <a:r>
              <a:rPr sz="1300" spc="40" dirty="0">
                <a:solidFill>
                  <a:srgbClr val="056AB3"/>
                </a:solidFill>
                <a:latin typeface="Arial"/>
                <a:cs typeface="Arial"/>
              </a:rPr>
              <a:t> </a:t>
            </a:r>
            <a:r>
              <a:rPr sz="1300" dirty="0">
                <a:solidFill>
                  <a:srgbClr val="056AB3"/>
                </a:solidFill>
                <a:latin typeface="Arial"/>
                <a:cs typeface="Arial"/>
              </a:rPr>
              <a:t>2024</a:t>
            </a:r>
            <a:r>
              <a:rPr sz="1300" spc="35" dirty="0">
                <a:solidFill>
                  <a:srgbClr val="056AB3"/>
                </a:solidFill>
                <a:latin typeface="Arial"/>
                <a:cs typeface="Arial"/>
              </a:rPr>
              <a:t> </a:t>
            </a:r>
            <a:r>
              <a:rPr sz="1300" dirty="0">
                <a:solidFill>
                  <a:srgbClr val="056AB3"/>
                </a:solidFill>
                <a:latin typeface="Arial"/>
                <a:cs typeface="Arial"/>
              </a:rPr>
              <a:t>|</a:t>
            </a:r>
            <a:r>
              <a:rPr sz="1300" spc="40" dirty="0">
                <a:solidFill>
                  <a:srgbClr val="056AB3"/>
                </a:solidFill>
                <a:latin typeface="Arial"/>
                <a:cs typeface="Arial"/>
              </a:rPr>
              <a:t> </a:t>
            </a:r>
            <a:r>
              <a:rPr sz="1300" dirty="0">
                <a:solidFill>
                  <a:srgbClr val="056AB3"/>
                </a:solidFill>
                <a:latin typeface="Arial"/>
                <a:cs typeface="Arial"/>
              </a:rPr>
              <a:t>Hilton</a:t>
            </a:r>
            <a:r>
              <a:rPr sz="1300" spc="35" dirty="0">
                <a:solidFill>
                  <a:srgbClr val="056AB3"/>
                </a:solidFill>
                <a:latin typeface="Arial"/>
                <a:cs typeface="Arial"/>
              </a:rPr>
              <a:t> </a:t>
            </a:r>
            <a:r>
              <a:rPr sz="1300" dirty="0">
                <a:solidFill>
                  <a:srgbClr val="056AB3"/>
                </a:solidFill>
                <a:latin typeface="Arial"/>
                <a:cs typeface="Arial"/>
              </a:rPr>
              <a:t>Panama,</a:t>
            </a:r>
            <a:r>
              <a:rPr sz="1300" spc="40" dirty="0">
                <a:solidFill>
                  <a:srgbClr val="056AB3"/>
                </a:solidFill>
                <a:latin typeface="Arial"/>
                <a:cs typeface="Arial"/>
              </a:rPr>
              <a:t> </a:t>
            </a:r>
            <a:r>
              <a:rPr sz="1300" spc="-10" dirty="0">
                <a:solidFill>
                  <a:srgbClr val="056AB3"/>
                </a:solidFill>
                <a:latin typeface="Arial"/>
                <a:cs typeface="Arial"/>
              </a:rPr>
              <a:t>Panama.</a:t>
            </a:r>
            <a:endParaRPr sz="1300" dirty="0">
              <a:latin typeface="Arial"/>
              <a:cs typeface="Arial"/>
            </a:endParaRPr>
          </a:p>
        </p:txBody>
      </p:sp>
      <p:sp>
        <p:nvSpPr>
          <p:cNvPr id="6" name="object 3">
            <a:extLst>
              <a:ext uri="{FF2B5EF4-FFF2-40B4-BE49-F238E27FC236}">
                <a16:creationId xmlns:a16="http://schemas.microsoft.com/office/drawing/2014/main" id="{47B28F3A-01B4-FFB0-8C3F-CF71822AC36E}"/>
              </a:ext>
            </a:extLst>
          </p:cNvPr>
          <p:cNvSpPr txBox="1"/>
          <p:nvPr/>
        </p:nvSpPr>
        <p:spPr>
          <a:xfrm>
            <a:off x="342241" y="1741959"/>
            <a:ext cx="8459517" cy="3807453"/>
          </a:xfrm>
          <a:prstGeom prst="rect">
            <a:avLst/>
          </a:prstGeom>
        </p:spPr>
        <p:txBody>
          <a:bodyPr vert="horz" wrap="square" lIns="0" tIns="21590" rIns="0" bIns="0" rtlCol="0">
            <a:spAutoFit/>
          </a:bodyPr>
          <a:lstStyle/>
          <a:p>
            <a:pPr marL="12700" marR="360680">
              <a:lnSpc>
                <a:spcPts val="1090"/>
              </a:lnSpc>
              <a:spcBef>
                <a:spcPts val="170"/>
              </a:spcBef>
            </a:pPr>
            <a:r>
              <a:rPr sz="950" i="1" dirty="0">
                <a:solidFill>
                  <a:srgbClr val="434343"/>
                </a:solidFill>
                <a:latin typeface="Arial"/>
                <a:cs typeface="Arial"/>
              </a:rPr>
              <a:t>Welcome</a:t>
            </a:r>
            <a:r>
              <a:rPr sz="950" i="1" spc="-35" dirty="0">
                <a:solidFill>
                  <a:srgbClr val="434343"/>
                </a:solidFill>
                <a:latin typeface="Arial"/>
                <a:cs typeface="Arial"/>
              </a:rPr>
              <a:t> </a:t>
            </a:r>
            <a:r>
              <a:rPr sz="950" i="1" dirty="0">
                <a:solidFill>
                  <a:srgbClr val="434343"/>
                </a:solidFill>
                <a:latin typeface="Arial"/>
                <a:cs typeface="Arial"/>
              </a:rPr>
              <a:t>to</a:t>
            </a:r>
            <a:r>
              <a:rPr sz="950" i="1" spc="-35" dirty="0">
                <a:solidFill>
                  <a:srgbClr val="434343"/>
                </a:solidFill>
                <a:latin typeface="Arial"/>
                <a:cs typeface="Arial"/>
              </a:rPr>
              <a:t> </a:t>
            </a:r>
            <a:r>
              <a:rPr sz="950" i="1" dirty="0">
                <a:solidFill>
                  <a:srgbClr val="434343"/>
                </a:solidFill>
                <a:latin typeface="Arial"/>
                <a:cs typeface="Arial"/>
              </a:rPr>
              <a:t>the</a:t>
            </a:r>
            <a:r>
              <a:rPr sz="950" i="1" spc="-35" dirty="0">
                <a:solidFill>
                  <a:srgbClr val="434343"/>
                </a:solidFill>
                <a:latin typeface="Arial"/>
                <a:cs typeface="Arial"/>
              </a:rPr>
              <a:t> </a:t>
            </a:r>
            <a:r>
              <a:rPr sz="950" i="1" spc="-10" dirty="0">
                <a:solidFill>
                  <a:srgbClr val="434343"/>
                </a:solidFill>
                <a:latin typeface="Arial"/>
                <a:cs typeface="Arial"/>
              </a:rPr>
              <a:t>upcoming</a:t>
            </a:r>
            <a:r>
              <a:rPr sz="950" i="1" spc="-35" dirty="0">
                <a:solidFill>
                  <a:srgbClr val="434343"/>
                </a:solidFill>
                <a:latin typeface="Arial"/>
                <a:cs typeface="Arial"/>
              </a:rPr>
              <a:t> </a:t>
            </a:r>
            <a:r>
              <a:rPr sz="950" i="1" dirty="0">
                <a:solidFill>
                  <a:srgbClr val="434343"/>
                </a:solidFill>
                <a:latin typeface="Arial"/>
                <a:cs typeface="Arial"/>
              </a:rPr>
              <a:t>2024</a:t>
            </a:r>
            <a:r>
              <a:rPr sz="950" i="1" spc="-40" dirty="0">
                <a:solidFill>
                  <a:srgbClr val="434343"/>
                </a:solidFill>
                <a:latin typeface="Arial"/>
                <a:cs typeface="Arial"/>
              </a:rPr>
              <a:t> </a:t>
            </a:r>
            <a:r>
              <a:rPr sz="950" i="1" dirty="0">
                <a:solidFill>
                  <a:srgbClr val="434343"/>
                </a:solidFill>
                <a:latin typeface="Arial"/>
                <a:cs typeface="Arial"/>
              </a:rPr>
              <a:t>January</a:t>
            </a:r>
            <a:r>
              <a:rPr sz="950" i="1" spc="-35" dirty="0">
                <a:solidFill>
                  <a:srgbClr val="434343"/>
                </a:solidFill>
                <a:latin typeface="Arial"/>
                <a:cs typeface="Arial"/>
              </a:rPr>
              <a:t> </a:t>
            </a:r>
            <a:r>
              <a:rPr sz="950" i="1" dirty="0">
                <a:solidFill>
                  <a:srgbClr val="434343"/>
                </a:solidFill>
                <a:latin typeface="Arial"/>
                <a:cs typeface="Arial"/>
              </a:rPr>
              <a:t>IEEE</a:t>
            </a:r>
            <a:r>
              <a:rPr sz="950" i="1" spc="-35" dirty="0">
                <a:solidFill>
                  <a:srgbClr val="434343"/>
                </a:solidFill>
                <a:latin typeface="Arial"/>
                <a:cs typeface="Arial"/>
              </a:rPr>
              <a:t> </a:t>
            </a:r>
            <a:r>
              <a:rPr sz="950" i="1" dirty="0">
                <a:solidFill>
                  <a:srgbClr val="434343"/>
                </a:solidFill>
                <a:latin typeface="Arial"/>
                <a:cs typeface="Arial"/>
              </a:rPr>
              <a:t>802</a:t>
            </a:r>
            <a:r>
              <a:rPr sz="950" i="1" spc="-35" dirty="0">
                <a:solidFill>
                  <a:srgbClr val="434343"/>
                </a:solidFill>
                <a:latin typeface="Arial"/>
                <a:cs typeface="Arial"/>
              </a:rPr>
              <a:t> </a:t>
            </a:r>
            <a:r>
              <a:rPr sz="950" i="1" dirty="0">
                <a:solidFill>
                  <a:srgbClr val="434343"/>
                </a:solidFill>
                <a:latin typeface="Arial"/>
                <a:cs typeface="Arial"/>
              </a:rPr>
              <a:t>Wireless</a:t>
            </a:r>
            <a:r>
              <a:rPr sz="950" i="1" spc="-30" dirty="0">
                <a:solidFill>
                  <a:srgbClr val="434343"/>
                </a:solidFill>
                <a:latin typeface="Arial"/>
                <a:cs typeface="Arial"/>
              </a:rPr>
              <a:t> </a:t>
            </a:r>
            <a:r>
              <a:rPr sz="950" i="1" dirty="0">
                <a:solidFill>
                  <a:srgbClr val="434343"/>
                </a:solidFill>
                <a:latin typeface="Arial"/>
                <a:cs typeface="Arial"/>
              </a:rPr>
              <a:t>Interim</a:t>
            </a:r>
            <a:r>
              <a:rPr sz="950" i="1" spc="-40" dirty="0">
                <a:solidFill>
                  <a:srgbClr val="434343"/>
                </a:solidFill>
                <a:latin typeface="Arial"/>
                <a:cs typeface="Arial"/>
              </a:rPr>
              <a:t> </a:t>
            </a:r>
            <a:r>
              <a:rPr sz="950" i="1" dirty="0">
                <a:solidFill>
                  <a:srgbClr val="434343"/>
                </a:solidFill>
                <a:latin typeface="Arial"/>
                <a:cs typeface="Arial"/>
              </a:rPr>
              <a:t>Session</a:t>
            </a:r>
            <a:r>
              <a:rPr sz="950" i="1" spc="-30" dirty="0">
                <a:solidFill>
                  <a:srgbClr val="434343"/>
                </a:solidFill>
                <a:latin typeface="Arial"/>
                <a:cs typeface="Arial"/>
              </a:rPr>
              <a:t> </a:t>
            </a:r>
            <a:r>
              <a:rPr sz="950" i="1" dirty="0">
                <a:solidFill>
                  <a:srgbClr val="434343"/>
                </a:solidFill>
                <a:latin typeface="Arial"/>
                <a:cs typeface="Arial"/>
              </a:rPr>
              <a:t>to</a:t>
            </a:r>
            <a:r>
              <a:rPr sz="950" i="1" spc="-35" dirty="0">
                <a:solidFill>
                  <a:srgbClr val="434343"/>
                </a:solidFill>
                <a:latin typeface="Arial"/>
                <a:cs typeface="Arial"/>
              </a:rPr>
              <a:t> </a:t>
            </a:r>
            <a:r>
              <a:rPr sz="950" i="1" dirty="0">
                <a:solidFill>
                  <a:srgbClr val="434343"/>
                </a:solidFill>
                <a:latin typeface="Arial"/>
                <a:cs typeface="Arial"/>
              </a:rPr>
              <a:t>be</a:t>
            </a:r>
            <a:r>
              <a:rPr sz="950" i="1" spc="-40" dirty="0">
                <a:solidFill>
                  <a:srgbClr val="434343"/>
                </a:solidFill>
                <a:latin typeface="Arial"/>
                <a:cs typeface="Arial"/>
              </a:rPr>
              <a:t> </a:t>
            </a:r>
            <a:r>
              <a:rPr sz="950" i="1" dirty="0">
                <a:solidFill>
                  <a:srgbClr val="434343"/>
                </a:solidFill>
                <a:latin typeface="Arial"/>
                <a:cs typeface="Arial"/>
              </a:rPr>
              <a:t>held</a:t>
            </a:r>
            <a:r>
              <a:rPr sz="950" i="1" spc="-35" dirty="0">
                <a:solidFill>
                  <a:srgbClr val="434343"/>
                </a:solidFill>
                <a:latin typeface="Arial"/>
                <a:cs typeface="Arial"/>
              </a:rPr>
              <a:t> </a:t>
            </a:r>
            <a:r>
              <a:rPr sz="950" i="1" dirty="0">
                <a:solidFill>
                  <a:srgbClr val="434343"/>
                </a:solidFill>
                <a:latin typeface="Arial"/>
                <a:cs typeface="Arial"/>
              </a:rPr>
              <a:t>at</a:t>
            </a:r>
            <a:r>
              <a:rPr sz="950" i="1" spc="-35" dirty="0">
                <a:solidFill>
                  <a:srgbClr val="434343"/>
                </a:solidFill>
                <a:latin typeface="Arial"/>
                <a:cs typeface="Arial"/>
              </a:rPr>
              <a:t> </a:t>
            </a:r>
            <a:r>
              <a:rPr sz="950" i="1" dirty="0">
                <a:solidFill>
                  <a:srgbClr val="434343"/>
                </a:solidFill>
                <a:latin typeface="Arial"/>
                <a:cs typeface="Arial"/>
              </a:rPr>
              <a:t>Hilton</a:t>
            </a:r>
            <a:r>
              <a:rPr sz="950" i="1" spc="-35" dirty="0">
                <a:solidFill>
                  <a:srgbClr val="434343"/>
                </a:solidFill>
                <a:latin typeface="Arial"/>
                <a:cs typeface="Arial"/>
              </a:rPr>
              <a:t> </a:t>
            </a:r>
            <a:r>
              <a:rPr sz="950" i="1" spc="-10" dirty="0">
                <a:solidFill>
                  <a:srgbClr val="434343"/>
                </a:solidFill>
                <a:latin typeface="Arial"/>
                <a:cs typeface="Arial"/>
              </a:rPr>
              <a:t>Panama,</a:t>
            </a:r>
            <a:r>
              <a:rPr sz="950" i="1" spc="-40" dirty="0">
                <a:solidFill>
                  <a:srgbClr val="434343"/>
                </a:solidFill>
                <a:latin typeface="Arial"/>
                <a:cs typeface="Arial"/>
              </a:rPr>
              <a:t> </a:t>
            </a:r>
            <a:r>
              <a:rPr sz="950" i="1" spc="-10" dirty="0">
                <a:solidFill>
                  <a:srgbClr val="434343"/>
                </a:solidFill>
                <a:latin typeface="Arial"/>
                <a:cs typeface="Arial"/>
              </a:rPr>
              <a:t>Panama. </a:t>
            </a:r>
            <a:r>
              <a:rPr sz="950" i="1" dirty="0">
                <a:solidFill>
                  <a:srgbClr val="434343"/>
                </a:solidFill>
                <a:latin typeface="Arial"/>
                <a:cs typeface="Arial"/>
              </a:rPr>
              <a:t>This</a:t>
            </a:r>
            <a:r>
              <a:rPr sz="950" i="1" spc="-30" dirty="0">
                <a:solidFill>
                  <a:srgbClr val="434343"/>
                </a:solidFill>
                <a:latin typeface="Arial"/>
                <a:cs typeface="Arial"/>
              </a:rPr>
              <a:t> </a:t>
            </a:r>
            <a:r>
              <a:rPr sz="950" i="1" spc="-10" dirty="0">
                <a:solidFill>
                  <a:srgbClr val="434343"/>
                </a:solidFill>
                <a:latin typeface="Arial"/>
                <a:cs typeface="Arial"/>
              </a:rPr>
              <a:t>session</a:t>
            </a:r>
            <a:r>
              <a:rPr sz="950" i="1" spc="-30" dirty="0">
                <a:solidFill>
                  <a:srgbClr val="434343"/>
                </a:solidFill>
                <a:latin typeface="Arial"/>
                <a:cs typeface="Arial"/>
              </a:rPr>
              <a:t> </a:t>
            </a:r>
            <a:r>
              <a:rPr sz="950" i="1" dirty="0">
                <a:solidFill>
                  <a:srgbClr val="434343"/>
                </a:solidFill>
                <a:latin typeface="Arial"/>
                <a:cs typeface="Arial"/>
              </a:rPr>
              <a:t>will</a:t>
            </a:r>
            <a:r>
              <a:rPr sz="950" i="1" spc="-25" dirty="0">
                <a:solidFill>
                  <a:srgbClr val="434343"/>
                </a:solidFill>
                <a:latin typeface="Arial"/>
                <a:cs typeface="Arial"/>
              </a:rPr>
              <a:t> </a:t>
            </a:r>
            <a:r>
              <a:rPr sz="950" i="1" dirty="0">
                <a:solidFill>
                  <a:srgbClr val="434343"/>
                </a:solidFill>
                <a:latin typeface="Arial"/>
                <a:cs typeface="Arial"/>
              </a:rPr>
              <a:t>be</a:t>
            </a:r>
            <a:r>
              <a:rPr sz="950" i="1" spc="-30" dirty="0">
                <a:solidFill>
                  <a:srgbClr val="434343"/>
                </a:solidFill>
                <a:latin typeface="Arial"/>
                <a:cs typeface="Arial"/>
              </a:rPr>
              <a:t> </a:t>
            </a:r>
            <a:r>
              <a:rPr sz="950" i="1" dirty="0">
                <a:solidFill>
                  <a:srgbClr val="434343"/>
                </a:solidFill>
                <a:latin typeface="Arial"/>
                <a:cs typeface="Arial"/>
              </a:rPr>
              <a:t>in</a:t>
            </a:r>
            <a:r>
              <a:rPr sz="950" i="1" spc="-30" dirty="0">
                <a:solidFill>
                  <a:srgbClr val="434343"/>
                </a:solidFill>
                <a:latin typeface="Arial"/>
                <a:cs typeface="Arial"/>
              </a:rPr>
              <a:t> </a:t>
            </a:r>
            <a:r>
              <a:rPr sz="950" i="1" dirty="0">
                <a:solidFill>
                  <a:srgbClr val="434343"/>
                </a:solidFill>
                <a:latin typeface="Arial"/>
                <a:cs typeface="Arial"/>
              </a:rPr>
              <a:t>Mixed</a:t>
            </a:r>
            <a:r>
              <a:rPr sz="950" i="1" spc="-25" dirty="0">
                <a:solidFill>
                  <a:srgbClr val="434343"/>
                </a:solidFill>
                <a:latin typeface="Arial"/>
                <a:cs typeface="Arial"/>
              </a:rPr>
              <a:t> </a:t>
            </a:r>
            <a:r>
              <a:rPr sz="950" i="1" dirty="0">
                <a:solidFill>
                  <a:srgbClr val="434343"/>
                </a:solidFill>
                <a:latin typeface="Arial"/>
                <a:cs typeface="Arial"/>
              </a:rPr>
              <a:t>Mode,</a:t>
            </a:r>
            <a:r>
              <a:rPr sz="950" i="1" spc="-20" dirty="0">
                <a:solidFill>
                  <a:srgbClr val="434343"/>
                </a:solidFill>
                <a:latin typeface="Arial"/>
                <a:cs typeface="Arial"/>
              </a:rPr>
              <a:t> </a:t>
            </a:r>
            <a:r>
              <a:rPr sz="950" i="1" spc="-10" dirty="0">
                <a:solidFill>
                  <a:srgbClr val="434343"/>
                </a:solidFill>
                <a:latin typeface="Arial"/>
                <a:cs typeface="Arial"/>
              </a:rPr>
              <a:t>enabling</a:t>
            </a:r>
            <a:r>
              <a:rPr sz="950" i="1" spc="-20" dirty="0">
                <a:solidFill>
                  <a:srgbClr val="434343"/>
                </a:solidFill>
                <a:latin typeface="Arial"/>
                <a:cs typeface="Arial"/>
              </a:rPr>
              <a:t> </a:t>
            </a:r>
            <a:r>
              <a:rPr sz="950" i="1" dirty="0">
                <a:solidFill>
                  <a:srgbClr val="434343"/>
                </a:solidFill>
                <a:latin typeface="Arial"/>
                <a:cs typeface="Arial"/>
              </a:rPr>
              <a:t>attendees</a:t>
            </a:r>
            <a:r>
              <a:rPr sz="950" i="1" spc="-15" dirty="0">
                <a:solidFill>
                  <a:srgbClr val="434343"/>
                </a:solidFill>
                <a:latin typeface="Arial"/>
                <a:cs typeface="Arial"/>
              </a:rPr>
              <a:t> </a:t>
            </a:r>
            <a:r>
              <a:rPr sz="950" i="1" dirty="0">
                <a:solidFill>
                  <a:srgbClr val="434343"/>
                </a:solidFill>
                <a:latin typeface="Arial"/>
                <a:cs typeface="Arial"/>
              </a:rPr>
              <a:t>to</a:t>
            </a:r>
            <a:r>
              <a:rPr sz="950" i="1" spc="-20" dirty="0">
                <a:solidFill>
                  <a:srgbClr val="434343"/>
                </a:solidFill>
                <a:latin typeface="Arial"/>
                <a:cs typeface="Arial"/>
              </a:rPr>
              <a:t> </a:t>
            </a:r>
            <a:r>
              <a:rPr sz="950" i="1" spc="-10" dirty="0">
                <a:solidFill>
                  <a:srgbClr val="434343"/>
                </a:solidFill>
                <a:latin typeface="Arial"/>
                <a:cs typeface="Arial"/>
              </a:rPr>
              <a:t>participate</a:t>
            </a:r>
            <a:r>
              <a:rPr sz="950" i="1" spc="-30" dirty="0">
                <a:solidFill>
                  <a:srgbClr val="434343"/>
                </a:solidFill>
                <a:latin typeface="Arial"/>
                <a:cs typeface="Arial"/>
              </a:rPr>
              <a:t> </a:t>
            </a:r>
            <a:r>
              <a:rPr sz="950" i="1" spc="-10" dirty="0">
                <a:solidFill>
                  <a:srgbClr val="434343"/>
                </a:solidFill>
                <a:latin typeface="Arial"/>
                <a:cs typeface="Arial"/>
              </a:rPr>
              <a:t>in-person</a:t>
            </a:r>
            <a:r>
              <a:rPr sz="950" i="1" spc="-25" dirty="0">
                <a:solidFill>
                  <a:srgbClr val="434343"/>
                </a:solidFill>
                <a:latin typeface="Arial"/>
                <a:cs typeface="Arial"/>
              </a:rPr>
              <a:t> </a:t>
            </a:r>
            <a:r>
              <a:rPr sz="950" i="1" dirty="0">
                <a:solidFill>
                  <a:srgbClr val="434343"/>
                </a:solidFill>
                <a:latin typeface="Arial"/>
                <a:cs typeface="Arial"/>
              </a:rPr>
              <a:t>and</a:t>
            </a:r>
            <a:r>
              <a:rPr sz="950" i="1" spc="-30" dirty="0">
                <a:solidFill>
                  <a:srgbClr val="434343"/>
                </a:solidFill>
                <a:latin typeface="Arial"/>
                <a:cs typeface="Arial"/>
              </a:rPr>
              <a:t> </a:t>
            </a:r>
            <a:r>
              <a:rPr sz="950" i="1" spc="-10" dirty="0">
                <a:solidFill>
                  <a:srgbClr val="434343"/>
                </a:solidFill>
                <a:latin typeface="Arial"/>
                <a:cs typeface="Arial"/>
              </a:rPr>
              <a:t>remotely.</a:t>
            </a:r>
            <a:endParaRPr sz="950" dirty="0">
              <a:latin typeface="Arial"/>
              <a:cs typeface="Arial"/>
            </a:endParaRPr>
          </a:p>
          <a:p>
            <a:pPr>
              <a:lnSpc>
                <a:spcPct val="100000"/>
              </a:lnSpc>
              <a:spcBef>
                <a:spcPts val="20"/>
              </a:spcBef>
            </a:pPr>
            <a:endParaRPr sz="850" dirty="0">
              <a:latin typeface="Arial"/>
              <a:cs typeface="Arial"/>
            </a:endParaRPr>
          </a:p>
          <a:p>
            <a:pPr marL="12700">
              <a:lnSpc>
                <a:spcPts val="1535"/>
              </a:lnSpc>
            </a:pPr>
            <a:r>
              <a:rPr sz="1300" dirty="0">
                <a:solidFill>
                  <a:srgbClr val="056AB3"/>
                </a:solidFill>
                <a:latin typeface="Arial"/>
                <a:cs typeface="Arial"/>
              </a:rPr>
              <a:t>Key</a:t>
            </a:r>
            <a:r>
              <a:rPr sz="1300" spc="25" dirty="0">
                <a:solidFill>
                  <a:srgbClr val="056AB3"/>
                </a:solidFill>
                <a:latin typeface="Arial"/>
                <a:cs typeface="Arial"/>
              </a:rPr>
              <a:t> </a:t>
            </a:r>
            <a:r>
              <a:rPr sz="1300" spc="-10" dirty="0">
                <a:solidFill>
                  <a:srgbClr val="056AB3"/>
                </a:solidFill>
                <a:latin typeface="Arial"/>
                <a:cs typeface="Arial"/>
              </a:rPr>
              <a:t>Dates</a:t>
            </a:r>
            <a:endParaRPr sz="1300" dirty="0">
              <a:latin typeface="Arial"/>
              <a:cs typeface="Arial"/>
            </a:endParaRPr>
          </a:p>
          <a:p>
            <a:pPr marL="12700">
              <a:lnSpc>
                <a:spcPts val="1085"/>
              </a:lnSpc>
            </a:pPr>
            <a:r>
              <a:rPr sz="950" i="1" spc="-10" dirty="0">
                <a:solidFill>
                  <a:srgbClr val="434343"/>
                </a:solidFill>
                <a:latin typeface="Arial"/>
                <a:cs typeface="Arial"/>
              </a:rPr>
              <a:t>Registration</a:t>
            </a:r>
            <a:r>
              <a:rPr sz="950" i="1" spc="-5" dirty="0">
                <a:solidFill>
                  <a:srgbClr val="434343"/>
                </a:solidFill>
                <a:latin typeface="Arial"/>
                <a:cs typeface="Arial"/>
              </a:rPr>
              <a:t> </a:t>
            </a:r>
            <a:r>
              <a:rPr sz="950" i="1" dirty="0">
                <a:solidFill>
                  <a:srgbClr val="434343"/>
                </a:solidFill>
                <a:latin typeface="Arial"/>
                <a:cs typeface="Arial"/>
              </a:rPr>
              <a:t>and</a:t>
            </a:r>
            <a:r>
              <a:rPr sz="950" i="1" spc="-10" dirty="0">
                <a:solidFill>
                  <a:srgbClr val="434343"/>
                </a:solidFill>
                <a:latin typeface="Arial"/>
                <a:cs typeface="Arial"/>
              </a:rPr>
              <a:t> Accommodation</a:t>
            </a:r>
            <a:r>
              <a:rPr sz="950" i="1" dirty="0">
                <a:solidFill>
                  <a:srgbClr val="434343"/>
                </a:solidFill>
                <a:latin typeface="Arial"/>
                <a:cs typeface="Arial"/>
              </a:rPr>
              <a:t> Key</a:t>
            </a:r>
            <a:r>
              <a:rPr sz="950" i="1" spc="-5" dirty="0">
                <a:solidFill>
                  <a:srgbClr val="434343"/>
                </a:solidFill>
                <a:latin typeface="Arial"/>
                <a:cs typeface="Arial"/>
              </a:rPr>
              <a:t> </a:t>
            </a:r>
            <a:r>
              <a:rPr sz="950" i="1" spc="-20" dirty="0">
                <a:solidFill>
                  <a:srgbClr val="434343"/>
                </a:solidFill>
                <a:latin typeface="Arial"/>
                <a:cs typeface="Arial"/>
              </a:rPr>
              <a:t>Dates</a:t>
            </a:r>
            <a:endParaRPr sz="950" dirty="0">
              <a:latin typeface="Arial"/>
              <a:cs typeface="Arial"/>
            </a:endParaRPr>
          </a:p>
          <a:p>
            <a:pPr marL="460375">
              <a:lnSpc>
                <a:spcPts val="1115"/>
              </a:lnSpc>
            </a:pPr>
            <a:r>
              <a:rPr sz="950" b="1" dirty="0">
                <a:solidFill>
                  <a:srgbClr val="056AB3"/>
                </a:solidFill>
                <a:latin typeface="Arial"/>
                <a:cs typeface="Arial"/>
              </a:rPr>
              <a:t>Early</a:t>
            </a:r>
            <a:r>
              <a:rPr sz="950" b="1" spc="-35" dirty="0">
                <a:solidFill>
                  <a:srgbClr val="056AB3"/>
                </a:solidFill>
                <a:latin typeface="Arial"/>
                <a:cs typeface="Arial"/>
              </a:rPr>
              <a:t> </a:t>
            </a:r>
            <a:r>
              <a:rPr sz="950" b="1" spc="-20" dirty="0">
                <a:solidFill>
                  <a:srgbClr val="056AB3"/>
                </a:solidFill>
                <a:latin typeface="Arial"/>
                <a:cs typeface="Arial"/>
              </a:rPr>
              <a:t>Bird</a:t>
            </a:r>
            <a:endParaRPr sz="950" dirty="0">
              <a:latin typeface="Arial"/>
              <a:cs typeface="Arial"/>
            </a:endParaRPr>
          </a:p>
          <a:p>
            <a:pPr marL="460375">
              <a:lnSpc>
                <a:spcPct val="100000"/>
              </a:lnSpc>
              <a:spcBef>
                <a:spcPts val="370"/>
              </a:spcBef>
            </a:pPr>
            <a:r>
              <a:rPr sz="950" b="1" dirty="0">
                <a:solidFill>
                  <a:srgbClr val="434343"/>
                </a:solidFill>
                <a:latin typeface="Arial"/>
                <a:cs typeface="Arial"/>
              </a:rPr>
              <a:t>By</a:t>
            </a:r>
            <a:r>
              <a:rPr sz="950" b="1" spc="-25" dirty="0">
                <a:solidFill>
                  <a:srgbClr val="434343"/>
                </a:solidFill>
                <a:latin typeface="Arial"/>
                <a:cs typeface="Arial"/>
              </a:rPr>
              <a:t> </a:t>
            </a:r>
            <a:r>
              <a:rPr sz="950" b="1" dirty="0">
                <a:solidFill>
                  <a:srgbClr val="434343"/>
                </a:solidFill>
                <a:latin typeface="Arial"/>
                <a:cs typeface="Arial"/>
              </a:rPr>
              <a:t>Dec</a:t>
            </a:r>
            <a:r>
              <a:rPr sz="950" b="1" spc="-25" dirty="0">
                <a:solidFill>
                  <a:srgbClr val="434343"/>
                </a:solidFill>
                <a:latin typeface="Arial"/>
                <a:cs typeface="Arial"/>
              </a:rPr>
              <a:t> </a:t>
            </a:r>
            <a:r>
              <a:rPr sz="950" b="1" dirty="0">
                <a:solidFill>
                  <a:srgbClr val="434343"/>
                </a:solidFill>
                <a:latin typeface="Arial"/>
                <a:cs typeface="Arial"/>
              </a:rPr>
              <a:t>1,</a:t>
            </a:r>
            <a:r>
              <a:rPr sz="950" b="1" spc="-25" dirty="0">
                <a:solidFill>
                  <a:srgbClr val="434343"/>
                </a:solidFill>
                <a:latin typeface="Arial"/>
                <a:cs typeface="Arial"/>
              </a:rPr>
              <a:t> </a:t>
            </a:r>
            <a:r>
              <a:rPr sz="950" b="1" spc="-20" dirty="0">
                <a:solidFill>
                  <a:srgbClr val="434343"/>
                </a:solidFill>
                <a:latin typeface="Arial"/>
                <a:cs typeface="Arial"/>
              </a:rPr>
              <a:t>2023</a:t>
            </a:r>
            <a:endParaRPr sz="950" dirty="0">
              <a:latin typeface="Arial"/>
              <a:cs typeface="Arial"/>
            </a:endParaRPr>
          </a:p>
          <a:p>
            <a:pPr marL="460375">
              <a:lnSpc>
                <a:spcPts val="1115"/>
              </a:lnSpc>
              <a:spcBef>
                <a:spcPts val="295"/>
              </a:spcBef>
            </a:pPr>
            <a:r>
              <a:rPr sz="950" dirty="0">
                <a:solidFill>
                  <a:srgbClr val="434343"/>
                </a:solidFill>
                <a:latin typeface="Arial"/>
                <a:cs typeface="Arial"/>
              </a:rPr>
              <a:t>All</a:t>
            </a:r>
            <a:r>
              <a:rPr sz="950" spc="-30" dirty="0">
                <a:solidFill>
                  <a:srgbClr val="434343"/>
                </a:solidFill>
                <a:latin typeface="Arial"/>
                <a:cs typeface="Arial"/>
              </a:rPr>
              <a:t> </a:t>
            </a:r>
            <a:r>
              <a:rPr sz="950" spc="-10" dirty="0">
                <a:solidFill>
                  <a:srgbClr val="434343"/>
                </a:solidFill>
                <a:latin typeface="Arial"/>
                <a:cs typeface="Arial"/>
              </a:rPr>
              <a:t>registrations</a:t>
            </a:r>
            <a:r>
              <a:rPr sz="950" spc="-20" dirty="0">
                <a:solidFill>
                  <a:srgbClr val="434343"/>
                </a:solidFill>
                <a:latin typeface="Arial"/>
                <a:cs typeface="Arial"/>
              </a:rPr>
              <a:t> </a:t>
            </a:r>
            <a:r>
              <a:rPr sz="950" dirty="0">
                <a:solidFill>
                  <a:srgbClr val="434343"/>
                </a:solidFill>
                <a:latin typeface="Arial"/>
                <a:cs typeface="Arial"/>
              </a:rPr>
              <a:t>received</a:t>
            </a:r>
            <a:r>
              <a:rPr sz="950" spc="-20" dirty="0">
                <a:solidFill>
                  <a:srgbClr val="434343"/>
                </a:solidFill>
                <a:latin typeface="Arial"/>
                <a:cs typeface="Arial"/>
              </a:rPr>
              <a:t> </a:t>
            </a:r>
            <a:r>
              <a:rPr sz="950" dirty="0">
                <a:solidFill>
                  <a:srgbClr val="434343"/>
                </a:solidFill>
                <a:latin typeface="Arial"/>
                <a:cs typeface="Arial"/>
              </a:rPr>
              <a:t>until</a:t>
            </a:r>
            <a:r>
              <a:rPr sz="950" spc="-30" dirty="0">
                <a:solidFill>
                  <a:srgbClr val="434343"/>
                </a:solidFill>
                <a:latin typeface="Arial"/>
                <a:cs typeface="Arial"/>
              </a:rPr>
              <a:t> </a:t>
            </a:r>
            <a:r>
              <a:rPr sz="950" dirty="0">
                <a:solidFill>
                  <a:srgbClr val="434343"/>
                </a:solidFill>
                <a:latin typeface="Arial"/>
                <a:cs typeface="Arial"/>
              </a:rPr>
              <a:t>Dec</a:t>
            </a:r>
            <a:r>
              <a:rPr sz="950" spc="-15" dirty="0">
                <a:solidFill>
                  <a:srgbClr val="434343"/>
                </a:solidFill>
                <a:latin typeface="Arial"/>
                <a:cs typeface="Arial"/>
              </a:rPr>
              <a:t> </a:t>
            </a:r>
            <a:r>
              <a:rPr sz="950" dirty="0">
                <a:solidFill>
                  <a:srgbClr val="434343"/>
                </a:solidFill>
                <a:latin typeface="Arial"/>
                <a:cs typeface="Arial"/>
              </a:rPr>
              <a:t>01,</a:t>
            </a:r>
            <a:r>
              <a:rPr sz="950" spc="-25" dirty="0">
                <a:solidFill>
                  <a:srgbClr val="434343"/>
                </a:solidFill>
                <a:latin typeface="Arial"/>
                <a:cs typeface="Arial"/>
              </a:rPr>
              <a:t> </a:t>
            </a:r>
            <a:r>
              <a:rPr sz="950" dirty="0">
                <a:solidFill>
                  <a:srgbClr val="434343"/>
                </a:solidFill>
                <a:latin typeface="Arial"/>
                <a:cs typeface="Arial"/>
              </a:rPr>
              <a:t>2023</a:t>
            </a:r>
            <a:r>
              <a:rPr sz="950" spc="-25" dirty="0">
                <a:solidFill>
                  <a:srgbClr val="434343"/>
                </a:solidFill>
                <a:latin typeface="Arial"/>
                <a:cs typeface="Arial"/>
              </a:rPr>
              <a:t> </a:t>
            </a:r>
            <a:r>
              <a:rPr sz="950" dirty="0">
                <a:solidFill>
                  <a:srgbClr val="434343"/>
                </a:solidFill>
                <a:latin typeface="Arial"/>
                <a:cs typeface="Arial"/>
              </a:rPr>
              <a:t>are</a:t>
            </a:r>
            <a:r>
              <a:rPr sz="950" spc="-20" dirty="0">
                <a:solidFill>
                  <a:srgbClr val="434343"/>
                </a:solidFill>
                <a:latin typeface="Arial"/>
                <a:cs typeface="Arial"/>
              </a:rPr>
              <a:t> </a:t>
            </a:r>
            <a:r>
              <a:rPr sz="950" spc="-10" dirty="0">
                <a:solidFill>
                  <a:srgbClr val="434343"/>
                </a:solidFill>
                <a:latin typeface="Arial"/>
                <a:cs typeface="Arial"/>
              </a:rPr>
              <a:t>eligible</a:t>
            </a:r>
            <a:r>
              <a:rPr sz="950" spc="-25" dirty="0">
                <a:solidFill>
                  <a:srgbClr val="434343"/>
                </a:solidFill>
                <a:latin typeface="Arial"/>
                <a:cs typeface="Arial"/>
              </a:rPr>
              <a:t> </a:t>
            </a:r>
            <a:r>
              <a:rPr sz="950" dirty="0">
                <a:solidFill>
                  <a:srgbClr val="434343"/>
                </a:solidFill>
                <a:latin typeface="Arial"/>
                <a:cs typeface="Arial"/>
              </a:rPr>
              <a:t>for</a:t>
            </a:r>
            <a:r>
              <a:rPr sz="950" spc="-20" dirty="0">
                <a:solidFill>
                  <a:srgbClr val="434343"/>
                </a:solidFill>
                <a:latin typeface="Arial"/>
                <a:cs typeface="Arial"/>
              </a:rPr>
              <a:t> </a:t>
            </a:r>
            <a:r>
              <a:rPr sz="950" dirty="0">
                <a:solidFill>
                  <a:srgbClr val="434343"/>
                </a:solidFill>
                <a:latin typeface="Arial"/>
                <a:cs typeface="Arial"/>
              </a:rPr>
              <a:t>the</a:t>
            </a:r>
            <a:r>
              <a:rPr sz="950" spc="-20" dirty="0">
                <a:solidFill>
                  <a:srgbClr val="434343"/>
                </a:solidFill>
                <a:latin typeface="Arial"/>
                <a:cs typeface="Arial"/>
              </a:rPr>
              <a:t> </a:t>
            </a:r>
            <a:r>
              <a:rPr sz="950" dirty="0">
                <a:solidFill>
                  <a:srgbClr val="434343"/>
                </a:solidFill>
                <a:latin typeface="Arial"/>
                <a:cs typeface="Arial"/>
              </a:rPr>
              <a:t>Early</a:t>
            </a:r>
            <a:r>
              <a:rPr sz="950" spc="-25" dirty="0">
                <a:solidFill>
                  <a:srgbClr val="434343"/>
                </a:solidFill>
                <a:latin typeface="Arial"/>
                <a:cs typeface="Arial"/>
              </a:rPr>
              <a:t> </a:t>
            </a:r>
            <a:r>
              <a:rPr sz="950" spc="-10" dirty="0">
                <a:solidFill>
                  <a:srgbClr val="434343"/>
                </a:solidFill>
                <a:latin typeface="Arial"/>
                <a:cs typeface="Arial"/>
              </a:rPr>
              <a:t>Registration</a:t>
            </a:r>
            <a:r>
              <a:rPr sz="950" spc="-25" dirty="0">
                <a:solidFill>
                  <a:srgbClr val="434343"/>
                </a:solidFill>
                <a:latin typeface="Arial"/>
                <a:cs typeface="Arial"/>
              </a:rPr>
              <a:t> </a:t>
            </a:r>
            <a:r>
              <a:rPr sz="950" spc="-10" dirty="0">
                <a:solidFill>
                  <a:srgbClr val="434343"/>
                </a:solidFill>
                <a:latin typeface="Arial"/>
                <a:cs typeface="Arial"/>
              </a:rPr>
              <a:t>rate.</a:t>
            </a:r>
            <a:endParaRPr sz="950" dirty="0">
              <a:latin typeface="Arial"/>
              <a:cs typeface="Arial"/>
            </a:endParaRPr>
          </a:p>
          <a:p>
            <a:pPr marL="460375">
              <a:lnSpc>
                <a:spcPts val="1115"/>
              </a:lnSpc>
            </a:pPr>
            <a:r>
              <a:rPr sz="950" b="1" spc="-10" dirty="0">
                <a:solidFill>
                  <a:srgbClr val="056AB3"/>
                </a:solidFill>
                <a:latin typeface="Arial"/>
                <a:cs typeface="Arial"/>
              </a:rPr>
              <a:t>Standard</a:t>
            </a:r>
            <a:endParaRPr sz="950" dirty="0">
              <a:latin typeface="Arial"/>
              <a:cs typeface="Arial"/>
            </a:endParaRPr>
          </a:p>
          <a:p>
            <a:pPr marL="460375">
              <a:lnSpc>
                <a:spcPct val="100000"/>
              </a:lnSpc>
              <a:spcBef>
                <a:spcPts val="375"/>
              </a:spcBef>
            </a:pPr>
            <a:r>
              <a:rPr sz="950" b="1" dirty="0">
                <a:solidFill>
                  <a:srgbClr val="434343"/>
                </a:solidFill>
                <a:latin typeface="Arial"/>
                <a:cs typeface="Arial"/>
              </a:rPr>
              <a:t>Dec</a:t>
            </a:r>
            <a:r>
              <a:rPr sz="950" b="1" spc="-25" dirty="0">
                <a:solidFill>
                  <a:srgbClr val="434343"/>
                </a:solidFill>
                <a:latin typeface="Arial"/>
                <a:cs typeface="Arial"/>
              </a:rPr>
              <a:t> </a:t>
            </a:r>
            <a:r>
              <a:rPr sz="950" b="1" dirty="0">
                <a:solidFill>
                  <a:srgbClr val="434343"/>
                </a:solidFill>
                <a:latin typeface="Arial"/>
                <a:cs typeface="Arial"/>
              </a:rPr>
              <a:t>2,</a:t>
            </a:r>
            <a:r>
              <a:rPr sz="950" b="1" spc="-25" dirty="0">
                <a:solidFill>
                  <a:srgbClr val="434343"/>
                </a:solidFill>
                <a:latin typeface="Arial"/>
                <a:cs typeface="Arial"/>
              </a:rPr>
              <a:t> </a:t>
            </a:r>
            <a:r>
              <a:rPr sz="950" b="1" dirty="0">
                <a:solidFill>
                  <a:srgbClr val="434343"/>
                </a:solidFill>
                <a:latin typeface="Arial"/>
                <a:cs typeface="Arial"/>
              </a:rPr>
              <a:t>2023</a:t>
            </a:r>
            <a:r>
              <a:rPr sz="950" b="1" spc="-20" dirty="0">
                <a:solidFill>
                  <a:srgbClr val="434343"/>
                </a:solidFill>
                <a:latin typeface="Arial"/>
                <a:cs typeface="Arial"/>
              </a:rPr>
              <a:t> </a:t>
            </a:r>
            <a:r>
              <a:rPr sz="950" b="1" dirty="0">
                <a:solidFill>
                  <a:srgbClr val="434343"/>
                </a:solidFill>
                <a:latin typeface="Arial"/>
                <a:cs typeface="Arial"/>
              </a:rPr>
              <a:t>-</a:t>
            </a:r>
            <a:r>
              <a:rPr sz="950" b="1" spc="-30" dirty="0">
                <a:solidFill>
                  <a:srgbClr val="434343"/>
                </a:solidFill>
                <a:latin typeface="Arial"/>
                <a:cs typeface="Arial"/>
              </a:rPr>
              <a:t> </a:t>
            </a:r>
            <a:r>
              <a:rPr sz="950" b="1" dirty="0">
                <a:solidFill>
                  <a:srgbClr val="434343"/>
                </a:solidFill>
                <a:latin typeface="Arial"/>
                <a:cs typeface="Arial"/>
              </a:rPr>
              <a:t>Jan</a:t>
            </a:r>
            <a:r>
              <a:rPr sz="950" b="1" spc="-20" dirty="0">
                <a:solidFill>
                  <a:srgbClr val="434343"/>
                </a:solidFill>
                <a:latin typeface="Arial"/>
                <a:cs typeface="Arial"/>
              </a:rPr>
              <a:t> </a:t>
            </a:r>
            <a:r>
              <a:rPr sz="950" b="1" dirty="0">
                <a:solidFill>
                  <a:srgbClr val="434343"/>
                </a:solidFill>
                <a:latin typeface="Arial"/>
                <a:cs typeface="Arial"/>
              </a:rPr>
              <a:t>5,</a:t>
            </a:r>
            <a:r>
              <a:rPr sz="950" b="1" spc="-20" dirty="0">
                <a:solidFill>
                  <a:srgbClr val="434343"/>
                </a:solidFill>
                <a:latin typeface="Arial"/>
                <a:cs typeface="Arial"/>
              </a:rPr>
              <a:t> 2024</a:t>
            </a:r>
            <a:endParaRPr sz="950" dirty="0">
              <a:latin typeface="Arial"/>
              <a:cs typeface="Arial"/>
            </a:endParaRPr>
          </a:p>
          <a:p>
            <a:pPr marL="460375" marR="655320">
              <a:lnSpc>
                <a:spcPts val="1070"/>
              </a:lnSpc>
              <a:spcBef>
                <a:spcPts val="390"/>
              </a:spcBef>
            </a:pPr>
            <a:r>
              <a:rPr sz="950" dirty="0">
                <a:solidFill>
                  <a:srgbClr val="434343"/>
                </a:solidFill>
                <a:latin typeface="Arial"/>
                <a:cs typeface="Arial"/>
              </a:rPr>
              <a:t>All</a:t>
            </a:r>
            <a:r>
              <a:rPr sz="950" spc="-35" dirty="0">
                <a:solidFill>
                  <a:srgbClr val="434343"/>
                </a:solidFill>
                <a:latin typeface="Arial"/>
                <a:cs typeface="Arial"/>
              </a:rPr>
              <a:t> </a:t>
            </a:r>
            <a:r>
              <a:rPr sz="950" spc="-10" dirty="0">
                <a:solidFill>
                  <a:srgbClr val="434343"/>
                </a:solidFill>
                <a:latin typeface="Arial"/>
                <a:cs typeface="Arial"/>
              </a:rPr>
              <a:t>registrations</a:t>
            </a:r>
            <a:r>
              <a:rPr sz="950" spc="-30" dirty="0">
                <a:solidFill>
                  <a:srgbClr val="434343"/>
                </a:solidFill>
                <a:latin typeface="Arial"/>
                <a:cs typeface="Arial"/>
              </a:rPr>
              <a:t> </a:t>
            </a:r>
            <a:r>
              <a:rPr sz="950" dirty="0">
                <a:solidFill>
                  <a:srgbClr val="434343"/>
                </a:solidFill>
                <a:latin typeface="Arial"/>
                <a:cs typeface="Arial"/>
              </a:rPr>
              <a:t>received</a:t>
            </a:r>
            <a:r>
              <a:rPr sz="950" spc="-30" dirty="0">
                <a:solidFill>
                  <a:srgbClr val="434343"/>
                </a:solidFill>
                <a:latin typeface="Arial"/>
                <a:cs typeface="Arial"/>
              </a:rPr>
              <a:t> </a:t>
            </a:r>
            <a:r>
              <a:rPr sz="950" dirty="0">
                <a:solidFill>
                  <a:srgbClr val="434343"/>
                </a:solidFill>
                <a:latin typeface="Arial"/>
                <a:cs typeface="Arial"/>
              </a:rPr>
              <a:t>on</a:t>
            </a:r>
            <a:r>
              <a:rPr sz="950" spc="-30" dirty="0">
                <a:solidFill>
                  <a:srgbClr val="434343"/>
                </a:solidFill>
                <a:latin typeface="Arial"/>
                <a:cs typeface="Arial"/>
              </a:rPr>
              <a:t> </a:t>
            </a:r>
            <a:r>
              <a:rPr sz="950" dirty="0">
                <a:solidFill>
                  <a:srgbClr val="434343"/>
                </a:solidFill>
                <a:latin typeface="Arial"/>
                <a:cs typeface="Arial"/>
              </a:rPr>
              <a:t>or</a:t>
            </a:r>
            <a:r>
              <a:rPr sz="950" spc="-30" dirty="0">
                <a:solidFill>
                  <a:srgbClr val="434343"/>
                </a:solidFill>
                <a:latin typeface="Arial"/>
                <a:cs typeface="Arial"/>
              </a:rPr>
              <a:t> </a:t>
            </a:r>
            <a:r>
              <a:rPr sz="950" dirty="0">
                <a:solidFill>
                  <a:srgbClr val="434343"/>
                </a:solidFill>
                <a:latin typeface="Arial"/>
                <a:cs typeface="Arial"/>
              </a:rPr>
              <a:t>after</a:t>
            </a:r>
            <a:r>
              <a:rPr sz="950" spc="-30" dirty="0">
                <a:solidFill>
                  <a:srgbClr val="434343"/>
                </a:solidFill>
                <a:latin typeface="Arial"/>
                <a:cs typeface="Arial"/>
              </a:rPr>
              <a:t> </a:t>
            </a:r>
            <a:r>
              <a:rPr sz="950" dirty="0">
                <a:solidFill>
                  <a:srgbClr val="434343"/>
                </a:solidFill>
                <a:latin typeface="Arial"/>
                <a:cs typeface="Arial"/>
              </a:rPr>
              <a:t>Dec</a:t>
            </a:r>
            <a:r>
              <a:rPr sz="950" spc="-35" dirty="0">
                <a:solidFill>
                  <a:srgbClr val="434343"/>
                </a:solidFill>
                <a:latin typeface="Arial"/>
                <a:cs typeface="Arial"/>
              </a:rPr>
              <a:t> </a:t>
            </a:r>
            <a:r>
              <a:rPr sz="950" dirty="0">
                <a:solidFill>
                  <a:srgbClr val="434343"/>
                </a:solidFill>
                <a:latin typeface="Arial"/>
                <a:cs typeface="Arial"/>
              </a:rPr>
              <a:t>02,</a:t>
            </a:r>
            <a:r>
              <a:rPr sz="950" spc="-30" dirty="0">
                <a:solidFill>
                  <a:srgbClr val="434343"/>
                </a:solidFill>
                <a:latin typeface="Arial"/>
                <a:cs typeface="Arial"/>
              </a:rPr>
              <a:t> </a:t>
            </a:r>
            <a:r>
              <a:rPr sz="950" dirty="0">
                <a:solidFill>
                  <a:srgbClr val="434343"/>
                </a:solidFill>
                <a:latin typeface="Arial"/>
                <a:cs typeface="Arial"/>
              </a:rPr>
              <a:t>2023</a:t>
            </a:r>
            <a:r>
              <a:rPr sz="950" spc="-30" dirty="0">
                <a:solidFill>
                  <a:srgbClr val="434343"/>
                </a:solidFill>
                <a:latin typeface="Arial"/>
                <a:cs typeface="Arial"/>
              </a:rPr>
              <a:t> </a:t>
            </a:r>
            <a:r>
              <a:rPr sz="950" dirty="0">
                <a:solidFill>
                  <a:srgbClr val="434343"/>
                </a:solidFill>
                <a:latin typeface="Arial"/>
                <a:cs typeface="Arial"/>
              </a:rPr>
              <a:t>and</a:t>
            </a:r>
            <a:r>
              <a:rPr sz="950" spc="-35" dirty="0">
                <a:solidFill>
                  <a:srgbClr val="434343"/>
                </a:solidFill>
                <a:latin typeface="Arial"/>
                <a:cs typeface="Arial"/>
              </a:rPr>
              <a:t> </a:t>
            </a:r>
            <a:r>
              <a:rPr sz="950" dirty="0">
                <a:solidFill>
                  <a:srgbClr val="434343"/>
                </a:solidFill>
                <a:latin typeface="Arial"/>
                <a:cs typeface="Arial"/>
              </a:rPr>
              <a:t>until</a:t>
            </a:r>
            <a:r>
              <a:rPr sz="950" spc="-35" dirty="0">
                <a:solidFill>
                  <a:srgbClr val="434343"/>
                </a:solidFill>
                <a:latin typeface="Arial"/>
                <a:cs typeface="Arial"/>
              </a:rPr>
              <a:t> </a:t>
            </a:r>
            <a:r>
              <a:rPr sz="950" dirty="0">
                <a:solidFill>
                  <a:srgbClr val="434343"/>
                </a:solidFill>
                <a:latin typeface="Arial"/>
                <a:cs typeface="Arial"/>
              </a:rPr>
              <a:t>Jan</a:t>
            </a:r>
            <a:r>
              <a:rPr sz="950" spc="-25" dirty="0">
                <a:solidFill>
                  <a:srgbClr val="434343"/>
                </a:solidFill>
                <a:latin typeface="Arial"/>
                <a:cs typeface="Arial"/>
              </a:rPr>
              <a:t> </a:t>
            </a:r>
            <a:r>
              <a:rPr sz="950" dirty="0">
                <a:solidFill>
                  <a:srgbClr val="434343"/>
                </a:solidFill>
                <a:latin typeface="Arial"/>
                <a:cs typeface="Arial"/>
              </a:rPr>
              <a:t>05,</a:t>
            </a:r>
            <a:r>
              <a:rPr sz="950" spc="-35" dirty="0">
                <a:solidFill>
                  <a:srgbClr val="434343"/>
                </a:solidFill>
                <a:latin typeface="Arial"/>
                <a:cs typeface="Arial"/>
              </a:rPr>
              <a:t> </a:t>
            </a:r>
            <a:r>
              <a:rPr sz="950" dirty="0">
                <a:solidFill>
                  <a:srgbClr val="434343"/>
                </a:solidFill>
                <a:latin typeface="Arial"/>
                <a:cs typeface="Arial"/>
              </a:rPr>
              <a:t>2024</a:t>
            </a:r>
            <a:r>
              <a:rPr sz="950" spc="-30" dirty="0">
                <a:solidFill>
                  <a:srgbClr val="434343"/>
                </a:solidFill>
                <a:latin typeface="Arial"/>
                <a:cs typeface="Arial"/>
              </a:rPr>
              <a:t> </a:t>
            </a:r>
            <a:r>
              <a:rPr sz="950" dirty="0">
                <a:solidFill>
                  <a:srgbClr val="434343"/>
                </a:solidFill>
                <a:latin typeface="Arial"/>
                <a:cs typeface="Arial"/>
              </a:rPr>
              <a:t>are</a:t>
            </a:r>
            <a:r>
              <a:rPr sz="950" spc="-30" dirty="0">
                <a:solidFill>
                  <a:srgbClr val="434343"/>
                </a:solidFill>
                <a:latin typeface="Arial"/>
                <a:cs typeface="Arial"/>
              </a:rPr>
              <a:t> </a:t>
            </a:r>
            <a:r>
              <a:rPr sz="950" dirty="0">
                <a:solidFill>
                  <a:srgbClr val="434343"/>
                </a:solidFill>
                <a:latin typeface="Arial"/>
                <a:cs typeface="Arial"/>
              </a:rPr>
              <a:t>eligible</a:t>
            </a:r>
            <a:r>
              <a:rPr sz="950" spc="-30" dirty="0">
                <a:solidFill>
                  <a:srgbClr val="434343"/>
                </a:solidFill>
                <a:latin typeface="Arial"/>
                <a:cs typeface="Arial"/>
              </a:rPr>
              <a:t> </a:t>
            </a:r>
            <a:r>
              <a:rPr sz="950" dirty="0">
                <a:solidFill>
                  <a:srgbClr val="434343"/>
                </a:solidFill>
                <a:latin typeface="Arial"/>
                <a:cs typeface="Arial"/>
              </a:rPr>
              <a:t>for</a:t>
            </a:r>
            <a:r>
              <a:rPr sz="950" spc="-30" dirty="0">
                <a:solidFill>
                  <a:srgbClr val="434343"/>
                </a:solidFill>
                <a:latin typeface="Arial"/>
                <a:cs typeface="Arial"/>
              </a:rPr>
              <a:t> </a:t>
            </a:r>
            <a:r>
              <a:rPr sz="950" dirty="0">
                <a:solidFill>
                  <a:srgbClr val="434343"/>
                </a:solidFill>
                <a:latin typeface="Arial"/>
                <a:cs typeface="Arial"/>
              </a:rPr>
              <a:t>the</a:t>
            </a:r>
            <a:r>
              <a:rPr sz="950" spc="-30" dirty="0">
                <a:solidFill>
                  <a:srgbClr val="434343"/>
                </a:solidFill>
                <a:latin typeface="Arial"/>
                <a:cs typeface="Arial"/>
              </a:rPr>
              <a:t> </a:t>
            </a:r>
            <a:r>
              <a:rPr sz="950" spc="-10" dirty="0">
                <a:solidFill>
                  <a:srgbClr val="434343"/>
                </a:solidFill>
                <a:latin typeface="Arial"/>
                <a:cs typeface="Arial"/>
              </a:rPr>
              <a:t>Standard Registration</a:t>
            </a:r>
            <a:r>
              <a:rPr sz="950" spc="20" dirty="0">
                <a:solidFill>
                  <a:srgbClr val="434343"/>
                </a:solidFill>
                <a:latin typeface="Arial"/>
                <a:cs typeface="Arial"/>
              </a:rPr>
              <a:t> </a:t>
            </a:r>
            <a:r>
              <a:rPr sz="950" spc="-10" dirty="0">
                <a:solidFill>
                  <a:srgbClr val="434343"/>
                </a:solidFill>
                <a:latin typeface="Arial"/>
                <a:cs typeface="Arial"/>
              </a:rPr>
              <a:t>rate.</a:t>
            </a:r>
            <a:endParaRPr sz="950" dirty="0">
              <a:latin typeface="Arial"/>
              <a:cs typeface="Arial"/>
            </a:endParaRPr>
          </a:p>
          <a:p>
            <a:pPr marL="460375">
              <a:lnSpc>
                <a:spcPts val="1065"/>
              </a:lnSpc>
            </a:pPr>
            <a:r>
              <a:rPr sz="950" b="1" spc="-10" dirty="0">
                <a:solidFill>
                  <a:srgbClr val="056AB3"/>
                </a:solidFill>
                <a:latin typeface="Arial"/>
                <a:cs typeface="Arial"/>
              </a:rPr>
              <a:t>Late/Onsite</a:t>
            </a:r>
            <a:endParaRPr sz="950" dirty="0">
              <a:latin typeface="Arial"/>
              <a:cs typeface="Arial"/>
            </a:endParaRPr>
          </a:p>
          <a:p>
            <a:pPr marL="460375">
              <a:lnSpc>
                <a:spcPct val="100000"/>
              </a:lnSpc>
              <a:spcBef>
                <a:spcPts val="380"/>
              </a:spcBef>
            </a:pPr>
            <a:r>
              <a:rPr sz="950" b="1" dirty="0">
                <a:solidFill>
                  <a:srgbClr val="434343"/>
                </a:solidFill>
                <a:latin typeface="Arial"/>
                <a:cs typeface="Arial"/>
              </a:rPr>
              <a:t>After</a:t>
            </a:r>
            <a:r>
              <a:rPr sz="950" b="1" spc="-35" dirty="0">
                <a:solidFill>
                  <a:srgbClr val="434343"/>
                </a:solidFill>
                <a:latin typeface="Arial"/>
                <a:cs typeface="Arial"/>
              </a:rPr>
              <a:t> </a:t>
            </a:r>
            <a:r>
              <a:rPr sz="950" b="1" dirty="0">
                <a:solidFill>
                  <a:srgbClr val="434343"/>
                </a:solidFill>
                <a:latin typeface="Arial"/>
                <a:cs typeface="Arial"/>
              </a:rPr>
              <a:t>Jan</a:t>
            </a:r>
            <a:r>
              <a:rPr sz="950" b="1" spc="-30" dirty="0">
                <a:solidFill>
                  <a:srgbClr val="434343"/>
                </a:solidFill>
                <a:latin typeface="Arial"/>
                <a:cs typeface="Arial"/>
              </a:rPr>
              <a:t> </a:t>
            </a:r>
            <a:r>
              <a:rPr sz="950" b="1" dirty="0">
                <a:solidFill>
                  <a:srgbClr val="434343"/>
                </a:solidFill>
                <a:latin typeface="Arial"/>
                <a:cs typeface="Arial"/>
              </a:rPr>
              <a:t>5,</a:t>
            </a:r>
            <a:r>
              <a:rPr sz="950" b="1" spc="-30" dirty="0">
                <a:solidFill>
                  <a:srgbClr val="434343"/>
                </a:solidFill>
                <a:latin typeface="Arial"/>
                <a:cs typeface="Arial"/>
              </a:rPr>
              <a:t> </a:t>
            </a:r>
            <a:r>
              <a:rPr sz="950" b="1" spc="-20" dirty="0">
                <a:solidFill>
                  <a:srgbClr val="434343"/>
                </a:solidFill>
                <a:latin typeface="Arial"/>
                <a:cs typeface="Arial"/>
              </a:rPr>
              <a:t>2024</a:t>
            </a:r>
            <a:endParaRPr sz="950" dirty="0">
              <a:latin typeface="Arial"/>
              <a:cs typeface="Arial"/>
            </a:endParaRPr>
          </a:p>
          <a:p>
            <a:pPr marL="460375">
              <a:lnSpc>
                <a:spcPts val="1115"/>
              </a:lnSpc>
              <a:spcBef>
                <a:spcPts val="295"/>
              </a:spcBef>
            </a:pPr>
            <a:r>
              <a:rPr sz="950" dirty="0">
                <a:solidFill>
                  <a:srgbClr val="434343"/>
                </a:solidFill>
                <a:latin typeface="Arial"/>
                <a:cs typeface="Arial"/>
              </a:rPr>
              <a:t>All</a:t>
            </a:r>
            <a:r>
              <a:rPr sz="950" spc="-25" dirty="0">
                <a:solidFill>
                  <a:srgbClr val="434343"/>
                </a:solidFill>
                <a:latin typeface="Arial"/>
                <a:cs typeface="Arial"/>
              </a:rPr>
              <a:t> </a:t>
            </a:r>
            <a:r>
              <a:rPr sz="950" spc="-10" dirty="0">
                <a:solidFill>
                  <a:srgbClr val="434343"/>
                </a:solidFill>
                <a:latin typeface="Arial"/>
                <a:cs typeface="Arial"/>
              </a:rPr>
              <a:t>registration</a:t>
            </a:r>
            <a:r>
              <a:rPr sz="950" spc="-15" dirty="0">
                <a:solidFill>
                  <a:srgbClr val="434343"/>
                </a:solidFill>
                <a:latin typeface="Arial"/>
                <a:cs typeface="Arial"/>
              </a:rPr>
              <a:t> </a:t>
            </a:r>
            <a:r>
              <a:rPr sz="950" dirty="0">
                <a:solidFill>
                  <a:srgbClr val="434343"/>
                </a:solidFill>
                <a:latin typeface="Arial"/>
                <a:cs typeface="Arial"/>
              </a:rPr>
              <a:t>received</a:t>
            </a:r>
            <a:r>
              <a:rPr sz="950" spc="-20" dirty="0">
                <a:solidFill>
                  <a:srgbClr val="434343"/>
                </a:solidFill>
                <a:latin typeface="Arial"/>
                <a:cs typeface="Arial"/>
              </a:rPr>
              <a:t> </a:t>
            </a:r>
            <a:r>
              <a:rPr sz="950" dirty="0">
                <a:solidFill>
                  <a:srgbClr val="434343"/>
                </a:solidFill>
                <a:latin typeface="Arial"/>
                <a:cs typeface="Arial"/>
              </a:rPr>
              <a:t>after</a:t>
            </a:r>
            <a:r>
              <a:rPr sz="950" spc="-15" dirty="0">
                <a:solidFill>
                  <a:srgbClr val="434343"/>
                </a:solidFill>
                <a:latin typeface="Arial"/>
                <a:cs typeface="Arial"/>
              </a:rPr>
              <a:t> </a:t>
            </a:r>
            <a:r>
              <a:rPr sz="950" dirty="0">
                <a:solidFill>
                  <a:srgbClr val="434343"/>
                </a:solidFill>
                <a:latin typeface="Arial"/>
                <a:cs typeface="Arial"/>
              </a:rPr>
              <a:t>Jan</a:t>
            </a:r>
            <a:r>
              <a:rPr sz="950" spc="-15" dirty="0">
                <a:solidFill>
                  <a:srgbClr val="434343"/>
                </a:solidFill>
                <a:latin typeface="Arial"/>
                <a:cs typeface="Arial"/>
              </a:rPr>
              <a:t> </a:t>
            </a:r>
            <a:r>
              <a:rPr sz="950" dirty="0">
                <a:solidFill>
                  <a:srgbClr val="434343"/>
                </a:solidFill>
                <a:latin typeface="Arial"/>
                <a:cs typeface="Arial"/>
              </a:rPr>
              <a:t>05,</a:t>
            </a:r>
            <a:r>
              <a:rPr sz="950" spc="-25" dirty="0">
                <a:solidFill>
                  <a:srgbClr val="434343"/>
                </a:solidFill>
                <a:latin typeface="Arial"/>
                <a:cs typeface="Arial"/>
              </a:rPr>
              <a:t> </a:t>
            </a:r>
            <a:r>
              <a:rPr sz="950" dirty="0">
                <a:solidFill>
                  <a:srgbClr val="434343"/>
                </a:solidFill>
                <a:latin typeface="Arial"/>
                <a:cs typeface="Arial"/>
              </a:rPr>
              <a:t>2024</a:t>
            </a:r>
            <a:r>
              <a:rPr sz="950" spc="-15" dirty="0">
                <a:solidFill>
                  <a:srgbClr val="434343"/>
                </a:solidFill>
                <a:latin typeface="Arial"/>
                <a:cs typeface="Arial"/>
              </a:rPr>
              <a:t> </a:t>
            </a:r>
            <a:r>
              <a:rPr sz="950" dirty="0">
                <a:solidFill>
                  <a:srgbClr val="434343"/>
                </a:solidFill>
                <a:latin typeface="Arial"/>
                <a:cs typeface="Arial"/>
              </a:rPr>
              <a:t>are</a:t>
            </a:r>
            <a:r>
              <a:rPr sz="950" spc="-10" dirty="0">
                <a:solidFill>
                  <a:srgbClr val="434343"/>
                </a:solidFill>
                <a:latin typeface="Arial"/>
                <a:cs typeface="Arial"/>
              </a:rPr>
              <a:t> eligible</a:t>
            </a:r>
            <a:r>
              <a:rPr sz="950" spc="-15" dirty="0">
                <a:solidFill>
                  <a:srgbClr val="434343"/>
                </a:solidFill>
                <a:latin typeface="Arial"/>
                <a:cs typeface="Arial"/>
              </a:rPr>
              <a:t> </a:t>
            </a:r>
            <a:r>
              <a:rPr sz="950" dirty="0">
                <a:solidFill>
                  <a:srgbClr val="434343"/>
                </a:solidFill>
                <a:latin typeface="Arial"/>
                <a:cs typeface="Arial"/>
              </a:rPr>
              <a:t>for</a:t>
            </a:r>
            <a:r>
              <a:rPr sz="950" spc="-15" dirty="0">
                <a:solidFill>
                  <a:srgbClr val="434343"/>
                </a:solidFill>
                <a:latin typeface="Arial"/>
                <a:cs typeface="Arial"/>
              </a:rPr>
              <a:t> </a:t>
            </a:r>
            <a:r>
              <a:rPr sz="950" dirty="0">
                <a:solidFill>
                  <a:srgbClr val="434343"/>
                </a:solidFill>
                <a:latin typeface="Arial"/>
                <a:cs typeface="Arial"/>
              </a:rPr>
              <a:t>the</a:t>
            </a:r>
            <a:r>
              <a:rPr sz="950" spc="-25" dirty="0">
                <a:solidFill>
                  <a:srgbClr val="434343"/>
                </a:solidFill>
                <a:latin typeface="Arial"/>
                <a:cs typeface="Arial"/>
              </a:rPr>
              <a:t> </a:t>
            </a:r>
            <a:r>
              <a:rPr sz="950" spc="-10" dirty="0">
                <a:solidFill>
                  <a:srgbClr val="434343"/>
                </a:solidFill>
                <a:latin typeface="Arial"/>
                <a:cs typeface="Arial"/>
              </a:rPr>
              <a:t>Late/Onsite</a:t>
            </a:r>
            <a:r>
              <a:rPr sz="950" spc="-20" dirty="0">
                <a:solidFill>
                  <a:srgbClr val="434343"/>
                </a:solidFill>
                <a:latin typeface="Arial"/>
                <a:cs typeface="Arial"/>
              </a:rPr>
              <a:t> </a:t>
            </a:r>
            <a:r>
              <a:rPr sz="950" spc="-10" dirty="0">
                <a:solidFill>
                  <a:srgbClr val="434343"/>
                </a:solidFill>
                <a:latin typeface="Arial"/>
                <a:cs typeface="Arial"/>
              </a:rPr>
              <a:t>Registration</a:t>
            </a:r>
            <a:r>
              <a:rPr sz="950" spc="-15" dirty="0">
                <a:solidFill>
                  <a:srgbClr val="434343"/>
                </a:solidFill>
                <a:latin typeface="Arial"/>
                <a:cs typeface="Arial"/>
              </a:rPr>
              <a:t> </a:t>
            </a:r>
            <a:r>
              <a:rPr sz="950" spc="-10" dirty="0">
                <a:solidFill>
                  <a:srgbClr val="434343"/>
                </a:solidFill>
                <a:latin typeface="Arial"/>
                <a:cs typeface="Arial"/>
              </a:rPr>
              <a:t>rate.</a:t>
            </a:r>
            <a:endParaRPr sz="950" dirty="0">
              <a:latin typeface="Arial"/>
              <a:cs typeface="Arial"/>
            </a:endParaRPr>
          </a:p>
          <a:p>
            <a:pPr marL="460375">
              <a:lnSpc>
                <a:spcPts val="1115"/>
              </a:lnSpc>
            </a:pPr>
            <a:r>
              <a:rPr sz="950" b="1" spc="-10" dirty="0">
                <a:solidFill>
                  <a:srgbClr val="056AB3"/>
                </a:solidFill>
                <a:latin typeface="Arial"/>
                <a:cs typeface="Arial"/>
              </a:rPr>
              <a:t>Accommodation</a:t>
            </a:r>
            <a:endParaRPr sz="950" dirty="0">
              <a:latin typeface="Arial"/>
              <a:cs typeface="Arial"/>
            </a:endParaRPr>
          </a:p>
          <a:p>
            <a:pPr marL="460375">
              <a:lnSpc>
                <a:spcPct val="100000"/>
              </a:lnSpc>
              <a:spcBef>
                <a:spcPts val="370"/>
              </a:spcBef>
            </a:pPr>
            <a:r>
              <a:rPr sz="950" b="1" dirty="0">
                <a:solidFill>
                  <a:srgbClr val="434343"/>
                </a:solidFill>
                <a:latin typeface="Arial"/>
                <a:cs typeface="Arial"/>
              </a:rPr>
              <a:t>Book</a:t>
            </a:r>
            <a:r>
              <a:rPr sz="950" b="1" spc="-30" dirty="0">
                <a:solidFill>
                  <a:srgbClr val="434343"/>
                </a:solidFill>
                <a:latin typeface="Arial"/>
                <a:cs typeface="Arial"/>
              </a:rPr>
              <a:t> </a:t>
            </a:r>
            <a:r>
              <a:rPr sz="950" b="1" dirty="0">
                <a:solidFill>
                  <a:srgbClr val="434343"/>
                </a:solidFill>
                <a:latin typeface="Arial"/>
                <a:cs typeface="Arial"/>
              </a:rPr>
              <a:t>by</a:t>
            </a:r>
            <a:r>
              <a:rPr sz="950" b="1" spc="-30" dirty="0">
                <a:solidFill>
                  <a:srgbClr val="434343"/>
                </a:solidFill>
                <a:latin typeface="Arial"/>
                <a:cs typeface="Arial"/>
              </a:rPr>
              <a:t> </a:t>
            </a:r>
            <a:r>
              <a:rPr sz="950" b="1" dirty="0">
                <a:solidFill>
                  <a:srgbClr val="434343"/>
                </a:solidFill>
                <a:latin typeface="Arial"/>
                <a:cs typeface="Arial"/>
              </a:rPr>
              <a:t>Dec</a:t>
            </a:r>
            <a:r>
              <a:rPr sz="950" b="1" spc="-30" dirty="0">
                <a:solidFill>
                  <a:srgbClr val="434343"/>
                </a:solidFill>
                <a:latin typeface="Arial"/>
                <a:cs typeface="Arial"/>
              </a:rPr>
              <a:t> </a:t>
            </a:r>
            <a:r>
              <a:rPr sz="950" b="1" dirty="0">
                <a:solidFill>
                  <a:srgbClr val="434343"/>
                </a:solidFill>
                <a:latin typeface="Arial"/>
                <a:cs typeface="Arial"/>
              </a:rPr>
              <a:t>15,</a:t>
            </a:r>
            <a:r>
              <a:rPr sz="950" b="1" spc="-35" dirty="0">
                <a:solidFill>
                  <a:srgbClr val="434343"/>
                </a:solidFill>
                <a:latin typeface="Arial"/>
                <a:cs typeface="Arial"/>
              </a:rPr>
              <a:t> </a:t>
            </a:r>
            <a:r>
              <a:rPr sz="950" b="1" spc="-20" dirty="0">
                <a:solidFill>
                  <a:srgbClr val="434343"/>
                </a:solidFill>
                <a:latin typeface="Arial"/>
                <a:cs typeface="Arial"/>
              </a:rPr>
              <a:t>2023</a:t>
            </a:r>
            <a:endParaRPr sz="950" dirty="0">
              <a:latin typeface="Arial"/>
              <a:cs typeface="Arial"/>
            </a:endParaRPr>
          </a:p>
          <a:p>
            <a:pPr marL="460375" marR="5080">
              <a:lnSpc>
                <a:spcPts val="1070"/>
              </a:lnSpc>
              <a:spcBef>
                <a:spcPts val="395"/>
              </a:spcBef>
            </a:pPr>
            <a:r>
              <a:rPr sz="950" spc="-10" dirty="0">
                <a:solidFill>
                  <a:srgbClr val="434343"/>
                </a:solidFill>
                <a:latin typeface="Arial"/>
                <a:cs typeface="Arial"/>
              </a:rPr>
              <a:t>Accommodation</a:t>
            </a:r>
            <a:r>
              <a:rPr sz="950" spc="-15" dirty="0">
                <a:solidFill>
                  <a:srgbClr val="434343"/>
                </a:solidFill>
                <a:latin typeface="Arial"/>
                <a:cs typeface="Arial"/>
              </a:rPr>
              <a:t> </a:t>
            </a:r>
            <a:r>
              <a:rPr sz="950" spc="-10" dirty="0">
                <a:solidFill>
                  <a:srgbClr val="434343"/>
                </a:solidFill>
                <a:latin typeface="Arial"/>
                <a:cs typeface="Arial"/>
              </a:rPr>
              <a:t>specially</a:t>
            </a:r>
            <a:r>
              <a:rPr sz="950" spc="-15" dirty="0">
                <a:solidFill>
                  <a:srgbClr val="434343"/>
                </a:solidFill>
                <a:latin typeface="Arial"/>
                <a:cs typeface="Arial"/>
              </a:rPr>
              <a:t> </a:t>
            </a:r>
            <a:r>
              <a:rPr sz="950" spc="-10" dirty="0">
                <a:solidFill>
                  <a:srgbClr val="434343"/>
                </a:solidFill>
                <a:latin typeface="Arial"/>
                <a:cs typeface="Arial"/>
              </a:rPr>
              <a:t>discounted</a:t>
            </a:r>
            <a:r>
              <a:rPr sz="950" spc="-15" dirty="0">
                <a:solidFill>
                  <a:srgbClr val="434343"/>
                </a:solidFill>
                <a:latin typeface="Arial"/>
                <a:cs typeface="Arial"/>
              </a:rPr>
              <a:t> </a:t>
            </a:r>
            <a:r>
              <a:rPr sz="950" dirty="0">
                <a:solidFill>
                  <a:srgbClr val="434343"/>
                </a:solidFill>
                <a:latin typeface="Arial"/>
                <a:cs typeface="Arial"/>
              </a:rPr>
              <a:t>rate</a:t>
            </a:r>
            <a:r>
              <a:rPr sz="950" spc="-15" dirty="0">
                <a:solidFill>
                  <a:srgbClr val="434343"/>
                </a:solidFill>
                <a:latin typeface="Arial"/>
                <a:cs typeface="Arial"/>
              </a:rPr>
              <a:t> </a:t>
            </a:r>
            <a:r>
              <a:rPr sz="950" dirty="0">
                <a:solidFill>
                  <a:srgbClr val="434343"/>
                </a:solidFill>
                <a:latin typeface="Arial"/>
                <a:cs typeface="Arial"/>
              </a:rPr>
              <a:t>is</a:t>
            </a:r>
            <a:r>
              <a:rPr sz="950" spc="-15" dirty="0">
                <a:solidFill>
                  <a:srgbClr val="434343"/>
                </a:solidFill>
                <a:latin typeface="Arial"/>
                <a:cs typeface="Arial"/>
              </a:rPr>
              <a:t> </a:t>
            </a:r>
            <a:r>
              <a:rPr sz="950" dirty="0">
                <a:solidFill>
                  <a:srgbClr val="434343"/>
                </a:solidFill>
                <a:latin typeface="Arial"/>
                <a:cs typeface="Arial"/>
              </a:rPr>
              <a:t>only</a:t>
            </a:r>
            <a:r>
              <a:rPr sz="950" spc="-15" dirty="0">
                <a:solidFill>
                  <a:srgbClr val="434343"/>
                </a:solidFill>
                <a:latin typeface="Arial"/>
                <a:cs typeface="Arial"/>
              </a:rPr>
              <a:t> </a:t>
            </a:r>
            <a:r>
              <a:rPr sz="950" spc="-10" dirty="0">
                <a:solidFill>
                  <a:srgbClr val="434343"/>
                </a:solidFill>
                <a:latin typeface="Arial"/>
                <a:cs typeface="Arial"/>
              </a:rPr>
              <a:t>applicable</a:t>
            </a:r>
            <a:r>
              <a:rPr sz="950" spc="-15" dirty="0">
                <a:solidFill>
                  <a:srgbClr val="434343"/>
                </a:solidFill>
                <a:latin typeface="Arial"/>
                <a:cs typeface="Arial"/>
              </a:rPr>
              <a:t> </a:t>
            </a:r>
            <a:r>
              <a:rPr sz="950" dirty="0">
                <a:solidFill>
                  <a:srgbClr val="434343"/>
                </a:solidFill>
                <a:latin typeface="Arial"/>
                <a:cs typeface="Arial"/>
              </a:rPr>
              <a:t>to</a:t>
            </a:r>
            <a:r>
              <a:rPr sz="950" spc="-15" dirty="0">
                <a:solidFill>
                  <a:srgbClr val="434343"/>
                </a:solidFill>
                <a:latin typeface="Arial"/>
                <a:cs typeface="Arial"/>
              </a:rPr>
              <a:t> </a:t>
            </a:r>
            <a:r>
              <a:rPr sz="950" spc="-10" dirty="0">
                <a:solidFill>
                  <a:srgbClr val="434343"/>
                </a:solidFill>
                <a:latin typeface="Arial"/>
                <a:cs typeface="Arial"/>
              </a:rPr>
              <a:t>bookings </a:t>
            </a:r>
            <a:r>
              <a:rPr sz="950" dirty="0">
                <a:solidFill>
                  <a:srgbClr val="434343"/>
                </a:solidFill>
                <a:latin typeface="Arial"/>
                <a:cs typeface="Arial"/>
              </a:rPr>
              <a:t>made</a:t>
            </a:r>
            <a:r>
              <a:rPr sz="950" spc="-20" dirty="0">
                <a:solidFill>
                  <a:srgbClr val="434343"/>
                </a:solidFill>
                <a:latin typeface="Arial"/>
                <a:cs typeface="Arial"/>
              </a:rPr>
              <a:t> </a:t>
            </a:r>
            <a:r>
              <a:rPr sz="950" dirty="0">
                <a:solidFill>
                  <a:srgbClr val="434343"/>
                </a:solidFill>
                <a:latin typeface="Arial"/>
                <a:cs typeface="Arial"/>
              </a:rPr>
              <a:t>at</a:t>
            </a:r>
            <a:r>
              <a:rPr sz="950" spc="-15" dirty="0">
                <a:solidFill>
                  <a:srgbClr val="434343"/>
                </a:solidFill>
                <a:latin typeface="Arial"/>
                <a:cs typeface="Arial"/>
              </a:rPr>
              <a:t> </a:t>
            </a:r>
            <a:r>
              <a:rPr sz="950" dirty="0">
                <a:solidFill>
                  <a:srgbClr val="434343"/>
                </a:solidFill>
                <a:latin typeface="Arial"/>
                <a:cs typeface="Arial"/>
              </a:rPr>
              <a:t>Hilton</a:t>
            </a:r>
            <a:r>
              <a:rPr sz="950" spc="-15" dirty="0">
                <a:solidFill>
                  <a:srgbClr val="434343"/>
                </a:solidFill>
                <a:latin typeface="Arial"/>
                <a:cs typeface="Arial"/>
              </a:rPr>
              <a:t> </a:t>
            </a:r>
            <a:r>
              <a:rPr sz="950" spc="-10" dirty="0">
                <a:solidFill>
                  <a:srgbClr val="434343"/>
                </a:solidFill>
                <a:latin typeface="Arial"/>
                <a:cs typeface="Arial"/>
              </a:rPr>
              <a:t>Panama</a:t>
            </a:r>
            <a:r>
              <a:rPr sz="950" spc="-15" dirty="0">
                <a:solidFill>
                  <a:srgbClr val="434343"/>
                </a:solidFill>
                <a:latin typeface="Arial"/>
                <a:cs typeface="Arial"/>
              </a:rPr>
              <a:t> </a:t>
            </a:r>
            <a:r>
              <a:rPr sz="950" dirty="0">
                <a:solidFill>
                  <a:srgbClr val="434343"/>
                </a:solidFill>
                <a:latin typeface="Arial"/>
                <a:cs typeface="Arial"/>
              </a:rPr>
              <a:t>Hotel</a:t>
            </a:r>
            <a:r>
              <a:rPr sz="950" spc="-20" dirty="0">
                <a:solidFill>
                  <a:srgbClr val="434343"/>
                </a:solidFill>
                <a:latin typeface="Arial"/>
                <a:cs typeface="Arial"/>
              </a:rPr>
              <a:t> </a:t>
            </a:r>
            <a:r>
              <a:rPr sz="950" dirty="0">
                <a:solidFill>
                  <a:srgbClr val="434343"/>
                </a:solidFill>
                <a:latin typeface="Arial"/>
                <a:cs typeface="Arial"/>
              </a:rPr>
              <a:t>by</a:t>
            </a:r>
            <a:r>
              <a:rPr sz="950" spc="-15" dirty="0">
                <a:solidFill>
                  <a:srgbClr val="434343"/>
                </a:solidFill>
                <a:latin typeface="Arial"/>
                <a:cs typeface="Arial"/>
              </a:rPr>
              <a:t> </a:t>
            </a:r>
            <a:r>
              <a:rPr sz="950" dirty="0">
                <a:solidFill>
                  <a:srgbClr val="434343"/>
                </a:solidFill>
                <a:latin typeface="Arial"/>
                <a:cs typeface="Arial"/>
              </a:rPr>
              <a:t>Dec</a:t>
            </a:r>
            <a:r>
              <a:rPr sz="950" spc="-15" dirty="0">
                <a:solidFill>
                  <a:srgbClr val="434343"/>
                </a:solidFill>
                <a:latin typeface="Arial"/>
                <a:cs typeface="Arial"/>
              </a:rPr>
              <a:t> </a:t>
            </a:r>
            <a:r>
              <a:rPr sz="950" spc="-25" dirty="0">
                <a:solidFill>
                  <a:srgbClr val="434343"/>
                </a:solidFill>
                <a:latin typeface="Arial"/>
                <a:cs typeface="Arial"/>
              </a:rPr>
              <a:t>15, </a:t>
            </a:r>
            <a:r>
              <a:rPr sz="950" dirty="0">
                <a:solidFill>
                  <a:srgbClr val="434343"/>
                </a:solidFill>
                <a:latin typeface="Arial"/>
                <a:cs typeface="Arial"/>
              </a:rPr>
              <a:t>2023</a:t>
            </a:r>
            <a:r>
              <a:rPr sz="950" spc="-35" dirty="0">
                <a:solidFill>
                  <a:srgbClr val="434343"/>
                </a:solidFill>
                <a:latin typeface="Arial"/>
                <a:cs typeface="Arial"/>
              </a:rPr>
              <a:t> </a:t>
            </a:r>
            <a:r>
              <a:rPr sz="950" dirty="0">
                <a:solidFill>
                  <a:srgbClr val="434343"/>
                </a:solidFill>
                <a:latin typeface="Arial"/>
                <a:cs typeface="Arial"/>
              </a:rPr>
              <a:t>5:00</a:t>
            </a:r>
            <a:r>
              <a:rPr sz="950" spc="-35" dirty="0">
                <a:solidFill>
                  <a:srgbClr val="434343"/>
                </a:solidFill>
                <a:latin typeface="Arial"/>
                <a:cs typeface="Arial"/>
              </a:rPr>
              <a:t> </a:t>
            </a:r>
            <a:r>
              <a:rPr sz="950" dirty="0">
                <a:solidFill>
                  <a:srgbClr val="434343"/>
                </a:solidFill>
                <a:latin typeface="Arial"/>
                <a:cs typeface="Arial"/>
              </a:rPr>
              <a:t>pm</a:t>
            </a:r>
            <a:r>
              <a:rPr sz="950" spc="-35" dirty="0">
                <a:solidFill>
                  <a:srgbClr val="434343"/>
                </a:solidFill>
                <a:latin typeface="Arial"/>
                <a:cs typeface="Arial"/>
              </a:rPr>
              <a:t> </a:t>
            </a:r>
            <a:r>
              <a:rPr sz="950" spc="-20" dirty="0">
                <a:solidFill>
                  <a:srgbClr val="434343"/>
                </a:solidFill>
                <a:latin typeface="Arial"/>
                <a:cs typeface="Arial"/>
              </a:rPr>
              <a:t>EST.</a:t>
            </a:r>
            <a:endParaRPr sz="950" dirty="0">
              <a:latin typeface="Arial"/>
              <a:cs typeface="Arial"/>
            </a:endParaRPr>
          </a:p>
          <a:p>
            <a:pPr>
              <a:lnSpc>
                <a:spcPct val="100000"/>
              </a:lnSpc>
              <a:spcBef>
                <a:spcPts val="25"/>
              </a:spcBef>
            </a:pPr>
            <a:endParaRPr sz="1350" dirty="0">
              <a:latin typeface="Arial"/>
              <a:cs typeface="Arial"/>
            </a:endParaRPr>
          </a:p>
          <a:p>
            <a:pPr marL="12700">
              <a:lnSpc>
                <a:spcPct val="100000"/>
              </a:lnSpc>
            </a:pPr>
            <a:r>
              <a:rPr sz="1000" b="1" dirty="0">
                <a:solidFill>
                  <a:srgbClr val="056AB3"/>
                </a:solidFill>
                <a:latin typeface="Arial"/>
                <a:cs typeface="Arial"/>
              </a:rPr>
              <a:t>Meeting</a:t>
            </a:r>
            <a:r>
              <a:rPr sz="1000" b="1" spc="120" dirty="0">
                <a:solidFill>
                  <a:srgbClr val="056AB3"/>
                </a:solidFill>
                <a:latin typeface="Arial"/>
                <a:cs typeface="Arial"/>
              </a:rPr>
              <a:t> </a:t>
            </a:r>
            <a:r>
              <a:rPr sz="1000" b="1" spc="-10" dirty="0">
                <a:solidFill>
                  <a:srgbClr val="056AB3"/>
                </a:solidFill>
                <a:latin typeface="Arial"/>
                <a:cs typeface="Arial"/>
              </a:rPr>
              <a:t>Venue</a:t>
            </a:r>
            <a:endParaRPr sz="1000" dirty="0">
              <a:latin typeface="Arial"/>
              <a:cs typeface="Arial"/>
            </a:endParaRPr>
          </a:p>
          <a:p>
            <a:pPr marL="12700">
              <a:lnSpc>
                <a:spcPct val="100000"/>
              </a:lnSpc>
            </a:pPr>
            <a:r>
              <a:rPr sz="950" b="1" dirty="0">
                <a:solidFill>
                  <a:srgbClr val="434343"/>
                </a:solidFill>
                <a:latin typeface="Arial"/>
                <a:cs typeface="Arial"/>
              </a:rPr>
              <a:t>Hilton</a:t>
            </a:r>
            <a:r>
              <a:rPr sz="950" b="1" spc="-45" dirty="0">
                <a:solidFill>
                  <a:srgbClr val="434343"/>
                </a:solidFill>
                <a:latin typeface="Arial"/>
                <a:cs typeface="Arial"/>
              </a:rPr>
              <a:t> </a:t>
            </a:r>
            <a:r>
              <a:rPr sz="950" b="1" dirty="0">
                <a:solidFill>
                  <a:srgbClr val="434343"/>
                </a:solidFill>
                <a:latin typeface="Arial"/>
                <a:cs typeface="Arial"/>
              </a:rPr>
              <a:t>Panama,</a:t>
            </a:r>
            <a:r>
              <a:rPr sz="950" b="1" spc="-45" dirty="0">
                <a:solidFill>
                  <a:srgbClr val="434343"/>
                </a:solidFill>
                <a:latin typeface="Arial"/>
                <a:cs typeface="Arial"/>
              </a:rPr>
              <a:t> </a:t>
            </a:r>
            <a:r>
              <a:rPr sz="950" b="1" spc="-10" dirty="0">
                <a:solidFill>
                  <a:srgbClr val="434343"/>
                </a:solidFill>
                <a:latin typeface="Arial"/>
                <a:cs typeface="Arial"/>
              </a:rPr>
              <a:t>Panama</a:t>
            </a:r>
            <a:endParaRPr sz="950" dirty="0">
              <a:latin typeface="Arial"/>
              <a:cs typeface="Arial"/>
            </a:endParaRPr>
          </a:p>
          <a:p>
            <a:pPr marL="12700" marR="3505835">
              <a:lnSpc>
                <a:spcPts val="1080"/>
              </a:lnSpc>
            </a:pPr>
            <a:r>
              <a:rPr sz="950" b="1" spc="-10" dirty="0">
                <a:solidFill>
                  <a:srgbClr val="434343"/>
                </a:solidFill>
                <a:latin typeface="Arial"/>
                <a:cs typeface="Arial"/>
              </a:rPr>
              <a:t>Address:</a:t>
            </a:r>
            <a:r>
              <a:rPr sz="950" b="1" spc="-30" dirty="0">
                <a:solidFill>
                  <a:srgbClr val="434343"/>
                </a:solidFill>
                <a:latin typeface="Arial"/>
                <a:cs typeface="Arial"/>
              </a:rPr>
              <a:t> </a:t>
            </a:r>
            <a:r>
              <a:rPr sz="950" dirty="0">
                <a:solidFill>
                  <a:srgbClr val="434343"/>
                </a:solidFill>
                <a:latin typeface="Arial"/>
                <a:cs typeface="Arial"/>
              </a:rPr>
              <a:t>Balboa</a:t>
            </a:r>
            <a:r>
              <a:rPr sz="950" spc="-30" dirty="0">
                <a:solidFill>
                  <a:srgbClr val="434343"/>
                </a:solidFill>
                <a:latin typeface="Arial"/>
                <a:cs typeface="Arial"/>
              </a:rPr>
              <a:t> </a:t>
            </a:r>
            <a:r>
              <a:rPr sz="950" dirty="0">
                <a:solidFill>
                  <a:srgbClr val="434343"/>
                </a:solidFill>
                <a:latin typeface="Arial"/>
                <a:cs typeface="Arial"/>
              </a:rPr>
              <a:t>Avenida</a:t>
            </a:r>
            <a:r>
              <a:rPr sz="950" spc="-30" dirty="0">
                <a:solidFill>
                  <a:srgbClr val="434343"/>
                </a:solidFill>
                <a:latin typeface="Arial"/>
                <a:cs typeface="Arial"/>
              </a:rPr>
              <a:t> </a:t>
            </a:r>
            <a:r>
              <a:rPr sz="950" dirty="0">
                <a:solidFill>
                  <a:srgbClr val="434343"/>
                </a:solidFill>
                <a:latin typeface="Arial"/>
                <a:cs typeface="Arial"/>
              </a:rPr>
              <a:t>&amp;,</a:t>
            </a:r>
            <a:r>
              <a:rPr sz="950" spc="-30" dirty="0">
                <a:solidFill>
                  <a:srgbClr val="434343"/>
                </a:solidFill>
                <a:latin typeface="Arial"/>
                <a:cs typeface="Arial"/>
              </a:rPr>
              <a:t> </a:t>
            </a:r>
            <a:r>
              <a:rPr sz="950" dirty="0">
                <a:solidFill>
                  <a:srgbClr val="434343"/>
                </a:solidFill>
                <a:latin typeface="Arial"/>
                <a:cs typeface="Arial"/>
              </a:rPr>
              <a:t>C.</a:t>
            </a:r>
            <a:r>
              <a:rPr sz="950" spc="-35" dirty="0">
                <a:solidFill>
                  <a:srgbClr val="434343"/>
                </a:solidFill>
                <a:latin typeface="Arial"/>
                <a:cs typeface="Arial"/>
              </a:rPr>
              <a:t> </a:t>
            </a:r>
            <a:r>
              <a:rPr sz="950" dirty="0">
                <a:solidFill>
                  <a:srgbClr val="434343"/>
                </a:solidFill>
                <a:latin typeface="Arial"/>
                <a:cs typeface="Arial"/>
              </a:rPr>
              <a:t>Aquilino</a:t>
            </a:r>
            <a:r>
              <a:rPr sz="950" spc="-25" dirty="0">
                <a:solidFill>
                  <a:srgbClr val="434343"/>
                </a:solidFill>
                <a:latin typeface="Arial"/>
                <a:cs typeface="Arial"/>
              </a:rPr>
              <a:t> </a:t>
            </a:r>
            <a:r>
              <a:rPr sz="950" dirty="0">
                <a:solidFill>
                  <a:srgbClr val="434343"/>
                </a:solidFill>
                <a:latin typeface="Arial"/>
                <a:cs typeface="Arial"/>
              </a:rPr>
              <a:t>de</a:t>
            </a:r>
            <a:r>
              <a:rPr sz="950" spc="-35" dirty="0">
                <a:solidFill>
                  <a:srgbClr val="434343"/>
                </a:solidFill>
                <a:latin typeface="Arial"/>
                <a:cs typeface="Arial"/>
              </a:rPr>
              <a:t> </a:t>
            </a:r>
            <a:r>
              <a:rPr sz="950" dirty="0">
                <a:solidFill>
                  <a:srgbClr val="434343"/>
                </a:solidFill>
                <a:latin typeface="Arial"/>
                <a:cs typeface="Arial"/>
              </a:rPr>
              <a:t>la</a:t>
            </a:r>
            <a:r>
              <a:rPr sz="950" spc="-30" dirty="0">
                <a:solidFill>
                  <a:srgbClr val="434343"/>
                </a:solidFill>
                <a:latin typeface="Arial"/>
                <a:cs typeface="Arial"/>
              </a:rPr>
              <a:t> </a:t>
            </a:r>
            <a:r>
              <a:rPr sz="950" spc="-10" dirty="0">
                <a:solidFill>
                  <a:srgbClr val="434343"/>
                </a:solidFill>
                <a:latin typeface="Arial"/>
                <a:cs typeface="Arial"/>
              </a:rPr>
              <a:t>Guardia, </a:t>
            </a:r>
            <a:r>
              <a:rPr sz="950" dirty="0">
                <a:solidFill>
                  <a:srgbClr val="434343"/>
                </a:solidFill>
                <a:latin typeface="Arial"/>
                <a:cs typeface="Arial"/>
              </a:rPr>
              <a:t>Panama</a:t>
            </a:r>
            <a:r>
              <a:rPr sz="950" spc="-55" dirty="0">
                <a:solidFill>
                  <a:srgbClr val="434343"/>
                </a:solidFill>
                <a:latin typeface="Arial"/>
                <a:cs typeface="Arial"/>
              </a:rPr>
              <a:t> </a:t>
            </a:r>
            <a:r>
              <a:rPr sz="950" dirty="0">
                <a:solidFill>
                  <a:srgbClr val="434343"/>
                </a:solidFill>
                <a:latin typeface="Arial"/>
                <a:cs typeface="Arial"/>
              </a:rPr>
              <a:t>City,</a:t>
            </a:r>
            <a:r>
              <a:rPr sz="950" spc="-60" dirty="0">
                <a:solidFill>
                  <a:srgbClr val="434343"/>
                </a:solidFill>
                <a:latin typeface="Arial"/>
                <a:cs typeface="Arial"/>
              </a:rPr>
              <a:t> </a:t>
            </a:r>
            <a:r>
              <a:rPr sz="950" spc="-10" dirty="0">
                <a:solidFill>
                  <a:srgbClr val="434343"/>
                </a:solidFill>
                <a:latin typeface="Arial"/>
                <a:cs typeface="Arial"/>
              </a:rPr>
              <a:t>Panama</a:t>
            </a:r>
            <a:endParaRPr sz="950" dirty="0">
              <a:latin typeface="Arial"/>
              <a:cs typeface="Arial"/>
            </a:endParaRPr>
          </a:p>
          <a:p>
            <a:pPr marL="12700">
              <a:lnSpc>
                <a:spcPct val="100000"/>
              </a:lnSpc>
            </a:pPr>
            <a:r>
              <a:rPr sz="950" b="1" dirty="0">
                <a:solidFill>
                  <a:srgbClr val="434343"/>
                </a:solidFill>
                <a:latin typeface="Arial"/>
                <a:cs typeface="Arial"/>
              </a:rPr>
              <a:t>Phone:</a:t>
            </a:r>
            <a:r>
              <a:rPr sz="950" b="1" spc="-50" dirty="0">
                <a:solidFill>
                  <a:srgbClr val="434343"/>
                </a:solidFill>
                <a:latin typeface="Arial"/>
                <a:cs typeface="Arial"/>
              </a:rPr>
              <a:t> </a:t>
            </a:r>
            <a:r>
              <a:rPr sz="950" dirty="0">
                <a:solidFill>
                  <a:srgbClr val="434343"/>
                </a:solidFill>
                <a:latin typeface="Arial"/>
                <a:cs typeface="Arial"/>
              </a:rPr>
              <a:t>+507</a:t>
            </a:r>
            <a:r>
              <a:rPr sz="950" spc="-40" dirty="0">
                <a:solidFill>
                  <a:srgbClr val="434343"/>
                </a:solidFill>
                <a:latin typeface="Arial"/>
                <a:cs typeface="Arial"/>
              </a:rPr>
              <a:t> </a:t>
            </a:r>
            <a:r>
              <a:rPr sz="950" spc="-10" dirty="0">
                <a:solidFill>
                  <a:srgbClr val="434343"/>
                </a:solidFill>
                <a:latin typeface="Arial"/>
                <a:cs typeface="Arial"/>
              </a:rPr>
              <a:t>280-</a:t>
            </a:r>
            <a:r>
              <a:rPr sz="950" spc="-20" dirty="0">
                <a:solidFill>
                  <a:srgbClr val="434343"/>
                </a:solidFill>
                <a:latin typeface="Arial"/>
                <a:cs typeface="Arial"/>
              </a:rPr>
              <a:t>8000</a:t>
            </a:r>
            <a:endParaRPr sz="950" dirty="0">
              <a:latin typeface="Arial"/>
              <a:cs typeface="Arial"/>
            </a:endParaRPr>
          </a:p>
          <a:p>
            <a:pPr marL="12700">
              <a:lnSpc>
                <a:spcPct val="100000"/>
              </a:lnSpc>
            </a:pPr>
            <a:r>
              <a:rPr sz="950" b="1" spc="-10" dirty="0">
                <a:solidFill>
                  <a:srgbClr val="434343"/>
                </a:solidFill>
                <a:latin typeface="Arial"/>
                <a:cs typeface="Arial"/>
              </a:rPr>
              <a:t>Website:</a:t>
            </a:r>
            <a:r>
              <a:rPr sz="950" b="1" spc="120" dirty="0">
                <a:solidFill>
                  <a:srgbClr val="434343"/>
                </a:solidFill>
                <a:latin typeface="Arial"/>
                <a:cs typeface="Arial"/>
              </a:rPr>
              <a:t> </a:t>
            </a:r>
            <a:r>
              <a:rPr sz="950" spc="-10" dirty="0">
                <a:solidFill>
                  <a:srgbClr val="009E91"/>
                </a:solidFill>
                <a:latin typeface="Arial"/>
                <a:cs typeface="Arial"/>
              </a:rPr>
              <a:t>https</a:t>
            </a:r>
            <a:r>
              <a:rPr sz="950" spc="-10" dirty="0">
                <a:solidFill>
                  <a:srgbClr val="009E91"/>
                </a:solidFill>
                <a:latin typeface="Arial"/>
                <a:cs typeface="Arial"/>
                <a:hlinkClick r:id="rId3"/>
              </a:rPr>
              <a:t>://www</a:t>
            </a:r>
            <a:r>
              <a:rPr sz="950" spc="-10" dirty="0">
                <a:solidFill>
                  <a:srgbClr val="009E91"/>
                </a:solidFill>
                <a:latin typeface="Arial"/>
                <a:cs typeface="Arial"/>
              </a:rPr>
              <a:t>.h</a:t>
            </a:r>
            <a:r>
              <a:rPr sz="950" spc="-10" dirty="0">
                <a:solidFill>
                  <a:srgbClr val="009E91"/>
                </a:solidFill>
                <a:latin typeface="Arial"/>
                <a:cs typeface="Arial"/>
                <a:hlinkClick r:id="rId3"/>
              </a:rPr>
              <a:t>ilto</a:t>
            </a:r>
            <a:r>
              <a:rPr sz="950" spc="-10" dirty="0">
                <a:solidFill>
                  <a:srgbClr val="009E91"/>
                </a:solidFill>
                <a:latin typeface="Arial"/>
                <a:cs typeface="Arial"/>
              </a:rPr>
              <a:t>n</a:t>
            </a:r>
            <a:r>
              <a:rPr sz="950" spc="-10" dirty="0">
                <a:solidFill>
                  <a:srgbClr val="009E91"/>
                </a:solidFill>
                <a:latin typeface="Arial"/>
                <a:cs typeface="Arial"/>
                <a:hlinkClick r:id="rId3"/>
              </a:rPr>
              <a:t>.com/en/hotels/ptyhfhh-hilton-panama/</a:t>
            </a:r>
            <a:endParaRPr sz="950" dirty="0">
              <a:latin typeface="Arial"/>
              <a:cs typeface="Arial"/>
            </a:endParaRPr>
          </a:p>
        </p:txBody>
      </p:sp>
    </p:spTree>
    <p:extLst>
      <p:ext uri="{BB962C8B-B14F-4D97-AF65-F5344CB8AC3E}">
        <p14:creationId xmlns:p14="http://schemas.microsoft.com/office/powerpoint/2010/main" val="344789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17</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January 2024</a:t>
            </a:r>
            <a:endParaRPr lang="en-US" altLang="ja-JP" dirty="0"/>
          </a:p>
        </p:txBody>
      </p:sp>
      <p:sp>
        <p:nvSpPr>
          <p:cNvPr id="5" name="object 2">
            <a:extLst>
              <a:ext uri="{FF2B5EF4-FFF2-40B4-BE49-F238E27FC236}">
                <a16:creationId xmlns:a16="http://schemas.microsoft.com/office/drawing/2014/main" id="{5517EF6B-3EB4-2C59-ED97-320C999242B8}"/>
              </a:ext>
            </a:extLst>
          </p:cNvPr>
          <p:cNvSpPr txBox="1"/>
          <p:nvPr/>
        </p:nvSpPr>
        <p:spPr>
          <a:xfrm>
            <a:off x="1328364" y="770409"/>
            <a:ext cx="5682615" cy="959237"/>
          </a:xfrm>
          <a:prstGeom prst="rect">
            <a:avLst/>
          </a:prstGeom>
        </p:spPr>
        <p:txBody>
          <a:bodyPr vert="horz" wrap="square" lIns="0" tIns="15240" rIns="0" bIns="0" rtlCol="0">
            <a:spAutoFit/>
          </a:bodyPr>
          <a:lstStyle/>
          <a:p>
            <a:pPr marL="2270760">
              <a:lnSpc>
                <a:spcPts val="2420"/>
              </a:lnSpc>
              <a:spcBef>
                <a:spcPts val="120"/>
              </a:spcBef>
            </a:pPr>
            <a:r>
              <a:rPr sz="2050" b="1" dirty="0">
                <a:solidFill>
                  <a:srgbClr val="056AB3"/>
                </a:solidFill>
                <a:latin typeface="Arial"/>
                <a:cs typeface="Arial"/>
              </a:rPr>
              <a:t>2024</a:t>
            </a:r>
            <a:r>
              <a:rPr sz="2050" b="1" spc="35" dirty="0">
                <a:solidFill>
                  <a:srgbClr val="056AB3"/>
                </a:solidFill>
                <a:latin typeface="Arial"/>
                <a:cs typeface="Arial"/>
              </a:rPr>
              <a:t> </a:t>
            </a:r>
            <a:r>
              <a:rPr lang="en-US" altLang="ja-JP" sz="2050" b="1" spc="35" dirty="0">
                <a:solidFill>
                  <a:srgbClr val="056AB3"/>
                </a:solidFill>
                <a:latin typeface="Arial"/>
                <a:cs typeface="Arial"/>
              </a:rPr>
              <a:t>March</a:t>
            </a:r>
            <a:endParaRPr sz="2050" dirty="0">
              <a:latin typeface="Arial"/>
              <a:cs typeface="Arial"/>
            </a:endParaRPr>
          </a:p>
          <a:p>
            <a:pPr marL="718185">
              <a:lnSpc>
                <a:spcPts val="2420"/>
              </a:lnSpc>
            </a:pPr>
            <a:r>
              <a:rPr sz="2050" b="1" dirty="0">
                <a:solidFill>
                  <a:srgbClr val="056AB3"/>
                </a:solidFill>
                <a:latin typeface="Arial"/>
                <a:cs typeface="Arial"/>
              </a:rPr>
              <a:t>IEEE</a:t>
            </a:r>
            <a:r>
              <a:rPr sz="2050" b="1" spc="45" dirty="0">
                <a:solidFill>
                  <a:srgbClr val="056AB3"/>
                </a:solidFill>
                <a:latin typeface="Arial"/>
                <a:cs typeface="Arial"/>
              </a:rPr>
              <a:t> </a:t>
            </a:r>
            <a:r>
              <a:rPr sz="2050" b="1" dirty="0">
                <a:solidFill>
                  <a:srgbClr val="056AB3"/>
                </a:solidFill>
                <a:latin typeface="Arial"/>
                <a:cs typeface="Arial"/>
              </a:rPr>
              <a:t>802</a:t>
            </a:r>
            <a:r>
              <a:rPr sz="2050" b="1" spc="45" dirty="0">
                <a:solidFill>
                  <a:srgbClr val="056AB3"/>
                </a:solidFill>
                <a:latin typeface="Arial"/>
                <a:cs typeface="Arial"/>
              </a:rPr>
              <a:t> </a:t>
            </a:r>
            <a:r>
              <a:rPr sz="2050" b="1" dirty="0">
                <a:solidFill>
                  <a:srgbClr val="056AB3"/>
                </a:solidFill>
                <a:latin typeface="Arial"/>
                <a:cs typeface="Arial"/>
              </a:rPr>
              <a:t>WIRELESS</a:t>
            </a:r>
            <a:r>
              <a:rPr sz="2050" b="1" spc="45" dirty="0">
                <a:solidFill>
                  <a:srgbClr val="056AB3"/>
                </a:solidFill>
                <a:latin typeface="Arial"/>
                <a:cs typeface="Arial"/>
              </a:rPr>
              <a:t> </a:t>
            </a:r>
            <a:r>
              <a:rPr lang="en-US" altLang="ja-JP" sz="2050" b="1" spc="45" dirty="0">
                <a:solidFill>
                  <a:srgbClr val="056AB3"/>
                </a:solidFill>
                <a:latin typeface="Arial"/>
                <a:cs typeface="Arial"/>
              </a:rPr>
              <a:t>Plenary</a:t>
            </a:r>
            <a:r>
              <a:rPr sz="2050" b="1" spc="45" dirty="0">
                <a:solidFill>
                  <a:srgbClr val="056AB3"/>
                </a:solidFill>
                <a:latin typeface="Arial"/>
                <a:cs typeface="Arial"/>
              </a:rPr>
              <a:t> </a:t>
            </a:r>
            <a:r>
              <a:rPr sz="2050" b="1" spc="-10" dirty="0">
                <a:solidFill>
                  <a:srgbClr val="056AB3"/>
                </a:solidFill>
                <a:latin typeface="Arial"/>
                <a:cs typeface="Arial"/>
              </a:rPr>
              <a:t>SESSION</a:t>
            </a:r>
            <a:endParaRPr sz="2050" dirty="0">
              <a:latin typeface="Arial"/>
              <a:cs typeface="Arial"/>
            </a:endParaRPr>
          </a:p>
          <a:p>
            <a:pPr marL="12700">
              <a:lnSpc>
                <a:spcPct val="100000"/>
              </a:lnSpc>
              <a:spcBef>
                <a:spcPts val="1019"/>
              </a:spcBef>
            </a:pPr>
            <a:r>
              <a:rPr lang="en-US" altLang="ja-JP" sz="1300" dirty="0">
                <a:solidFill>
                  <a:srgbClr val="056AB3"/>
                </a:solidFill>
                <a:latin typeface="Arial"/>
                <a:cs typeface="Arial"/>
              </a:rPr>
              <a:t>March</a:t>
            </a:r>
            <a:r>
              <a:rPr lang="ja-JP" altLang="en-US" sz="1300" dirty="0">
                <a:solidFill>
                  <a:srgbClr val="056AB3"/>
                </a:solidFill>
                <a:latin typeface="Arial"/>
                <a:cs typeface="Arial"/>
              </a:rPr>
              <a:t> </a:t>
            </a:r>
            <a:r>
              <a:rPr lang="en-US" altLang="ja-JP" sz="1300" dirty="0">
                <a:solidFill>
                  <a:srgbClr val="056AB3"/>
                </a:solidFill>
                <a:latin typeface="Arial"/>
                <a:cs typeface="Arial"/>
              </a:rPr>
              <a:t>10-15, 2024   Hyatt Regency Denver Colorado Convention Center</a:t>
            </a:r>
          </a:p>
        </p:txBody>
      </p:sp>
      <p:sp>
        <p:nvSpPr>
          <p:cNvPr id="8" name="テキスト ボックス 7">
            <a:extLst>
              <a:ext uri="{FF2B5EF4-FFF2-40B4-BE49-F238E27FC236}">
                <a16:creationId xmlns:a16="http://schemas.microsoft.com/office/drawing/2014/main" id="{5DAF32BA-ED1F-CEDE-A476-2F2742795990}"/>
              </a:ext>
            </a:extLst>
          </p:cNvPr>
          <p:cNvSpPr txBox="1"/>
          <p:nvPr/>
        </p:nvSpPr>
        <p:spPr>
          <a:xfrm>
            <a:off x="528809" y="1533655"/>
            <a:ext cx="8459517" cy="4647426"/>
          </a:xfrm>
          <a:prstGeom prst="rect">
            <a:avLst/>
          </a:prstGeom>
          <a:noFill/>
        </p:spPr>
        <p:txBody>
          <a:bodyPr wrap="square">
            <a:spAutoFit/>
          </a:bodyPr>
          <a:lstStyle/>
          <a:p>
            <a:pPr algn="l"/>
            <a:endParaRPr lang="ja-JP" altLang="en-US" sz="2000" b="0" i="0" u="none" strike="noStrike" baseline="0" dirty="0">
              <a:solidFill>
                <a:srgbClr val="000000"/>
              </a:solidFill>
              <a:latin typeface="Times New Roman" panose="02020603050405020304" pitchFamily="18" charset="0"/>
            </a:endParaRPr>
          </a:p>
          <a:p>
            <a:r>
              <a:rPr lang="en-US" altLang="ja-JP" sz="2400" b="1" i="0" u="none" strike="noStrike" baseline="0" dirty="0">
                <a:solidFill>
                  <a:srgbClr val="353744"/>
                </a:solidFill>
                <a:latin typeface="Times New Roman" panose="02020603050405020304" pitchFamily="18" charset="0"/>
              </a:rPr>
              <a:t>Early Registration Deadline: Friday January 12, 2024 </a:t>
            </a:r>
            <a:endParaRPr lang="en-US" altLang="ja-JP" sz="2400" b="0" i="0" u="none" strike="noStrike" baseline="0" dirty="0">
              <a:solidFill>
                <a:srgbClr val="353744"/>
              </a:solidFill>
              <a:latin typeface="Times New Roman" panose="02020603050405020304" pitchFamily="18" charset="0"/>
            </a:endParaRPr>
          </a:p>
          <a:p>
            <a:r>
              <a:rPr lang="en-US" altLang="ja-JP" sz="1800" b="0" i="0" u="none" strike="noStrike" baseline="0" dirty="0">
                <a:solidFill>
                  <a:srgbClr val="353744"/>
                </a:solidFill>
                <a:latin typeface="Times New Roman" panose="02020603050405020304" pitchFamily="18" charset="0"/>
              </a:rPr>
              <a:t>The March 2024 IEEE 802 Plenary is scheduled to take place in Denver Colorado, USA at the Hyatt Regency Denver Colorado Convention Center. In-Person and Virtual participation will be available for this session.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Participating Working Groups: 802.1, 802.3, 802.11, 802.15, 801.18, 802.19, 802.24 </a:t>
            </a:r>
            <a:endParaRPr lang="en-US" altLang="ja-JP" sz="1800" b="0" i="0" u="none" strike="noStrike" baseline="0" dirty="0">
              <a:solidFill>
                <a:srgbClr val="000000"/>
              </a:solidFill>
              <a:latin typeface="Times New Roman" panose="02020603050405020304" pitchFamily="18" charset="0"/>
            </a:endParaRPr>
          </a:p>
          <a:p>
            <a:r>
              <a:rPr lang="en-US" altLang="ja-JP" sz="2400" b="1" i="0" u="none" strike="noStrike" baseline="0" dirty="0">
                <a:solidFill>
                  <a:srgbClr val="353744"/>
                </a:solidFill>
                <a:latin typeface="Times New Roman" panose="02020603050405020304" pitchFamily="18" charset="0"/>
              </a:rPr>
              <a:t>Session Registration and Information Website: </a:t>
            </a:r>
            <a:r>
              <a:rPr lang="en-US" altLang="ja-JP" sz="2400" b="1" i="0" u="none" strike="noStrike" baseline="0" dirty="0">
                <a:solidFill>
                  <a:srgbClr val="1154CC"/>
                </a:solidFill>
                <a:latin typeface="Times New Roman" panose="02020603050405020304" pitchFamily="18" charset="0"/>
              </a:rPr>
              <a:t>https://cvent.me/PE85XZ </a:t>
            </a:r>
            <a:endParaRPr lang="en-US" altLang="ja-JP" sz="2400" b="0" i="0" u="none" strike="noStrike" baseline="0" dirty="0">
              <a:solidFill>
                <a:srgbClr val="1154CC"/>
              </a:solidFill>
              <a:latin typeface="Times New Roman" panose="02020603050405020304" pitchFamily="18" charset="0"/>
            </a:endParaRPr>
          </a:p>
          <a:p>
            <a:r>
              <a:rPr lang="en-US" altLang="ja-JP" sz="2400" b="1" i="0" u="none" strike="noStrike" baseline="0" dirty="0">
                <a:solidFill>
                  <a:srgbClr val="1154CC"/>
                </a:solidFill>
                <a:latin typeface="Times New Roman" panose="02020603050405020304" pitchFamily="18" charset="0"/>
              </a:rPr>
              <a:t>Registration Fees and Deadlines </a:t>
            </a:r>
            <a:endParaRPr lang="en-US" altLang="ja-JP" sz="2400" b="0" i="0" u="none" strike="noStrike" baseline="0" dirty="0">
              <a:solidFill>
                <a:srgbClr val="1154CC"/>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Early </a:t>
            </a:r>
            <a:r>
              <a:rPr lang="en-US" altLang="ja-JP" sz="1800" b="0" i="0" u="none" strike="noStrike" baseline="0" dirty="0">
                <a:solidFill>
                  <a:srgbClr val="353744"/>
                </a:solidFill>
                <a:latin typeface="Times New Roman" panose="02020603050405020304" pitchFamily="18" charset="0"/>
              </a:rPr>
              <a:t>$US 800.00 until January 12,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Standard </a:t>
            </a:r>
            <a:r>
              <a:rPr lang="en-US" altLang="ja-JP" sz="1800" b="0" i="0" u="none" strike="noStrike" baseline="0" dirty="0">
                <a:solidFill>
                  <a:srgbClr val="353744"/>
                </a:solidFill>
                <a:latin typeface="Times New Roman" panose="02020603050405020304" pitchFamily="18" charset="0"/>
              </a:rPr>
              <a:t>$US 1150.00 After January 12, until March 1,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Late/Onsite </a:t>
            </a:r>
            <a:r>
              <a:rPr lang="en-US" altLang="ja-JP" sz="1800" b="0" i="0" u="none" strike="noStrike" baseline="0" dirty="0">
                <a:solidFill>
                  <a:srgbClr val="353744"/>
                </a:solidFill>
                <a:latin typeface="Times New Roman" panose="02020603050405020304" pitchFamily="18" charset="0"/>
              </a:rPr>
              <a:t>$US 1500.00 after March 1,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Student $US 100.00 </a:t>
            </a:r>
            <a:endParaRPr lang="en-US" altLang="ja-JP" sz="1800" b="0" i="0" u="none" strike="noStrike" baseline="0" dirty="0">
              <a:solidFill>
                <a:srgbClr val="353744"/>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Social Tickets: </a:t>
            </a:r>
            <a:r>
              <a:rPr lang="en-US" altLang="ja-JP" sz="1800" b="0" i="0" u="none" strike="noStrike" baseline="0" dirty="0">
                <a:solidFill>
                  <a:srgbClr val="353744"/>
                </a:solidFill>
                <a:latin typeface="Times New Roman" panose="02020603050405020304" pitchFamily="18" charset="0"/>
              </a:rPr>
              <a:t>Optional purchase for In-Person Attendees and their Guests </a:t>
            </a:r>
            <a:endParaRPr lang="en-US" altLang="ja-JP" sz="1800" b="0" i="0" u="none" strike="noStrike" baseline="0" dirty="0">
              <a:solidFill>
                <a:srgbClr val="000000"/>
              </a:solidFill>
              <a:latin typeface="Times New Roman" panose="02020603050405020304" pitchFamily="18" charset="0"/>
            </a:endParaRPr>
          </a:p>
          <a:p>
            <a:r>
              <a:rPr lang="en-US" altLang="ja-JP" sz="1800" b="0" i="0" u="none" strike="noStrike" baseline="0" dirty="0">
                <a:solidFill>
                  <a:srgbClr val="353744"/>
                </a:solidFill>
                <a:latin typeface="Times New Roman" panose="02020603050405020304" pitchFamily="18" charset="0"/>
              </a:rPr>
              <a:t>$US 24.99 per ticket Until March 15, 2024 </a:t>
            </a:r>
            <a:endParaRPr lang="ja-JP" altLang="en-US" dirty="0"/>
          </a:p>
        </p:txBody>
      </p:sp>
    </p:spTree>
    <p:extLst>
      <p:ext uri="{BB962C8B-B14F-4D97-AF65-F5344CB8AC3E}">
        <p14:creationId xmlns:p14="http://schemas.microsoft.com/office/powerpoint/2010/main" val="4277718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2100"/>
              </a:lnSpc>
              <a:buNone/>
            </a:pPr>
            <a:r>
              <a:rPr lang="en-US" altLang="ja-JP" sz="1800" b="1" dirty="0"/>
              <a:t>Action:  </a:t>
            </a:r>
          </a:p>
          <a:p>
            <a:pPr marL="0" indent="0">
              <a:lnSpc>
                <a:spcPts val="2100"/>
              </a:lnSpc>
              <a:buNone/>
            </a:pPr>
            <a:r>
              <a:rPr lang="en-US" altLang="ja-JP" sz="1800" dirty="0">
                <a:solidFill>
                  <a:srgbClr val="FF0000"/>
                </a:solidFill>
                <a:highlight>
                  <a:srgbClr val="FFFF00"/>
                </a:highlight>
              </a:rPr>
              <a:t>•Update draft#1.11 of  Draft Proposals for Pre-Ballot</a:t>
            </a:r>
          </a:p>
          <a:p>
            <a:pPr marL="0" indent="0">
              <a:lnSpc>
                <a:spcPts val="2100"/>
              </a:lnSpc>
              <a:buNone/>
            </a:pPr>
            <a:r>
              <a:rPr lang="en-US" altLang="ja-JP" sz="1800" dirty="0">
                <a:solidFill>
                  <a:srgbClr val="FF0000"/>
                </a:solidFill>
              </a:rPr>
              <a:t>•Comment resolution for draft#1.11</a:t>
            </a:r>
          </a:p>
          <a:p>
            <a:pPr marL="0" indent="0">
              <a:lnSpc>
                <a:spcPts val="2100"/>
              </a:lnSpc>
              <a:buNone/>
            </a:pPr>
            <a:r>
              <a:rPr lang="en-US" altLang="ja-JP" sz="1800" dirty="0">
                <a:solidFill>
                  <a:srgbClr val="FF0000"/>
                </a:solidFill>
              </a:rPr>
              <a:t>•Performance Evaluation of Technologies in PHY; Channel Coding According to 8 QoS Levels of Packets and  Coexistence Levels, Interference Mitigation, etc.  </a:t>
            </a:r>
          </a:p>
          <a:p>
            <a:pPr marL="0" indent="0">
              <a:lnSpc>
                <a:spcPts val="2100"/>
              </a:lnSpc>
              <a:buNone/>
            </a:pPr>
            <a:r>
              <a:rPr lang="en-US" altLang="ja-JP" sz="1800" dirty="0">
                <a:solidFill>
                  <a:srgbClr val="FF0000"/>
                </a:solidFill>
              </a:rPr>
              <a:t>•Performance Evaluation of Technologies in MAC; Channel Management, CCA, Hybrid Contention Free/Access Protocol According to 8 </a:t>
            </a:r>
            <a:r>
              <a:rPr lang="en-US" altLang="ja-JP" sz="1800" dirty="0" err="1">
                <a:solidFill>
                  <a:srgbClr val="FF0000"/>
                </a:solidFill>
              </a:rPr>
              <a:t>QoSs</a:t>
            </a:r>
            <a:r>
              <a:rPr lang="en-US" altLang="ja-JP" sz="1800" dirty="0">
                <a:solidFill>
                  <a:srgbClr val="FF0000"/>
                </a:solidFill>
              </a:rPr>
              <a:t> and Coexistences.</a:t>
            </a:r>
          </a:p>
          <a:p>
            <a:pPr marL="0" indent="0">
              <a:lnSpc>
                <a:spcPts val="2100"/>
              </a:lnSpc>
              <a:buNone/>
            </a:pPr>
            <a:r>
              <a:rPr lang="en-US" altLang="ja-JP" sz="1800" dirty="0">
                <a:solidFill>
                  <a:srgbClr val="FF0000"/>
                </a:solidFill>
              </a:rPr>
              <a:t>•Harmonization or Commonality with 4ab in Coexistence and Feasible Implementation of 6ma and 4ab</a:t>
            </a:r>
          </a:p>
          <a:p>
            <a:pPr marL="0" indent="0">
              <a:lnSpc>
                <a:spcPts val="2100"/>
              </a:lnSpc>
              <a:buNone/>
            </a:pPr>
            <a:r>
              <a:rPr lang="en-US" altLang="ja-JP" sz="1800" dirty="0">
                <a:solidFill>
                  <a:srgbClr val="FF0000"/>
                </a:solidFill>
              </a:rPr>
              <a:t>•Feasibility of TSN of 802.1 in MAC</a:t>
            </a:r>
          </a:p>
          <a:p>
            <a:pPr marL="0" indent="0">
              <a:lnSpc>
                <a:spcPts val="2100"/>
              </a:lnSpc>
              <a:buNone/>
            </a:pPr>
            <a:r>
              <a:rPr lang="en-US" altLang="ja-JP" sz="1800" b="1" dirty="0"/>
              <a:t>Next Things to Do</a:t>
            </a:r>
            <a:r>
              <a:rPr lang="ja-JP" altLang="en-US" sz="1800" b="1" dirty="0"/>
              <a:t>：</a:t>
            </a:r>
            <a:endParaRPr lang="en-US" altLang="ja-JP" sz="1800" b="1" dirty="0"/>
          </a:p>
          <a:p>
            <a:pPr marL="0" indent="0">
              <a:lnSpc>
                <a:spcPts val="2100"/>
              </a:lnSpc>
              <a:buNone/>
            </a:pPr>
            <a:r>
              <a:rPr lang="en-US" altLang="ja-JP" sz="1800" dirty="0">
                <a:solidFill>
                  <a:srgbClr val="FF0000"/>
                </a:solidFill>
              </a:rPr>
              <a:t>     Finalize draft#1 for Letter Ballot</a:t>
            </a:r>
            <a:endParaRPr lang="en-US" altLang="ja-JP" sz="1800" dirty="0"/>
          </a:p>
          <a:p>
            <a:pPr marL="0" indent="0">
              <a:lnSpc>
                <a:spcPts val="21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55742" y="1089898"/>
            <a:ext cx="8928992" cy="5517434"/>
          </a:xfrm>
          <a:ln/>
        </p:spPr>
        <p:txBody>
          <a:bodyPr>
            <a:noAutofit/>
          </a:bodyPr>
          <a:lstStyle/>
          <a:p>
            <a:pPr>
              <a:lnSpc>
                <a:spcPts val="1400"/>
              </a:lnSpc>
            </a:pPr>
            <a:r>
              <a:rPr lang="en-US" altLang="ja-JP" sz="1200" dirty="0"/>
              <a:t>TG15.6ma meeting call to order</a:t>
            </a:r>
          </a:p>
          <a:p>
            <a:pPr>
              <a:lnSpc>
                <a:spcPts val="1400"/>
              </a:lnSpc>
            </a:pPr>
            <a:r>
              <a:rPr lang="en-US" altLang="ja-JP" sz="1200" dirty="0"/>
              <a:t>Call for essential patents and policies &amp; procedures reminder </a:t>
            </a:r>
          </a:p>
          <a:p>
            <a:pPr>
              <a:lnSpc>
                <a:spcPts val="1400"/>
              </a:lnSpc>
            </a:pPr>
            <a:r>
              <a:rPr lang="en-US" altLang="ja-JP" sz="1200" dirty="0"/>
              <a:t>Approve last meeting minutes: TG 15.6ma Meeting Minutes for September 2023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15-23-0608-00</a:t>
            </a:r>
            <a:r>
              <a:rPr lang="en-US" altLang="ja-JP" sz="1200" dirty="0"/>
              <a:t>-06ma</a:t>
            </a:r>
          </a:p>
          <a:p>
            <a:pPr>
              <a:lnSpc>
                <a:spcPts val="1400"/>
              </a:lnSpc>
            </a:pPr>
            <a:r>
              <a:rPr lang="en-US" altLang="ja-JP" sz="1200" dirty="0"/>
              <a:t>Agenda of TG15.6ma November Meeting                                                                                    doc.#15-23-0636-01-06ma   </a:t>
            </a:r>
          </a:p>
          <a:p>
            <a:pPr>
              <a:lnSpc>
                <a:spcPts val="1400"/>
              </a:lnSpc>
            </a:pPr>
            <a:r>
              <a:rPr lang="en-US" altLang="ja-JP" sz="1200" dirty="0"/>
              <a:t>Review and Summary</a:t>
            </a:r>
          </a:p>
          <a:p>
            <a:pPr marR="0" lvl="1" indent="-228600" algn="l" defTabSz="914400" rtl="0" eaLnBrk="1" fontAlgn="base" latinLnBrk="0" hangingPunct="1">
              <a:lnSpc>
                <a:spcPts val="14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Basic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doc.#15-23-0557-01-06ma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2.   Progress and Action Items for Draft#1                                                                                doc.#15-23-0360-03-06ma</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Draft pre-ballot comment resolution                                                                                    doc.#15-23-0476-11-06ma  </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doc.#15-23-0361-03-06ma</a:t>
            </a:r>
          </a:p>
          <a:p>
            <a:pPr marL="171450" lvl="1" indent="-171450">
              <a:lnSpc>
                <a:spcPts val="14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for coexisting multiple dependable BANs                                   doc.#15-24-0013-00-06ma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Overview and convergence of MAC proposals for 15.6ma                                                   doc.#15-23-0408-03-06ma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Progress and Action Items for Draft#1 (Draft#1.9)                                                                doc.#15-23-0360-03-06ma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Hybrid ARQ Scheme for High QoS Packets in High Class of Coexistence of IEEE 802.15.6ma             0474-02-06ma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Evaluation of IEEE 802.15.6 Ultra-wideband Physical Layer Utilizing Super Orthogonal Convolutional Code</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doc.#15-22-0562-06-06ma</a:t>
            </a:r>
          </a:p>
          <a:p>
            <a:pPr lvl="1" indent="-228600">
              <a:lnSpc>
                <a:spcPts val="14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Simulation results for Nagoya I. T. and YRP-IAI MAC proposal  </a:t>
            </a:r>
            <a:r>
              <a:rPr lang="it-IT" altLang="ja-JP" sz="1200" dirty="0">
                <a:solidFill>
                  <a:srgbClr val="000000"/>
                </a:solidFill>
                <a:latin typeface="Arial"/>
                <a:cs typeface="Times New Roman" pitchFamily="18" charset="0"/>
              </a:rPr>
              <a:t> Based on TG6ma Channel Model</a:t>
            </a:r>
            <a:r>
              <a:rPr lang="en-US" altLang="ja-JP" sz="1200" dirty="0">
                <a:solidFill>
                  <a:srgbClr val="000000"/>
                </a:solidFill>
                <a:latin typeface="Arial"/>
                <a:cs typeface="Times New Roman" pitchFamily="18" charset="0"/>
              </a:rPr>
              <a:t>      -0352-02-06ma</a:t>
            </a:r>
          </a:p>
          <a:p>
            <a:pPr lvl="1" indent="-228600">
              <a:lnSpc>
                <a:spcPts val="14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UWB Positioning in 15.6ma for Multiple BAN Adjacent Scenarios                                        doc.#15-23-0560-01-06ma</a:t>
            </a:r>
          </a:p>
          <a:p>
            <a:pPr lvl="1" indent="-228600">
              <a:lnSpc>
                <a:spcPts val="14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Preliminary performance evaluation of ranging in coexistence environment                         doc.#15-23-0353-05-06ma</a:t>
            </a:r>
          </a:p>
          <a:p>
            <a:pPr lvl="1" indent="-228600">
              <a:lnSpc>
                <a:spcPts val="14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Performance Evaluation of Channel Coding under Various Channel Models in Some </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Classes of Coexistence in TG6ma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doc.#15-23-0577-01-06ma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10. Interference Mitigation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it-IT" altLang="ja-JP"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doc.#15-23-0571-01-06ma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11. Proposed text for 6ma MAC  General Framework Elements &amp; Beacon Access Phase         doc.#15-23-0367-02-06ma </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12. MAC Protocol Proposal for Multiple BAN Environment (Level 1,2,3)                                     doc.#15-23-0639-03-06ma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13. Overview and convergence of MAC proposals for 15.6ma                                                    doc.#15-23-0408-03-06ma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14. Progress Report of TG6ma                                                                                                   doc.#15-23-0056-06-06ma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15. Timeline of TG6ma                                                                                                               doc.#15.23-0407-03-06ma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16. TG15.6ma Closing Report for January 2024                                                                         doc.#15-24-0vvv-00-06ma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17. TG15.6ma Meeting Minutes for January 2024                                                                       doc.#15-24-0sss-00-06ma</a:t>
            </a:r>
          </a:p>
          <a:p>
            <a:pPr marL="514350" marR="0" lvl="1" indent="0" algn="l" defTabSz="914400" rtl="0" eaLnBrk="1" fontAlgn="base" latinLnBrk="0" hangingPunct="1">
              <a:lnSpc>
                <a:spcPts val="1400"/>
              </a:lnSpc>
              <a:spcBef>
                <a:spcPts val="0"/>
              </a:spcBef>
              <a:spcAft>
                <a:spcPts val="0"/>
              </a:spcAft>
              <a:buClrTx/>
              <a:buSzTx/>
              <a:buNone/>
              <a:tabLst/>
              <a:defRPr/>
            </a:pP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19</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Panama</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January 14</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2800" dirty="0">
                <a:ea typeface="ＭＳ Ｐゴシック" pitchFamily="50" charset="-128"/>
              </a:rPr>
            </a:br>
            <a:r>
              <a:rPr lang="en-US" altLang="ja-JP" sz="2800" dirty="0">
                <a:ea typeface="ＭＳ Ｐゴシック" pitchFamily="50" charset="-128"/>
              </a:rPr>
              <a:t>Ryuji K</a:t>
            </a:r>
            <a:r>
              <a:rPr lang="en-US" altLang="ja-JP" sz="3200" dirty="0">
                <a:ea typeface="ＭＳ Ｐゴシック" pitchFamily="50" charset="-128"/>
              </a:rPr>
              <a:t>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3" y="1115532"/>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Jan.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Panama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0:3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0 - 2:30 Jan. 16(TUE)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Jan.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Jan. 16(TUE)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Jan.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23:00-24:00 Jan. 17(WED)in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Jan.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Jan. 16(TUE)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14-17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doc.:IEEE802.15.23-0638-01-06ma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20</a:t>
            </a:fld>
            <a:endParaRPr lang="en-US" altLang="ja-JP" dirty="0"/>
          </a:p>
        </p:txBody>
      </p:sp>
      <p:pic>
        <p:nvPicPr>
          <p:cNvPr id="9" name="図 8">
            <a:extLst>
              <a:ext uri="{FF2B5EF4-FFF2-40B4-BE49-F238E27FC236}">
                <a16:creationId xmlns:a16="http://schemas.microsoft.com/office/drawing/2014/main" id="{79275130-115E-5159-15C1-E4048888F7E9}"/>
              </a:ext>
            </a:extLst>
          </p:cNvPr>
          <p:cNvPicPr>
            <a:picLocks noChangeAspect="1"/>
          </p:cNvPicPr>
          <p:nvPr/>
        </p:nvPicPr>
        <p:blipFill>
          <a:blip r:embed="rId3"/>
          <a:stretch>
            <a:fillRect/>
          </a:stretch>
        </p:blipFill>
        <p:spPr>
          <a:xfrm>
            <a:off x="69108" y="2234811"/>
            <a:ext cx="1638384" cy="4128261"/>
          </a:xfrm>
          <a:prstGeom prst="rect">
            <a:avLst/>
          </a:prstGeom>
        </p:spPr>
      </p:pic>
      <p:pic>
        <p:nvPicPr>
          <p:cNvPr id="8" name="図 7">
            <a:extLst>
              <a:ext uri="{FF2B5EF4-FFF2-40B4-BE49-F238E27FC236}">
                <a16:creationId xmlns:a16="http://schemas.microsoft.com/office/drawing/2014/main" id="{955C317C-95BC-4EBE-4C4E-207822D0E49E}"/>
              </a:ext>
            </a:extLst>
          </p:cNvPr>
          <p:cNvPicPr>
            <a:picLocks noChangeAspect="1"/>
          </p:cNvPicPr>
          <p:nvPr/>
        </p:nvPicPr>
        <p:blipFill>
          <a:blip r:embed="rId4"/>
          <a:stretch>
            <a:fillRect/>
          </a:stretch>
        </p:blipFill>
        <p:spPr>
          <a:xfrm>
            <a:off x="1707492" y="2234300"/>
            <a:ext cx="7464809" cy="4128261"/>
          </a:xfrm>
          <a:prstGeom prst="rect">
            <a:avLst/>
          </a:prstGeom>
        </p:spPr>
      </p:pic>
    </p:spTree>
    <p:extLst>
      <p:ext uri="{BB962C8B-B14F-4D97-AF65-F5344CB8AC3E}">
        <p14:creationId xmlns:p14="http://schemas.microsoft.com/office/powerpoint/2010/main" val="698625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5" name="object 7">
            <a:extLst>
              <a:ext uri="{FF2B5EF4-FFF2-40B4-BE49-F238E27FC236}">
                <a16:creationId xmlns:a16="http://schemas.microsoft.com/office/drawing/2014/main" id="{CB567D8C-D167-C57C-E514-6BC30E42E6C8}"/>
              </a:ext>
            </a:extLst>
          </p:cNvPr>
          <p:cNvSpPr txBox="1"/>
          <p:nvPr/>
        </p:nvSpPr>
        <p:spPr>
          <a:xfrm>
            <a:off x="671782" y="403264"/>
            <a:ext cx="1385617" cy="215444"/>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sz="1400" b="1" i="0" u="none" strike="noStrike" kern="1200" cap="none" spc="-5" normalizeH="0" baseline="0" noProof="0" dirty="0">
                <a:ln>
                  <a:noFill/>
                </a:ln>
                <a:solidFill>
                  <a:srgbClr val="000000"/>
                </a:solidFill>
                <a:effectLst/>
                <a:uLnTx/>
                <a:uFillTx/>
                <a:latin typeface="Arial"/>
                <a:ea typeface="+mn-ea"/>
                <a:cs typeface="Arial"/>
              </a:rPr>
              <a:t>January 2024</a:t>
            </a:r>
            <a:endParaRPr kumimoji="1" sz="1400" b="0" i="0" u="none" strike="noStrike" kern="1200" cap="none" spc="0" normalizeH="0" baseline="0" noProof="0" dirty="0">
              <a:ln>
                <a:noFill/>
              </a:ln>
              <a:solidFill>
                <a:srgbClr val="000000"/>
              </a:solidFill>
              <a:effectLst/>
              <a:uLnTx/>
              <a:uFillTx/>
              <a:latin typeface="Arial"/>
              <a:ea typeface="+mn-ea"/>
              <a:cs typeface="Arial"/>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21</a:t>
            </a:fld>
            <a:endParaRPr lang="en-US" altLang="ja-JP" dirty="0"/>
          </a:p>
        </p:txBody>
      </p:sp>
      <p:sp>
        <p:nvSpPr>
          <p:cNvPr id="4" name="日付プレースホルダー 3">
            <a:extLst>
              <a:ext uri="{FF2B5EF4-FFF2-40B4-BE49-F238E27FC236}">
                <a16:creationId xmlns:a16="http://schemas.microsoft.com/office/drawing/2014/main" id="{CC495679-5E56-C629-B799-4B4D460AE142}"/>
              </a:ext>
            </a:extLst>
          </p:cNvPr>
          <p:cNvSpPr>
            <a:spLocks noGrp="1"/>
          </p:cNvSpPr>
          <p:nvPr>
            <p:ph type="dt" sz="half" idx="2"/>
          </p:nvPr>
        </p:nvSpPr>
        <p:spPr/>
        <p:txBody>
          <a:bodyPr/>
          <a:lstStyle/>
          <a:p>
            <a:r>
              <a:rPr lang="en-US" altLang="ja-JP"/>
              <a:t>January 2024</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22</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January 2024</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3" y="1115532"/>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Jan.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Panama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0:3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0 - 2:30 Jan. 16(TUE)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Jan.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Jan. 16(TUE)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Jan.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23:00-24:00 Jan. 17(WED)in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Jan.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Jan. 16(TUE)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14-17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doc.:IEEE802.15.23-0638-01-06ma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pic>
        <p:nvPicPr>
          <p:cNvPr id="9" name="図 8">
            <a:extLst>
              <a:ext uri="{FF2B5EF4-FFF2-40B4-BE49-F238E27FC236}">
                <a16:creationId xmlns:a16="http://schemas.microsoft.com/office/drawing/2014/main" id="{79275130-115E-5159-15C1-E4048888F7E9}"/>
              </a:ext>
            </a:extLst>
          </p:cNvPr>
          <p:cNvPicPr>
            <a:picLocks noChangeAspect="1"/>
          </p:cNvPicPr>
          <p:nvPr/>
        </p:nvPicPr>
        <p:blipFill>
          <a:blip r:embed="rId3"/>
          <a:stretch>
            <a:fillRect/>
          </a:stretch>
        </p:blipFill>
        <p:spPr>
          <a:xfrm>
            <a:off x="69108" y="2234811"/>
            <a:ext cx="1638384" cy="4128261"/>
          </a:xfrm>
          <a:prstGeom prst="rect">
            <a:avLst/>
          </a:prstGeom>
        </p:spPr>
      </p:pic>
      <p:pic>
        <p:nvPicPr>
          <p:cNvPr id="8" name="図 7">
            <a:extLst>
              <a:ext uri="{FF2B5EF4-FFF2-40B4-BE49-F238E27FC236}">
                <a16:creationId xmlns:a16="http://schemas.microsoft.com/office/drawing/2014/main" id="{955C317C-95BC-4EBE-4C4E-207822D0E49E}"/>
              </a:ext>
            </a:extLst>
          </p:cNvPr>
          <p:cNvPicPr>
            <a:picLocks noChangeAspect="1"/>
          </p:cNvPicPr>
          <p:nvPr/>
        </p:nvPicPr>
        <p:blipFill>
          <a:blip r:embed="rId4"/>
          <a:stretch>
            <a:fillRect/>
          </a:stretch>
        </p:blipFill>
        <p:spPr>
          <a:xfrm>
            <a:off x="1707492" y="2234300"/>
            <a:ext cx="7464809" cy="4128261"/>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doc.:IEEE802.15.23-0638-01-06ma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8" name="テキスト ボックス 7">
            <a:extLst>
              <a:ext uri="{FF2B5EF4-FFF2-40B4-BE49-F238E27FC236}">
                <a16:creationId xmlns:a16="http://schemas.microsoft.com/office/drawing/2014/main" id="{3D3817C6-626A-4A64-9F06-1D122F04F64A}"/>
              </a:ext>
            </a:extLst>
          </p:cNvPr>
          <p:cNvSpPr txBox="1"/>
          <p:nvPr/>
        </p:nvSpPr>
        <p:spPr>
          <a:xfrm>
            <a:off x="318974" y="1192918"/>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Jan.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Panama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0:3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0 - 2:30 Jan. 16(TUE)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Jan.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Jan. 16(TUE)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Jan.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23:00-24:00 Jan. 17(WED)in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Jan.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Panama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Jan. 16(TUE)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タイトル 2">
            <a:extLst>
              <a:ext uri="{FF2B5EF4-FFF2-40B4-BE49-F238E27FC236}">
                <a16:creationId xmlns:a16="http://schemas.microsoft.com/office/drawing/2014/main" id="{478FF898-B8D0-85B3-BE0B-3D89200458FD}"/>
              </a:ext>
            </a:extLst>
          </p:cNvPr>
          <p:cNvSpPr>
            <a:spLocks noGrp="1"/>
          </p:cNvSpPr>
          <p:nvPr>
            <p:ph type="title"/>
          </p:nvPr>
        </p:nvSpPr>
        <p:spPr>
          <a:xfrm>
            <a:off x="318974" y="634645"/>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14-17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 2024</a:t>
            </a:r>
            <a:endParaRPr kumimoji="1" lang="ja-JP" altLang="en-US" sz="2400" b="1" dirty="0">
              <a:latin typeface="ＭＳ Ｐゴシック" panose="020B0600070205080204" pitchFamily="50" charset="-128"/>
              <a:ea typeface="ＭＳ Ｐゴシック" panose="020B0600070205080204" pitchFamily="50" charset="-128"/>
            </a:endParaRPr>
          </a:p>
        </p:txBody>
      </p:sp>
      <p:graphicFrame>
        <p:nvGraphicFramePr>
          <p:cNvPr id="10" name="表 9">
            <a:extLst>
              <a:ext uri="{FF2B5EF4-FFF2-40B4-BE49-F238E27FC236}">
                <a16:creationId xmlns:a16="http://schemas.microsoft.com/office/drawing/2014/main" id="{85A4FC86-C2C1-C8E2-982A-73AD401025BD}"/>
              </a:ext>
            </a:extLst>
          </p:cNvPr>
          <p:cNvGraphicFramePr>
            <a:graphicFrameLocks noGrp="1"/>
          </p:cNvGraphicFramePr>
          <p:nvPr>
            <p:extLst>
              <p:ext uri="{D42A27DB-BD31-4B8C-83A1-F6EECF244321}">
                <p14:modId xmlns:p14="http://schemas.microsoft.com/office/powerpoint/2010/main" val="737016150"/>
              </p:ext>
            </p:extLst>
          </p:nvPr>
        </p:nvGraphicFramePr>
        <p:xfrm>
          <a:off x="209294" y="2954207"/>
          <a:ext cx="8814390" cy="2217663"/>
        </p:xfrm>
        <a:graphic>
          <a:graphicData uri="http://schemas.openxmlformats.org/drawingml/2006/table">
            <a:tbl>
              <a:tblPr>
                <a:tableStyleId>{5C22544A-7EE6-4342-B048-85BDC9FD1C3A}</a:tableStyleId>
              </a:tblPr>
              <a:tblGrid>
                <a:gridCol w="570548">
                  <a:extLst>
                    <a:ext uri="{9D8B030D-6E8A-4147-A177-3AD203B41FA5}">
                      <a16:colId xmlns:a16="http://schemas.microsoft.com/office/drawing/2014/main" val="4074554770"/>
                    </a:ext>
                  </a:extLst>
                </a:gridCol>
                <a:gridCol w="570548">
                  <a:extLst>
                    <a:ext uri="{9D8B030D-6E8A-4147-A177-3AD203B41FA5}">
                      <a16:colId xmlns:a16="http://schemas.microsoft.com/office/drawing/2014/main" val="2050105354"/>
                    </a:ext>
                  </a:extLst>
                </a:gridCol>
                <a:gridCol w="419178">
                  <a:extLst>
                    <a:ext uri="{9D8B030D-6E8A-4147-A177-3AD203B41FA5}">
                      <a16:colId xmlns:a16="http://schemas.microsoft.com/office/drawing/2014/main" val="548530091"/>
                    </a:ext>
                  </a:extLst>
                </a:gridCol>
                <a:gridCol w="2689728">
                  <a:extLst>
                    <a:ext uri="{9D8B030D-6E8A-4147-A177-3AD203B41FA5}">
                      <a16:colId xmlns:a16="http://schemas.microsoft.com/office/drawing/2014/main" val="1000439393"/>
                    </a:ext>
                  </a:extLst>
                </a:gridCol>
                <a:gridCol w="803425">
                  <a:extLst>
                    <a:ext uri="{9D8B030D-6E8A-4147-A177-3AD203B41FA5}">
                      <a16:colId xmlns:a16="http://schemas.microsoft.com/office/drawing/2014/main" val="162739330"/>
                    </a:ext>
                  </a:extLst>
                </a:gridCol>
                <a:gridCol w="1443837">
                  <a:extLst>
                    <a:ext uri="{9D8B030D-6E8A-4147-A177-3AD203B41FA5}">
                      <a16:colId xmlns:a16="http://schemas.microsoft.com/office/drawing/2014/main" val="954830854"/>
                    </a:ext>
                  </a:extLst>
                </a:gridCol>
                <a:gridCol w="547261">
                  <a:extLst>
                    <a:ext uri="{9D8B030D-6E8A-4147-A177-3AD203B41FA5}">
                      <a16:colId xmlns:a16="http://schemas.microsoft.com/office/drawing/2014/main" val="4078826016"/>
                    </a:ext>
                  </a:extLst>
                </a:gridCol>
                <a:gridCol w="908221">
                  <a:extLst>
                    <a:ext uri="{9D8B030D-6E8A-4147-A177-3AD203B41FA5}">
                      <a16:colId xmlns:a16="http://schemas.microsoft.com/office/drawing/2014/main" val="2214900449"/>
                    </a:ext>
                  </a:extLst>
                </a:gridCol>
                <a:gridCol w="861644">
                  <a:extLst>
                    <a:ext uri="{9D8B030D-6E8A-4147-A177-3AD203B41FA5}">
                      <a16:colId xmlns:a16="http://schemas.microsoft.com/office/drawing/2014/main" val="3649715850"/>
                    </a:ext>
                  </a:extLst>
                </a:gridCol>
              </a:tblGrid>
              <a:tr h="175638">
                <a:tc>
                  <a:txBody>
                    <a:bodyPr/>
                    <a:lstStyle/>
                    <a:p>
                      <a:pPr algn="l" fontAlgn="t"/>
                      <a:endParaRPr lang="ja-JP" altLang="en-US" sz="1050" b="0" i="0" u="none" strike="noStrike" dirty="0">
                        <a:effectLst/>
                        <a:latin typeface="Arial" panose="020B0604020202020204" pitchFamily="34" charset="0"/>
                      </a:endParaRPr>
                    </a:p>
                  </a:txBody>
                  <a:tcPr marL="2567" marR="2567" marT="2567" marB="0"/>
                </a:tc>
                <a:tc>
                  <a:txBody>
                    <a:bodyPr/>
                    <a:lstStyle/>
                    <a:p>
                      <a:pPr algn="l" fontAlgn="t"/>
                      <a:endParaRPr lang="ja-JP" altLang="en-US" sz="1050" b="0" i="0" u="none" strike="noStrike">
                        <a:effectLst/>
                        <a:latin typeface="Arial" panose="020B0604020202020204" pitchFamily="34" charset="0"/>
                      </a:endParaRPr>
                    </a:p>
                  </a:txBody>
                  <a:tcPr marL="2567" marR="2567" marT="2567" marB="0"/>
                </a:tc>
                <a:tc>
                  <a:txBody>
                    <a:bodyPr/>
                    <a:lstStyle/>
                    <a:p>
                      <a:pPr algn="l" fontAlgn="t"/>
                      <a:endParaRPr lang="ja-JP" altLang="en-US" sz="1050" b="0" i="0" u="none" strike="noStrike">
                        <a:effectLst/>
                        <a:latin typeface="Arial" panose="020B0604020202020204" pitchFamily="34" charset="0"/>
                      </a:endParaRPr>
                    </a:p>
                  </a:txBody>
                  <a:tcPr marL="2567" marR="2567" marT="2567" marB="0"/>
                </a:tc>
                <a:tc>
                  <a:txBody>
                    <a:bodyPr/>
                    <a:lstStyle/>
                    <a:p>
                      <a:pPr algn="l" fontAlgn="t"/>
                      <a:endParaRPr lang="en-US" sz="1200" b="1" i="0" u="none" strike="noStrike">
                        <a:effectLst/>
                        <a:latin typeface="Arial" panose="020B0604020202020204" pitchFamily="34" charset="0"/>
                      </a:endParaRPr>
                    </a:p>
                  </a:txBody>
                  <a:tcPr marL="2567" marR="2567" marT="2567" marB="0"/>
                </a:tc>
                <a:tc>
                  <a:txBody>
                    <a:bodyPr/>
                    <a:lstStyle/>
                    <a:p>
                      <a:pPr algn="l" fontAlgn="t"/>
                      <a:endParaRPr lang="ja-JP" altLang="en-US" sz="1200" b="0" i="0" u="none" strike="noStrike">
                        <a:effectLst/>
                        <a:latin typeface="Arial" panose="020B0604020202020204" pitchFamily="34" charset="0"/>
                      </a:endParaRPr>
                    </a:p>
                  </a:txBody>
                  <a:tcPr marL="2567" marR="2567" marT="2567" marB="0"/>
                </a:tc>
                <a:tc>
                  <a:txBody>
                    <a:bodyPr/>
                    <a:lstStyle/>
                    <a:p>
                      <a:pPr algn="l" fontAlgn="t"/>
                      <a:endParaRPr lang="ja-JP" altLang="en-US" sz="1050" b="0" i="0" u="none" strike="noStrike">
                        <a:effectLst/>
                        <a:latin typeface="Arial" panose="020B0604020202020204" pitchFamily="34" charset="0"/>
                      </a:endParaRPr>
                    </a:p>
                  </a:txBody>
                  <a:tcPr marL="2567" marR="2567" marT="2567" marB="0"/>
                </a:tc>
                <a:tc>
                  <a:txBody>
                    <a:bodyPr/>
                    <a:lstStyle/>
                    <a:p>
                      <a:pPr algn="l" fontAlgn="t"/>
                      <a:endParaRPr lang="ja-JP" altLang="en-US" sz="1050" b="0" i="0" u="none" strike="noStrike">
                        <a:effectLst/>
                        <a:latin typeface="Arial" panose="020B0604020202020204" pitchFamily="34" charset="0"/>
                      </a:endParaRPr>
                    </a:p>
                  </a:txBody>
                  <a:tcPr marL="2567" marR="2567" marT="2567" marB="0"/>
                </a:tc>
                <a:tc>
                  <a:txBody>
                    <a:bodyPr/>
                    <a:lstStyle/>
                    <a:p>
                      <a:pPr algn="l" fontAlgn="t"/>
                      <a:endParaRPr lang="ja-JP" altLang="en-US" sz="1050" b="0" i="0" u="none" strike="noStrike">
                        <a:effectLst/>
                        <a:latin typeface="Arial" panose="020B0604020202020204" pitchFamily="34" charset="0"/>
                      </a:endParaRPr>
                    </a:p>
                  </a:txBody>
                  <a:tcPr marL="2567" marR="2567" marT="2567" marB="0"/>
                </a:tc>
                <a:tc>
                  <a:txBody>
                    <a:bodyPr/>
                    <a:lstStyle/>
                    <a:p>
                      <a:pPr algn="l" fontAlgn="t"/>
                      <a:endParaRPr lang="ja-JP" altLang="en-US" sz="1050" b="0" i="0" u="none" strike="noStrike">
                        <a:effectLst/>
                        <a:latin typeface="Arial" panose="020B0604020202020204" pitchFamily="34" charset="0"/>
                      </a:endParaRPr>
                    </a:p>
                  </a:txBody>
                  <a:tcPr marL="2567" marR="2567" marT="2567" marB="0"/>
                </a:tc>
                <a:extLst>
                  <a:ext uri="{0D108BD9-81ED-4DB2-BD59-A6C34878D82A}">
                    <a16:rowId xmlns:a16="http://schemas.microsoft.com/office/drawing/2014/main" val="890251199"/>
                  </a:ext>
                </a:extLst>
              </a:tr>
              <a:tr h="180372">
                <a:tc gridSpan="4">
                  <a:txBody>
                    <a:bodyPr/>
                    <a:lstStyle/>
                    <a:p>
                      <a:pPr algn="l" fontAlgn="b"/>
                      <a:endParaRPr lang="en-US" sz="1200" b="1" i="0" u="none" strike="noStrike" dirty="0">
                        <a:effectLst/>
                        <a:latin typeface="Arial" panose="020B0604020202020204" pitchFamily="34" charset="0"/>
                      </a:endParaRPr>
                    </a:p>
                  </a:txBody>
                  <a:tcPr marL="2567" marR="2567" marT="2567"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extLst>
                  <a:ext uri="{0D108BD9-81ED-4DB2-BD59-A6C34878D82A}">
                    <a16:rowId xmlns:a16="http://schemas.microsoft.com/office/drawing/2014/main" val="3552789025"/>
                  </a:ext>
                </a:extLst>
              </a:tr>
              <a:tr h="180372">
                <a:tc gridSpan="4">
                  <a:txBody>
                    <a:bodyPr/>
                    <a:lstStyle/>
                    <a:p>
                      <a:pPr algn="l" fontAlgn="b"/>
                      <a:endParaRPr lang="en-US" sz="1200" b="1" i="0" u="none" strike="noStrike" dirty="0">
                        <a:effectLst/>
                        <a:latin typeface="Arial" panose="020B0604020202020204" pitchFamily="34" charset="0"/>
                      </a:endParaRPr>
                    </a:p>
                  </a:txBody>
                  <a:tcPr marL="2567" marR="2567" marT="2567"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extLst>
                  <a:ext uri="{0D108BD9-81ED-4DB2-BD59-A6C34878D82A}">
                    <a16:rowId xmlns:a16="http://schemas.microsoft.com/office/drawing/2014/main" val="391086964"/>
                  </a:ext>
                </a:extLst>
              </a:tr>
              <a:tr h="180372">
                <a:tc gridSpan="5">
                  <a:txBody>
                    <a:bodyPr/>
                    <a:lstStyle/>
                    <a:p>
                      <a:pPr algn="l" fontAlgn="b"/>
                      <a:endParaRPr lang="en-US" sz="1200" b="1" i="0" u="none" strike="noStrike">
                        <a:solidFill>
                          <a:srgbClr val="FF0000"/>
                        </a:solidFill>
                        <a:effectLst/>
                        <a:latin typeface="Arial" panose="020B0604020202020204" pitchFamily="34" charset="0"/>
                      </a:endParaRPr>
                    </a:p>
                  </a:txBody>
                  <a:tcPr marL="2567" marR="2567" marT="2567"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200" b="1" i="0" u="none" strike="noStrike">
                        <a:solidFill>
                          <a:srgbClr val="FF0000"/>
                        </a:solidFill>
                        <a:effectLst/>
                        <a:latin typeface="Arial" panose="020B0604020202020204" pitchFamily="34" charset="0"/>
                      </a:endParaRPr>
                    </a:p>
                  </a:txBody>
                  <a:tcPr marL="2567" marR="2567" marT="2567" marB="0" anchor="b"/>
                </a:tc>
                <a:tc>
                  <a:txBody>
                    <a:bodyPr/>
                    <a:lstStyle/>
                    <a:p>
                      <a:pPr algn="l" fontAlgn="b"/>
                      <a:endParaRPr lang="ja-JP" altLang="en-US" sz="1200" b="1" i="0" u="none" strike="noStrike">
                        <a:solidFill>
                          <a:srgbClr val="FF0000"/>
                        </a:solidFill>
                        <a:effectLst/>
                        <a:latin typeface="Arial" panose="020B0604020202020204" pitchFamily="34" charset="0"/>
                      </a:endParaRPr>
                    </a:p>
                  </a:txBody>
                  <a:tcPr marL="2567" marR="2567" marT="2567" marB="0" anchor="b"/>
                </a:tc>
                <a:tc>
                  <a:txBody>
                    <a:bodyPr/>
                    <a:lstStyle/>
                    <a:p>
                      <a:pPr algn="l" fontAlgn="b"/>
                      <a:endParaRPr lang="ja-JP" altLang="en-US" sz="1200" b="1" i="0" u="none" strike="noStrike">
                        <a:solidFill>
                          <a:srgbClr val="FF0000"/>
                        </a:solidFill>
                        <a:effectLst/>
                        <a:latin typeface="Arial" panose="020B0604020202020204" pitchFamily="34" charset="0"/>
                      </a:endParaRPr>
                    </a:p>
                  </a:txBody>
                  <a:tcPr marL="2567" marR="2567" marT="2567" marB="0" anchor="b"/>
                </a:tc>
                <a:tc>
                  <a:txBody>
                    <a:bodyPr/>
                    <a:lstStyle/>
                    <a:p>
                      <a:pPr algn="l" fontAlgn="b"/>
                      <a:endParaRPr lang="ja-JP" altLang="en-US" sz="1200" b="1" i="0" u="none" strike="noStrike">
                        <a:solidFill>
                          <a:srgbClr val="FF0000"/>
                        </a:solidFill>
                        <a:effectLst/>
                        <a:latin typeface="Arial" panose="020B0604020202020204" pitchFamily="34" charset="0"/>
                      </a:endParaRPr>
                    </a:p>
                  </a:txBody>
                  <a:tcPr marL="2567" marR="2567" marT="2567" marB="0" anchor="b"/>
                </a:tc>
                <a:extLst>
                  <a:ext uri="{0D108BD9-81ED-4DB2-BD59-A6C34878D82A}">
                    <a16:rowId xmlns:a16="http://schemas.microsoft.com/office/drawing/2014/main" val="2224739918"/>
                  </a:ext>
                </a:extLst>
              </a:tr>
              <a:tr h="180372">
                <a:tc gridSpan="4">
                  <a:txBody>
                    <a:bodyPr/>
                    <a:lstStyle/>
                    <a:p>
                      <a:pPr algn="l" fontAlgn="b"/>
                      <a:endParaRPr lang="en-US" sz="1200" b="1" i="0" u="none" strike="noStrike" dirty="0">
                        <a:effectLst/>
                        <a:latin typeface="Arial" panose="020B0604020202020204" pitchFamily="34" charset="0"/>
                      </a:endParaRPr>
                    </a:p>
                  </a:txBody>
                  <a:tcPr marL="2567" marR="2567" marT="2567"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extLst>
                  <a:ext uri="{0D108BD9-81ED-4DB2-BD59-A6C34878D82A}">
                    <a16:rowId xmlns:a16="http://schemas.microsoft.com/office/drawing/2014/main" val="2506892469"/>
                  </a:ext>
                </a:extLst>
              </a:tr>
              <a:tr h="180372">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tc>
                  <a:txBody>
                    <a:bodyPr/>
                    <a:lstStyle/>
                    <a:p>
                      <a:pPr algn="l" fontAlgn="b"/>
                      <a:endParaRPr lang="ja-JP" altLang="en-US" sz="1200" b="1" i="0" u="none" strike="noStrike">
                        <a:effectLst/>
                        <a:latin typeface="Arial" panose="020B0604020202020204" pitchFamily="34" charset="0"/>
                      </a:endParaRPr>
                    </a:p>
                  </a:txBody>
                  <a:tcPr marL="2567" marR="2567" marT="2567" marB="0" anchor="b"/>
                </a:tc>
                <a:extLst>
                  <a:ext uri="{0D108BD9-81ED-4DB2-BD59-A6C34878D82A}">
                    <a16:rowId xmlns:a16="http://schemas.microsoft.com/office/drawing/2014/main" val="740759088"/>
                  </a:ext>
                </a:extLst>
              </a:tr>
              <a:tr h="238557">
                <a:tc gridSpan="9">
                  <a:txBody>
                    <a:bodyPr/>
                    <a:lstStyle/>
                    <a:p>
                      <a:pPr algn="l" fontAlgn="ctr"/>
                      <a:r>
                        <a:rPr lang="en-US" sz="1800" u="sng" strike="noStrike">
                          <a:effectLst/>
                          <a:hlinkClick r:id="rId3"/>
                        </a:rPr>
                        <a:t>Meeting link: https://ieeesa.webex.com/ieeesa/j.php?MTID=mbd701d309bbd172d96cd1dfa843d3fe9</a:t>
                      </a:r>
                      <a:endParaRPr lang="en-US" sz="1800" b="1" i="0" u="sng" strike="noStrike">
                        <a:solidFill>
                          <a:srgbClr val="0000FF"/>
                        </a:solidFill>
                        <a:effectLst/>
                        <a:latin typeface="Arial" panose="020B0604020202020204" pitchFamily="34" charset="0"/>
                      </a:endParaRPr>
                    </a:p>
                  </a:txBody>
                  <a:tcPr marL="2567" marR="2567" marT="256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80746776"/>
                  </a:ext>
                </a:extLst>
              </a:tr>
              <a:tr h="244376">
                <a:tc gridSpan="4">
                  <a:txBody>
                    <a:bodyPr/>
                    <a:lstStyle/>
                    <a:p>
                      <a:pPr algn="l" fontAlgn="b"/>
                      <a:r>
                        <a:rPr lang="en-US" sz="1800" u="none" strike="noStrike">
                          <a:effectLst/>
                        </a:rPr>
                        <a:t>Meeting number: 2335 437 1058</a:t>
                      </a:r>
                      <a:endParaRPr lang="en-US" sz="1800" b="1" i="0" u="none" strike="noStrike">
                        <a:solidFill>
                          <a:srgbClr val="000000"/>
                        </a:solidFill>
                        <a:effectLst/>
                        <a:latin typeface="Calibri" panose="020F0502020204030204" pitchFamily="34" charset="0"/>
                      </a:endParaRPr>
                    </a:p>
                  </a:txBody>
                  <a:tcPr marL="2567" marR="2567" marT="2567"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extLst>
                  <a:ext uri="{0D108BD9-81ED-4DB2-BD59-A6C34878D82A}">
                    <a16:rowId xmlns:a16="http://schemas.microsoft.com/office/drawing/2014/main" val="147051093"/>
                  </a:ext>
                </a:extLst>
              </a:tr>
              <a:tr h="244376">
                <a:tc gridSpan="4">
                  <a:txBody>
                    <a:bodyPr/>
                    <a:lstStyle/>
                    <a:p>
                      <a:pPr algn="l" fontAlgn="b"/>
                      <a:r>
                        <a:rPr lang="en-US" sz="1800" u="none" strike="noStrike" dirty="0">
                          <a:effectLst/>
                        </a:rPr>
                        <a:t>Password: 80215janmtgrm2</a:t>
                      </a:r>
                      <a:endParaRPr lang="en-US" sz="1800" b="1" i="0" u="none" strike="noStrike" dirty="0">
                        <a:solidFill>
                          <a:srgbClr val="000000"/>
                        </a:solidFill>
                        <a:effectLst/>
                        <a:latin typeface="Calibri" panose="020F0502020204030204" pitchFamily="34" charset="0"/>
                      </a:endParaRPr>
                    </a:p>
                  </a:txBody>
                  <a:tcPr marL="2567" marR="2567" marT="2567"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tc>
                  <a:txBody>
                    <a:bodyPr/>
                    <a:lstStyle/>
                    <a:p>
                      <a:pPr algn="l" fontAlgn="b"/>
                      <a:endParaRPr lang="ja-JP" altLang="en-US" sz="1800" b="1" i="0" u="none" strike="noStrike">
                        <a:effectLst/>
                        <a:latin typeface="Arial" panose="020B0604020202020204" pitchFamily="34" charset="0"/>
                      </a:endParaRPr>
                    </a:p>
                  </a:txBody>
                  <a:tcPr marL="2567" marR="2567" marT="2567" marB="0" anchor="b"/>
                </a:tc>
                <a:tc>
                  <a:txBody>
                    <a:bodyPr/>
                    <a:lstStyle/>
                    <a:p>
                      <a:pPr algn="l" fontAlgn="b"/>
                      <a:endParaRPr lang="ja-JP" altLang="en-US" sz="1800" b="1" i="0" u="none" strike="noStrike" dirty="0">
                        <a:effectLst/>
                        <a:latin typeface="Arial" panose="020B0604020202020204" pitchFamily="34" charset="0"/>
                      </a:endParaRPr>
                    </a:p>
                  </a:txBody>
                  <a:tcPr marL="2567" marR="2567" marT="2567" marB="0" anchor="b"/>
                </a:tc>
                <a:extLst>
                  <a:ext uri="{0D108BD9-81ED-4DB2-BD59-A6C34878D82A}">
                    <a16:rowId xmlns:a16="http://schemas.microsoft.com/office/drawing/2014/main" val="2382538475"/>
                  </a:ext>
                </a:extLst>
              </a:tr>
            </a:tbl>
          </a:graphicData>
        </a:graphic>
      </p:graphicFrame>
      <p:sp>
        <p:nvSpPr>
          <p:cNvPr id="4" name="テキスト ボックス 3">
            <a:extLst>
              <a:ext uri="{FF2B5EF4-FFF2-40B4-BE49-F238E27FC236}">
                <a16:creationId xmlns:a16="http://schemas.microsoft.com/office/drawing/2014/main" id="{542E8AE0-2401-344C-D633-E8824F4A135B}"/>
              </a:ext>
            </a:extLst>
          </p:cNvPr>
          <p:cNvSpPr txBox="1"/>
          <p:nvPr/>
        </p:nvSpPr>
        <p:spPr>
          <a:xfrm>
            <a:off x="308342" y="3498996"/>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endParaRPr lang="ja-JP" altLang="en-US" sz="2800" dirty="0"/>
          </a:p>
        </p:txBody>
      </p:sp>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January 2024</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November 2023. Doc.# 15-23-0608-00-06ma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15-23-0636-00-06ma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err="1">
                <a:ea typeface="ＭＳ Ｐゴシック" charset="-128"/>
              </a:rPr>
              <a:t>Secretar</a:t>
            </a:r>
            <a:r>
              <a:rPr lang="en-US" altLang="ja-JP" sz="2000" dirty="0">
                <a:ea typeface="ＭＳ Ｐゴシック" charset="-128"/>
              </a:rPr>
              <a:t>;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a:t>
            </a:r>
            <a:r>
              <a:rPr lang="en-US" altLang="ja-JP" sz="2000" dirty="0" err="1">
                <a:ea typeface="ＭＳ Ｐゴシック" charset="-128"/>
              </a:rPr>
              <a:t>Co-Editors;Minsoo</a:t>
            </a:r>
            <a:r>
              <a:rPr lang="en-US" altLang="ja-JP" sz="2000" dirty="0">
                <a:ea typeface="ＭＳ Ｐゴシック" charset="-128"/>
              </a:rPr>
              <a:t>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a:p>
            <a:pPr marL="457200" lvl="1" indent="0">
              <a:lnSpc>
                <a:spcPts val="2100"/>
              </a:lnSpc>
              <a:buNone/>
            </a:pPr>
            <a:r>
              <a:rPr lang="en-US" altLang="ja-JP" sz="2000" dirty="0">
                <a:ea typeface="ＭＳ Ｐゴシック" charset="-128"/>
              </a:rPr>
              <a:t>                                       Jussi Haapola(CWC)</a:t>
            </a:r>
            <a:endParaRPr lang="en-US" altLang="ja-JP" sz="1800" dirty="0">
              <a:ea typeface="ＭＳ Ｐゴシック" charset="-128"/>
            </a:endParaRP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2024</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77450</TotalTime>
  <Words>3462</Words>
  <Application>Microsoft Office PowerPoint</Application>
  <PresentationFormat>画面に合わせる (4:3)</PresentationFormat>
  <Paragraphs>324</Paragraphs>
  <Slides>22</Slides>
  <Notes>19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22</vt:i4>
      </vt:variant>
    </vt:vector>
  </HeadingPairs>
  <TitlesOfParts>
    <vt:vector size="31" baseType="lpstr">
      <vt:lpstr>Monotype Sorts</vt:lpstr>
      <vt:lpstr>ＭＳ Ｐゴシック</vt:lpstr>
      <vt:lpstr>游ゴシック</vt:lpstr>
      <vt:lpstr>Arial</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Interim Session Panama  January 14th, 2024 Ryuji Kohno Yokohama National University(YNU), YRP International Alliance Institute(YRP-IAI)</vt:lpstr>
      <vt:lpstr>TG15.6ma Interim Session Schedule for 14-17th, Jan. 2024</vt:lpstr>
      <vt:lpstr>TG15.6ma Interim Session Schedule for 14-17th, Jan. 2024</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Interim Session Schedule for 14-17th, Jan. 2024</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149</cp:revision>
  <cp:lastPrinted>2022-07-06T15:32:43Z</cp:lastPrinted>
  <dcterms:created xsi:type="dcterms:W3CDTF">2020-12-17T10:56:09Z</dcterms:created>
  <dcterms:modified xsi:type="dcterms:W3CDTF">2024-01-15T14:47:57Z</dcterms:modified>
</cp:coreProperties>
</file>