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4"/>
  </p:notesMasterIdLst>
  <p:sldIdLst>
    <p:sldId id="259" r:id="rId2"/>
    <p:sldId id="258" r:id="rId3"/>
    <p:sldId id="5610" r:id="rId4"/>
    <p:sldId id="5833" r:id="rId5"/>
    <p:sldId id="284" r:id="rId6"/>
    <p:sldId id="281" r:id="rId7"/>
    <p:sldId id="271" r:id="rId8"/>
    <p:sldId id="273" r:id="rId9"/>
    <p:sldId id="274" r:id="rId10"/>
    <p:sldId id="282" r:id="rId11"/>
    <p:sldId id="276" r:id="rId12"/>
    <p:sldId id="262" r:id="rId13"/>
    <p:sldId id="263" r:id="rId14"/>
    <p:sldId id="264" r:id="rId15"/>
    <p:sldId id="5084" r:id="rId16"/>
    <p:sldId id="5095" r:id="rId17"/>
    <p:sldId id="5836" r:id="rId18"/>
    <p:sldId id="5621" r:id="rId19"/>
    <p:sldId id="256" r:id="rId20"/>
    <p:sldId id="5837" r:id="rId21"/>
    <p:sldId id="5830" r:id="rId22"/>
    <p:sldId id="4944" r:id="rId23"/>
  </p:sldIdLst>
  <p:sldSz cx="9144000" cy="6858000" type="screen4x3"/>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9" autoAdjust="0"/>
    <p:restoredTop sz="94660"/>
  </p:normalViewPr>
  <p:slideViewPr>
    <p:cSldViewPr snapToGrid="0" showGuides="1">
      <p:cViewPr varScale="1">
        <p:scale>
          <a:sx n="58" d="100"/>
          <a:sy n="58" d="100"/>
        </p:scale>
        <p:origin x="1368" y="44"/>
      </p:cViewPr>
      <p:guideLst>
        <p:guide orient="horz" pos="2183"/>
        <p:guide pos="2880"/>
      </p:guideLst>
    </p:cSldViewPr>
  </p:slideViewPr>
  <p:notesTextViewPr>
    <p:cViewPr>
      <p:scale>
        <a:sx n="1" d="1"/>
        <a:sy n="1" d="1"/>
      </p:scale>
      <p:origin x="0" y="0"/>
    </p:cViewPr>
  </p:notesTextViewPr>
  <p:sorterViewPr>
    <p:cViewPr varScale="1">
      <p:scale>
        <a:sx n="100" d="100"/>
        <a:sy n="100" d="100"/>
      </p:scale>
      <p:origin x="0" y="-5736"/>
    </p:cViewPr>
  </p:sorterViewPr>
  <p:notesViewPr>
    <p:cSldViewPr snapToGrid="0" showGuides="1">
      <p:cViewPr varScale="1">
        <p:scale>
          <a:sx n="48" d="100"/>
          <a:sy n="48" d="100"/>
        </p:scale>
        <p:origin x="1408" y="24"/>
      </p:cViewPr>
      <p:guideLst>
        <p:guide orient="horz" pos="3224"/>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6363" cy="513508"/>
          </a:xfrm>
          <a:prstGeom prst="rect">
            <a:avLst/>
          </a:prstGeom>
        </p:spPr>
        <p:txBody>
          <a:bodyPr vert="horz" lIns="99048" tIns="49524" rIns="99048" bIns="49524" rtlCol="0"/>
          <a:lstStyle>
            <a:lvl1pPr algn="l">
              <a:defRPr sz="1300"/>
            </a:lvl1pPr>
          </a:lstStyle>
          <a:p>
            <a:endParaRPr kumimoji="1" lang="ja-JP" altLang="en-US"/>
          </a:p>
        </p:txBody>
      </p:sp>
      <p:sp>
        <p:nvSpPr>
          <p:cNvPr id="3" name="日付プレースホルダー 2"/>
          <p:cNvSpPr>
            <a:spLocks noGrp="1"/>
          </p:cNvSpPr>
          <p:nvPr>
            <p:ph type="dt" idx="1"/>
          </p:nvPr>
        </p:nvSpPr>
        <p:spPr>
          <a:xfrm>
            <a:off x="4021294" y="0"/>
            <a:ext cx="3076363" cy="513508"/>
          </a:xfrm>
          <a:prstGeom prst="rect">
            <a:avLst/>
          </a:prstGeom>
        </p:spPr>
        <p:txBody>
          <a:bodyPr vert="horz" lIns="99048" tIns="49524" rIns="99048" bIns="49524" rtlCol="0"/>
          <a:lstStyle>
            <a:lvl1pPr algn="r">
              <a:defRPr sz="1300"/>
            </a:lvl1pPr>
          </a:lstStyle>
          <a:p>
            <a:fld id="{8417226C-9B8F-4835-A7EC-48E95E209A76}" type="datetimeFigureOut">
              <a:rPr kumimoji="1" lang="ja-JP" altLang="en-US" smtClean="0"/>
              <a:t>2024/1/11</a:t>
            </a:fld>
            <a:endParaRPr kumimoji="1" lang="ja-JP" altLang="en-US"/>
          </a:p>
        </p:txBody>
      </p:sp>
      <p:sp>
        <p:nvSpPr>
          <p:cNvPr id="4" name="スライド イメージ プレースホルダー 3"/>
          <p:cNvSpPr>
            <a:spLocks noGrp="1" noRot="1" noChangeAspect="1"/>
          </p:cNvSpPr>
          <p:nvPr>
            <p:ph type="sldImg" idx="2"/>
          </p:nvPr>
        </p:nvSpPr>
        <p:spPr>
          <a:xfrm>
            <a:off x="1247775" y="1279525"/>
            <a:ext cx="4603750" cy="3454400"/>
          </a:xfrm>
          <a:prstGeom prst="rect">
            <a:avLst/>
          </a:prstGeom>
          <a:noFill/>
          <a:ln w="12700">
            <a:solidFill>
              <a:prstClr val="black"/>
            </a:solidFill>
          </a:ln>
        </p:spPr>
        <p:txBody>
          <a:bodyPr vert="horz" lIns="99048" tIns="49524" rIns="99048" bIns="49524" rtlCol="0" anchor="ctr"/>
          <a:lstStyle/>
          <a:p>
            <a:endParaRPr lang="ja-JP" altLang="en-US"/>
          </a:p>
        </p:txBody>
      </p:sp>
      <p:sp>
        <p:nvSpPr>
          <p:cNvPr id="5" name="ノート プレースホルダー 4"/>
          <p:cNvSpPr>
            <a:spLocks noGrp="1"/>
          </p:cNvSpPr>
          <p:nvPr>
            <p:ph type="body" sz="quarter" idx="3"/>
          </p:nvPr>
        </p:nvSpPr>
        <p:spPr>
          <a:xfrm>
            <a:off x="709930" y="4925407"/>
            <a:ext cx="5679440" cy="4029879"/>
          </a:xfrm>
          <a:prstGeom prst="rect">
            <a:avLst/>
          </a:prstGeom>
        </p:spPr>
        <p:txBody>
          <a:bodyPr vert="horz" lIns="99048" tIns="49524" rIns="99048" bIns="4952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721107"/>
            <a:ext cx="3076363" cy="513507"/>
          </a:xfrm>
          <a:prstGeom prst="rect">
            <a:avLst/>
          </a:prstGeom>
        </p:spPr>
        <p:txBody>
          <a:bodyPr vert="horz" lIns="99048" tIns="49524" rIns="99048" bIns="49524"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4021294" y="9721107"/>
            <a:ext cx="3076363" cy="513507"/>
          </a:xfrm>
          <a:prstGeom prst="rect">
            <a:avLst/>
          </a:prstGeom>
        </p:spPr>
        <p:txBody>
          <a:bodyPr vert="horz" lIns="99048" tIns="49524" rIns="99048" bIns="49524" rtlCol="0" anchor="b"/>
          <a:lstStyle>
            <a:lvl1pPr algn="r">
              <a:defRPr sz="1300"/>
            </a:lvl1pPr>
          </a:lstStyle>
          <a:p>
            <a:fld id="{6269402F-1F42-4764-9FFD-50056DC8779C}" type="slidenum">
              <a:rPr kumimoji="1" lang="ja-JP" altLang="en-US" smtClean="0"/>
              <a:t>‹#›</a:t>
            </a:fld>
            <a:endParaRPr kumimoji="1" lang="ja-JP" altLang="en-US"/>
          </a:p>
        </p:txBody>
      </p:sp>
    </p:spTree>
    <p:extLst>
      <p:ext uri="{BB962C8B-B14F-4D97-AF65-F5344CB8AC3E}">
        <p14:creationId xmlns:p14="http://schemas.microsoft.com/office/powerpoint/2010/main" val="292302211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10</a:t>
            </a:fld>
            <a:endParaRPr kumimoji="1" lang="ja-JP" altLang="en-US" dirty="0"/>
          </a:p>
        </p:txBody>
      </p:sp>
    </p:spTree>
    <p:extLst>
      <p:ext uri="{BB962C8B-B14F-4D97-AF65-F5344CB8AC3E}">
        <p14:creationId xmlns:p14="http://schemas.microsoft.com/office/powerpoint/2010/main" val="20506409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950015" y="10691723"/>
            <a:ext cx="806146" cy="20669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03765">
              <a:defRPr sz="2500">
                <a:solidFill>
                  <a:schemeClr val="tx1"/>
                </a:solidFill>
                <a:latin typeface="Times New Roman" pitchFamily="18" charset="0"/>
              </a:defRPr>
            </a:lvl1pPr>
            <a:lvl2pPr marL="771366" indent="-296679" defTabSz="1003765">
              <a:defRPr sz="2500">
                <a:solidFill>
                  <a:schemeClr val="tx1"/>
                </a:solidFill>
                <a:latin typeface="Times New Roman" pitchFamily="18" charset="0"/>
              </a:defRPr>
            </a:lvl2pPr>
            <a:lvl3pPr marL="1186717" indent="-237343" defTabSz="1003765">
              <a:defRPr sz="2500">
                <a:solidFill>
                  <a:schemeClr val="tx1"/>
                </a:solidFill>
                <a:latin typeface="Times New Roman" pitchFamily="18" charset="0"/>
              </a:defRPr>
            </a:lvl3pPr>
            <a:lvl4pPr marL="1661403" indent="-237343" defTabSz="1003765">
              <a:defRPr sz="2500">
                <a:solidFill>
                  <a:schemeClr val="tx1"/>
                </a:solidFill>
                <a:latin typeface="Times New Roman" pitchFamily="18" charset="0"/>
              </a:defRPr>
            </a:lvl4pPr>
            <a:lvl5pPr marL="2136090" indent="-237343" defTabSz="1003765">
              <a:defRPr sz="2500">
                <a:solidFill>
                  <a:schemeClr val="tx1"/>
                </a:solidFill>
                <a:latin typeface="Times New Roman" pitchFamily="18" charset="0"/>
              </a:defRPr>
            </a:lvl5pPr>
            <a:lvl6pPr marL="2610776" indent="-237343" defTabSz="1003765" eaLnBrk="0" fontAlgn="base" hangingPunct="0">
              <a:spcBef>
                <a:spcPct val="0"/>
              </a:spcBef>
              <a:spcAft>
                <a:spcPct val="0"/>
              </a:spcAft>
              <a:defRPr sz="2500">
                <a:solidFill>
                  <a:schemeClr val="tx1"/>
                </a:solidFill>
                <a:latin typeface="Times New Roman" pitchFamily="18" charset="0"/>
              </a:defRPr>
            </a:lvl6pPr>
            <a:lvl7pPr marL="3085463" indent="-237343" defTabSz="1003765" eaLnBrk="0" fontAlgn="base" hangingPunct="0">
              <a:spcBef>
                <a:spcPct val="0"/>
              </a:spcBef>
              <a:spcAft>
                <a:spcPct val="0"/>
              </a:spcAft>
              <a:defRPr sz="2500">
                <a:solidFill>
                  <a:schemeClr val="tx1"/>
                </a:solidFill>
                <a:latin typeface="Times New Roman" pitchFamily="18" charset="0"/>
              </a:defRPr>
            </a:lvl7pPr>
            <a:lvl8pPr marL="3560150" indent="-237343" defTabSz="1003765" eaLnBrk="0" fontAlgn="base" hangingPunct="0">
              <a:spcBef>
                <a:spcPct val="0"/>
              </a:spcBef>
              <a:spcAft>
                <a:spcPct val="0"/>
              </a:spcAft>
              <a:defRPr sz="2500">
                <a:solidFill>
                  <a:schemeClr val="tx1"/>
                </a:solidFill>
                <a:latin typeface="Times New Roman" pitchFamily="18" charset="0"/>
              </a:defRPr>
            </a:lvl8pPr>
            <a:lvl9pPr marL="4034837" indent="-237343" defTabSz="1003765" eaLnBrk="0" fontAlgn="base" hangingPunct="0">
              <a:spcBef>
                <a:spcPct val="0"/>
              </a:spcBef>
              <a:spcAft>
                <a:spcPct val="0"/>
              </a:spcAft>
              <a:defRPr sz="2500">
                <a:solidFill>
                  <a:schemeClr val="tx1"/>
                </a:solidFill>
                <a:latin typeface="Times New Roman" pitchFamily="18" charset="0"/>
              </a:defRPr>
            </a:lvl9pPr>
          </a:lstStyle>
          <a:p>
            <a:fld id="{992FAEED-E543-438D-A759-E74A5D2C8D14}" type="slidenum">
              <a:rPr lang="en-US" altLang="ja-JP" sz="1300"/>
              <a:pPr/>
              <a:t>11</a:t>
            </a:fld>
            <a:endParaRPr lang="en-US" altLang="ja-JP" sz="1300" dirty="0"/>
          </a:p>
        </p:txBody>
      </p:sp>
      <p:sp>
        <p:nvSpPr>
          <p:cNvPr id="10243" name="Rectangle 2"/>
          <p:cNvSpPr>
            <a:spLocks noGrp="1" noRot="1" noChangeAspect="1" noChangeArrowheads="1" noTextEdit="1"/>
          </p:cNvSpPr>
          <p:nvPr>
            <p:ph type="sldImg"/>
          </p:nvPr>
        </p:nvSpPr>
        <p:spPr>
          <a:xfrm>
            <a:off x="735013" y="835025"/>
            <a:ext cx="5502275" cy="4127500"/>
          </a:xfrm>
          <a:ln/>
        </p:spPr>
      </p:sp>
      <p:sp>
        <p:nvSpPr>
          <p:cNvPr id="10244" name="Rectangle 3"/>
          <p:cNvSpPr>
            <a:spLocks noGrp="1" noChangeArrowheads="1"/>
          </p:cNvSpPr>
          <p:nvPr>
            <p:ph type="body" idx="1"/>
          </p:nvPr>
        </p:nvSpPr>
        <p:spPr>
          <a:xfrm>
            <a:off x="929064" y="5245746"/>
            <a:ext cx="5114636" cy="49699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12</a:t>
            </a:fld>
            <a:endParaRPr kumimoji="1" lang="ja-JP" altLang="en-US"/>
          </a:p>
        </p:txBody>
      </p:sp>
    </p:spTree>
    <p:extLst>
      <p:ext uri="{BB962C8B-B14F-4D97-AF65-F5344CB8AC3E}">
        <p14:creationId xmlns:p14="http://schemas.microsoft.com/office/powerpoint/2010/main" val="6820729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13</a:t>
            </a:fld>
            <a:endParaRPr kumimoji="1" lang="ja-JP" altLang="en-US"/>
          </a:p>
        </p:txBody>
      </p:sp>
    </p:spTree>
    <p:extLst>
      <p:ext uri="{BB962C8B-B14F-4D97-AF65-F5344CB8AC3E}">
        <p14:creationId xmlns:p14="http://schemas.microsoft.com/office/powerpoint/2010/main" val="26567476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14</a:t>
            </a:fld>
            <a:endParaRPr kumimoji="1" lang="ja-JP" altLang="en-US"/>
          </a:p>
        </p:txBody>
      </p:sp>
    </p:spTree>
    <p:extLst>
      <p:ext uri="{BB962C8B-B14F-4D97-AF65-F5344CB8AC3E}">
        <p14:creationId xmlns:p14="http://schemas.microsoft.com/office/powerpoint/2010/main" val="28106118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18</a:t>
            </a:fld>
            <a:endParaRPr kumimoji="1" lang="ja-JP" altLang="en-US"/>
          </a:p>
        </p:txBody>
      </p:sp>
    </p:spTree>
    <p:extLst>
      <p:ext uri="{BB962C8B-B14F-4D97-AF65-F5344CB8AC3E}">
        <p14:creationId xmlns:p14="http://schemas.microsoft.com/office/powerpoint/2010/main" val="6069275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57688" y="129104"/>
            <a:ext cx="2752070" cy="241140"/>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50015" y="10691724"/>
            <a:ext cx="806146" cy="206691"/>
          </a:xfrm>
          <a:prstGeom prst="rect">
            <a:avLst/>
          </a:prstGeom>
          <a:ln/>
        </p:spPr>
        <p:txBody>
          <a:bodyPr/>
          <a:lstStyle/>
          <a:p>
            <a:r>
              <a:rPr lang="en-US" altLang="ja-JP" dirty="0"/>
              <a:t>Page </a:t>
            </a:r>
            <a:fld id="{77570724-D4C2-4805-9F96-77169DE31113}" type="slidenum">
              <a:rPr lang="en-US" altLang="ja-JP"/>
              <a:pPr/>
              <a:t>19</a:t>
            </a:fld>
            <a:endParaRPr lang="en-US" altLang="ja-JP" dirty="0"/>
          </a:p>
        </p:txBody>
      </p:sp>
      <p:sp>
        <p:nvSpPr>
          <p:cNvPr id="24578" name="Rectangle 2"/>
          <p:cNvSpPr>
            <a:spLocks noGrp="1" noRot="1" noChangeAspect="1" noChangeArrowheads="1" noTextEdit="1"/>
          </p:cNvSpPr>
          <p:nvPr>
            <p:ph type="sldImg"/>
          </p:nvPr>
        </p:nvSpPr>
        <p:spPr>
          <a:xfrm>
            <a:off x="735013" y="835025"/>
            <a:ext cx="5502275" cy="4127500"/>
          </a:xfrm>
          <a:ln/>
        </p:spPr>
      </p:sp>
      <p:sp>
        <p:nvSpPr>
          <p:cNvPr id="24579" name="Rectangle 3"/>
          <p:cNvSpPr>
            <a:spLocks noGrp="1" noChangeArrowheads="1"/>
          </p:cNvSpPr>
          <p:nvPr>
            <p:ph type="body" idx="1"/>
          </p:nvPr>
        </p:nvSpPr>
        <p:spPr>
          <a:xfrm>
            <a:off x="929064" y="5245746"/>
            <a:ext cx="5114636" cy="4969951"/>
          </a:xfrm>
          <a:prstGeom prst="rect">
            <a:avLst/>
          </a:prstGeom>
        </p:spPr>
        <p:txBody>
          <a:bodyPr/>
          <a:lstStyle/>
          <a:p>
            <a:endParaRPr lang="ja-JP" altLang="ja-JP"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20</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6175053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doc.: IEEE 802.15-&lt;doc#&gt;</a:t>
            </a:r>
            <a:endParaRPr kumimoji="1" lang="en-US" altLang="ja-JP"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5" name="フッター プレースホルダー 4"/>
          <p:cNvSpPr>
            <a:spLocks noGrp="1"/>
          </p:cNvSpPr>
          <p:nvPr>
            <p:ph type="ftr" sz="quarter" idx="11"/>
          </p:nvPr>
        </p:nvSpPr>
        <p:spPr/>
        <p:txBody>
          <a:bodyPr/>
          <a:lstStyle/>
          <a:p>
            <a:pPr marL="1828800" marR="0" lvl="4"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Shoichi Kitazawa (ATR)</a:t>
            </a:r>
            <a:endParaRPr kumimoji="1"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6" name="スライド番号プレースホルダー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D6D2E3F-5094-4468-9CC9-C689E0F636B7}"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1" lang="ja-JP" altLang="en-US"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2950178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22</a:t>
            </a:fld>
            <a:endParaRPr kumimoji="1" lang="ja-JP" altLang="en-US"/>
          </a:p>
        </p:txBody>
      </p:sp>
    </p:spTree>
    <p:extLst>
      <p:ext uri="{BB962C8B-B14F-4D97-AF65-F5344CB8AC3E}">
        <p14:creationId xmlns:p14="http://schemas.microsoft.com/office/powerpoint/2010/main" val="22638862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a:xfrm>
            <a:off x="3411839" y="10691724"/>
            <a:ext cx="2830292" cy="206691"/>
          </a:xfrm>
        </p:spPr>
        <p:txBody>
          <a:bodyPr/>
          <a:lstStyle/>
          <a:p>
            <a:pPr lvl="4"/>
            <a:r>
              <a:rPr lang="en-US" altLang="ja-JP" dirty="0"/>
              <a:t>Ryuji Kohno(YNU/YRP-IAI)</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5002626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269402F-1F42-4764-9FFD-50056DC8779C}"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8015993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5</a:t>
            </a:fld>
            <a:endParaRPr kumimoji="1" lang="ja-JP" altLang="en-US"/>
          </a:p>
        </p:txBody>
      </p:sp>
    </p:spTree>
    <p:extLst>
      <p:ext uri="{BB962C8B-B14F-4D97-AF65-F5344CB8AC3E}">
        <p14:creationId xmlns:p14="http://schemas.microsoft.com/office/powerpoint/2010/main" val="7286706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6</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7</a:t>
            </a:fld>
            <a:endParaRPr kumimoji="1" lang="ja-JP" altLang="en-US" dirty="0"/>
          </a:p>
        </p:txBody>
      </p:sp>
    </p:spTree>
    <p:extLst>
      <p:ext uri="{BB962C8B-B14F-4D97-AF65-F5344CB8AC3E}">
        <p14:creationId xmlns:p14="http://schemas.microsoft.com/office/powerpoint/2010/main" val="15379821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8</a:t>
            </a:fld>
            <a:endParaRPr kumimoji="1" lang="ja-JP" altLang="en-US" dirty="0"/>
          </a:p>
        </p:txBody>
      </p:sp>
    </p:spTree>
    <p:extLst>
      <p:ext uri="{BB962C8B-B14F-4D97-AF65-F5344CB8AC3E}">
        <p14:creationId xmlns:p14="http://schemas.microsoft.com/office/powerpoint/2010/main" val="22811254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34739714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2024</a:t>
            </a:r>
            <a:endParaRPr lang="en-US" altLang="ja-JP" dirty="0"/>
          </a:p>
        </p:txBody>
      </p:sp>
    </p:spTree>
    <p:extLst>
      <p:ext uri="{BB962C8B-B14F-4D97-AF65-F5344CB8AC3E}">
        <p14:creationId xmlns:p14="http://schemas.microsoft.com/office/powerpoint/2010/main" val="1176542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2024</a:t>
            </a:r>
            <a:endParaRPr lang="en-US" altLang="ja-JP" dirty="0"/>
          </a:p>
        </p:txBody>
      </p:sp>
    </p:spTree>
    <p:extLst>
      <p:ext uri="{BB962C8B-B14F-4D97-AF65-F5344CB8AC3E}">
        <p14:creationId xmlns:p14="http://schemas.microsoft.com/office/powerpoint/2010/main" val="3840149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2024</a:t>
            </a:r>
            <a:endParaRPr lang="en-US" altLang="ja-JP" dirty="0"/>
          </a:p>
        </p:txBody>
      </p:sp>
    </p:spTree>
    <p:extLst>
      <p:ext uri="{BB962C8B-B14F-4D97-AF65-F5344CB8AC3E}">
        <p14:creationId xmlns:p14="http://schemas.microsoft.com/office/powerpoint/2010/main" val="3795232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2024</a:t>
            </a:r>
            <a:endParaRPr lang="en-US" altLang="ja-JP" dirty="0"/>
          </a:p>
        </p:txBody>
      </p:sp>
    </p:spTree>
    <p:extLst>
      <p:ext uri="{BB962C8B-B14F-4D97-AF65-F5344CB8AC3E}">
        <p14:creationId xmlns:p14="http://schemas.microsoft.com/office/powerpoint/2010/main" val="1586017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2024</a:t>
            </a:r>
            <a:endParaRPr lang="en-US" altLang="ja-JP" dirty="0"/>
          </a:p>
        </p:txBody>
      </p:sp>
    </p:spTree>
    <p:extLst>
      <p:ext uri="{BB962C8B-B14F-4D97-AF65-F5344CB8AC3E}">
        <p14:creationId xmlns:p14="http://schemas.microsoft.com/office/powerpoint/2010/main" val="410925286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2024</a:t>
            </a:r>
            <a:endParaRPr lang="en-US" altLang="ja-JP" dirty="0"/>
          </a:p>
        </p:txBody>
      </p:sp>
    </p:spTree>
    <p:extLst>
      <p:ext uri="{BB962C8B-B14F-4D97-AF65-F5344CB8AC3E}">
        <p14:creationId xmlns:p14="http://schemas.microsoft.com/office/powerpoint/2010/main" val="2566384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2024</a:t>
            </a:r>
            <a:endParaRPr lang="en-US" altLang="ja-JP" dirty="0"/>
          </a:p>
        </p:txBody>
      </p:sp>
    </p:spTree>
    <p:extLst>
      <p:ext uri="{BB962C8B-B14F-4D97-AF65-F5344CB8AC3E}">
        <p14:creationId xmlns:p14="http://schemas.microsoft.com/office/powerpoint/2010/main" val="241115426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2024</a:t>
            </a:r>
            <a:endParaRPr lang="en-US" altLang="ja-JP" dirty="0"/>
          </a:p>
        </p:txBody>
      </p:sp>
    </p:spTree>
    <p:extLst>
      <p:ext uri="{BB962C8B-B14F-4D97-AF65-F5344CB8AC3E}">
        <p14:creationId xmlns:p14="http://schemas.microsoft.com/office/powerpoint/2010/main" val="1003213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802.15-23-0638-00-06ma</a:t>
            </a:r>
          </a:p>
        </p:txBody>
      </p:sp>
      <p:sp>
        <p:nvSpPr>
          <p:cNvPr id="1032" name="Line 8"/>
          <p:cNvSpPr>
            <a:spLocks noChangeShapeType="1"/>
          </p:cNvSpPr>
          <p:nvPr/>
        </p:nvSpPr>
        <p:spPr bwMode="auto">
          <a:xfrm>
            <a:off x="702527" y="637475"/>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5799" y="39401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2024</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800176" y="6430159"/>
            <a:ext cx="2348720" cy="307777"/>
          </a:xfrm>
          <a:prstGeom prst="rect">
            <a:avLst/>
          </a:prstGeom>
        </p:spPr>
        <p:txBody>
          <a:bodyPr wrap="none">
            <a:spAutoFit/>
          </a:bodyPr>
          <a:lstStyle/>
          <a:p>
            <a:r>
              <a:rPr lang="en-US" altLang="ja-JP" sz="1400" dirty="0"/>
              <a:t>Ryuji Kohno(YNU/YRP-IAI)</a:t>
            </a:r>
          </a:p>
        </p:txBody>
      </p:sp>
    </p:spTree>
    <p:extLst>
      <p:ext uri="{BB962C8B-B14F-4D97-AF65-F5344CB8AC3E}">
        <p14:creationId xmlns:p14="http://schemas.microsoft.com/office/powerpoint/2010/main" val="137260092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4.xml"/><Relationship Id="rId1" Type="http://schemas.openxmlformats.org/officeDocument/2006/relationships/slideLayout" Target="../slideLayouts/slideLayout5.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http://www.hilton.com/en/hotels/ptyhfhh-hilton-panama/" TargetMode="External"/><Relationship Id="rId2" Type="http://schemas.openxmlformats.org/officeDocument/2006/relationships/hyperlink" Target="https://cvent.me/EooyVv" TargetMode="Externa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hyperlink" Target="mailto:marco.hernandez@ieee.org" TargetMode="External"/><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hyperlink" Target="https://ieeesa.webex.com/ieeesa/j.php?MTID=mca39b1aeaf9ee5b85bb81cd3fcf994b1"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notesSlide" Target="../notesSlides/notesSlide9.xml"/><Relationship Id="rId1" Type="http://schemas.openxmlformats.org/officeDocument/2006/relationships/slideLayout" Target="../slideLayouts/slideLayout5.xml"/><Relationship Id="rId4" Type="http://schemas.openxmlformats.org/officeDocument/2006/relationships/hyperlink" Target="http://standards.ieee.org/about/sasb/patcom/material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77E4C77B-93AE-D301-F3B3-CAE516EC1702}"/>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573024"/>
            <a:ext cx="8991600"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[TG15.6ma(Revision of IEEE802.15.6-2012) Opening Information for January 2024]</a:t>
            </a:r>
          </a:p>
          <a:p>
            <a:r>
              <a:rPr lang="en-US" altLang="ja-JP" sz="1600" b="1" dirty="0">
                <a:ea typeface="ＭＳ Ｐゴシック" charset="-128"/>
              </a:rPr>
              <a:t>Date Submitted: </a:t>
            </a:r>
            <a:r>
              <a:rPr lang="en-US" altLang="ja-JP" sz="1600" dirty="0">
                <a:ea typeface="ＭＳ Ｐゴシック" charset="-128"/>
              </a:rPr>
              <a:t>[10</a:t>
            </a:r>
            <a:r>
              <a:rPr lang="en-US" altLang="ja-JP" sz="1600" baseline="30000" dirty="0">
                <a:ea typeface="ＭＳ Ｐゴシック" charset="-128"/>
              </a:rPr>
              <a:t>th</a:t>
            </a:r>
            <a:r>
              <a:rPr lang="en-US" altLang="ja-JP" sz="1600" dirty="0">
                <a:ea typeface="ＭＳ Ｐゴシック" charset="-128"/>
              </a:rPr>
              <a:t> January 2024]</a:t>
            </a:r>
          </a:p>
          <a:p>
            <a:r>
              <a:rPr lang="en-US" altLang="ja-JP" sz="1600" b="1" dirty="0">
                <a:ea typeface="ＭＳ Ｐゴシック" charset="-128"/>
              </a:rPr>
              <a:t>Source:</a:t>
            </a:r>
            <a:r>
              <a:rPr lang="en-US" altLang="ja-JP" sz="1600" dirty="0">
                <a:ea typeface="ＭＳ Ｐゴシック" charset="-128"/>
              </a:rPr>
              <a:t>  [Ryuji Kohno] [1;Yokohama National University(YNU), 2;YRP International Alliance Institute(YRP-IAI)]                                  </a:t>
            </a:r>
          </a:p>
          <a:p>
            <a:r>
              <a:rPr lang="en-US" altLang="ja-JP" sz="1600" dirty="0">
                <a:ea typeface="ＭＳ Ｐゴシック" charset="-128"/>
              </a:rPr>
              <a:t>Address [1; 79-5 Tokiwadai, Hodogaya-ku, Yokohama, 240-8501 Japan</a:t>
            </a:r>
          </a:p>
          <a:p>
            <a:r>
              <a:rPr lang="en-US" altLang="ja-JP" sz="1600" dirty="0">
                <a:ea typeface="ＭＳ Ｐゴシック" charset="-128"/>
              </a:rPr>
              <a:t>               2; </a:t>
            </a:r>
            <a:r>
              <a:rPr lang="pl-PL" altLang="ja-JP" sz="1600" dirty="0">
                <a:ea typeface="ＭＳ Ｐゴシック" charset="-128"/>
              </a:rPr>
              <a:t>YRP1 Blg., 3-4 HikarinoOka, Yokosuka-City, Kanagawa, 239-0847 Japan</a:t>
            </a:r>
            <a:r>
              <a:rPr lang="en-US" altLang="ja-JP" sz="1600" dirty="0">
                <a:ea typeface="ＭＳ Ｐゴシック" charset="-128"/>
              </a:rPr>
              <a:t>]</a:t>
            </a:r>
          </a:p>
          <a:p>
            <a:r>
              <a:rPr lang="en-US" altLang="ja-JP" sz="1600" dirty="0">
                <a:ea typeface="ＭＳ Ｐゴシック" charset="-128"/>
              </a:rPr>
              <a:t>Voice:[1; +81-90-5408-0611], FAX: [+81-45-383-5528], </a:t>
            </a:r>
          </a:p>
          <a:p>
            <a:r>
              <a:rPr lang="en-US" altLang="ja-JP" sz="1600" dirty="0">
                <a:ea typeface="ＭＳ Ｐゴシック" charset="-128"/>
              </a:rPr>
              <a:t>Email:[1: kohno@ynu.ac.jp,  2: kohno@yrp-iai.jp] Re: []</a:t>
            </a: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opening information and meeting agenda for the TG15.6ma, that is a task group of </a:t>
            </a:r>
            <a:r>
              <a:rPr lang="en-US" altLang="ja-JP" sz="1600" dirty="0">
                <a:ea typeface="ＭＳ Ｐゴシック" charset="-128"/>
              </a:rPr>
              <a:t>Revision of IEEE802.15.6-2012, </a:t>
            </a:r>
            <a:r>
              <a:rPr lang="en-US" altLang="ja-JP" sz="1600" dirty="0">
                <a:solidFill>
                  <a:schemeClr val="tx2"/>
                </a:solidFill>
                <a:ea typeface="ＭＳ Ｐゴシック" charset="-128"/>
              </a:rPr>
              <a:t>meeting in January 2024.]</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2024</a:t>
            </a:r>
            <a:endParaRPr lang="en-US" altLang="ja-JP"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F58F5BD5-42D1-AA7C-9691-CB9534F70182}"/>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p:cNvSpPr>
            <a:spLocks noGrp="1"/>
          </p:cNvSpPr>
          <p:nvPr>
            <p:ph type="sldNum" sz="quarter" idx="12"/>
          </p:nvPr>
        </p:nvSpPr>
        <p:spPr/>
        <p:txBody>
          <a:bodyPr/>
          <a:lstStyle/>
          <a:p>
            <a:r>
              <a:rPr lang="en-US" altLang="ja-JP" dirty="0"/>
              <a:t>Slide </a:t>
            </a:r>
            <a:fld id="{F80C6039-A5FA-4F5B-9853-58798A63706D}" type="slidenum">
              <a:rPr lang="en-US" altLang="ja-JP" smtClean="0"/>
              <a:pPr/>
              <a:t>10</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a:ea typeface="ＭＳ Ｐゴシック" charset="-128"/>
              </a:rPr>
              <a:t>Either speak up now or</a:t>
            </a:r>
          </a:p>
          <a:p>
            <a:pPr lvl="1"/>
            <a:r>
              <a:rPr lang="en-US" altLang="ja-JP" sz="1800" kern="0" dirty="0">
                <a:ea typeface="ＭＳ Ｐゴシック" charset="-128"/>
              </a:rPr>
              <a:t>Provide the chair of this group with the identity of the holder(s) of any and all such claims as soon as possible or</a:t>
            </a:r>
          </a:p>
          <a:p>
            <a:pPr lvl="1"/>
            <a:r>
              <a:rPr lang="en-US" altLang="ja-JP" sz="1800" kern="0" dirty="0">
                <a:ea typeface="ＭＳ Ｐゴシック" charset="-128"/>
              </a:rPr>
              <a:t>Cause an LOA to be submitted</a:t>
            </a:r>
          </a:p>
        </p:txBody>
      </p:sp>
      <p:sp>
        <p:nvSpPr>
          <p:cNvPr id="9" name="Rectangle 2"/>
          <p:cNvSpPr>
            <a:spLocks noGrp="1" noChangeArrowheads="1"/>
          </p:cNvSpPr>
          <p:nvPr>
            <p:ph type="title"/>
          </p:nvPr>
        </p:nvSpPr>
        <p:spPr>
          <a:xfrm>
            <a:off x="362272" y="620688"/>
            <a:ext cx="8458200" cy="609600"/>
          </a:xfrm>
        </p:spPr>
        <p:txBody>
          <a:bodyPr/>
          <a:lstStyle/>
          <a:p>
            <a:r>
              <a:rPr lang="en-US" altLang="ja-JP" sz="3200" b="1" u="sng" dirty="0"/>
              <a:t>Call for Potentially Essential Patents</a:t>
            </a:r>
            <a:endParaRPr lang="en-US" altLang="ja-JP" sz="3200" b="1" u="sng" dirty="0">
              <a:ea typeface="ＭＳ Ｐゴシック" charset="-128"/>
            </a:endParaRPr>
          </a:p>
        </p:txBody>
      </p:sp>
      <p:sp>
        <p:nvSpPr>
          <p:cNvPr id="7" name="Rectangle 4">
            <a:extLst>
              <a:ext uri="{FF2B5EF4-FFF2-40B4-BE49-F238E27FC236}">
                <a16:creationId xmlns:a16="http://schemas.microsoft.com/office/drawing/2014/main" id="{0BB87608-B3AB-46A3-B3CE-737A2B1CD047}"/>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2024</a:t>
            </a:r>
            <a:endParaRPr lang="en-US" altLang="ja-JP" dirty="0"/>
          </a:p>
        </p:txBody>
      </p:sp>
    </p:spTree>
    <p:extLst>
      <p:ext uri="{BB962C8B-B14F-4D97-AF65-F5344CB8AC3E}">
        <p14:creationId xmlns:p14="http://schemas.microsoft.com/office/powerpoint/2010/main" val="18405083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AF5BA22B-E1D3-025B-1078-D3F6F305C7D1}"/>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7170" name="Rectangle 2"/>
          <p:cNvSpPr>
            <a:spLocks noGrp="1" noChangeArrowheads="1"/>
          </p:cNvSpPr>
          <p:nvPr>
            <p:ph type="title"/>
          </p:nvPr>
        </p:nvSpPr>
        <p:spPr>
          <a:xfrm>
            <a:off x="362272" y="620688"/>
            <a:ext cx="8458200" cy="609600"/>
          </a:xfrm>
        </p:spPr>
        <p:txBody>
          <a:bodyPr/>
          <a:lstStyle/>
          <a:p>
            <a:r>
              <a:rPr lang="en-US" altLang="ja-JP" sz="3200" b="1" u="sng" dirty="0">
                <a:ea typeface="ＭＳ Ｐゴシック" charset="-128"/>
              </a:rPr>
              <a:t>Other Guidelines for IEEE WG Meetings</a:t>
            </a:r>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4" name="スライド番号プレースホルダー 3"/>
          <p:cNvSpPr>
            <a:spLocks noGrp="1"/>
          </p:cNvSpPr>
          <p:nvPr>
            <p:ph type="sldNum" sz="quarter" idx="12"/>
          </p:nvPr>
        </p:nvSpPr>
        <p:spPr/>
        <p:txBody>
          <a:bodyPr/>
          <a:lstStyle/>
          <a:p>
            <a:r>
              <a:rPr lang="en-US" altLang="ja-JP" dirty="0"/>
              <a:t>Slide </a:t>
            </a:r>
            <a:fld id="{17C47D4F-CAA3-4307-B0EF-8C4B3E0CF21D}" type="slidenum">
              <a:rPr lang="en-US" altLang="ja-JP" smtClean="0"/>
              <a:pPr/>
              <a:t>11</a:t>
            </a:fld>
            <a:endParaRPr lang="en-US" altLang="ja-JP" dirty="0"/>
          </a:p>
        </p:txBody>
      </p:sp>
      <p:sp>
        <p:nvSpPr>
          <p:cNvPr id="7" name="Rectangle 4">
            <a:extLst>
              <a:ext uri="{FF2B5EF4-FFF2-40B4-BE49-F238E27FC236}">
                <a16:creationId xmlns:a16="http://schemas.microsoft.com/office/drawing/2014/main" id="{05ABE5DA-3D37-4FE8-AD27-E6A3049C9B2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2024</a:t>
            </a:r>
            <a:endParaRPr lang="en-US" altLang="ja-JP" dirty="0"/>
          </a:p>
        </p:txBody>
      </p:sp>
    </p:spTree>
    <p:extLst>
      <p:ext uri="{BB962C8B-B14F-4D97-AF65-F5344CB8AC3E}">
        <p14:creationId xmlns:p14="http://schemas.microsoft.com/office/powerpoint/2010/main" val="1399404514"/>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1788139A-1E9B-E591-0458-8C1D8CC3993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157" name="CustomShape 1"/>
          <p:cNvSpPr/>
          <p:nvPr/>
        </p:nvSpPr>
        <p:spPr>
          <a:xfrm>
            <a:off x="324000" y="630360"/>
            <a:ext cx="8680320" cy="113652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Instructions for Chairs of </a:t>
            </a:r>
            <a:br>
              <a:rPr u="sng" dirty="0">
                <a:latin typeface="+mj-lt"/>
              </a:rPr>
            </a:br>
            <a:r>
              <a:rPr lang="en-IE" sz="2600" b="1" u="sng" strike="noStrike" cap="all" spc="-1" dirty="0">
                <a:solidFill>
                  <a:srgbClr val="000000"/>
                </a:solidFill>
                <a:latin typeface="+mj-lt"/>
                <a:ea typeface="MS PGothic"/>
              </a:rPr>
              <a:t>standards development activities</a:t>
            </a:r>
            <a:endParaRPr lang="en-IE" sz="2600" b="0" u="sng" strike="noStrike" spc="-1" dirty="0">
              <a:latin typeface="+mj-lt"/>
            </a:endParaRPr>
          </a:p>
        </p:txBody>
      </p:sp>
      <p:sp>
        <p:nvSpPr>
          <p:cNvPr id="158" name="CustomShape 2"/>
          <p:cNvSpPr/>
          <p:nvPr/>
        </p:nvSpPr>
        <p:spPr>
          <a:xfrm>
            <a:off x="955469" y="1766880"/>
            <a:ext cx="775800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90000"/>
              </a:lnSpc>
              <a:buClr>
                <a:srgbClr val="000000"/>
              </a:buClr>
              <a:buSzPct val="45000"/>
              <a:buFont typeface="Wingdings" charset="2"/>
              <a:buChar char=""/>
            </a:pPr>
            <a:r>
              <a:rPr lang="en-IE" sz="2400" b="1" strike="noStrike" spc="-1" dirty="0">
                <a:solidFill>
                  <a:srgbClr val="000000"/>
                </a:solidFill>
                <a:latin typeface="Montserrat"/>
                <a:ea typeface="MS PGothic"/>
              </a:rPr>
              <a:t>At the beginning of each standards development meeting the chair or a designee is to:</a:t>
            </a:r>
            <a:endParaRPr lang="en-IE" sz="2400" b="0" strike="noStrike" spc="-1" dirty="0">
              <a:latin typeface="Arial"/>
            </a:endParaRPr>
          </a:p>
          <a:p>
            <a:pPr>
              <a:lnSpc>
                <a:spcPct val="90000"/>
              </a:lnSpc>
            </a:pPr>
            <a:endParaRPr lang="en-IE" sz="24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Show the following slides (or provide them beforehand)</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Advise the standards development group participants that: </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SA’s copyright policy is described in Clause 7 of the IEEE SA Standards Board Bylaws and Clause 6.1 of the IEEE SA Standards Board Operations Manual;</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Any material submitted during standards development, whether verbal, recorded, or in written form, is a Contribution and shall comply with the IEEE SA Copyright Policy; </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Instruct the Secretary to record in the minutes of the relevant meeting: </a:t>
            </a:r>
            <a:endParaRPr lang="en-IE" b="0" strike="noStrike" spc="-1" dirty="0">
              <a:latin typeface="Arial"/>
            </a:endParaRPr>
          </a:p>
          <a:p>
            <a:pPr marL="432000" lvl="1" indent="-213840">
              <a:lnSpc>
                <a:spcPct val="80000"/>
              </a:lnSpc>
              <a:spcBef>
                <a:spcPts val="173"/>
              </a:spcBef>
              <a:buClr>
                <a:srgbClr val="000000"/>
              </a:buClr>
              <a:buSzPct val="45000"/>
              <a:buFont typeface="Wingdings" charset="2"/>
              <a:buChar char=""/>
            </a:pPr>
            <a:r>
              <a:rPr lang="en-IE" b="0" strike="noStrike" spc="-1" dirty="0">
                <a:solidFill>
                  <a:srgbClr val="000000"/>
                </a:solidFill>
                <a:latin typeface="Calibri"/>
                <a:ea typeface="MS PGothic"/>
              </a:rPr>
              <a:t>That the foregoing information was provided and that the copyright slides were shown (or provided beforehand). </a:t>
            </a:r>
            <a:endParaRPr lang="en-IE" b="0" strike="noStrike" spc="-1" dirty="0">
              <a:latin typeface="Arial"/>
            </a:endParaRPr>
          </a:p>
        </p:txBody>
      </p:sp>
      <p:sp>
        <p:nvSpPr>
          <p:cNvPr id="2" name="日付プレースホルダー 1">
            <a:extLst>
              <a:ext uri="{FF2B5EF4-FFF2-40B4-BE49-F238E27FC236}">
                <a16:creationId xmlns:a16="http://schemas.microsoft.com/office/drawing/2014/main" id="{4DC265A7-DBF7-4F14-A422-0CD6415477A1}"/>
              </a:ext>
            </a:extLst>
          </p:cNvPr>
          <p:cNvSpPr>
            <a:spLocks noGrp="1"/>
          </p:cNvSpPr>
          <p:nvPr>
            <p:ph type="dt" sz="half" idx="2"/>
          </p:nvPr>
        </p:nvSpPr>
        <p:spPr/>
        <p:txBody>
          <a:bodyPr/>
          <a:lstStyle/>
          <a:p>
            <a:r>
              <a:rPr lang="en-US" altLang="ja-JP"/>
              <a:t>January 2024</a:t>
            </a:r>
            <a:endParaRPr lang="en-US" altLang="ja-JP" dirty="0"/>
          </a:p>
        </p:txBody>
      </p:sp>
      <p:sp>
        <p:nvSpPr>
          <p:cNvPr id="3" name="スライド番号プレースホルダー 2">
            <a:extLst>
              <a:ext uri="{FF2B5EF4-FFF2-40B4-BE49-F238E27FC236}">
                <a16:creationId xmlns:a16="http://schemas.microsoft.com/office/drawing/2014/main" id="{F62D58AF-B8E8-47A5-8C5F-2AD173779417}"/>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12</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FB584997-39A2-62E3-A1EA-753FC6982EA0}"/>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159" name="CustomShape 1"/>
          <p:cNvSpPr/>
          <p:nvPr/>
        </p:nvSpPr>
        <p:spPr>
          <a:xfrm>
            <a:off x="324000" y="630360"/>
            <a:ext cx="8680320" cy="113652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IEEE SA Copyright Policy</a:t>
            </a:r>
            <a:endParaRPr lang="en-IE" sz="2600" b="0" u="sng" strike="noStrike" spc="-1" dirty="0">
              <a:latin typeface="+mj-lt"/>
            </a:endParaRPr>
          </a:p>
        </p:txBody>
      </p:sp>
      <p:sp>
        <p:nvSpPr>
          <p:cNvPr id="160" name="CustomShape 2"/>
          <p:cNvSpPr/>
          <p:nvPr/>
        </p:nvSpPr>
        <p:spPr>
          <a:xfrm>
            <a:off x="609480" y="1773360"/>
            <a:ext cx="775800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90000"/>
              </a:lnSpc>
              <a:spcBef>
                <a:spcPts val="564"/>
              </a:spcBef>
              <a:buClr>
                <a:srgbClr val="000000"/>
              </a:buClr>
              <a:buSzPct val="45000"/>
              <a:buFont typeface="Wingdings" charset="2"/>
              <a:buChar char=""/>
            </a:pPr>
            <a:r>
              <a:rPr lang="en-IE" sz="2000" b="1" strike="noStrike" spc="-1" dirty="0">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lang="en-IE" sz="2000" b="0" strike="noStrike" spc="-1" dirty="0">
              <a:latin typeface="Arial"/>
            </a:endParaRPr>
          </a:p>
          <a:p>
            <a:pPr>
              <a:lnSpc>
                <a:spcPct val="90000"/>
              </a:lnSpc>
            </a:pP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For material that is not previously Published, IEEE is automatically granted a license to use any material that is presented or submitted.</a:t>
            </a:r>
            <a:endParaRPr lang="en-IE" sz="2000" b="0" strike="noStrike" spc="-1" dirty="0">
              <a:latin typeface="Arial"/>
            </a:endParaRPr>
          </a:p>
        </p:txBody>
      </p:sp>
      <p:sp>
        <p:nvSpPr>
          <p:cNvPr id="2" name="日付プレースホルダー 1">
            <a:extLst>
              <a:ext uri="{FF2B5EF4-FFF2-40B4-BE49-F238E27FC236}">
                <a16:creationId xmlns:a16="http://schemas.microsoft.com/office/drawing/2014/main" id="{7A012C68-2903-4575-A6DD-AC121D0F7F13}"/>
              </a:ext>
            </a:extLst>
          </p:cNvPr>
          <p:cNvSpPr>
            <a:spLocks noGrp="1"/>
          </p:cNvSpPr>
          <p:nvPr>
            <p:ph type="dt" sz="half" idx="2"/>
          </p:nvPr>
        </p:nvSpPr>
        <p:spPr/>
        <p:txBody>
          <a:bodyPr/>
          <a:lstStyle/>
          <a:p>
            <a:r>
              <a:rPr lang="en-US" altLang="ja-JP"/>
              <a:t>January 2024</a:t>
            </a:r>
            <a:endParaRPr lang="en-US" altLang="ja-JP" dirty="0"/>
          </a:p>
        </p:txBody>
      </p:sp>
      <p:sp>
        <p:nvSpPr>
          <p:cNvPr id="3" name="スライド番号プレースホルダー 2">
            <a:extLst>
              <a:ext uri="{FF2B5EF4-FFF2-40B4-BE49-F238E27FC236}">
                <a16:creationId xmlns:a16="http://schemas.microsoft.com/office/drawing/2014/main" id="{C5FE8A96-B00A-413E-944D-C3C1FF50C8AF}"/>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13</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5D3FAF88-AA8E-0656-6BAF-6C5C70A610CC}"/>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161" name="CustomShape 1"/>
          <p:cNvSpPr/>
          <p:nvPr/>
        </p:nvSpPr>
        <p:spPr>
          <a:xfrm>
            <a:off x="324000" y="630360"/>
            <a:ext cx="8680320" cy="704169"/>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IEEE SA Copyright Policy</a:t>
            </a:r>
            <a:endParaRPr lang="en-IE" sz="2600" b="0" u="sng" strike="noStrike" spc="-1" dirty="0">
              <a:latin typeface="+mj-lt"/>
            </a:endParaRPr>
          </a:p>
        </p:txBody>
      </p:sp>
      <p:sp>
        <p:nvSpPr>
          <p:cNvPr id="162" name="CustomShape 2"/>
          <p:cNvSpPr/>
          <p:nvPr/>
        </p:nvSpPr>
        <p:spPr>
          <a:xfrm>
            <a:off x="428760" y="1334529"/>
            <a:ext cx="871524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The IEEE SA Copyright Policy is described in the IEEE SA Standards Board Bylaws and IEEE SA Standards Board Operations Manual</a:t>
            </a:r>
            <a:br>
              <a:rPr sz="2400" dirty="0"/>
            </a:br>
            <a:r>
              <a:rPr lang="en-IE" b="0" strike="noStrike" spc="-1" dirty="0">
                <a:solidFill>
                  <a:srgbClr val="000000"/>
                </a:solidFill>
                <a:latin typeface="Calibri"/>
                <a:ea typeface="DejaVu Sans"/>
              </a:rPr>
              <a:t> </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b="0" strike="noStrike" spc="-1" dirty="0">
                <a:solidFill>
                  <a:srgbClr val="000000"/>
                </a:solidFill>
                <a:latin typeface="Calibri"/>
                <a:ea typeface="MS PGothic"/>
              </a:rPr>
              <a:t>IEEE SA Copyright Policy, see </a:t>
            </a:r>
            <a:br>
              <a:rPr sz="2400" dirty="0"/>
            </a:br>
            <a:r>
              <a:rPr lang="en-IE" b="0" strike="noStrike" spc="-1" dirty="0">
                <a:solidFill>
                  <a:srgbClr val="000000"/>
                </a:solidFill>
                <a:latin typeface="Calibri"/>
                <a:ea typeface="MS PGothic"/>
              </a:rPr>
              <a:t>	Clause 7 of the IEEE SA Standards Board Bylaws</a:t>
            </a:r>
            <a:br>
              <a:rPr sz="2400" dirty="0"/>
            </a:br>
            <a:r>
              <a:rPr lang="en-IE" b="0" strike="noStrike" spc="-1" dirty="0">
                <a:solidFill>
                  <a:srgbClr val="000000"/>
                </a:solidFill>
                <a:latin typeface="Calibri"/>
                <a:ea typeface="MS PGothic"/>
              </a:rPr>
              <a:t> 	</a:t>
            </a:r>
            <a:r>
              <a:rPr lang="en-IE" sz="1600" b="0" u="sng" strike="noStrike" spc="-1" dirty="0">
                <a:solidFill>
                  <a:srgbClr val="0000FF"/>
                </a:solidFill>
                <a:uFillTx/>
                <a:latin typeface="Calibri"/>
                <a:ea typeface="MS PGothic"/>
                <a:hlinkClick r:id="rId3"/>
              </a:rPr>
              <a:t>https://standards.ieee.org/about/policies/bylaws/sect6-7.html#7</a:t>
            </a:r>
            <a:br>
              <a:rPr sz="2400" dirty="0"/>
            </a:br>
            <a:r>
              <a:rPr lang="en-IE" b="0" strike="noStrike" spc="-1" dirty="0">
                <a:solidFill>
                  <a:srgbClr val="000000"/>
                </a:solidFill>
                <a:latin typeface="Calibri"/>
                <a:ea typeface="MS PGothic"/>
              </a:rPr>
              <a:t>	Clause 6.1 of the IEEE SA Standards Board Operations Manual</a:t>
            </a:r>
            <a:br>
              <a:rPr sz="2400" dirty="0"/>
            </a:br>
            <a:r>
              <a:rPr lang="en-IE" b="0" strike="noStrike" spc="-1" dirty="0">
                <a:solidFill>
                  <a:srgbClr val="000000"/>
                </a:solidFill>
                <a:latin typeface="Calibri"/>
                <a:ea typeface="MS PGothic"/>
              </a:rPr>
              <a:t>	</a:t>
            </a:r>
            <a:r>
              <a:rPr lang="en-IE" sz="1600" b="0" u="sng" strike="noStrike" spc="-1" dirty="0">
                <a:solidFill>
                  <a:srgbClr val="0000FF"/>
                </a:solidFill>
                <a:uFillTx/>
                <a:latin typeface="Calibri"/>
                <a:ea typeface="MS PGothic"/>
                <a:hlinkClick r:id="rId4"/>
              </a:rPr>
              <a:t>https://standards.ieee.org/about/policies/opman/sect6.html</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Copyright Permission</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5"/>
              </a:rPr>
              <a:t>https://standards.ieee.org/content/dam/ieee-standards/standards/web/documents/other/permissionltrs.zip</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Copyright FAQs</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6"/>
              </a:rPr>
              <a:t>http://standards.ieee.org/faqs/copyrights.html/</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Best Practices for IEEE Standards Development </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7"/>
              </a:rPr>
              <a:t>https://standards.ieee.org/develop/policies/best_practices_for_ieee_standards_development_051215.pdf</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Distribution of Draft Standards (see 6.1.3 of the SASB Operations Manual)</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4"/>
              </a:rPr>
              <a:t>https://standards.ieee.org/about/policies/opman/sect6.html</a:t>
            </a:r>
            <a:endParaRPr lang="en-IE" sz="1600" b="0" strike="noStrike" spc="-1" dirty="0">
              <a:latin typeface="Arial"/>
            </a:endParaRPr>
          </a:p>
          <a:p>
            <a:pPr>
              <a:lnSpc>
                <a:spcPct val="90000"/>
              </a:lnSpc>
              <a:spcBef>
                <a:spcPts val="564"/>
              </a:spcBef>
            </a:pPr>
            <a:endParaRPr lang="en-IE" sz="1600" b="0" strike="noStrike" spc="-1" dirty="0">
              <a:latin typeface="Arial"/>
            </a:endParaRPr>
          </a:p>
        </p:txBody>
      </p:sp>
      <p:sp>
        <p:nvSpPr>
          <p:cNvPr id="2" name="日付プレースホルダー 1">
            <a:extLst>
              <a:ext uri="{FF2B5EF4-FFF2-40B4-BE49-F238E27FC236}">
                <a16:creationId xmlns:a16="http://schemas.microsoft.com/office/drawing/2014/main" id="{EB189FE5-A484-49E7-8DB8-6663A1685FC6}"/>
              </a:ext>
            </a:extLst>
          </p:cNvPr>
          <p:cNvSpPr>
            <a:spLocks noGrp="1"/>
          </p:cNvSpPr>
          <p:nvPr>
            <p:ph type="dt" sz="half" idx="2"/>
          </p:nvPr>
        </p:nvSpPr>
        <p:spPr/>
        <p:txBody>
          <a:bodyPr/>
          <a:lstStyle/>
          <a:p>
            <a:r>
              <a:rPr lang="en-US" altLang="ja-JP"/>
              <a:t>January 2024</a:t>
            </a:r>
            <a:endParaRPr lang="en-US" altLang="ja-JP" dirty="0"/>
          </a:p>
        </p:txBody>
      </p:sp>
      <p:sp>
        <p:nvSpPr>
          <p:cNvPr id="3" name="スライド番号プレースホルダー 2">
            <a:extLst>
              <a:ext uri="{FF2B5EF4-FFF2-40B4-BE49-F238E27FC236}">
                <a16:creationId xmlns:a16="http://schemas.microsoft.com/office/drawing/2014/main" id="{759BB984-5C01-428D-AAFD-0EB1C3F8FC35}"/>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14</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34DA7F1-15B3-CF95-0BEF-873CD42367C6}"/>
              </a:ext>
            </a:extLst>
          </p:cNvPr>
          <p:cNvSpPr>
            <a:spLocks noGrp="1"/>
          </p:cNvSpPr>
          <p:nvPr>
            <p:ph type="sldNum" sz="quarter" idx="12"/>
          </p:nvPr>
        </p:nvSpPr>
        <p:spPr/>
        <p:txBody>
          <a:bodyPr/>
          <a:lstStyle/>
          <a:p>
            <a:r>
              <a:rPr lang="en-US" altLang="ja-JP" dirty="0"/>
              <a:t>Slide </a:t>
            </a:r>
            <a:fld id="{266A080E-4E30-4968-B029-7CF782D6220C}" type="slidenum">
              <a:rPr lang="en-US" altLang="ja-JP" smtClean="0"/>
              <a:pPr/>
              <a:t>15</a:t>
            </a:fld>
            <a:endParaRPr lang="en-US" altLang="ja-JP" dirty="0"/>
          </a:p>
        </p:txBody>
      </p:sp>
      <p:sp>
        <p:nvSpPr>
          <p:cNvPr id="3" name="日付プレースホルダー 2">
            <a:extLst>
              <a:ext uri="{FF2B5EF4-FFF2-40B4-BE49-F238E27FC236}">
                <a16:creationId xmlns:a16="http://schemas.microsoft.com/office/drawing/2014/main" id="{514F5116-E768-3755-A0F7-391704D43F31}"/>
              </a:ext>
            </a:extLst>
          </p:cNvPr>
          <p:cNvSpPr>
            <a:spLocks noGrp="1"/>
          </p:cNvSpPr>
          <p:nvPr>
            <p:ph type="dt" sz="half" idx="2"/>
          </p:nvPr>
        </p:nvSpPr>
        <p:spPr/>
        <p:txBody>
          <a:bodyPr/>
          <a:lstStyle/>
          <a:p>
            <a:r>
              <a:rPr lang="en-US" altLang="ja-JP"/>
              <a:t>January 2024</a:t>
            </a:r>
            <a:endParaRPr lang="en-US" altLang="ja-JP" dirty="0"/>
          </a:p>
        </p:txBody>
      </p:sp>
      <p:sp>
        <p:nvSpPr>
          <p:cNvPr id="5" name="テキスト ボックス 4">
            <a:extLst>
              <a:ext uri="{FF2B5EF4-FFF2-40B4-BE49-F238E27FC236}">
                <a16:creationId xmlns:a16="http://schemas.microsoft.com/office/drawing/2014/main" id="{4D1291A2-EAE4-4D36-8479-8186D4D0A212}"/>
              </a:ext>
            </a:extLst>
          </p:cNvPr>
          <p:cNvSpPr txBox="1"/>
          <p:nvPr/>
        </p:nvSpPr>
        <p:spPr>
          <a:xfrm>
            <a:off x="368423" y="781546"/>
            <a:ext cx="8407154" cy="830997"/>
          </a:xfrm>
          <a:prstGeom prst="rect">
            <a:avLst/>
          </a:prstGeom>
          <a:noFill/>
        </p:spPr>
        <p:txBody>
          <a:bodyPr wrap="square">
            <a:spAutoFit/>
          </a:bodyPr>
          <a:lstStyle/>
          <a:p>
            <a:pPr algn="ctr"/>
            <a:r>
              <a:rPr lang="en-US" altLang="ja-JP" sz="2400" b="1" dirty="0"/>
              <a:t>[802.15-ALL] 142nd IEEE 802.15 WSN Session</a:t>
            </a:r>
          </a:p>
          <a:p>
            <a:pPr algn="ctr"/>
            <a:r>
              <a:rPr lang="en-US" altLang="ja-JP" sz="2400" b="1" dirty="0"/>
              <a:t>Registration for this Session</a:t>
            </a:r>
          </a:p>
        </p:txBody>
      </p:sp>
      <p:sp>
        <p:nvSpPr>
          <p:cNvPr id="7" name="テキスト ボックス 6">
            <a:extLst>
              <a:ext uri="{FF2B5EF4-FFF2-40B4-BE49-F238E27FC236}">
                <a16:creationId xmlns:a16="http://schemas.microsoft.com/office/drawing/2014/main" id="{BEBD09BC-8827-7A8F-8DB4-EF59B561EB21}"/>
              </a:ext>
            </a:extLst>
          </p:cNvPr>
          <p:cNvSpPr txBox="1"/>
          <p:nvPr/>
        </p:nvSpPr>
        <p:spPr>
          <a:xfrm>
            <a:off x="773549" y="1970761"/>
            <a:ext cx="8002028" cy="3416320"/>
          </a:xfrm>
          <a:prstGeom prst="rect">
            <a:avLst/>
          </a:prstGeom>
          <a:noFill/>
        </p:spPr>
        <p:txBody>
          <a:bodyPr wrap="square">
            <a:spAutoFit/>
          </a:bodyPr>
          <a:lstStyle/>
          <a:p>
            <a:r>
              <a:rPr lang="en-US" altLang="ja-JP" sz="2400" dirty="0">
                <a:effectLst/>
                <a:latin typeface="Calibri" panose="020F0502020204030204" pitchFamily="34" charset="0"/>
                <a:ea typeface="游ゴシック" panose="020B0400000000000000" pitchFamily="50" charset="-128"/>
              </a:rPr>
              <a:t>This session is part of the Nov. IEEE 802 Mtg.</a:t>
            </a:r>
          </a:p>
          <a:p>
            <a:r>
              <a:rPr lang="en-US" altLang="ja-JP" sz="2400" dirty="0">
                <a:effectLst/>
                <a:latin typeface="Calibri" panose="020F0502020204030204" pitchFamily="34" charset="0"/>
                <a:ea typeface="游ゴシック" panose="020B0400000000000000" pitchFamily="50" charset="-128"/>
              </a:rPr>
              <a:t>  - You must pay the registration fee in order to attend</a:t>
            </a:r>
          </a:p>
          <a:p>
            <a:r>
              <a:rPr lang="en-US" altLang="ja-JP" sz="2400" dirty="0">
                <a:effectLst/>
                <a:latin typeface="Calibri" panose="020F0502020204030204" pitchFamily="34" charset="0"/>
                <a:ea typeface="游ゴシック" panose="020B0400000000000000" pitchFamily="50" charset="-128"/>
              </a:rPr>
              <a:t>  - If you have not already done so, you can follow the registration link below</a:t>
            </a:r>
          </a:p>
          <a:p>
            <a:r>
              <a:rPr lang="en-US" altLang="ja-JP" sz="2400" dirty="0">
                <a:effectLst/>
                <a:latin typeface="Calibri" panose="020F0502020204030204" pitchFamily="34" charset="0"/>
                <a:ea typeface="游ゴシック" panose="020B0400000000000000" pitchFamily="50" charset="-128"/>
              </a:rPr>
              <a:t>  - If you do not intend to register for this session you must leave this meeting and, if you have already logged attendance on IMAT,</a:t>
            </a:r>
          </a:p>
          <a:p>
            <a:r>
              <a:rPr lang="en-US" altLang="ja-JP" sz="2400" dirty="0">
                <a:effectLst/>
                <a:latin typeface="Calibri" panose="020F0502020204030204" pitchFamily="34" charset="0"/>
                <a:ea typeface="游ゴシック" panose="020B0400000000000000" pitchFamily="50" charset="-128"/>
              </a:rPr>
              <a:t>    email Jon </a:t>
            </a:r>
            <a:r>
              <a:rPr lang="en-US" altLang="ja-JP" sz="2400" dirty="0" err="1">
                <a:effectLst/>
                <a:latin typeface="Calibri" panose="020F0502020204030204" pitchFamily="34" charset="0"/>
                <a:ea typeface="游ゴシック" panose="020B0400000000000000" pitchFamily="50" charset="-128"/>
              </a:rPr>
              <a:t>Rosdahl</a:t>
            </a:r>
            <a:r>
              <a:rPr lang="en-US" altLang="ja-JP" sz="2400" dirty="0">
                <a:effectLst/>
                <a:latin typeface="Calibri" panose="020F0502020204030204" pitchFamily="34" charset="0"/>
                <a:ea typeface="游ゴシック" panose="020B0400000000000000" pitchFamily="50" charset="-128"/>
              </a:rPr>
              <a:t> (jrosdahl@ieee.org), or your WG leadership to have it removed</a:t>
            </a:r>
            <a:endParaRPr lang="ja-JP" altLang="ja-JP" sz="2400" dirty="0">
              <a:effectLst/>
              <a:latin typeface="Calibri" panose="020F0502020204030204" pitchFamily="34" charset="0"/>
              <a:ea typeface="游ゴシック" panose="020B0400000000000000" pitchFamily="50" charset="-128"/>
            </a:endParaRPr>
          </a:p>
        </p:txBody>
      </p:sp>
    </p:spTree>
    <p:extLst>
      <p:ext uri="{BB962C8B-B14F-4D97-AF65-F5344CB8AC3E}">
        <p14:creationId xmlns:p14="http://schemas.microsoft.com/office/powerpoint/2010/main" val="5057628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1798144-4A7A-A25D-3859-8B37311E7FA3}"/>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16</a:t>
            </a:fld>
            <a:endParaRPr lang="en-US" altLang="ja-JP" dirty="0"/>
          </a:p>
        </p:txBody>
      </p:sp>
      <p:sp>
        <p:nvSpPr>
          <p:cNvPr id="3" name="日付プレースホルダー 2">
            <a:extLst>
              <a:ext uri="{FF2B5EF4-FFF2-40B4-BE49-F238E27FC236}">
                <a16:creationId xmlns:a16="http://schemas.microsoft.com/office/drawing/2014/main" id="{AB879855-0153-7284-3FEB-660B4FB86925}"/>
              </a:ext>
            </a:extLst>
          </p:cNvPr>
          <p:cNvSpPr>
            <a:spLocks noGrp="1"/>
          </p:cNvSpPr>
          <p:nvPr>
            <p:ph type="dt" sz="half" idx="2"/>
          </p:nvPr>
        </p:nvSpPr>
        <p:spPr/>
        <p:txBody>
          <a:bodyPr/>
          <a:lstStyle/>
          <a:p>
            <a:r>
              <a:rPr lang="en-US" altLang="ja-JP"/>
              <a:t>January 2024</a:t>
            </a:r>
            <a:endParaRPr lang="en-US" altLang="ja-JP" dirty="0"/>
          </a:p>
        </p:txBody>
      </p:sp>
      <p:sp>
        <p:nvSpPr>
          <p:cNvPr id="7" name="object 6">
            <a:extLst>
              <a:ext uri="{FF2B5EF4-FFF2-40B4-BE49-F238E27FC236}">
                <a16:creationId xmlns:a16="http://schemas.microsoft.com/office/drawing/2014/main" id="{28F6A963-50D1-D14F-8427-93B77C8B64F6}"/>
              </a:ext>
            </a:extLst>
          </p:cNvPr>
          <p:cNvSpPr txBox="1"/>
          <p:nvPr/>
        </p:nvSpPr>
        <p:spPr>
          <a:xfrm>
            <a:off x="684483" y="5897667"/>
            <a:ext cx="4945842" cy="189924"/>
          </a:xfrm>
          <a:prstGeom prst="rect">
            <a:avLst/>
          </a:prstGeom>
          <a:solidFill>
            <a:srgbClr val="FFFF00"/>
          </a:solidFill>
        </p:spPr>
        <p:txBody>
          <a:bodyPr vert="horz" wrap="square" lIns="0" tIns="0" rIns="0" bIns="0"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nSpc>
                <a:spcPts val="1074"/>
              </a:lnSpc>
            </a:pPr>
            <a:r>
              <a:rPr sz="2800" b="1" dirty="0">
                <a:solidFill>
                  <a:srgbClr val="353744"/>
                </a:solidFill>
                <a:latin typeface="Times New Roman"/>
                <a:cs typeface="Times New Roman"/>
              </a:rPr>
              <a:t>Session</a:t>
            </a:r>
            <a:r>
              <a:rPr sz="2800" b="1" spc="-34" dirty="0">
                <a:solidFill>
                  <a:srgbClr val="353744"/>
                </a:solidFill>
                <a:latin typeface="Times New Roman"/>
                <a:cs typeface="Times New Roman"/>
              </a:rPr>
              <a:t> </a:t>
            </a:r>
            <a:r>
              <a:rPr sz="2800" b="1" dirty="0">
                <a:solidFill>
                  <a:srgbClr val="353744"/>
                </a:solidFill>
                <a:latin typeface="Times New Roman"/>
                <a:cs typeface="Times New Roman"/>
              </a:rPr>
              <a:t>Registration</a:t>
            </a:r>
            <a:r>
              <a:rPr sz="2800" b="1" spc="-34" dirty="0">
                <a:solidFill>
                  <a:srgbClr val="353744"/>
                </a:solidFill>
                <a:latin typeface="Times New Roman"/>
                <a:cs typeface="Times New Roman"/>
              </a:rPr>
              <a:t> </a:t>
            </a:r>
            <a:r>
              <a:rPr sz="2800" b="1" spc="-7" dirty="0">
                <a:solidFill>
                  <a:srgbClr val="353744"/>
                </a:solidFill>
                <a:latin typeface="Times New Roman"/>
                <a:cs typeface="Times New Roman"/>
              </a:rPr>
              <a:t>Website</a:t>
            </a:r>
            <a:endParaRPr sz="2800" dirty="0">
              <a:latin typeface="Times New Roman"/>
              <a:cs typeface="Times New Roman"/>
            </a:endParaRPr>
          </a:p>
        </p:txBody>
      </p:sp>
      <p:sp>
        <p:nvSpPr>
          <p:cNvPr id="11" name="テキスト ボックス 10">
            <a:extLst>
              <a:ext uri="{FF2B5EF4-FFF2-40B4-BE49-F238E27FC236}">
                <a16:creationId xmlns:a16="http://schemas.microsoft.com/office/drawing/2014/main" id="{3D80E17C-F9E0-976E-7A3C-96B4E05ABD22}"/>
              </a:ext>
            </a:extLst>
          </p:cNvPr>
          <p:cNvSpPr txBox="1"/>
          <p:nvPr/>
        </p:nvSpPr>
        <p:spPr>
          <a:xfrm>
            <a:off x="1694329" y="6011630"/>
            <a:ext cx="4572000" cy="461665"/>
          </a:xfrm>
          <a:prstGeom prst="rect">
            <a:avLst/>
          </a:prstGeom>
          <a:noFill/>
        </p:spPr>
        <p:txBody>
          <a:bodyPr wrap="square">
            <a:spAutoFit/>
          </a:bodyPr>
          <a:lstStyle/>
          <a:p>
            <a:r>
              <a:rPr lang="en-US" altLang="ja-JP" sz="2400" dirty="0">
                <a:hlinkClick r:id="rId2"/>
              </a:rPr>
              <a:t>https://cvent.me/EooyVv</a:t>
            </a:r>
            <a:endParaRPr lang="en-US" altLang="ja-JP" sz="2400" dirty="0"/>
          </a:p>
        </p:txBody>
      </p:sp>
      <p:sp>
        <p:nvSpPr>
          <p:cNvPr id="5" name="object 2">
            <a:extLst>
              <a:ext uri="{FF2B5EF4-FFF2-40B4-BE49-F238E27FC236}">
                <a16:creationId xmlns:a16="http://schemas.microsoft.com/office/drawing/2014/main" id="{5517EF6B-3EB4-2C59-ED97-320C999242B8}"/>
              </a:ext>
            </a:extLst>
          </p:cNvPr>
          <p:cNvSpPr txBox="1"/>
          <p:nvPr/>
        </p:nvSpPr>
        <p:spPr>
          <a:xfrm>
            <a:off x="1328364" y="770409"/>
            <a:ext cx="5682615" cy="971550"/>
          </a:xfrm>
          <a:prstGeom prst="rect">
            <a:avLst/>
          </a:prstGeom>
        </p:spPr>
        <p:txBody>
          <a:bodyPr vert="horz" wrap="square" lIns="0" tIns="15240" rIns="0" bIns="0" rtlCol="0">
            <a:spAutoFit/>
          </a:bodyPr>
          <a:lstStyle/>
          <a:p>
            <a:pPr marL="2270760">
              <a:lnSpc>
                <a:spcPts val="2420"/>
              </a:lnSpc>
              <a:spcBef>
                <a:spcPts val="120"/>
              </a:spcBef>
            </a:pPr>
            <a:r>
              <a:rPr sz="2050" b="1" dirty="0">
                <a:solidFill>
                  <a:srgbClr val="056AB3"/>
                </a:solidFill>
                <a:latin typeface="Arial"/>
                <a:cs typeface="Arial"/>
              </a:rPr>
              <a:t>2024</a:t>
            </a:r>
            <a:r>
              <a:rPr sz="2050" b="1" spc="35" dirty="0">
                <a:solidFill>
                  <a:srgbClr val="056AB3"/>
                </a:solidFill>
                <a:latin typeface="Arial"/>
                <a:cs typeface="Arial"/>
              </a:rPr>
              <a:t> </a:t>
            </a:r>
            <a:r>
              <a:rPr sz="2050" b="1" spc="-10" dirty="0">
                <a:solidFill>
                  <a:srgbClr val="056AB3"/>
                </a:solidFill>
                <a:latin typeface="Arial"/>
                <a:cs typeface="Arial"/>
              </a:rPr>
              <a:t>JANUARY</a:t>
            </a:r>
            <a:endParaRPr sz="2050" dirty="0">
              <a:latin typeface="Arial"/>
              <a:cs typeface="Arial"/>
            </a:endParaRPr>
          </a:p>
          <a:p>
            <a:pPr marL="718185">
              <a:lnSpc>
                <a:spcPts val="2420"/>
              </a:lnSpc>
            </a:pPr>
            <a:r>
              <a:rPr sz="2050" b="1" dirty="0">
                <a:solidFill>
                  <a:srgbClr val="056AB3"/>
                </a:solidFill>
                <a:latin typeface="Arial"/>
                <a:cs typeface="Arial"/>
              </a:rPr>
              <a:t>IEEE</a:t>
            </a:r>
            <a:r>
              <a:rPr sz="2050" b="1" spc="45" dirty="0">
                <a:solidFill>
                  <a:srgbClr val="056AB3"/>
                </a:solidFill>
                <a:latin typeface="Arial"/>
                <a:cs typeface="Arial"/>
              </a:rPr>
              <a:t> </a:t>
            </a:r>
            <a:r>
              <a:rPr sz="2050" b="1" dirty="0">
                <a:solidFill>
                  <a:srgbClr val="056AB3"/>
                </a:solidFill>
                <a:latin typeface="Arial"/>
                <a:cs typeface="Arial"/>
              </a:rPr>
              <a:t>802</a:t>
            </a:r>
            <a:r>
              <a:rPr sz="2050" b="1" spc="45" dirty="0">
                <a:solidFill>
                  <a:srgbClr val="056AB3"/>
                </a:solidFill>
                <a:latin typeface="Arial"/>
                <a:cs typeface="Arial"/>
              </a:rPr>
              <a:t> </a:t>
            </a:r>
            <a:r>
              <a:rPr sz="2050" b="1" dirty="0">
                <a:solidFill>
                  <a:srgbClr val="056AB3"/>
                </a:solidFill>
                <a:latin typeface="Arial"/>
                <a:cs typeface="Arial"/>
              </a:rPr>
              <a:t>WIRELESS</a:t>
            </a:r>
            <a:r>
              <a:rPr sz="2050" b="1" spc="45" dirty="0">
                <a:solidFill>
                  <a:srgbClr val="056AB3"/>
                </a:solidFill>
                <a:latin typeface="Arial"/>
                <a:cs typeface="Arial"/>
              </a:rPr>
              <a:t> </a:t>
            </a:r>
            <a:r>
              <a:rPr sz="2050" b="1" dirty="0">
                <a:solidFill>
                  <a:srgbClr val="056AB3"/>
                </a:solidFill>
                <a:latin typeface="Arial"/>
                <a:cs typeface="Arial"/>
              </a:rPr>
              <a:t>INTERIM</a:t>
            </a:r>
            <a:r>
              <a:rPr sz="2050" b="1" spc="45" dirty="0">
                <a:solidFill>
                  <a:srgbClr val="056AB3"/>
                </a:solidFill>
                <a:latin typeface="Arial"/>
                <a:cs typeface="Arial"/>
              </a:rPr>
              <a:t> </a:t>
            </a:r>
            <a:r>
              <a:rPr sz="2050" b="1" spc="-10" dirty="0">
                <a:solidFill>
                  <a:srgbClr val="056AB3"/>
                </a:solidFill>
                <a:latin typeface="Arial"/>
                <a:cs typeface="Arial"/>
              </a:rPr>
              <a:t>SESSION</a:t>
            </a:r>
            <a:endParaRPr sz="2050" dirty="0">
              <a:latin typeface="Arial"/>
              <a:cs typeface="Arial"/>
            </a:endParaRPr>
          </a:p>
          <a:p>
            <a:pPr marL="12700">
              <a:lnSpc>
                <a:spcPct val="100000"/>
              </a:lnSpc>
              <a:spcBef>
                <a:spcPts val="1019"/>
              </a:spcBef>
            </a:pPr>
            <a:r>
              <a:rPr sz="1300" dirty="0">
                <a:solidFill>
                  <a:srgbClr val="056AB3"/>
                </a:solidFill>
                <a:latin typeface="Arial"/>
                <a:cs typeface="Arial"/>
              </a:rPr>
              <a:t>January</a:t>
            </a:r>
            <a:r>
              <a:rPr sz="1300" spc="35" dirty="0">
                <a:solidFill>
                  <a:srgbClr val="056AB3"/>
                </a:solidFill>
                <a:latin typeface="Arial"/>
                <a:cs typeface="Arial"/>
              </a:rPr>
              <a:t> </a:t>
            </a:r>
            <a:r>
              <a:rPr sz="1300" dirty="0">
                <a:solidFill>
                  <a:srgbClr val="056AB3"/>
                </a:solidFill>
                <a:latin typeface="Arial"/>
                <a:cs typeface="Arial"/>
              </a:rPr>
              <a:t>14-19,</a:t>
            </a:r>
            <a:r>
              <a:rPr sz="1300" spc="40" dirty="0">
                <a:solidFill>
                  <a:srgbClr val="056AB3"/>
                </a:solidFill>
                <a:latin typeface="Arial"/>
                <a:cs typeface="Arial"/>
              </a:rPr>
              <a:t> </a:t>
            </a:r>
            <a:r>
              <a:rPr sz="1300" dirty="0">
                <a:solidFill>
                  <a:srgbClr val="056AB3"/>
                </a:solidFill>
                <a:latin typeface="Arial"/>
                <a:cs typeface="Arial"/>
              </a:rPr>
              <a:t>2024</a:t>
            </a:r>
            <a:r>
              <a:rPr sz="1300" spc="35" dirty="0">
                <a:solidFill>
                  <a:srgbClr val="056AB3"/>
                </a:solidFill>
                <a:latin typeface="Arial"/>
                <a:cs typeface="Arial"/>
              </a:rPr>
              <a:t> </a:t>
            </a:r>
            <a:r>
              <a:rPr sz="1300" dirty="0">
                <a:solidFill>
                  <a:srgbClr val="056AB3"/>
                </a:solidFill>
                <a:latin typeface="Arial"/>
                <a:cs typeface="Arial"/>
              </a:rPr>
              <a:t>|</a:t>
            </a:r>
            <a:r>
              <a:rPr sz="1300" spc="40" dirty="0">
                <a:solidFill>
                  <a:srgbClr val="056AB3"/>
                </a:solidFill>
                <a:latin typeface="Arial"/>
                <a:cs typeface="Arial"/>
              </a:rPr>
              <a:t> </a:t>
            </a:r>
            <a:r>
              <a:rPr sz="1300" dirty="0">
                <a:solidFill>
                  <a:srgbClr val="056AB3"/>
                </a:solidFill>
                <a:latin typeface="Arial"/>
                <a:cs typeface="Arial"/>
              </a:rPr>
              <a:t>Hilton</a:t>
            </a:r>
            <a:r>
              <a:rPr sz="1300" spc="35" dirty="0">
                <a:solidFill>
                  <a:srgbClr val="056AB3"/>
                </a:solidFill>
                <a:latin typeface="Arial"/>
                <a:cs typeface="Arial"/>
              </a:rPr>
              <a:t> </a:t>
            </a:r>
            <a:r>
              <a:rPr sz="1300" dirty="0">
                <a:solidFill>
                  <a:srgbClr val="056AB3"/>
                </a:solidFill>
                <a:latin typeface="Arial"/>
                <a:cs typeface="Arial"/>
              </a:rPr>
              <a:t>Panama,</a:t>
            </a:r>
            <a:r>
              <a:rPr sz="1300" spc="40" dirty="0">
                <a:solidFill>
                  <a:srgbClr val="056AB3"/>
                </a:solidFill>
                <a:latin typeface="Arial"/>
                <a:cs typeface="Arial"/>
              </a:rPr>
              <a:t> </a:t>
            </a:r>
            <a:r>
              <a:rPr sz="1300" spc="-10" dirty="0">
                <a:solidFill>
                  <a:srgbClr val="056AB3"/>
                </a:solidFill>
                <a:latin typeface="Arial"/>
                <a:cs typeface="Arial"/>
              </a:rPr>
              <a:t>Panama.</a:t>
            </a:r>
            <a:endParaRPr sz="1300" dirty="0">
              <a:latin typeface="Arial"/>
              <a:cs typeface="Arial"/>
            </a:endParaRPr>
          </a:p>
        </p:txBody>
      </p:sp>
      <p:sp>
        <p:nvSpPr>
          <p:cNvPr id="6" name="object 3">
            <a:extLst>
              <a:ext uri="{FF2B5EF4-FFF2-40B4-BE49-F238E27FC236}">
                <a16:creationId xmlns:a16="http://schemas.microsoft.com/office/drawing/2014/main" id="{47B28F3A-01B4-FFB0-8C3F-CF71822AC36E}"/>
              </a:ext>
            </a:extLst>
          </p:cNvPr>
          <p:cNvSpPr txBox="1"/>
          <p:nvPr/>
        </p:nvSpPr>
        <p:spPr>
          <a:xfrm>
            <a:off x="342241" y="1741959"/>
            <a:ext cx="8459517" cy="3807453"/>
          </a:xfrm>
          <a:prstGeom prst="rect">
            <a:avLst/>
          </a:prstGeom>
        </p:spPr>
        <p:txBody>
          <a:bodyPr vert="horz" wrap="square" lIns="0" tIns="21590" rIns="0" bIns="0" rtlCol="0">
            <a:spAutoFit/>
          </a:bodyPr>
          <a:lstStyle/>
          <a:p>
            <a:pPr marL="12700" marR="360680">
              <a:lnSpc>
                <a:spcPts val="1090"/>
              </a:lnSpc>
              <a:spcBef>
                <a:spcPts val="170"/>
              </a:spcBef>
            </a:pPr>
            <a:r>
              <a:rPr sz="950" i="1" dirty="0">
                <a:solidFill>
                  <a:srgbClr val="434343"/>
                </a:solidFill>
                <a:latin typeface="Arial"/>
                <a:cs typeface="Arial"/>
              </a:rPr>
              <a:t>Welcome</a:t>
            </a:r>
            <a:r>
              <a:rPr sz="950" i="1" spc="-35" dirty="0">
                <a:solidFill>
                  <a:srgbClr val="434343"/>
                </a:solidFill>
                <a:latin typeface="Arial"/>
                <a:cs typeface="Arial"/>
              </a:rPr>
              <a:t> </a:t>
            </a:r>
            <a:r>
              <a:rPr sz="950" i="1" dirty="0">
                <a:solidFill>
                  <a:srgbClr val="434343"/>
                </a:solidFill>
                <a:latin typeface="Arial"/>
                <a:cs typeface="Arial"/>
              </a:rPr>
              <a:t>to</a:t>
            </a:r>
            <a:r>
              <a:rPr sz="950" i="1" spc="-35" dirty="0">
                <a:solidFill>
                  <a:srgbClr val="434343"/>
                </a:solidFill>
                <a:latin typeface="Arial"/>
                <a:cs typeface="Arial"/>
              </a:rPr>
              <a:t> </a:t>
            </a:r>
            <a:r>
              <a:rPr sz="950" i="1" dirty="0">
                <a:solidFill>
                  <a:srgbClr val="434343"/>
                </a:solidFill>
                <a:latin typeface="Arial"/>
                <a:cs typeface="Arial"/>
              </a:rPr>
              <a:t>the</a:t>
            </a:r>
            <a:r>
              <a:rPr sz="950" i="1" spc="-35" dirty="0">
                <a:solidFill>
                  <a:srgbClr val="434343"/>
                </a:solidFill>
                <a:latin typeface="Arial"/>
                <a:cs typeface="Arial"/>
              </a:rPr>
              <a:t> </a:t>
            </a:r>
            <a:r>
              <a:rPr sz="950" i="1" spc="-10" dirty="0">
                <a:solidFill>
                  <a:srgbClr val="434343"/>
                </a:solidFill>
                <a:latin typeface="Arial"/>
                <a:cs typeface="Arial"/>
              </a:rPr>
              <a:t>upcoming</a:t>
            </a:r>
            <a:r>
              <a:rPr sz="950" i="1" spc="-35" dirty="0">
                <a:solidFill>
                  <a:srgbClr val="434343"/>
                </a:solidFill>
                <a:latin typeface="Arial"/>
                <a:cs typeface="Arial"/>
              </a:rPr>
              <a:t> </a:t>
            </a:r>
            <a:r>
              <a:rPr sz="950" i="1" dirty="0">
                <a:solidFill>
                  <a:srgbClr val="434343"/>
                </a:solidFill>
                <a:latin typeface="Arial"/>
                <a:cs typeface="Arial"/>
              </a:rPr>
              <a:t>2024</a:t>
            </a:r>
            <a:r>
              <a:rPr sz="950" i="1" spc="-40" dirty="0">
                <a:solidFill>
                  <a:srgbClr val="434343"/>
                </a:solidFill>
                <a:latin typeface="Arial"/>
                <a:cs typeface="Arial"/>
              </a:rPr>
              <a:t> </a:t>
            </a:r>
            <a:r>
              <a:rPr sz="950" i="1" dirty="0">
                <a:solidFill>
                  <a:srgbClr val="434343"/>
                </a:solidFill>
                <a:latin typeface="Arial"/>
                <a:cs typeface="Arial"/>
              </a:rPr>
              <a:t>January</a:t>
            </a:r>
            <a:r>
              <a:rPr sz="950" i="1" spc="-35" dirty="0">
                <a:solidFill>
                  <a:srgbClr val="434343"/>
                </a:solidFill>
                <a:latin typeface="Arial"/>
                <a:cs typeface="Arial"/>
              </a:rPr>
              <a:t> </a:t>
            </a:r>
            <a:r>
              <a:rPr sz="950" i="1" dirty="0">
                <a:solidFill>
                  <a:srgbClr val="434343"/>
                </a:solidFill>
                <a:latin typeface="Arial"/>
                <a:cs typeface="Arial"/>
              </a:rPr>
              <a:t>IEEE</a:t>
            </a:r>
            <a:r>
              <a:rPr sz="950" i="1" spc="-35" dirty="0">
                <a:solidFill>
                  <a:srgbClr val="434343"/>
                </a:solidFill>
                <a:latin typeface="Arial"/>
                <a:cs typeface="Arial"/>
              </a:rPr>
              <a:t> </a:t>
            </a:r>
            <a:r>
              <a:rPr sz="950" i="1" dirty="0">
                <a:solidFill>
                  <a:srgbClr val="434343"/>
                </a:solidFill>
                <a:latin typeface="Arial"/>
                <a:cs typeface="Arial"/>
              </a:rPr>
              <a:t>802</a:t>
            </a:r>
            <a:r>
              <a:rPr sz="950" i="1" spc="-35" dirty="0">
                <a:solidFill>
                  <a:srgbClr val="434343"/>
                </a:solidFill>
                <a:latin typeface="Arial"/>
                <a:cs typeface="Arial"/>
              </a:rPr>
              <a:t> </a:t>
            </a:r>
            <a:r>
              <a:rPr sz="950" i="1" dirty="0">
                <a:solidFill>
                  <a:srgbClr val="434343"/>
                </a:solidFill>
                <a:latin typeface="Arial"/>
                <a:cs typeface="Arial"/>
              </a:rPr>
              <a:t>Wireless</a:t>
            </a:r>
            <a:r>
              <a:rPr sz="950" i="1" spc="-30" dirty="0">
                <a:solidFill>
                  <a:srgbClr val="434343"/>
                </a:solidFill>
                <a:latin typeface="Arial"/>
                <a:cs typeface="Arial"/>
              </a:rPr>
              <a:t> </a:t>
            </a:r>
            <a:r>
              <a:rPr sz="950" i="1" dirty="0">
                <a:solidFill>
                  <a:srgbClr val="434343"/>
                </a:solidFill>
                <a:latin typeface="Arial"/>
                <a:cs typeface="Arial"/>
              </a:rPr>
              <a:t>Interim</a:t>
            </a:r>
            <a:r>
              <a:rPr sz="950" i="1" spc="-40" dirty="0">
                <a:solidFill>
                  <a:srgbClr val="434343"/>
                </a:solidFill>
                <a:latin typeface="Arial"/>
                <a:cs typeface="Arial"/>
              </a:rPr>
              <a:t> </a:t>
            </a:r>
            <a:r>
              <a:rPr sz="950" i="1" dirty="0">
                <a:solidFill>
                  <a:srgbClr val="434343"/>
                </a:solidFill>
                <a:latin typeface="Arial"/>
                <a:cs typeface="Arial"/>
              </a:rPr>
              <a:t>Session</a:t>
            </a:r>
            <a:r>
              <a:rPr sz="950" i="1" spc="-30" dirty="0">
                <a:solidFill>
                  <a:srgbClr val="434343"/>
                </a:solidFill>
                <a:latin typeface="Arial"/>
                <a:cs typeface="Arial"/>
              </a:rPr>
              <a:t> </a:t>
            </a:r>
            <a:r>
              <a:rPr sz="950" i="1" dirty="0">
                <a:solidFill>
                  <a:srgbClr val="434343"/>
                </a:solidFill>
                <a:latin typeface="Arial"/>
                <a:cs typeface="Arial"/>
              </a:rPr>
              <a:t>to</a:t>
            </a:r>
            <a:r>
              <a:rPr sz="950" i="1" spc="-35" dirty="0">
                <a:solidFill>
                  <a:srgbClr val="434343"/>
                </a:solidFill>
                <a:latin typeface="Arial"/>
                <a:cs typeface="Arial"/>
              </a:rPr>
              <a:t> </a:t>
            </a:r>
            <a:r>
              <a:rPr sz="950" i="1" dirty="0">
                <a:solidFill>
                  <a:srgbClr val="434343"/>
                </a:solidFill>
                <a:latin typeface="Arial"/>
                <a:cs typeface="Arial"/>
              </a:rPr>
              <a:t>be</a:t>
            </a:r>
            <a:r>
              <a:rPr sz="950" i="1" spc="-40" dirty="0">
                <a:solidFill>
                  <a:srgbClr val="434343"/>
                </a:solidFill>
                <a:latin typeface="Arial"/>
                <a:cs typeface="Arial"/>
              </a:rPr>
              <a:t> </a:t>
            </a:r>
            <a:r>
              <a:rPr sz="950" i="1" dirty="0">
                <a:solidFill>
                  <a:srgbClr val="434343"/>
                </a:solidFill>
                <a:latin typeface="Arial"/>
                <a:cs typeface="Arial"/>
              </a:rPr>
              <a:t>held</a:t>
            </a:r>
            <a:r>
              <a:rPr sz="950" i="1" spc="-35" dirty="0">
                <a:solidFill>
                  <a:srgbClr val="434343"/>
                </a:solidFill>
                <a:latin typeface="Arial"/>
                <a:cs typeface="Arial"/>
              </a:rPr>
              <a:t> </a:t>
            </a:r>
            <a:r>
              <a:rPr sz="950" i="1" dirty="0">
                <a:solidFill>
                  <a:srgbClr val="434343"/>
                </a:solidFill>
                <a:latin typeface="Arial"/>
                <a:cs typeface="Arial"/>
              </a:rPr>
              <a:t>at</a:t>
            </a:r>
            <a:r>
              <a:rPr sz="950" i="1" spc="-35" dirty="0">
                <a:solidFill>
                  <a:srgbClr val="434343"/>
                </a:solidFill>
                <a:latin typeface="Arial"/>
                <a:cs typeface="Arial"/>
              </a:rPr>
              <a:t> </a:t>
            </a:r>
            <a:r>
              <a:rPr sz="950" i="1" dirty="0">
                <a:solidFill>
                  <a:srgbClr val="434343"/>
                </a:solidFill>
                <a:latin typeface="Arial"/>
                <a:cs typeface="Arial"/>
              </a:rPr>
              <a:t>Hilton</a:t>
            </a:r>
            <a:r>
              <a:rPr sz="950" i="1" spc="-35" dirty="0">
                <a:solidFill>
                  <a:srgbClr val="434343"/>
                </a:solidFill>
                <a:latin typeface="Arial"/>
                <a:cs typeface="Arial"/>
              </a:rPr>
              <a:t> </a:t>
            </a:r>
            <a:r>
              <a:rPr sz="950" i="1" spc="-10" dirty="0">
                <a:solidFill>
                  <a:srgbClr val="434343"/>
                </a:solidFill>
                <a:latin typeface="Arial"/>
                <a:cs typeface="Arial"/>
              </a:rPr>
              <a:t>Panama,</a:t>
            </a:r>
            <a:r>
              <a:rPr sz="950" i="1" spc="-40" dirty="0">
                <a:solidFill>
                  <a:srgbClr val="434343"/>
                </a:solidFill>
                <a:latin typeface="Arial"/>
                <a:cs typeface="Arial"/>
              </a:rPr>
              <a:t> </a:t>
            </a:r>
            <a:r>
              <a:rPr sz="950" i="1" spc="-10" dirty="0">
                <a:solidFill>
                  <a:srgbClr val="434343"/>
                </a:solidFill>
                <a:latin typeface="Arial"/>
                <a:cs typeface="Arial"/>
              </a:rPr>
              <a:t>Panama. </a:t>
            </a:r>
            <a:r>
              <a:rPr sz="950" i="1" dirty="0">
                <a:solidFill>
                  <a:srgbClr val="434343"/>
                </a:solidFill>
                <a:latin typeface="Arial"/>
                <a:cs typeface="Arial"/>
              </a:rPr>
              <a:t>This</a:t>
            </a:r>
            <a:r>
              <a:rPr sz="950" i="1" spc="-30" dirty="0">
                <a:solidFill>
                  <a:srgbClr val="434343"/>
                </a:solidFill>
                <a:latin typeface="Arial"/>
                <a:cs typeface="Arial"/>
              </a:rPr>
              <a:t> </a:t>
            </a:r>
            <a:r>
              <a:rPr sz="950" i="1" spc="-10" dirty="0">
                <a:solidFill>
                  <a:srgbClr val="434343"/>
                </a:solidFill>
                <a:latin typeface="Arial"/>
                <a:cs typeface="Arial"/>
              </a:rPr>
              <a:t>session</a:t>
            </a:r>
            <a:r>
              <a:rPr sz="950" i="1" spc="-30" dirty="0">
                <a:solidFill>
                  <a:srgbClr val="434343"/>
                </a:solidFill>
                <a:latin typeface="Arial"/>
                <a:cs typeface="Arial"/>
              </a:rPr>
              <a:t> </a:t>
            </a:r>
            <a:r>
              <a:rPr sz="950" i="1" dirty="0">
                <a:solidFill>
                  <a:srgbClr val="434343"/>
                </a:solidFill>
                <a:latin typeface="Arial"/>
                <a:cs typeface="Arial"/>
              </a:rPr>
              <a:t>will</a:t>
            </a:r>
            <a:r>
              <a:rPr sz="950" i="1" spc="-25" dirty="0">
                <a:solidFill>
                  <a:srgbClr val="434343"/>
                </a:solidFill>
                <a:latin typeface="Arial"/>
                <a:cs typeface="Arial"/>
              </a:rPr>
              <a:t> </a:t>
            </a:r>
            <a:r>
              <a:rPr sz="950" i="1" dirty="0">
                <a:solidFill>
                  <a:srgbClr val="434343"/>
                </a:solidFill>
                <a:latin typeface="Arial"/>
                <a:cs typeface="Arial"/>
              </a:rPr>
              <a:t>be</a:t>
            </a:r>
            <a:r>
              <a:rPr sz="950" i="1" spc="-30" dirty="0">
                <a:solidFill>
                  <a:srgbClr val="434343"/>
                </a:solidFill>
                <a:latin typeface="Arial"/>
                <a:cs typeface="Arial"/>
              </a:rPr>
              <a:t> </a:t>
            </a:r>
            <a:r>
              <a:rPr sz="950" i="1" dirty="0">
                <a:solidFill>
                  <a:srgbClr val="434343"/>
                </a:solidFill>
                <a:latin typeface="Arial"/>
                <a:cs typeface="Arial"/>
              </a:rPr>
              <a:t>in</a:t>
            </a:r>
            <a:r>
              <a:rPr sz="950" i="1" spc="-30" dirty="0">
                <a:solidFill>
                  <a:srgbClr val="434343"/>
                </a:solidFill>
                <a:latin typeface="Arial"/>
                <a:cs typeface="Arial"/>
              </a:rPr>
              <a:t> </a:t>
            </a:r>
            <a:r>
              <a:rPr sz="950" i="1" dirty="0">
                <a:solidFill>
                  <a:srgbClr val="434343"/>
                </a:solidFill>
                <a:latin typeface="Arial"/>
                <a:cs typeface="Arial"/>
              </a:rPr>
              <a:t>Mixed</a:t>
            </a:r>
            <a:r>
              <a:rPr sz="950" i="1" spc="-25" dirty="0">
                <a:solidFill>
                  <a:srgbClr val="434343"/>
                </a:solidFill>
                <a:latin typeface="Arial"/>
                <a:cs typeface="Arial"/>
              </a:rPr>
              <a:t> </a:t>
            </a:r>
            <a:r>
              <a:rPr sz="950" i="1" dirty="0">
                <a:solidFill>
                  <a:srgbClr val="434343"/>
                </a:solidFill>
                <a:latin typeface="Arial"/>
                <a:cs typeface="Arial"/>
              </a:rPr>
              <a:t>Mode,</a:t>
            </a:r>
            <a:r>
              <a:rPr sz="950" i="1" spc="-20" dirty="0">
                <a:solidFill>
                  <a:srgbClr val="434343"/>
                </a:solidFill>
                <a:latin typeface="Arial"/>
                <a:cs typeface="Arial"/>
              </a:rPr>
              <a:t> </a:t>
            </a:r>
            <a:r>
              <a:rPr sz="950" i="1" spc="-10" dirty="0">
                <a:solidFill>
                  <a:srgbClr val="434343"/>
                </a:solidFill>
                <a:latin typeface="Arial"/>
                <a:cs typeface="Arial"/>
              </a:rPr>
              <a:t>enabling</a:t>
            </a:r>
            <a:r>
              <a:rPr sz="950" i="1" spc="-20" dirty="0">
                <a:solidFill>
                  <a:srgbClr val="434343"/>
                </a:solidFill>
                <a:latin typeface="Arial"/>
                <a:cs typeface="Arial"/>
              </a:rPr>
              <a:t> </a:t>
            </a:r>
            <a:r>
              <a:rPr sz="950" i="1" dirty="0">
                <a:solidFill>
                  <a:srgbClr val="434343"/>
                </a:solidFill>
                <a:latin typeface="Arial"/>
                <a:cs typeface="Arial"/>
              </a:rPr>
              <a:t>attendees</a:t>
            </a:r>
            <a:r>
              <a:rPr sz="950" i="1" spc="-15" dirty="0">
                <a:solidFill>
                  <a:srgbClr val="434343"/>
                </a:solidFill>
                <a:latin typeface="Arial"/>
                <a:cs typeface="Arial"/>
              </a:rPr>
              <a:t> </a:t>
            </a:r>
            <a:r>
              <a:rPr sz="950" i="1" dirty="0">
                <a:solidFill>
                  <a:srgbClr val="434343"/>
                </a:solidFill>
                <a:latin typeface="Arial"/>
                <a:cs typeface="Arial"/>
              </a:rPr>
              <a:t>to</a:t>
            </a:r>
            <a:r>
              <a:rPr sz="950" i="1" spc="-20" dirty="0">
                <a:solidFill>
                  <a:srgbClr val="434343"/>
                </a:solidFill>
                <a:latin typeface="Arial"/>
                <a:cs typeface="Arial"/>
              </a:rPr>
              <a:t> </a:t>
            </a:r>
            <a:r>
              <a:rPr sz="950" i="1" spc="-10" dirty="0">
                <a:solidFill>
                  <a:srgbClr val="434343"/>
                </a:solidFill>
                <a:latin typeface="Arial"/>
                <a:cs typeface="Arial"/>
              </a:rPr>
              <a:t>participate</a:t>
            </a:r>
            <a:r>
              <a:rPr sz="950" i="1" spc="-30" dirty="0">
                <a:solidFill>
                  <a:srgbClr val="434343"/>
                </a:solidFill>
                <a:latin typeface="Arial"/>
                <a:cs typeface="Arial"/>
              </a:rPr>
              <a:t> </a:t>
            </a:r>
            <a:r>
              <a:rPr sz="950" i="1" spc="-10" dirty="0">
                <a:solidFill>
                  <a:srgbClr val="434343"/>
                </a:solidFill>
                <a:latin typeface="Arial"/>
                <a:cs typeface="Arial"/>
              </a:rPr>
              <a:t>in-person</a:t>
            </a:r>
            <a:r>
              <a:rPr sz="950" i="1" spc="-25" dirty="0">
                <a:solidFill>
                  <a:srgbClr val="434343"/>
                </a:solidFill>
                <a:latin typeface="Arial"/>
                <a:cs typeface="Arial"/>
              </a:rPr>
              <a:t> </a:t>
            </a:r>
            <a:r>
              <a:rPr sz="950" i="1" dirty="0">
                <a:solidFill>
                  <a:srgbClr val="434343"/>
                </a:solidFill>
                <a:latin typeface="Arial"/>
                <a:cs typeface="Arial"/>
              </a:rPr>
              <a:t>and</a:t>
            </a:r>
            <a:r>
              <a:rPr sz="950" i="1" spc="-30" dirty="0">
                <a:solidFill>
                  <a:srgbClr val="434343"/>
                </a:solidFill>
                <a:latin typeface="Arial"/>
                <a:cs typeface="Arial"/>
              </a:rPr>
              <a:t> </a:t>
            </a:r>
            <a:r>
              <a:rPr sz="950" i="1" spc="-10" dirty="0">
                <a:solidFill>
                  <a:srgbClr val="434343"/>
                </a:solidFill>
                <a:latin typeface="Arial"/>
                <a:cs typeface="Arial"/>
              </a:rPr>
              <a:t>remotely.</a:t>
            </a:r>
            <a:endParaRPr sz="950" dirty="0">
              <a:latin typeface="Arial"/>
              <a:cs typeface="Arial"/>
            </a:endParaRPr>
          </a:p>
          <a:p>
            <a:pPr>
              <a:lnSpc>
                <a:spcPct val="100000"/>
              </a:lnSpc>
              <a:spcBef>
                <a:spcPts val="20"/>
              </a:spcBef>
            </a:pPr>
            <a:endParaRPr sz="850" dirty="0">
              <a:latin typeface="Arial"/>
              <a:cs typeface="Arial"/>
            </a:endParaRPr>
          </a:p>
          <a:p>
            <a:pPr marL="12700">
              <a:lnSpc>
                <a:spcPts val="1535"/>
              </a:lnSpc>
            </a:pPr>
            <a:r>
              <a:rPr sz="1300" dirty="0">
                <a:solidFill>
                  <a:srgbClr val="056AB3"/>
                </a:solidFill>
                <a:latin typeface="Arial"/>
                <a:cs typeface="Arial"/>
              </a:rPr>
              <a:t>Key</a:t>
            </a:r>
            <a:r>
              <a:rPr sz="1300" spc="25" dirty="0">
                <a:solidFill>
                  <a:srgbClr val="056AB3"/>
                </a:solidFill>
                <a:latin typeface="Arial"/>
                <a:cs typeface="Arial"/>
              </a:rPr>
              <a:t> </a:t>
            </a:r>
            <a:r>
              <a:rPr sz="1300" spc="-10" dirty="0">
                <a:solidFill>
                  <a:srgbClr val="056AB3"/>
                </a:solidFill>
                <a:latin typeface="Arial"/>
                <a:cs typeface="Arial"/>
              </a:rPr>
              <a:t>Dates</a:t>
            </a:r>
            <a:endParaRPr sz="1300" dirty="0">
              <a:latin typeface="Arial"/>
              <a:cs typeface="Arial"/>
            </a:endParaRPr>
          </a:p>
          <a:p>
            <a:pPr marL="12700">
              <a:lnSpc>
                <a:spcPts val="1085"/>
              </a:lnSpc>
            </a:pPr>
            <a:r>
              <a:rPr sz="950" i="1" spc="-10" dirty="0">
                <a:solidFill>
                  <a:srgbClr val="434343"/>
                </a:solidFill>
                <a:latin typeface="Arial"/>
                <a:cs typeface="Arial"/>
              </a:rPr>
              <a:t>Registration</a:t>
            </a:r>
            <a:r>
              <a:rPr sz="950" i="1" spc="-5" dirty="0">
                <a:solidFill>
                  <a:srgbClr val="434343"/>
                </a:solidFill>
                <a:latin typeface="Arial"/>
                <a:cs typeface="Arial"/>
              </a:rPr>
              <a:t> </a:t>
            </a:r>
            <a:r>
              <a:rPr sz="950" i="1" dirty="0">
                <a:solidFill>
                  <a:srgbClr val="434343"/>
                </a:solidFill>
                <a:latin typeface="Arial"/>
                <a:cs typeface="Arial"/>
              </a:rPr>
              <a:t>and</a:t>
            </a:r>
            <a:r>
              <a:rPr sz="950" i="1" spc="-10" dirty="0">
                <a:solidFill>
                  <a:srgbClr val="434343"/>
                </a:solidFill>
                <a:latin typeface="Arial"/>
                <a:cs typeface="Arial"/>
              </a:rPr>
              <a:t> Accommodation</a:t>
            </a:r>
            <a:r>
              <a:rPr sz="950" i="1" dirty="0">
                <a:solidFill>
                  <a:srgbClr val="434343"/>
                </a:solidFill>
                <a:latin typeface="Arial"/>
                <a:cs typeface="Arial"/>
              </a:rPr>
              <a:t> Key</a:t>
            </a:r>
            <a:r>
              <a:rPr sz="950" i="1" spc="-5" dirty="0">
                <a:solidFill>
                  <a:srgbClr val="434343"/>
                </a:solidFill>
                <a:latin typeface="Arial"/>
                <a:cs typeface="Arial"/>
              </a:rPr>
              <a:t> </a:t>
            </a:r>
            <a:r>
              <a:rPr sz="950" i="1" spc="-20" dirty="0">
                <a:solidFill>
                  <a:srgbClr val="434343"/>
                </a:solidFill>
                <a:latin typeface="Arial"/>
                <a:cs typeface="Arial"/>
              </a:rPr>
              <a:t>Dates</a:t>
            </a:r>
            <a:endParaRPr sz="950" dirty="0">
              <a:latin typeface="Arial"/>
              <a:cs typeface="Arial"/>
            </a:endParaRPr>
          </a:p>
          <a:p>
            <a:pPr marL="460375">
              <a:lnSpc>
                <a:spcPts val="1115"/>
              </a:lnSpc>
            </a:pPr>
            <a:r>
              <a:rPr sz="950" b="1" dirty="0">
                <a:solidFill>
                  <a:srgbClr val="056AB3"/>
                </a:solidFill>
                <a:latin typeface="Arial"/>
                <a:cs typeface="Arial"/>
              </a:rPr>
              <a:t>Early</a:t>
            </a:r>
            <a:r>
              <a:rPr sz="950" b="1" spc="-35" dirty="0">
                <a:solidFill>
                  <a:srgbClr val="056AB3"/>
                </a:solidFill>
                <a:latin typeface="Arial"/>
                <a:cs typeface="Arial"/>
              </a:rPr>
              <a:t> </a:t>
            </a:r>
            <a:r>
              <a:rPr sz="950" b="1" spc="-20" dirty="0">
                <a:solidFill>
                  <a:srgbClr val="056AB3"/>
                </a:solidFill>
                <a:latin typeface="Arial"/>
                <a:cs typeface="Arial"/>
              </a:rPr>
              <a:t>Bird</a:t>
            </a:r>
            <a:endParaRPr sz="950" dirty="0">
              <a:latin typeface="Arial"/>
              <a:cs typeface="Arial"/>
            </a:endParaRPr>
          </a:p>
          <a:p>
            <a:pPr marL="460375">
              <a:lnSpc>
                <a:spcPct val="100000"/>
              </a:lnSpc>
              <a:spcBef>
                <a:spcPts val="370"/>
              </a:spcBef>
            </a:pPr>
            <a:r>
              <a:rPr sz="950" b="1" dirty="0">
                <a:solidFill>
                  <a:srgbClr val="434343"/>
                </a:solidFill>
                <a:latin typeface="Arial"/>
                <a:cs typeface="Arial"/>
              </a:rPr>
              <a:t>By</a:t>
            </a:r>
            <a:r>
              <a:rPr sz="950" b="1" spc="-25" dirty="0">
                <a:solidFill>
                  <a:srgbClr val="434343"/>
                </a:solidFill>
                <a:latin typeface="Arial"/>
                <a:cs typeface="Arial"/>
              </a:rPr>
              <a:t> </a:t>
            </a:r>
            <a:r>
              <a:rPr sz="950" b="1" dirty="0">
                <a:solidFill>
                  <a:srgbClr val="434343"/>
                </a:solidFill>
                <a:latin typeface="Arial"/>
                <a:cs typeface="Arial"/>
              </a:rPr>
              <a:t>Dec</a:t>
            </a:r>
            <a:r>
              <a:rPr sz="950" b="1" spc="-25" dirty="0">
                <a:solidFill>
                  <a:srgbClr val="434343"/>
                </a:solidFill>
                <a:latin typeface="Arial"/>
                <a:cs typeface="Arial"/>
              </a:rPr>
              <a:t> </a:t>
            </a:r>
            <a:r>
              <a:rPr sz="950" b="1" dirty="0">
                <a:solidFill>
                  <a:srgbClr val="434343"/>
                </a:solidFill>
                <a:latin typeface="Arial"/>
                <a:cs typeface="Arial"/>
              </a:rPr>
              <a:t>1,</a:t>
            </a:r>
            <a:r>
              <a:rPr sz="950" b="1" spc="-25" dirty="0">
                <a:solidFill>
                  <a:srgbClr val="434343"/>
                </a:solidFill>
                <a:latin typeface="Arial"/>
                <a:cs typeface="Arial"/>
              </a:rPr>
              <a:t> </a:t>
            </a:r>
            <a:r>
              <a:rPr sz="950" b="1" spc="-20" dirty="0">
                <a:solidFill>
                  <a:srgbClr val="434343"/>
                </a:solidFill>
                <a:latin typeface="Arial"/>
                <a:cs typeface="Arial"/>
              </a:rPr>
              <a:t>2023</a:t>
            </a:r>
            <a:endParaRPr sz="950" dirty="0">
              <a:latin typeface="Arial"/>
              <a:cs typeface="Arial"/>
            </a:endParaRPr>
          </a:p>
          <a:p>
            <a:pPr marL="460375">
              <a:lnSpc>
                <a:spcPts val="1115"/>
              </a:lnSpc>
              <a:spcBef>
                <a:spcPts val="295"/>
              </a:spcBef>
            </a:pPr>
            <a:r>
              <a:rPr sz="950" dirty="0">
                <a:solidFill>
                  <a:srgbClr val="434343"/>
                </a:solidFill>
                <a:latin typeface="Arial"/>
                <a:cs typeface="Arial"/>
              </a:rPr>
              <a:t>All</a:t>
            </a:r>
            <a:r>
              <a:rPr sz="950" spc="-30" dirty="0">
                <a:solidFill>
                  <a:srgbClr val="434343"/>
                </a:solidFill>
                <a:latin typeface="Arial"/>
                <a:cs typeface="Arial"/>
              </a:rPr>
              <a:t> </a:t>
            </a:r>
            <a:r>
              <a:rPr sz="950" spc="-10" dirty="0">
                <a:solidFill>
                  <a:srgbClr val="434343"/>
                </a:solidFill>
                <a:latin typeface="Arial"/>
                <a:cs typeface="Arial"/>
              </a:rPr>
              <a:t>registrations</a:t>
            </a:r>
            <a:r>
              <a:rPr sz="950" spc="-20" dirty="0">
                <a:solidFill>
                  <a:srgbClr val="434343"/>
                </a:solidFill>
                <a:latin typeface="Arial"/>
                <a:cs typeface="Arial"/>
              </a:rPr>
              <a:t> </a:t>
            </a:r>
            <a:r>
              <a:rPr sz="950" dirty="0">
                <a:solidFill>
                  <a:srgbClr val="434343"/>
                </a:solidFill>
                <a:latin typeface="Arial"/>
                <a:cs typeface="Arial"/>
              </a:rPr>
              <a:t>received</a:t>
            </a:r>
            <a:r>
              <a:rPr sz="950" spc="-20" dirty="0">
                <a:solidFill>
                  <a:srgbClr val="434343"/>
                </a:solidFill>
                <a:latin typeface="Arial"/>
                <a:cs typeface="Arial"/>
              </a:rPr>
              <a:t> </a:t>
            </a:r>
            <a:r>
              <a:rPr sz="950" dirty="0">
                <a:solidFill>
                  <a:srgbClr val="434343"/>
                </a:solidFill>
                <a:latin typeface="Arial"/>
                <a:cs typeface="Arial"/>
              </a:rPr>
              <a:t>until</a:t>
            </a:r>
            <a:r>
              <a:rPr sz="950" spc="-30" dirty="0">
                <a:solidFill>
                  <a:srgbClr val="434343"/>
                </a:solidFill>
                <a:latin typeface="Arial"/>
                <a:cs typeface="Arial"/>
              </a:rPr>
              <a:t> </a:t>
            </a:r>
            <a:r>
              <a:rPr sz="950" dirty="0">
                <a:solidFill>
                  <a:srgbClr val="434343"/>
                </a:solidFill>
                <a:latin typeface="Arial"/>
                <a:cs typeface="Arial"/>
              </a:rPr>
              <a:t>Dec</a:t>
            </a:r>
            <a:r>
              <a:rPr sz="950" spc="-15" dirty="0">
                <a:solidFill>
                  <a:srgbClr val="434343"/>
                </a:solidFill>
                <a:latin typeface="Arial"/>
                <a:cs typeface="Arial"/>
              </a:rPr>
              <a:t> </a:t>
            </a:r>
            <a:r>
              <a:rPr sz="950" dirty="0">
                <a:solidFill>
                  <a:srgbClr val="434343"/>
                </a:solidFill>
                <a:latin typeface="Arial"/>
                <a:cs typeface="Arial"/>
              </a:rPr>
              <a:t>01,</a:t>
            </a:r>
            <a:r>
              <a:rPr sz="950" spc="-25" dirty="0">
                <a:solidFill>
                  <a:srgbClr val="434343"/>
                </a:solidFill>
                <a:latin typeface="Arial"/>
                <a:cs typeface="Arial"/>
              </a:rPr>
              <a:t> </a:t>
            </a:r>
            <a:r>
              <a:rPr sz="950" dirty="0">
                <a:solidFill>
                  <a:srgbClr val="434343"/>
                </a:solidFill>
                <a:latin typeface="Arial"/>
                <a:cs typeface="Arial"/>
              </a:rPr>
              <a:t>2023</a:t>
            </a:r>
            <a:r>
              <a:rPr sz="950" spc="-25" dirty="0">
                <a:solidFill>
                  <a:srgbClr val="434343"/>
                </a:solidFill>
                <a:latin typeface="Arial"/>
                <a:cs typeface="Arial"/>
              </a:rPr>
              <a:t> </a:t>
            </a:r>
            <a:r>
              <a:rPr sz="950" dirty="0">
                <a:solidFill>
                  <a:srgbClr val="434343"/>
                </a:solidFill>
                <a:latin typeface="Arial"/>
                <a:cs typeface="Arial"/>
              </a:rPr>
              <a:t>are</a:t>
            </a:r>
            <a:r>
              <a:rPr sz="950" spc="-20" dirty="0">
                <a:solidFill>
                  <a:srgbClr val="434343"/>
                </a:solidFill>
                <a:latin typeface="Arial"/>
                <a:cs typeface="Arial"/>
              </a:rPr>
              <a:t> </a:t>
            </a:r>
            <a:r>
              <a:rPr sz="950" spc="-10" dirty="0">
                <a:solidFill>
                  <a:srgbClr val="434343"/>
                </a:solidFill>
                <a:latin typeface="Arial"/>
                <a:cs typeface="Arial"/>
              </a:rPr>
              <a:t>eligible</a:t>
            </a:r>
            <a:r>
              <a:rPr sz="950" spc="-25" dirty="0">
                <a:solidFill>
                  <a:srgbClr val="434343"/>
                </a:solidFill>
                <a:latin typeface="Arial"/>
                <a:cs typeface="Arial"/>
              </a:rPr>
              <a:t> </a:t>
            </a:r>
            <a:r>
              <a:rPr sz="950" dirty="0">
                <a:solidFill>
                  <a:srgbClr val="434343"/>
                </a:solidFill>
                <a:latin typeface="Arial"/>
                <a:cs typeface="Arial"/>
              </a:rPr>
              <a:t>for</a:t>
            </a:r>
            <a:r>
              <a:rPr sz="950" spc="-20" dirty="0">
                <a:solidFill>
                  <a:srgbClr val="434343"/>
                </a:solidFill>
                <a:latin typeface="Arial"/>
                <a:cs typeface="Arial"/>
              </a:rPr>
              <a:t> </a:t>
            </a:r>
            <a:r>
              <a:rPr sz="950" dirty="0">
                <a:solidFill>
                  <a:srgbClr val="434343"/>
                </a:solidFill>
                <a:latin typeface="Arial"/>
                <a:cs typeface="Arial"/>
              </a:rPr>
              <a:t>the</a:t>
            </a:r>
            <a:r>
              <a:rPr sz="950" spc="-20" dirty="0">
                <a:solidFill>
                  <a:srgbClr val="434343"/>
                </a:solidFill>
                <a:latin typeface="Arial"/>
                <a:cs typeface="Arial"/>
              </a:rPr>
              <a:t> </a:t>
            </a:r>
            <a:r>
              <a:rPr sz="950" dirty="0">
                <a:solidFill>
                  <a:srgbClr val="434343"/>
                </a:solidFill>
                <a:latin typeface="Arial"/>
                <a:cs typeface="Arial"/>
              </a:rPr>
              <a:t>Early</a:t>
            </a:r>
            <a:r>
              <a:rPr sz="950" spc="-25" dirty="0">
                <a:solidFill>
                  <a:srgbClr val="434343"/>
                </a:solidFill>
                <a:latin typeface="Arial"/>
                <a:cs typeface="Arial"/>
              </a:rPr>
              <a:t> </a:t>
            </a:r>
            <a:r>
              <a:rPr sz="950" spc="-10" dirty="0">
                <a:solidFill>
                  <a:srgbClr val="434343"/>
                </a:solidFill>
                <a:latin typeface="Arial"/>
                <a:cs typeface="Arial"/>
              </a:rPr>
              <a:t>Registration</a:t>
            </a:r>
            <a:r>
              <a:rPr sz="950" spc="-25" dirty="0">
                <a:solidFill>
                  <a:srgbClr val="434343"/>
                </a:solidFill>
                <a:latin typeface="Arial"/>
                <a:cs typeface="Arial"/>
              </a:rPr>
              <a:t> </a:t>
            </a:r>
            <a:r>
              <a:rPr sz="950" spc="-10" dirty="0">
                <a:solidFill>
                  <a:srgbClr val="434343"/>
                </a:solidFill>
                <a:latin typeface="Arial"/>
                <a:cs typeface="Arial"/>
              </a:rPr>
              <a:t>rate.</a:t>
            </a:r>
            <a:endParaRPr sz="950" dirty="0">
              <a:latin typeface="Arial"/>
              <a:cs typeface="Arial"/>
            </a:endParaRPr>
          </a:p>
          <a:p>
            <a:pPr marL="460375">
              <a:lnSpc>
                <a:spcPts val="1115"/>
              </a:lnSpc>
            </a:pPr>
            <a:r>
              <a:rPr sz="950" b="1" spc="-10" dirty="0">
                <a:solidFill>
                  <a:srgbClr val="056AB3"/>
                </a:solidFill>
                <a:latin typeface="Arial"/>
                <a:cs typeface="Arial"/>
              </a:rPr>
              <a:t>Standard</a:t>
            </a:r>
            <a:endParaRPr sz="950" dirty="0">
              <a:latin typeface="Arial"/>
              <a:cs typeface="Arial"/>
            </a:endParaRPr>
          </a:p>
          <a:p>
            <a:pPr marL="460375">
              <a:lnSpc>
                <a:spcPct val="100000"/>
              </a:lnSpc>
              <a:spcBef>
                <a:spcPts val="375"/>
              </a:spcBef>
            </a:pPr>
            <a:r>
              <a:rPr sz="950" b="1" dirty="0">
                <a:solidFill>
                  <a:srgbClr val="434343"/>
                </a:solidFill>
                <a:latin typeface="Arial"/>
                <a:cs typeface="Arial"/>
              </a:rPr>
              <a:t>Dec</a:t>
            </a:r>
            <a:r>
              <a:rPr sz="950" b="1" spc="-25" dirty="0">
                <a:solidFill>
                  <a:srgbClr val="434343"/>
                </a:solidFill>
                <a:latin typeface="Arial"/>
                <a:cs typeface="Arial"/>
              </a:rPr>
              <a:t> </a:t>
            </a:r>
            <a:r>
              <a:rPr sz="950" b="1" dirty="0">
                <a:solidFill>
                  <a:srgbClr val="434343"/>
                </a:solidFill>
                <a:latin typeface="Arial"/>
                <a:cs typeface="Arial"/>
              </a:rPr>
              <a:t>2,</a:t>
            </a:r>
            <a:r>
              <a:rPr sz="950" b="1" spc="-25" dirty="0">
                <a:solidFill>
                  <a:srgbClr val="434343"/>
                </a:solidFill>
                <a:latin typeface="Arial"/>
                <a:cs typeface="Arial"/>
              </a:rPr>
              <a:t> </a:t>
            </a:r>
            <a:r>
              <a:rPr sz="950" b="1" dirty="0">
                <a:solidFill>
                  <a:srgbClr val="434343"/>
                </a:solidFill>
                <a:latin typeface="Arial"/>
                <a:cs typeface="Arial"/>
              </a:rPr>
              <a:t>2023</a:t>
            </a:r>
            <a:r>
              <a:rPr sz="950" b="1" spc="-20" dirty="0">
                <a:solidFill>
                  <a:srgbClr val="434343"/>
                </a:solidFill>
                <a:latin typeface="Arial"/>
                <a:cs typeface="Arial"/>
              </a:rPr>
              <a:t> </a:t>
            </a:r>
            <a:r>
              <a:rPr sz="950" b="1" dirty="0">
                <a:solidFill>
                  <a:srgbClr val="434343"/>
                </a:solidFill>
                <a:latin typeface="Arial"/>
                <a:cs typeface="Arial"/>
              </a:rPr>
              <a:t>-</a:t>
            </a:r>
            <a:r>
              <a:rPr sz="950" b="1" spc="-30" dirty="0">
                <a:solidFill>
                  <a:srgbClr val="434343"/>
                </a:solidFill>
                <a:latin typeface="Arial"/>
                <a:cs typeface="Arial"/>
              </a:rPr>
              <a:t> </a:t>
            </a:r>
            <a:r>
              <a:rPr sz="950" b="1" dirty="0">
                <a:solidFill>
                  <a:srgbClr val="434343"/>
                </a:solidFill>
                <a:latin typeface="Arial"/>
                <a:cs typeface="Arial"/>
              </a:rPr>
              <a:t>Jan</a:t>
            </a:r>
            <a:r>
              <a:rPr sz="950" b="1" spc="-20" dirty="0">
                <a:solidFill>
                  <a:srgbClr val="434343"/>
                </a:solidFill>
                <a:latin typeface="Arial"/>
                <a:cs typeface="Arial"/>
              </a:rPr>
              <a:t> </a:t>
            </a:r>
            <a:r>
              <a:rPr sz="950" b="1" dirty="0">
                <a:solidFill>
                  <a:srgbClr val="434343"/>
                </a:solidFill>
                <a:latin typeface="Arial"/>
                <a:cs typeface="Arial"/>
              </a:rPr>
              <a:t>5,</a:t>
            </a:r>
            <a:r>
              <a:rPr sz="950" b="1" spc="-20" dirty="0">
                <a:solidFill>
                  <a:srgbClr val="434343"/>
                </a:solidFill>
                <a:latin typeface="Arial"/>
                <a:cs typeface="Arial"/>
              </a:rPr>
              <a:t> 2024</a:t>
            </a:r>
            <a:endParaRPr sz="950" dirty="0">
              <a:latin typeface="Arial"/>
              <a:cs typeface="Arial"/>
            </a:endParaRPr>
          </a:p>
          <a:p>
            <a:pPr marL="460375" marR="655320">
              <a:lnSpc>
                <a:spcPts val="1070"/>
              </a:lnSpc>
              <a:spcBef>
                <a:spcPts val="390"/>
              </a:spcBef>
            </a:pPr>
            <a:r>
              <a:rPr sz="950" dirty="0">
                <a:solidFill>
                  <a:srgbClr val="434343"/>
                </a:solidFill>
                <a:latin typeface="Arial"/>
                <a:cs typeface="Arial"/>
              </a:rPr>
              <a:t>All</a:t>
            </a:r>
            <a:r>
              <a:rPr sz="950" spc="-35" dirty="0">
                <a:solidFill>
                  <a:srgbClr val="434343"/>
                </a:solidFill>
                <a:latin typeface="Arial"/>
                <a:cs typeface="Arial"/>
              </a:rPr>
              <a:t> </a:t>
            </a:r>
            <a:r>
              <a:rPr sz="950" spc="-10" dirty="0">
                <a:solidFill>
                  <a:srgbClr val="434343"/>
                </a:solidFill>
                <a:latin typeface="Arial"/>
                <a:cs typeface="Arial"/>
              </a:rPr>
              <a:t>registrations</a:t>
            </a:r>
            <a:r>
              <a:rPr sz="950" spc="-30" dirty="0">
                <a:solidFill>
                  <a:srgbClr val="434343"/>
                </a:solidFill>
                <a:latin typeface="Arial"/>
                <a:cs typeface="Arial"/>
              </a:rPr>
              <a:t> </a:t>
            </a:r>
            <a:r>
              <a:rPr sz="950" dirty="0">
                <a:solidFill>
                  <a:srgbClr val="434343"/>
                </a:solidFill>
                <a:latin typeface="Arial"/>
                <a:cs typeface="Arial"/>
              </a:rPr>
              <a:t>received</a:t>
            </a:r>
            <a:r>
              <a:rPr sz="950" spc="-30" dirty="0">
                <a:solidFill>
                  <a:srgbClr val="434343"/>
                </a:solidFill>
                <a:latin typeface="Arial"/>
                <a:cs typeface="Arial"/>
              </a:rPr>
              <a:t> </a:t>
            </a:r>
            <a:r>
              <a:rPr sz="950" dirty="0">
                <a:solidFill>
                  <a:srgbClr val="434343"/>
                </a:solidFill>
                <a:latin typeface="Arial"/>
                <a:cs typeface="Arial"/>
              </a:rPr>
              <a:t>on</a:t>
            </a:r>
            <a:r>
              <a:rPr sz="950" spc="-30" dirty="0">
                <a:solidFill>
                  <a:srgbClr val="434343"/>
                </a:solidFill>
                <a:latin typeface="Arial"/>
                <a:cs typeface="Arial"/>
              </a:rPr>
              <a:t> </a:t>
            </a:r>
            <a:r>
              <a:rPr sz="950" dirty="0">
                <a:solidFill>
                  <a:srgbClr val="434343"/>
                </a:solidFill>
                <a:latin typeface="Arial"/>
                <a:cs typeface="Arial"/>
              </a:rPr>
              <a:t>or</a:t>
            </a:r>
            <a:r>
              <a:rPr sz="950" spc="-30" dirty="0">
                <a:solidFill>
                  <a:srgbClr val="434343"/>
                </a:solidFill>
                <a:latin typeface="Arial"/>
                <a:cs typeface="Arial"/>
              </a:rPr>
              <a:t> </a:t>
            </a:r>
            <a:r>
              <a:rPr sz="950" dirty="0">
                <a:solidFill>
                  <a:srgbClr val="434343"/>
                </a:solidFill>
                <a:latin typeface="Arial"/>
                <a:cs typeface="Arial"/>
              </a:rPr>
              <a:t>after</a:t>
            </a:r>
            <a:r>
              <a:rPr sz="950" spc="-30" dirty="0">
                <a:solidFill>
                  <a:srgbClr val="434343"/>
                </a:solidFill>
                <a:latin typeface="Arial"/>
                <a:cs typeface="Arial"/>
              </a:rPr>
              <a:t> </a:t>
            </a:r>
            <a:r>
              <a:rPr sz="950" dirty="0">
                <a:solidFill>
                  <a:srgbClr val="434343"/>
                </a:solidFill>
                <a:latin typeface="Arial"/>
                <a:cs typeface="Arial"/>
              </a:rPr>
              <a:t>Dec</a:t>
            </a:r>
            <a:r>
              <a:rPr sz="950" spc="-35" dirty="0">
                <a:solidFill>
                  <a:srgbClr val="434343"/>
                </a:solidFill>
                <a:latin typeface="Arial"/>
                <a:cs typeface="Arial"/>
              </a:rPr>
              <a:t> </a:t>
            </a:r>
            <a:r>
              <a:rPr sz="950" dirty="0">
                <a:solidFill>
                  <a:srgbClr val="434343"/>
                </a:solidFill>
                <a:latin typeface="Arial"/>
                <a:cs typeface="Arial"/>
              </a:rPr>
              <a:t>02,</a:t>
            </a:r>
            <a:r>
              <a:rPr sz="950" spc="-30" dirty="0">
                <a:solidFill>
                  <a:srgbClr val="434343"/>
                </a:solidFill>
                <a:latin typeface="Arial"/>
                <a:cs typeface="Arial"/>
              </a:rPr>
              <a:t> </a:t>
            </a:r>
            <a:r>
              <a:rPr sz="950" dirty="0">
                <a:solidFill>
                  <a:srgbClr val="434343"/>
                </a:solidFill>
                <a:latin typeface="Arial"/>
                <a:cs typeface="Arial"/>
              </a:rPr>
              <a:t>2023</a:t>
            </a:r>
            <a:r>
              <a:rPr sz="950" spc="-30" dirty="0">
                <a:solidFill>
                  <a:srgbClr val="434343"/>
                </a:solidFill>
                <a:latin typeface="Arial"/>
                <a:cs typeface="Arial"/>
              </a:rPr>
              <a:t> </a:t>
            </a:r>
            <a:r>
              <a:rPr sz="950" dirty="0">
                <a:solidFill>
                  <a:srgbClr val="434343"/>
                </a:solidFill>
                <a:latin typeface="Arial"/>
                <a:cs typeface="Arial"/>
              </a:rPr>
              <a:t>and</a:t>
            </a:r>
            <a:r>
              <a:rPr sz="950" spc="-35" dirty="0">
                <a:solidFill>
                  <a:srgbClr val="434343"/>
                </a:solidFill>
                <a:latin typeface="Arial"/>
                <a:cs typeface="Arial"/>
              </a:rPr>
              <a:t> </a:t>
            </a:r>
            <a:r>
              <a:rPr sz="950" dirty="0">
                <a:solidFill>
                  <a:srgbClr val="434343"/>
                </a:solidFill>
                <a:latin typeface="Arial"/>
                <a:cs typeface="Arial"/>
              </a:rPr>
              <a:t>until</a:t>
            </a:r>
            <a:r>
              <a:rPr sz="950" spc="-35" dirty="0">
                <a:solidFill>
                  <a:srgbClr val="434343"/>
                </a:solidFill>
                <a:latin typeface="Arial"/>
                <a:cs typeface="Arial"/>
              </a:rPr>
              <a:t> </a:t>
            </a:r>
            <a:r>
              <a:rPr sz="950" dirty="0">
                <a:solidFill>
                  <a:srgbClr val="434343"/>
                </a:solidFill>
                <a:latin typeface="Arial"/>
                <a:cs typeface="Arial"/>
              </a:rPr>
              <a:t>Jan</a:t>
            </a:r>
            <a:r>
              <a:rPr sz="950" spc="-25" dirty="0">
                <a:solidFill>
                  <a:srgbClr val="434343"/>
                </a:solidFill>
                <a:latin typeface="Arial"/>
                <a:cs typeface="Arial"/>
              </a:rPr>
              <a:t> </a:t>
            </a:r>
            <a:r>
              <a:rPr sz="950" dirty="0">
                <a:solidFill>
                  <a:srgbClr val="434343"/>
                </a:solidFill>
                <a:latin typeface="Arial"/>
                <a:cs typeface="Arial"/>
              </a:rPr>
              <a:t>05,</a:t>
            </a:r>
            <a:r>
              <a:rPr sz="950" spc="-35" dirty="0">
                <a:solidFill>
                  <a:srgbClr val="434343"/>
                </a:solidFill>
                <a:latin typeface="Arial"/>
                <a:cs typeface="Arial"/>
              </a:rPr>
              <a:t> </a:t>
            </a:r>
            <a:r>
              <a:rPr sz="950" dirty="0">
                <a:solidFill>
                  <a:srgbClr val="434343"/>
                </a:solidFill>
                <a:latin typeface="Arial"/>
                <a:cs typeface="Arial"/>
              </a:rPr>
              <a:t>2024</a:t>
            </a:r>
            <a:r>
              <a:rPr sz="950" spc="-30" dirty="0">
                <a:solidFill>
                  <a:srgbClr val="434343"/>
                </a:solidFill>
                <a:latin typeface="Arial"/>
                <a:cs typeface="Arial"/>
              </a:rPr>
              <a:t> </a:t>
            </a:r>
            <a:r>
              <a:rPr sz="950" dirty="0">
                <a:solidFill>
                  <a:srgbClr val="434343"/>
                </a:solidFill>
                <a:latin typeface="Arial"/>
                <a:cs typeface="Arial"/>
              </a:rPr>
              <a:t>are</a:t>
            </a:r>
            <a:r>
              <a:rPr sz="950" spc="-30" dirty="0">
                <a:solidFill>
                  <a:srgbClr val="434343"/>
                </a:solidFill>
                <a:latin typeface="Arial"/>
                <a:cs typeface="Arial"/>
              </a:rPr>
              <a:t> </a:t>
            </a:r>
            <a:r>
              <a:rPr sz="950" dirty="0">
                <a:solidFill>
                  <a:srgbClr val="434343"/>
                </a:solidFill>
                <a:latin typeface="Arial"/>
                <a:cs typeface="Arial"/>
              </a:rPr>
              <a:t>eligible</a:t>
            </a:r>
            <a:r>
              <a:rPr sz="950" spc="-30" dirty="0">
                <a:solidFill>
                  <a:srgbClr val="434343"/>
                </a:solidFill>
                <a:latin typeface="Arial"/>
                <a:cs typeface="Arial"/>
              </a:rPr>
              <a:t> </a:t>
            </a:r>
            <a:r>
              <a:rPr sz="950" dirty="0">
                <a:solidFill>
                  <a:srgbClr val="434343"/>
                </a:solidFill>
                <a:latin typeface="Arial"/>
                <a:cs typeface="Arial"/>
              </a:rPr>
              <a:t>for</a:t>
            </a:r>
            <a:r>
              <a:rPr sz="950" spc="-30" dirty="0">
                <a:solidFill>
                  <a:srgbClr val="434343"/>
                </a:solidFill>
                <a:latin typeface="Arial"/>
                <a:cs typeface="Arial"/>
              </a:rPr>
              <a:t> </a:t>
            </a:r>
            <a:r>
              <a:rPr sz="950" dirty="0">
                <a:solidFill>
                  <a:srgbClr val="434343"/>
                </a:solidFill>
                <a:latin typeface="Arial"/>
                <a:cs typeface="Arial"/>
              </a:rPr>
              <a:t>the</a:t>
            </a:r>
            <a:r>
              <a:rPr sz="950" spc="-30" dirty="0">
                <a:solidFill>
                  <a:srgbClr val="434343"/>
                </a:solidFill>
                <a:latin typeface="Arial"/>
                <a:cs typeface="Arial"/>
              </a:rPr>
              <a:t> </a:t>
            </a:r>
            <a:r>
              <a:rPr sz="950" spc="-10" dirty="0">
                <a:solidFill>
                  <a:srgbClr val="434343"/>
                </a:solidFill>
                <a:latin typeface="Arial"/>
                <a:cs typeface="Arial"/>
              </a:rPr>
              <a:t>Standard Registration</a:t>
            </a:r>
            <a:r>
              <a:rPr sz="950" spc="20" dirty="0">
                <a:solidFill>
                  <a:srgbClr val="434343"/>
                </a:solidFill>
                <a:latin typeface="Arial"/>
                <a:cs typeface="Arial"/>
              </a:rPr>
              <a:t> </a:t>
            </a:r>
            <a:r>
              <a:rPr sz="950" spc="-10" dirty="0">
                <a:solidFill>
                  <a:srgbClr val="434343"/>
                </a:solidFill>
                <a:latin typeface="Arial"/>
                <a:cs typeface="Arial"/>
              </a:rPr>
              <a:t>rate.</a:t>
            </a:r>
            <a:endParaRPr sz="950" dirty="0">
              <a:latin typeface="Arial"/>
              <a:cs typeface="Arial"/>
            </a:endParaRPr>
          </a:p>
          <a:p>
            <a:pPr marL="460375">
              <a:lnSpc>
                <a:spcPts val="1065"/>
              </a:lnSpc>
            </a:pPr>
            <a:r>
              <a:rPr sz="950" b="1" spc="-10" dirty="0">
                <a:solidFill>
                  <a:srgbClr val="056AB3"/>
                </a:solidFill>
                <a:latin typeface="Arial"/>
                <a:cs typeface="Arial"/>
              </a:rPr>
              <a:t>Late/Onsite</a:t>
            </a:r>
            <a:endParaRPr sz="950" dirty="0">
              <a:latin typeface="Arial"/>
              <a:cs typeface="Arial"/>
            </a:endParaRPr>
          </a:p>
          <a:p>
            <a:pPr marL="460375">
              <a:lnSpc>
                <a:spcPct val="100000"/>
              </a:lnSpc>
              <a:spcBef>
                <a:spcPts val="380"/>
              </a:spcBef>
            </a:pPr>
            <a:r>
              <a:rPr sz="950" b="1" dirty="0">
                <a:solidFill>
                  <a:srgbClr val="434343"/>
                </a:solidFill>
                <a:latin typeface="Arial"/>
                <a:cs typeface="Arial"/>
              </a:rPr>
              <a:t>After</a:t>
            </a:r>
            <a:r>
              <a:rPr sz="950" b="1" spc="-35" dirty="0">
                <a:solidFill>
                  <a:srgbClr val="434343"/>
                </a:solidFill>
                <a:latin typeface="Arial"/>
                <a:cs typeface="Arial"/>
              </a:rPr>
              <a:t> </a:t>
            </a:r>
            <a:r>
              <a:rPr sz="950" b="1" dirty="0">
                <a:solidFill>
                  <a:srgbClr val="434343"/>
                </a:solidFill>
                <a:latin typeface="Arial"/>
                <a:cs typeface="Arial"/>
              </a:rPr>
              <a:t>Jan</a:t>
            </a:r>
            <a:r>
              <a:rPr sz="950" b="1" spc="-30" dirty="0">
                <a:solidFill>
                  <a:srgbClr val="434343"/>
                </a:solidFill>
                <a:latin typeface="Arial"/>
                <a:cs typeface="Arial"/>
              </a:rPr>
              <a:t> </a:t>
            </a:r>
            <a:r>
              <a:rPr sz="950" b="1" dirty="0">
                <a:solidFill>
                  <a:srgbClr val="434343"/>
                </a:solidFill>
                <a:latin typeface="Arial"/>
                <a:cs typeface="Arial"/>
              </a:rPr>
              <a:t>5,</a:t>
            </a:r>
            <a:r>
              <a:rPr sz="950" b="1" spc="-30" dirty="0">
                <a:solidFill>
                  <a:srgbClr val="434343"/>
                </a:solidFill>
                <a:latin typeface="Arial"/>
                <a:cs typeface="Arial"/>
              </a:rPr>
              <a:t> </a:t>
            </a:r>
            <a:r>
              <a:rPr sz="950" b="1" spc="-20" dirty="0">
                <a:solidFill>
                  <a:srgbClr val="434343"/>
                </a:solidFill>
                <a:latin typeface="Arial"/>
                <a:cs typeface="Arial"/>
              </a:rPr>
              <a:t>2024</a:t>
            </a:r>
            <a:endParaRPr sz="950" dirty="0">
              <a:latin typeface="Arial"/>
              <a:cs typeface="Arial"/>
            </a:endParaRPr>
          </a:p>
          <a:p>
            <a:pPr marL="460375">
              <a:lnSpc>
                <a:spcPts val="1115"/>
              </a:lnSpc>
              <a:spcBef>
                <a:spcPts val="295"/>
              </a:spcBef>
            </a:pPr>
            <a:r>
              <a:rPr sz="950" dirty="0">
                <a:solidFill>
                  <a:srgbClr val="434343"/>
                </a:solidFill>
                <a:latin typeface="Arial"/>
                <a:cs typeface="Arial"/>
              </a:rPr>
              <a:t>All</a:t>
            </a:r>
            <a:r>
              <a:rPr sz="950" spc="-25" dirty="0">
                <a:solidFill>
                  <a:srgbClr val="434343"/>
                </a:solidFill>
                <a:latin typeface="Arial"/>
                <a:cs typeface="Arial"/>
              </a:rPr>
              <a:t> </a:t>
            </a:r>
            <a:r>
              <a:rPr sz="950" spc="-10" dirty="0">
                <a:solidFill>
                  <a:srgbClr val="434343"/>
                </a:solidFill>
                <a:latin typeface="Arial"/>
                <a:cs typeface="Arial"/>
              </a:rPr>
              <a:t>registration</a:t>
            </a:r>
            <a:r>
              <a:rPr sz="950" spc="-15" dirty="0">
                <a:solidFill>
                  <a:srgbClr val="434343"/>
                </a:solidFill>
                <a:latin typeface="Arial"/>
                <a:cs typeface="Arial"/>
              </a:rPr>
              <a:t> </a:t>
            </a:r>
            <a:r>
              <a:rPr sz="950" dirty="0">
                <a:solidFill>
                  <a:srgbClr val="434343"/>
                </a:solidFill>
                <a:latin typeface="Arial"/>
                <a:cs typeface="Arial"/>
              </a:rPr>
              <a:t>received</a:t>
            </a:r>
            <a:r>
              <a:rPr sz="950" spc="-20" dirty="0">
                <a:solidFill>
                  <a:srgbClr val="434343"/>
                </a:solidFill>
                <a:latin typeface="Arial"/>
                <a:cs typeface="Arial"/>
              </a:rPr>
              <a:t> </a:t>
            </a:r>
            <a:r>
              <a:rPr sz="950" dirty="0">
                <a:solidFill>
                  <a:srgbClr val="434343"/>
                </a:solidFill>
                <a:latin typeface="Arial"/>
                <a:cs typeface="Arial"/>
              </a:rPr>
              <a:t>after</a:t>
            </a:r>
            <a:r>
              <a:rPr sz="950" spc="-15" dirty="0">
                <a:solidFill>
                  <a:srgbClr val="434343"/>
                </a:solidFill>
                <a:latin typeface="Arial"/>
                <a:cs typeface="Arial"/>
              </a:rPr>
              <a:t> </a:t>
            </a:r>
            <a:r>
              <a:rPr sz="950" dirty="0">
                <a:solidFill>
                  <a:srgbClr val="434343"/>
                </a:solidFill>
                <a:latin typeface="Arial"/>
                <a:cs typeface="Arial"/>
              </a:rPr>
              <a:t>Jan</a:t>
            </a:r>
            <a:r>
              <a:rPr sz="950" spc="-15" dirty="0">
                <a:solidFill>
                  <a:srgbClr val="434343"/>
                </a:solidFill>
                <a:latin typeface="Arial"/>
                <a:cs typeface="Arial"/>
              </a:rPr>
              <a:t> </a:t>
            </a:r>
            <a:r>
              <a:rPr sz="950" dirty="0">
                <a:solidFill>
                  <a:srgbClr val="434343"/>
                </a:solidFill>
                <a:latin typeface="Arial"/>
                <a:cs typeface="Arial"/>
              </a:rPr>
              <a:t>05,</a:t>
            </a:r>
            <a:r>
              <a:rPr sz="950" spc="-25" dirty="0">
                <a:solidFill>
                  <a:srgbClr val="434343"/>
                </a:solidFill>
                <a:latin typeface="Arial"/>
                <a:cs typeface="Arial"/>
              </a:rPr>
              <a:t> </a:t>
            </a:r>
            <a:r>
              <a:rPr sz="950" dirty="0">
                <a:solidFill>
                  <a:srgbClr val="434343"/>
                </a:solidFill>
                <a:latin typeface="Arial"/>
                <a:cs typeface="Arial"/>
              </a:rPr>
              <a:t>2024</a:t>
            </a:r>
            <a:r>
              <a:rPr sz="950" spc="-15" dirty="0">
                <a:solidFill>
                  <a:srgbClr val="434343"/>
                </a:solidFill>
                <a:latin typeface="Arial"/>
                <a:cs typeface="Arial"/>
              </a:rPr>
              <a:t> </a:t>
            </a:r>
            <a:r>
              <a:rPr sz="950" dirty="0">
                <a:solidFill>
                  <a:srgbClr val="434343"/>
                </a:solidFill>
                <a:latin typeface="Arial"/>
                <a:cs typeface="Arial"/>
              </a:rPr>
              <a:t>are</a:t>
            </a:r>
            <a:r>
              <a:rPr sz="950" spc="-10" dirty="0">
                <a:solidFill>
                  <a:srgbClr val="434343"/>
                </a:solidFill>
                <a:latin typeface="Arial"/>
                <a:cs typeface="Arial"/>
              </a:rPr>
              <a:t> eligible</a:t>
            </a:r>
            <a:r>
              <a:rPr sz="950" spc="-15" dirty="0">
                <a:solidFill>
                  <a:srgbClr val="434343"/>
                </a:solidFill>
                <a:latin typeface="Arial"/>
                <a:cs typeface="Arial"/>
              </a:rPr>
              <a:t> </a:t>
            </a:r>
            <a:r>
              <a:rPr sz="950" dirty="0">
                <a:solidFill>
                  <a:srgbClr val="434343"/>
                </a:solidFill>
                <a:latin typeface="Arial"/>
                <a:cs typeface="Arial"/>
              </a:rPr>
              <a:t>for</a:t>
            </a:r>
            <a:r>
              <a:rPr sz="950" spc="-15" dirty="0">
                <a:solidFill>
                  <a:srgbClr val="434343"/>
                </a:solidFill>
                <a:latin typeface="Arial"/>
                <a:cs typeface="Arial"/>
              </a:rPr>
              <a:t> </a:t>
            </a:r>
            <a:r>
              <a:rPr sz="950" dirty="0">
                <a:solidFill>
                  <a:srgbClr val="434343"/>
                </a:solidFill>
                <a:latin typeface="Arial"/>
                <a:cs typeface="Arial"/>
              </a:rPr>
              <a:t>the</a:t>
            </a:r>
            <a:r>
              <a:rPr sz="950" spc="-25" dirty="0">
                <a:solidFill>
                  <a:srgbClr val="434343"/>
                </a:solidFill>
                <a:latin typeface="Arial"/>
                <a:cs typeface="Arial"/>
              </a:rPr>
              <a:t> </a:t>
            </a:r>
            <a:r>
              <a:rPr sz="950" spc="-10" dirty="0">
                <a:solidFill>
                  <a:srgbClr val="434343"/>
                </a:solidFill>
                <a:latin typeface="Arial"/>
                <a:cs typeface="Arial"/>
              </a:rPr>
              <a:t>Late/Onsite</a:t>
            </a:r>
            <a:r>
              <a:rPr sz="950" spc="-20" dirty="0">
                <a:solidFill>
                  <a:srgbClr val="434343"/>
                </a:solidFill>
                <a:latin typeface="Arial"/>
                <a:cs typeface="Arial"/>
              </a:rPr>
              <a:t> </a:t>
            </a:r>
            <a:r>
              <a:rPr sz="950" spc="-10" dirty="0">
                <a:solidFill>
                  <a:srgbClr val="434343"/>
                </a:solidFill>
                <a:latin typeface="Arial"/>
                <a:cs typeface="Arial"/>
              </a:rPr>
              <a:t>Registration</a:t>
            </a:r>
            <a:r>
              <a:rPr sz="950" spc="-15" dirty="0">
                <a:solidFill>
                  <a:srgbClr val="434343"/>
                </a:solidFill>
                <a:latin typeface="Arial"/>
                <a:cs typeface="Arial"/>
              </a:rPr>
              <a:t> </a:t>
            </a:r>
            <a:r>
              <a:rPr sz="950" spc="-10" dirty="0">
                <a:solidFill>
                  <a:srgbClr val="434343"/>
                </a:solidFill>
                <a:latin typeface="Arial"/>
                <a:cs typeface="Arial"/>
              </a:rPr>
              <a:t>rate.</a:t>
            </a:r>
            <a:endParaRPr sz="950" dirty="0">
              <a:latin typeface="Arial"/>
              <a:cs typeface="Arial"/>
            </a:endParaRPr>
          </a:p>
          <a:p>
            <a:pPr marL="460375">
              <a:lnSpc>
                <a:spcPts val="1115"/>
              </a:lnSpc>
            </a:pPr>
            <a:r>
              <a:rPr sz="950" b="1" spc="-10" dirty="0">
                <a:solidFill>
                  <a:srgbClr val="056AB3"/>
                </a:solidFill>
                <a:latin typeface="Arial"/>
                <a:cs typeface="Arial"/>
              </a:rPr>
              <a:t>Accommodation</a:t>
            </a:r>
            <a:endParaRPr sz="950" dirty="0">
              <a:latin typeface="Arial"/>
              <a:cs typeface="Arial"/>
            </a:endParaRPr>
          </a:p>
          <a:p>
            <a:pPr marL="460375">
              <a:lnSpc>
                <a:spcPct val="100000"/>
              </a:lnSpc>
              <a:spcBef>
                <a:spcPts val="370"/>
              </a:spcBef>
            </a:pPr>
            <a:r>
              <a:rPr sz="950" b="1" dirty="0">
                <a:solidFill>
                  <a:srgbClr val="434343"/>
                </a:solidFill>
                <a:latin typeface="Arial"/>
                <a:cs typeface="Arial"/>
              </a:rPr>
              <a:t>Book</a:t>
            </a:r>
            <a:r>
              <a:rPr sz="950" b="1" spc="-30" dirty="0">
                <a:solidFill>
                  <a:srgbClr val="434343"/>
                </a:solidFill>
                <a:latin typeface="Arial"/>
                <a:cs typeface="Arial"/>
              </a:rPr>
              <a:t> </a:t>
            </a:r>
            <a:r>
              <a:rPr sz="950" b="1" dirty="0">
                <a:solidFill>
                  <a:srgbClr val="434343"/>
                </a:solidFill>
                <a:latin typeface="Arial"/>
                <a:cs typeface="Arial"/>
              </a:rPr>
              <a:t>by</a:t>
            </a:r>
            <a:r>
              <a:rPr sz="950" b="1" spc="-30" dirty="0">
                <a:solidFill>
                  <a:srgbClr val="434343"/>
                </a:solidFill>
                <a:latin typeface="Arial"/>
                <a:cs typeface="Arial"/>
              </a:rPr>
              <a:t> </a:t>
            </a:r>
            <a:r>
              <a:rPr sz="950" b="1" dirty="0">
                <a:solidFill>
                  <a:srgbClr val="434343"/>
                </a:solidFill>
                <a:latin typeface="Arial"/>
                <a:cs typeface="Arial"/>
              </a:rPr>
              <a:t>Dec</a:t>
            </a:r>
            <a:r>
              <a:rPr sz="950" b="1" spc="-30" dirty="0">
                <a:solidFill>
                  <a:srgbClr val="434343"/>
                </a:solidFill>
                <a:latin typeface="Arial"/>
                <a:cs typeface="Arial"/>
              </a:rPr>
              <a:t> </a:t>
            </a:r>
            <a:r>
              <a:rPr sz="950" b="1" dirty="0">
                <a:solidFill>
                  <a:srgbClr val="434343"/>
                </a:solidFill>
                <a:latin typeface="Arial"/>
                <a:cs typeface="Arial"/>
              </a:rPr>
              <a:t>15,</a:t>
            </a:r>
            <a:r>
              <a:rPr sz="950" b="1" spc="-35" dirty="0">
                <a:solidFill>
                  <a:srgbClr val="434343"/>
                </a:solidFill>
                <a:latin typeface="Arial"/>
                <a:cs typeface="Arial"/>
              </a:rPr>
              <a:t> </a:t>
            </a:r>
            <a:r>
              <a:rPr sz="950" b="1" spc="-20" dirty="0">
                <a:solidFill>
                  <a:srgbClr val="434343"/>
                </a:solidFill>
                <a:latin typeface="Arial"/>
                <a:cs typeface="Arial"/>
              </a:rPr>
              <a:t>2023</a:t>
            </a:r>
            <a:endParaRPr sz="950" dirty="0">
              <a:latin typeface="Arial"/>
              <a:cs typeface="Arial"/>
            </a:endParaRPr>
          </a:p>
          <a:p>
            <a:pPr marL="460375" marR="5080">
              <a:lnSpc>
                <a:spcPts val="1070"/>
              </a:lnSpc>
              <a:spcBef>
                <a:spcPts val="395"/>
              </a:spcBef>
            </a:pPr>
            <a:r>
              <a:rPr sz="950" spc="-10" dirty="0">
                <a:solidFill>
                  <a:srgbClr val="434343"/>
                </a:solidFill>
                <a:latin typeface="Arial"/>
                <a:cs typeface="Arial"/>
              </a:rPr>
              <a:t>Accommodation</a:t>
            </a:r>
            <a:r>
              <a:rPr sz="950" spc="-15" dirty="0">
                <a:solidFill>
                  <a:srgbClr val="434343"/>
                </a:solidFill>
                <a:latin typeface="Arial"/>
                <a:cs typeface="Arial"/>
              </a:rPr>
              <a:t> </a:t>
            </a:r>
            <a:r>
              <a:rPr sz="950" spc="-10" dirty="0">
                <a:solidFill>
                  <a:srgbClr val="434343"/>
                </a:solidFill>
                <a:latin typeface="Arial"/>
                <a:cs typeface="Arial"/>
              </a:rPr>
              <a:t>specially</a:t>
            </a:r>
            <a:r>
              <a:rPr sz="950" spc="-15" dirty="0">
                <a:solidFill>
                  <a:srgbClr val="434343"/>
                </a:solidFill>
                <a:latin typeface="Arial"/>
                <a:cs typeface="Arial"/>
              </a:rPr>
              <a:t> </a:t>
            </a:r>
            <a:r>
              <a:rPr sz="950" spc="-10" dirty="0">
                <a:solidFill>
                  <a:srgbClr val="434343"/>
                </a:solidFill>
                <a:latin typeface="Arial"/>
                <a:cs typeface="Arial"/>
              </a:rPr>
              <a:t>discounted</a:t>
            </a:r>
            <a:r>
              <a:rPr sz="950" spc="-15" dirty="0">
                <a:solidFill>
                  <a:srgbClr val="434343"/>
                </a:solidFill>
                <a:latin typeface="Arial"/>
                <a:cs typeface="Arial"/>
              </a:rPr>
              <a:t> </a:t>
            </a:r>
            <a:r>
              <a:rPr sz="950" dirty="0">
                <a:solidFill>
                  <a:srgbClr val="434343"/>
                </a:solidFill>
                <a:latin typeface="Arial"/>
                <a:cs typeface="Arial"/>
              </a:rPr>
              <a:t>rate</a:t>
            </a:r>
            <a:r>
              <a:rPr sz="950" spc="-15" dirty="0">
                <a:solidFill>
                  <a:srgbClr val="434343"/>
                </a:solidFill>
                <a:latin typeface="Arial"/>
                <a:cs typeface="Arial"/>
              </a:rPr>
              <a:t> </a:t>
            </a:r>
            <a:r>
              <a:rPr sz="950" dirty="0">
                <a:solidFill>
                  <a:srgbClr val="434343"/>
                </a:solidFill>
                <a:latin typeface="Arial"/>
                <a:cs typeface="Arial"/>
              </a:rPr>
              <a:t>is</a:t>
            </a:r>
            <a:r>
              <a:rPr sz="950" spc="-15" dirty="0">
                <a:solidFill>
                  <a:srgbClr val="434343"/>
                </a:solidFill>
                <a:latin typeface="Arial"/>
                <a:cs typeface="Arial"/>
              </a:rPr>
              <a:t> </a:t>
            </a:r>
            <a:r>
              <a:rPr sz="950" dirty="0">
                <a:solidFill>
                  <a:srgbClr val="434343"/>
                </a:solidFill>
                <a:latin typeface="Arial"/>
                <a:cs typeface="Arial"/>
              </a:rPr>
              <a:t>only</a:t>
            </a:r>
            <a:r>
              <a:rPr sz="950" spc="-15" dirty="0">
                <a:solidFill>
                  <a:srgbClr val="434343"/>
                </a:solidFill>
                <a:latin typeface="Arial"/>
                <a:cs typeface="Arial"/>
              </a:rPr>
              <a:t> </a:t>
            </a:r>
            <a:r>
              <a:rPr sz="950" spc="-10" dirty="0">
                <a:solidFill>
                  <a:srgbClr val="434343"/>
                </a:solidFill>
                <a:latin typeface="Arial"/>
                <a:cs typeface="Arial"/>
              </a:rPr>
              <a:t>applicable</a:t>
            </a:r>
            <a:r>
              <a:rPr sz="950" spc="-15" dirty="0">
                <a:solidFill>
                  <a:srgbClr val="434343"/>
                </a:solidFill>
                <a:latin typeface="Arial"/>
                <a:cs typeface="Arial"/>
              </a:rPr>
              <a:t> </a:t>
            </a:r>
            <a:r>
              <a:rPr sz="950" dirty="0">
                <a:solidFill>
                  <a:srgbClr val="434343"/>
                </a:solidFill>
                <a:latin typeface="Arial"/>
                <a:cs typeface="Arial"/>
              </a:rPr>
              <a:t>to</a:t>
            </a:r>
            <a:r>
              <a:rPr sz="950" spc="-15" dirty="0">
                <a:solidFill>
                  <a:srgbClr val="434343"/>
                </a:solidFill>
                <a:latin typeface="Arial"/>
                <a:cs typeface="Arial"/>
              </a:rPr>
              <a:t> </a:t>
            </a:r>
            <a:r>
              <a:rPr sz="950" spc="-10" dirty="0">
                <a:solidFill>
                  <a:srgbClr val="434343"/>
                </a:solidFill>
                <a:latin typeface="Arial"/>
                <a:cs typeface="Arial"/>
              </a:rPr>
              <a:t>bookings </a:t>
            </a:r>
            <a:r>
              <a:rPr sz="950" dirty="0">
                <a:solidFill>
                  <a:srgbClr val="434343"/>
                </a:solidFill>
                <a:latin typeface="Arial"/>
                <a:cs typeface="Arial"/>
              </a:rPr>
              <a:t>made</a:t>
            </a:r>
            <a:r>
              <a:rPr sz="950" spc="-20" dirty="0">
                <a:solidFill>
                  <a:srgbClr val="434343"/>
                </a:solidFill>
                <a:latin typeface="Arial"/>
                <a:cs typeface="Arial"/>
              </a:rPr>
              <a:t> </a:t>
            </a:r>
            <a:r>
              <a:rPr sz="950" dirty="0">
                <a:solidFill>
                  <a:srgbClr val="434343"/>
                </a:solidFill>
                <a:latin typeface="Arial"/>
                <a:cs typeface="Arial"/>
              </a:rPr>
              <a:t>at</a:t>
            </a:r>
            <a:r>
              <a:rPr sz="950" spc="-15" dirty="0">
                <a:solidFill>
                  <a:srgbClr val="434343"/>
                </a:solidFill>
                <a:latin typeface="Arial"/>
                <a:cs typeface="Arial"/>
              </a:rPr>
              <a:t> </a:t>
            </a:r>
            <a:r>
              <a:rPr sz="950" dirty="0">
                <a:solidFill>
                  <a:srgbClr val="434343"/>
                </a:solidFill>
                <a:latin typeface="Arial"/>
                <a:cs typeface="Arial"/>
              </a:rPr>
              <a:t>Hilton</a:t>
            </a:r>
            <a:r>
              <a:rPr sz="950" spc="-15" dirty="0">
                <a:solidFill>
                  <a:srgbClr val="434343"/>
                </a:solidFill>
                <a:latin typeface="Arial"/>
                <a:cs typeface="Arial"/>
              </a:rPr>
              <a:t> </a:t>
            </a:r>
            <a:r>
              <a:rPr sz="950" spc="-10" dirty="0">
                <a:solidFill>
                  <a:srgbClr val="434343"/>
                </a:solidFill>
                <a:latin typeface="Arial"/>
                <a:cs typeface="Arial"/>
              </a:rPr>
              <a:t>Panama</a:t>
            </a:r>
            <a:r>
              <a:rPr sz="950" spc="-15" dirty="0">
                <a:solidFill>
                  <a:srgbClr val="434343"/>
                </a:solidFill>
                <a:latin typeface="Arial"/>
                <a:cs typeface="Arial"/>
              </a:rPr>
              <a:t> </a:t>
            </a:r>
            <a:r>
              <a:rPr sz="950" dirty="0">
                <a:solidFill>
                  <a:srgbClr val="434343"/>
                </a:solidFill>
                <a:latin typeface="Arial"/>
                <a:cs typeface="Arial"/>
              </a:rPr>
              <a:t>Hotel</a:t>
            </a:r>
            <a:r>
              <a:rPr sz="950" spc="-20" dirty="0">
                <a:solidFill>
                  <a:srgbClr val="434343"/>
                </a:solidFill>
                <a:latin typeface="Arial"/>
                <a:cs typeface="Arial"/>
              </a:rPr>
              <a:t> </a:t>
            </a:r>
            <a:r>
              <a:rPr sz="950" dirty="0">
                <a:solidFill>
                  <a:srgbClr val="434343"/>
                </a:solidFill>
                <a:latin typeface="Arial"/>
                <a:cs typeface="Arial"/>
              </a:rPr>
              <a:t>by</a:t>
            </a:r>
            <a:r>
              <a:rPr sz="950" spc="-15" dirty="0">
                <a:solidFill>
                  <a:srgbClr val="434343"/>
                </a:solidFill>
                <a:latin typeface="Arial"/>
                <a:cs typeface="Arial"/>
              </a:rPr>
              <a:t> </a:t>
            </a:r>
            <a:r>
              <a:rPr sz="950" dirty="0">
                <a:solidFill>
                  <a:srgbClr val="434343"/>
                </a:solidFill>
                <a:latin typeface="Arial"/>
                <a:cs typeface="Arial"/>
              </a:rPr>
              <a:t>Dec</a:t>
            </a:r>
            <a:r>
              <a:rPr sz="950" spc="-15" dirty="0">
                <a:solidFill>
                  <a:srgbClr val="434343"/>
                </a:solidFill>
                <a:latin typeface="Arial"/>
                <a:cs typeface="Arial"/>
              </a:rPr>
              <a:t> </a:t>
            </a:r>
            <a:r>
              <a:rPr sz="950" spc="-25" dirty="0">
                <a:solidFill>
                  <a:srgbClr val="434343"/>
                </a:solidFill>
                <a:latin typeface="Arial"/>
                <a:cs typeface="Arial"/>
              </a:rPr>
              <a:t>15, </a:t>
            </a:r>
            <a:r>
              <a:rPr sz="950" dirty="0">
                <a:solidFill>
                  <a:srgbClr val="434343"/>
                </a:solidFill>
                <a:latin typeface="Arial"/>
                <a:cs typeface="Arial"/>
              </a:rPr>
              <a:t>2023</a:t>
            </a:r>
            <a:r>
              <a:rPr sz="950" spc="-35" dirty="0">
                <a:solidFill>
                  <a:srgbClr val="434343"/>
                </a:solidFill>
                <a:latin typeface="Arial"/>
                <a:cs typeface="Arial"/>
              </a:rPr>
              <a:t> </a:t>
            </a:r>
            <a:r>
              <a:rPr sz="950" dirty="0">
                <a:solidFill>
                  <a:srgbClr val="434343"/>
                </a:solidFill>
                <a:latin typeface="Arial"/>
                <a:cs typeface="Arial"/>
              </a:rPr>
              <a:t>5:00</a:t>
            </a:r>
            <a:r>
              <a:rPr sz="950" spc="-35" dirty="0">
                <a:solidFill>
                  <a:srgbClr val="434343"/>
                </a:solidFill>
                <a:latin typeface="Arial"/>
                <a:cs typeface="Arial"/>
              </a:rPr>
              <a:t> </a:t>
            </a:r>
            <a:r>
              <a:rPr sz="950" dirty="0">
                <a:solidFill>
                  <a:srgbClr val="434343"/>
                </a:solidFill>
                <a:latin typeface="Arial"/>
                <a:cs typeface="Arial"/>
              </a:rPr>
              <a:t>pm</a:t>
            </a:r>
            <a:r>
              <a:rPr sz="950" spc="-35" dirty="0">
                <a:solidFill>
                  <a:srgbClr val="434343"/>
                </a:solidFill>
                <a:latin typeface="Arial"/>
                <a:cs typeface="Arial"/>
              </a:rPr>
              <a:t> </a:t>
            </a:r>
            <a:r>
              <a:rPr sz="950" spc="-20" dirty="0">
                <a:solidFill>
                  <a:srgbClr val="434343"/>
                </a:solidFill>
                <a:latin typeface="Arial"/>
                <a:cs typeface="Arial"/>
              </a:rPr>
              <a:t>EST.</a:t>
            </a:r>
            <a:endParaRPr sz="950" dirty="0">
              <a:latin typeface="Arial"/>
              <a:cs typeface="Arial"/>
            </a:endParaRPr>
          </a:p>
          <a:p>
            <a:pPr>
              <a:lnSpc>
                <a:spcPct val="100000"/>
              </a:lnSpc>
              <a:spcBef>
                <a:spcPts val="25"/>
              </a:spcBef>
            </a:pPr>
            <a:endParaRPr sz="1350" dirty="0">
              <a:latin typeface="Arial"/>
              <a:cs typeface="Arial"/>
            </a:endParaRPr>
          </a:p>
          <a:p>
            <a:pPr marL="12700">
              <a:lnSpc>
                <a:spcPct val="100000"/>
              </a:lnSpc>
            </a:pPr>
            <a:r>
              <a:rPr sz="1000" b="1" dirty="0">
                <a:solidFill>
                  <a:srgbClr val="056AB3"/>
                </a:solidFill>
                <a:latin typeface="Arial"/>
                <a:cs typeface="Arial"/>
              </a:rPr>
              <a:t>Meeting</a:t>
            </a:r>
            <a:r>
              <a:rPr sz="1000" b="1" spc="120" dirty="0">
                <a:solidFill>
                  <a:srgbClr val="056AB3"/>
                </a:solidFill>
                <a:latin typeface="Arial"/>
                <a:cs typeface="Arial"/>
              </a:rPr>
              <a:t> </a:t>
            </a:r>
            <a:r>
              <a:rPr sz="1000" b="1" spc="-10" dirty="0">
                <a:solidFill>
                  <a:srgbClr val="056AB3"/>
                </a:solidFill>
                <a:latin typeface="Arial"/>
                <a:cs typeface="Arial"/>
              </a:rPr>
              <a:t>Venue</a:t>
            </a:r>
            <a:endParaRPr sz="1000" dirty="0">
              <a:latin typeface="Arial"/>
              <a:cs typeface="Arial"/>
            </a:endParaRPr>
          </a:p>
          <a:p>
            <a:pPr marL="12700">
              <a:lnSpc>
                <a:spcPct val="100000"/>
              </a:lnSpc>
            </a:pPr>
            <a:r>
              <a:rPr sz="950" b="1" dirty="0">
                <a:solidFill>
                  <a:srgbClr val="434343"/>
                </a:solidFill>
                <a:latin typeface="Arial"/>
                <a:cs typeface="Arial"/>
              </a:rPr>
              <a:t>Hilton</a:t>
            </a:r>
            <a:r>
              <a:rPr sz="950" b="1" spc="-45" dirty="0">
                <a:solidFill>
                  <a:srgbClr val="434343"/>
                </a:solidFill>
                <a:latin typeface="Arial"/>
                <a:cs typeface="Arial"/>
              </a:rPr>
              <a:t> </a:t>
            </a:r>
            <a:r>
              <a:rPr sz="950" b="1" dirty="0">
                <a:solidFill>
                  <a:srgbClr val="434343"/>
                </a:solidFill>
                <a:latin typeface="Arial"/>
                <a:cs typeface="Arial"/>
              </a:rPr>
              <a:t>Panama,</a:t>
            </a:r>
            <a:r>
              <a:rPr sz="950" b="1" spc="-45" dirty="0">
                <a:solidFill>
                  <a:srgbClr val="434343"/>
                </a:solidFill>
                <a:latin typeface="Arial"/>
                <a:cs typeface="Arial"/>
              </a:rPr>
              <a:t> </a:t>
            </a:r>
            <a:r>
              <a:rPr sz="950" b="1" spc="-10" dirty="0">
                <a:solidFill>
                  <a:srgbClr val="434343"/>
                </a:solidFill>
                <a:latin typeface="Arial"/>
                <a:cs typeface="Arial"/>
              </a:rPr>
              <a:t>Panama</a:t>
            </a:r>
            <a:endParaRPr sz="950" dirty="0">
              <a:latin typeface="Arial"/>
              <a:cs typeface="Arial"/>
            </a:endParaRPr>
          </a:p>
          <a:p>
            <a:pPr marL="12700" marR="3505835">
              <a:lnSpc>
                <a:spcPts val="1080"/>
              </a:lnSpc>
            </a:pPr>
            <a:r>
              <a:rPr sz="950" b="1" spc="-10" dirty="0">
                <a:solidFill>
                  <a:srgbClr val="434343"/>
                </a:solidFill>
                <a:latin typeface="Arial"/>
                <a:cs typeface="Arial"/>
              </a:rPr>
              <a:t>Address:</a:t>
            </a:r>
            <a:r>
              <a:rPr sz="950" b="1" spc="-30" dirty="0">
                <a:solidFill>
                  <a:srgbClr val="434343"/>
                </a:solidFill>
                <a:latin typeface="Arial"/>
                <a:cs typeface="Arial"/>
              </a:rPr>
              <a:t> </a:t>
            </a:r>
            <a:r>
              <a:rPr sz="950" dirty="0">
                <a:solidFill>
                  <a:srgbClr val="434343"/>
                </a:solidFill>
                <a:latin typeface="Arial"/>
                <a:cs typeface="Arial"/>
              </a:rPr>
              <a:t>Balboa</a:t>
            </a:r>
            <a:r>
              <a:rPr sz="950" spc="-30" dirty="0">
                <a:solidFill>
                  <a:srgbClr val="434343"/>
                </a:solidFill>
                <a:latin typeface="Arial"/>
                <a:cs typeface="Arial"/>
              </a:rPr>
              <a:t> </a:t>
            </a:r>
            <a:r>
              <a:rPr sz="950" dirty="0">
                <a:solidFill>
                  <a:srgbClr val="434343"/>
                </a:solidFill>
                <a:latin typeface="Arial"/>
                <a:cs typeface="Arial"/>
              </a:rPr>
              <a:t>Avenida</a:t>
            </a:r>
            <a:r>
              <a:rPr sz="950" spc="-30" dirty="0">
                <a:solidFill>
                  <a:srgbClr val="434343"/>
                </a:solidFill>
                <a:latin typeface="Arial"/>
                <a:cs typeface="Arial"/>
              </a:rPr>
              <a:t> </a:t>
            </a:r>
            <a:r>
              <a:rPr sz="950" dirty="0">
                <a:solidFill>
                  <a:srgbClr val="434343"/>
                </a:solidFill>
                <a:latin typeface="Arial"/>
                <a:cs typeface="Arial"/>
              </a:rPr>
              <a:t>&amp;,</a:t>
            </a:r>
            <a:r>
              <a:rPr sz="950" spc="-30" dirty="0">
                <a:solidFill>
                  <a:srgbClr val="434343"/>
                </a:solidFill>
                <a:latin typeface="Arial"/>
                <a:cs typeface="Arial"/>
              </a:rPr>
              <a:t> </a:t>
            </a:r>
            <a:r>
              <a:rPr sz="950" dirty="0">
                <a:solidFill>
                  <a:srgbClr val="434343"/>
                </a:solidFill>
                <a:latin typeface="Arial"/>
                <a:cs typeface="Arial"/>
              </a:rPr>
              <a:t>C.</a:t>
            </a:r>
            <a:r>
              <a:rPr sz="950" spc="-35" dirty="0">
                <a:solidFill>
                  <a:srgbClr val="434343"/>
                </a:solidFill>
                <a:latin typeface="Arial"/>
                <a:cs typeface="Arial"/>
              </a:rPr>
              <a:t> </a:t>
            </a:r>
            <a:r>
              <a:rPr sz="950" dirty="0">
                <a:solidFill>
                  <a:srgbClr val="434343"/>
                </a:solidFill>
                <a:latin typeface="Arial"/>
                <a:cs typeface="Arial"/>
              </a:rPr>
              <a:t>Aquilino</a:t>
            </a:r>
            <a:r>
              <a:rPr sz="950" spc="-25" dirty="0">
                <a:solidFill>
                  <a:srgbClr val="434343"/>
                </a:solidFill>
                <a:latin typeface="Arial"/>
                <a:cs typeface="Arial"/>
              </a:rPr>
              <a:t> </a:t>
            </a:r>
            <a:r>
              <a:rPr sz="950" dirty="0">
                <a:solidFill>
                  <a:srgbClr val="434343"/>
                </a:solidFill>
                <a:latin typeface="Arial"/>
                <a:cs typeface="Arial"/>
              </a:rPr>
              <a:t>de</a:t>
            </a:r>
            <a:r>
              <a:rPr sz="950" spc="-35" dirty="0">
                <a:solidFill>
                  <a:srgbClr val="434343"/>
                </a:solidFill>
                <a:latin typeface="Arial"/>
                <a:cs typeface="Arial"/>
              </a:rPr>
              <a:t> </a:t>
            </a:r>
            <a:r>
              <a:rPr sz="950" dirty="0">
                <a:solidFill>
                  <a:srgbClr val="434343"/>
                </a:solidFill>
                <a:latin typeface="Arial"/>
                <a:cs typeface="Arial"/>
              </a:rPr>
              <a:t>la</a:t>
            </a:r>
            <a:r>
              <a:rPr sz="950" spc="-30" dirty="0">
                <a:solidFill>
                  <a:srgbClr val="434343"/>
                </a:solidFill>
                <a:latin typeface="Arial"/>
                <a:cs typeface="Arial"/>
              </a:rPr>
              <a:t> </a:t>
            </a:r>
            <a:r>
              <a:rPr sz="950" spc="-10" dirty="0">
                <a:solidFill>
                  <a:srgbClr val="434343"/>
                </a:solidFill>
                <a:latin typeface="Arial"/>
                <a:cs typeface="Arial"/>
              </a:rPr>
              <a:t>Guardia, </a:t>
            </a:r>
            <a:r>
              <a:rPr sz="950" dirty="0">
                <a:solidFill>
                  <a:srgbClr val="434343"/>
                </a:solidFill>
                <a:latin typeface="Arial"/>
                <a:cs typeface="Arial"/>
              </a:rPr>
              <a:t>Panama</a:t>
            </a:r>
            <a:r>
              <a:rPr sz="950" spc="-55" dirty="0">
                <a:solidFill>
                  <a:srgbClr val="434343"/>
                </a:solidFill>
                <a:latin typeface="Arial"/>
                <a:cs typeface="Arial"/>
              </a:rPr>
              <a:t> </a:t>
            </a:r>
            <a:r>
              <a:rPr sz="950" dirty="0">
                <a:solidFill>
                  <a:srgbClr val="434343"/>
                </a:solidFill>
                <a:latin typeface="Arial"/>
                <a:cs typeface="Arial"/>
              </a:rPr>
              <a:t>City,</a:t>
            </a:r>
            <a:r>
              <a:rPr sz="950" spc="-60" dirty="0">
                <a:solidFill>
                  <a:srgbClr val="434343"/>
                </a:solidFill>
                <a:latin typeface="Arial"/>
                <a:cs typeface="Arial"/>
              </a:rPr>
              <a:t> </a:t>
            </a:r>
            <a:r>
              <a:rPr sz="950" spc="-10" dirty="0">
                <a:solidFill>
                  <a:srgbClr val="434343"/>
                </a:solidFill>
                <a:latin typeface="Arial"/>
                <a:cs typeface="Arial"/>
              </a:rPr>
              <a:t>Panama</a:t>
            </a:r>
            <a:endParaRPr sz="950" dirty="0">
              <a:latin typeface="Arial"/>
              <a:cs typeface="Arial"/>
            </a:endParaRPr>
          </a:p>
          <a:p>
            <a:pPr marL="12700">
              <a:lnSpc>
                <a:spcPct val="100000"/>
              </a:lnSpc>
            </a:pPr>
            <a:r>
              <a:rPr sz="950" b="1" dirty="0">
                <a:solidFill>
                  <a:srgbClr val="434343"/>
                </a:solidFill>
                <a:latin typeface="Arial"/>
                <a:cs typeface="Arial"/>
              </a:rPr>
              <a:t>Phone:</a:t>
            </a:r>
            <a:r>
              <a:rPr sz="950" b="1" spc="-50" dirty="0">
                <a:solidFill>
                  <a:srgbClr val="434343"/>
                </a:solidFill>
                <a:latin typeface="Arial"/>
                <a:cs typeface="Arial"/>
              </a:rPr>
              <a:t> </a:t>
            </a:r>
            <a:r>
              <a:rPr sz="950" dirty="0">
                <a:solidFill>
                  <a:srgbClr val="434343"/>
                </a:solidFill>
                <a:latin typeface="Arial"/>
                <a:cs typeface="Arial"/>
              </a:rPr>
              <a:t>+507</a:t>
            </a:r>
            <a:r>
              <a:rPr sz="950" spc="-40" dirty="0">
                <a:solidFill>
                  <a:srgbClr val="434343"/>
                </a:solidFill>
                <a:latin typeface="Arial"/>
                <a:cs typeface="Arial"/>
              </a:rPr>
              <a:t> </a:t>
            </a:r>
            <a:r>
              <a:rPr sz="950" spc="-10" dirty="0">
                <a:solidFill>
                  <a:srgbClr val="434343"/>
                </a:solidFill>
                <a:latin typeface="Arial"/>
                <a:cs typeface="Arial"/>
              </a:rPr>
              <a:t>280-</a:t>
            </a:r>
            <a:r>
              <a:rPr sz="950" spc="-20" dirty="0">
                <a:solidFill>
                  <a:srgbClr val="434343"/>
                </a:solidFill>
                <a:latin typeface="Arial"/>
                <a:cs typeface="Arial"/>
              </a:rPr>
              <a:t>8000</a:t>
            </a:r>
            <a:endParaRPr sz="950" dirty="0">
              <a:latin typeface="Arial"/>
              <a:cs typeface="Arial"/>
            </a:endParaRPr>
          </a:p>
          <a:p>
            <a:pPr marL="12700">
              <a:lnSpc>
                <a:spcPct val="100000"/>
              </a:lnSpc>
            </a:pPr>
            <a:r>
              <a:rPr sz="950" b="1" spc="-10" dirty="0">
                <a:solidFill>
                  <a:srgbClr val="434343"/>
                </a:solidFill>
                <a:latin typeface="Arial"/>
                <a:cs typeface="Arial"/>
              </a:rPr>
              <a:t>Website:</a:t>
            </a:r>
            <a:r>
              <a:rPr sz="950" b="1" spc="120" dirty="0">
                <a:solidFill>
                  <a:srgbClr val="434343"/>
                </a:solidFill>
                <a:latin typeface="Arial"/>
                <a:cs typeface="Arial"/>
              </a:rPr>
              <a:t> </a:t>
            </a:r>
            <a:r>
              <a:rPr sz="950" spc="-10" dirty="0">
                <a:solidFill>
                  <a:srgbClr val="009E91"/>
                </a:solidFill>
                <a:latin typeface="Arial"/>
                <a:cs typeface="Arial"/>
              </a:rPr>
              <a:t>https</a:t>
            </a:r>
            <a:r>
              <a:rPr sz="950" spc="-10" dirty="0">
                <a:solidFill>
                  <a:srgbClr val="009E91"/>
                </a:solidFill>
                <a:latin typeface="Arial"/>
                <a:cs typeface="Arial"/>
                <a:hlinkClick r:id="rId3"/>
              </a:rPr>
              <a:t>://www</a:t>
            </a:r>
            <a:r>
              <a:rPr sz="950" spc="-10" dirty="0">
                <a:solidFill>
                  <a:srgbClr val="009E91"/>
                </a:solidFill>
                <a:latin typeface="Arial"/>
                <a:cs typeface="Arial"/>
              </a:rPr>
              <a:t>.h</a:t>
            </a:r>
            <a:r>
              <a:rPr sz="950" spc="-10" dirty="0">
                <a:solidFill>
                  <a:srgbClr val="009E91"/>
                </a:solidFill>
                <a:latin typeface="Arial"/>
                <a:cs typeface="Arial"/>
                <a:hlinkClick r:id="rId3"/>
              </a:rPr>
              <a:t>ilto</a:t>
            </a:r>
            <a:r>
              <a:rPr sz="950" spc="-10" dirty="0">
                <a:solidFill>
                  <a:srgbClr val="009E91"/>
                </a:solidFill>
                <a:latin typeface="Arial"/>
                <a:cs typeface="Arial"/>
              </a:rPr>
              <a:t>n</a:t>
            </a:r>
            <a:r>
              <a:rPr sz="950" spc="-10" dirty="0">
                <a:solidFill>
                  <a:srgbClr val="009E91"/>
                </a:solidFill>
                <a:latin typeface="Arial"/>
                <a:cs typeface="Arial"/>
                <a:hlinkClick r:id="rId3"/>
              </a:rPr>
              <a:t>.com/en/hotels/ptyhfhh-hilton-panama/</a:t>
            </a:r>
            <a:endParaRPr sz="950" dirty="0">
              <a:latin typeface="Arial"/>
              <a:cs typeface="Arial"/>
            </a:endParaRPr>
          </a:p>
        </p:txBody>
      </p:sp>
    </p:spTree>
    <p:extLst>
      <p:ext uri="{BB962C8B-B14F-4D97-AF65-F5344CB8AC3E}">
        <p14:creationId xmlns:p14="http://schemas.microsoft.com/office/powerpoint/2010/main" val="3447899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1798144-4A7A-A25D-3859-8B37311E7FA3}"/>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17</a:t>
            </a:fld>
            <a:endParaRPr lang="en-US" altLang="ja-JP" dirty="0"/>
          </a:p>
        </p:txBody>
      </p:sp>
      <p:sp>
        <p:nvSpPr>
          <p:cNvPr id="3" name="日付プレースホルダー 2">
            <a:extLst>
              <a:ext uri="{FF2B5EF4-FFF2-40B4-BE49-F238E27FC236}">
                <a16:creationId xmlns:a16="http://schemas.microsoft.com/office/drawing/2014/main" id="{AB879855-0153-7284-3FEB-660B4FB86925}"/>
              </a:ext>
            </a:extLst>
          </p:cNvPr>
          <p:cNvSpPr>
            <a:spLocks noGrp="1"/>
          </p:cNvSpPr>
          <p:nvPr>
            <p:ph type="dt" sz="half" idx="2"/>
          </p:nvPr>
        </p:nvSpPr>
        <p:spPr/>
        <p:txBody>
          <a:bodyPr/>
          <a:lstStyle/>
          <a:p>
            <a:r>
              <a:rPr lang="en-US" altLang="ja-JP"/>
              <a:t>January 2024</a:t>
            </a:r>
            <a:endParaRPr lang="en-US" altLang="ja-JP" dirty="0"/>
          </a:p>
        </p:txBody>
      </p:sp>
      <p:sp>
        <p:nvSpPr>
          <p:cNvPr id="5" name="object 2">
            <a:extLst>
              <a:ext uri="{FF2B5EF4-FFF2-40B4-BE49-F238E27FC236}">
                <a16:creationId xmlns:a16="http://schemas.microsoft.com/office/drawing/2014/main" id="{5517EF6B-3EB4-2C59-ED97-320C999242B8}"/>
              </a:ext>
            </a:extLst>
          </p:cNvPr>
          <p:cNvSpPr txBox="1"/>
          <p:nvPr/>
        </p:nvSpPr>
        <p:spPr>
          <a:xfrm>
            <a:off x="1328364" y="770409"/>
            <a:ext cx="5682615" cy="959237"/>
          </a:xfrm>
          <a:prstGeom prst="rect">
            <a:avLst/>
          </a:prstGeom>
        </p:spPr>
        <p:txBody>
          <a:bodyPr vert="horz" wrap="square" lIns="0" tIns="15240" rIns="0" bIns="0" rtlCol="0">
            <a:spAutoFit/>
          </a:bodyPr>
          <a:lstStyle/>
          <a:p>
            <a:pPr marL="2270760">
              <a:lnSpc>
                <a:spcPts val="2420"/>
              </a:lnSpc>
              <a:spcBef>
                <a:spcPts val="120"/>
              </a:spcBef>
            </a:pPr>
            <a:r>
              <a:rPr sz="2050" b="1" dirty="0">
                <a:solidFill>
                  <a:srgbClr val="056AB3"/>
                </a:solidFill>
                <a:latin typeface="Arial"/>
                <a:cs typeface="Arial"/>
              </a:rPr>
              <a:t>2024</a:t>
            </a:r>
            <a:r>
              <a:rPr sz="2050" b="1" spc="35" dirty="0">
                <a:solidFill>
                  <a:srgbClr val="056AB3"/>
                </a:solidFill>
                <a:latin typeface="Arial"/>
                <a:cs typeface="Arial"/>
              </a:rPr>
              <a:t> </a:t>
            </a:r>
            <a:r>
              <a:rPr lang="en-US" altLang="ja-JP" sz="2050" b="1" spc="35" dirty="0">
                <a:solidFill>
                  <a:srgbClr val="056AB3"/>
                </a:solidFill>
                <a:latin typeface="Arial"/>
                <a:cs typeface="Arial"/>
              </a:rPr>
              <a:t>March</a:t>
            </a:r>
            <a:endParaRPr sz="2050" dirty="0">
              <a:latin typeface="Arial"/>
              <a:cs typeface="Arial"/>
            </a:endParaRPr>
          </a:p>
          <a:p>
            <a:pPr marL="718185">
              <a:lnSpc>
                <a:spcPts val="2420"/>
              </a:lnSpc>
            </a:pPr>
            <a:r>
              <a:rPr sz="2050" b="1" dirty="0">
                <a:solidFill>
                  <a:srgbClr val="056AB3"/>
                </a:solidFill>
                <a:latin typeface="Arial"/>
                <a:cs typeface="Arial"/>
              </a:rPr>
              <a:t>IEEE</a:t>
            </a:r>
            <a:r>
              <a:rPr sz="2050" b="1" spc="45" dirty="0">
                <a:solidFill>
                  <a:srgbClr val="056AB3"/>
                </a:solidFill>
                <a:latin typeface="Arial"/>
                <a:cs typeface="Arial"/>
              </a:rPr>
              <a:t> </a:t>
            </a:r>
            <a:r>
              <a:rPr sz="2050" b="1" dirty="0">
                <a:solidFill>
                  <a:srgbClr val="056AB3"/>
                </a:solidFill>
                <a:latin typeface="Arial"/>
                <a:cs typeface="Arial"/>
              </a:rPr>
              <a:t>802</a:t>
            </a:r>
            <a:r>
              <a:rPr sz="2050" b="1" spc="45" dirty="0">
                <a:solidFill>
                  <a:srgbClr val="056AB3"/>
                </a:solidFill>
                <a:latin typeface="Arial"/>
                <a:cs typeface="Arial"/>
              </a:rPr>
              <a:t> </a:t>
            </a:r>
            <a:r>
              <a:rPr sz="2050" b="1" dirty="0">
                <a:solidFill>
                  <a:srgbClr val="056AB3"/>
                </a:solidFill>
                <a:latin typeface="Arial"/>
                <a:cs typeface="Arial"/>
              </a:rPr>
              <a:t>WIRELESS</a:t>
            </a:r>
            <a:r>
              <a:rPr sz="2050" b="1" spc="45" dirty="0">
                <a:solidFill>
                  <a:srgbClr val="056AB3"/>
                </a:solidFill>
                <a:latin typeface="Arial"/>
                <a:cs typeface="Arial"/>
              </a:rPr>
              <a:t> </a:t>
            </a:r>
            <a:r>
              <a:rPr lang="en-US" altLang="ja-JP" sz="2050" b="1" spc="45" dirty="0">
                <a:solidFill>
                  <a:srgbClr val="056AB3"/>
                </a:solidFill>
                <a:latin typeface="Arial"/>
                <a:cs typeface="Arial"/>
              </a:rPr>
              <a:t>Plenary</a:t>
            </a:r>
            <a:r>
              <a:rPr sz="2050" b="1" spc="45" dirty="0">
                <a:solidFill>
                  <a:srgbClr val="056AB3"/>
                </a:solidFill>
                <a:latin typeface="Arial"/>
                <a:cs typeface="Arial"/>
              </a:rPr>
              <a:t> </a:t>
            </a:r>
            <a:r>
              <a:rPr sz="2050" b="1" spc="-10" dirty="0">
                <a:solidFill>
                  <a:srgbClr val="056AB3"/>
                </a:solidFill>
                <a:latin typeface="Arial"/>
                <a:cs typeface="Arial"/>
              </a:rPr>
              <a:t>SESSION</a:t>
            </a:r>
            <a:endParaRPr sz="2050" dirty="0">
              <a:latin typeface="Arial"/>
              <a:cs typeface="Arial"/>
            </a:endParaRPr>
          </a:p>
          <a:p>
            <a:pPr marL="12700">
              <a:lnSpc>
                <a:spcPct val="100000"/>
              </a:lnSpc>
              <a:spcBef>
                <a:spcPts val="1019"/>
              </a:spcBef>
            </a:pPr>
            <a:r>
              <a:rPr lang="en-US" altLang="ja-JP" sz="1300" dirty="0">
                <a:solidFill>
                  <a:srgbClr val="056AB3"/>
                </a:solidFill>
                <a:latin typeface="Arial"/>
                <a:cs typeface="Arial"/>
              </a:rPr>
              <a:t>March</a:t>
            </a:r>
            <a:r>
              <a:rPr lang="ja-JP" altLang="en-US" sz="1300" dirty="0">
                <a:solidFill>
                  <a:srgbClr val="056AB3"/>
                </a:solidFill>
                <a:latin typeface="Arial"/>
                <a:cs typeface="Arial"/>
              </a:rPr>
              <a:t> </a:t>
            </a:r>
            <a:r>
              <a:rPr lang="en-US" altLang="ja-JP" sz="1300" dirty="0">
                <a:solidFill>
                  <a:srgbClr val="056AB3"/>
                </a:solidFill>
                <a:latin typeface="Arial"/>
                <a:cs typeface="Arial"/>
              </a:rPr>
              <a:t>10-15, 2024   Hyatt Regency Denver Colorado Convention Center</a:t>
            </a:r>
          </a:p>
        </p:txBody>
      </p:sp>
      <p:sp>
        <p:nvSpPr>
          <p:cNvPr id="8" name="テキスト ボックス 7">
            <a:extLst>
              <a:ext uri="{FF2B5EF4-FFF2-40B4-BE49-F238E27FC236}">
                <a16:creationId xmlns:a16="http://schemas.microsoft.com/office/drawing/2014/main" id="{5DAF32BA-ED1F-CEDE-A476-2F2742795990}"/>
              </a:ext>
            </a:extLst>
          </p:cNvPr>
          <p:cNvSpPr txBox="1"/>
          <p:nvPr/>
        </p:nvSpPr>
        <p:spPr>
          <a:xfrm>
            <a:off x="528809" y="1533655"/>
            <a:ext cx="8459517" cy="4647426"/>
          </a:xfrm>
          <a:prstGeom prst="rect">
            <a:avLst/>
          </a:prstGeom>
          <a:noFill/>
        </p:spPr>
        <p:txBody>
          <a:bodyPr wrap="square">
            <a:spAutoFit/>
          </a:bodyPr>
          <a:lstStyle/>
          <a:p>
            <a:pPr algn="l"/>
            <a:endParaRPr lang="ja-JP" altLang="en-US" sz="2000" b="0" i="0" u="none" strike="noStrike" baseline="0" dirty="0">
              <a:solidFill>
                <a:srgbClr val="000000"/>
              </a:solidFill>
              <a:latin typeface="Times New Roman" panose="02020603050405020304" pitchFamily="18" charset="0"/>
            </a:endParaRPr>
          </a:p>
          <a:p>
            <a:r>
              <a:rPr lang="en-US" altLang="ja-JP" sz="2400" b="1" i="0" u="none" strike="noStrike" baseline="0" dirty="0">
                <a:solidFill>
                  <a:srgbClr val="353744"/>
                </a:solidFill>
                <a:latin typeface="Times New Roman" panose="02020603050405020304" pitchFamily="18" charset="0"/>
              </a:rPr>
              <a:t>Early Registration Deadline: Friday January 12, 2024 </a:t>
            </a:r>
            <a:endParaRPr lang="en-US" altLang="ja-JP" sz="2400" b="0" i="0" u="none" strike="noStrike" baseline="0" dirty="0">
              <a:solidFill>
                <a:srgbClr val="353744"/>
              </a:solidFill>
              <a:latin typeface="Times New Roman" panose="02020603050405020304" pitchFamily="18" charset="0"/>
            </a:endParaRPr>
          </a:p>
          <a:p>
            <a:r>
              <a:rPr lang="en-US" altLang="ja-JP" sz="1800" b="0" i="0" u="none" strike="noStrike" baseline="0" dirty="0">
                <a:solidFill>
                  <a:srgbClr val="353744"/>
                </a:solidFill>
                <a:latin typeface="Times New Roman" panose="02020603050405020304" pitchFamily="18" charset="0"/>
              </a:rPr>
              <a:t>The March 2024 IEEE 802 Plenary is scheduled to take place in Denver Colorado, USA at the Hyatt Regency Denver Colorado Convention Center. In-Person and Virtual participation will be available for this session. </a:t>
            </a:r>
            <a:endParaRPr lang="en-US" altLang="ja-JP" sz="1800" b="0" i="0" u="none" strike="noStrike" baseline="0" dirty="0">
              <a:solidFill>
                <a:srgbClr val="000000"/>
              </a:solidFill>
              <a:latin typeface="Times New Roman" panose="02020603050405020304" pitchFamily="18" charset="0"/>
            </a:endParaRPr>
          </a:p>
          <a:p>
            <a:r>
              <a:rPr lang="en-US" altLang="ja-JP" sz="1800" b="1" i="0" u="none" strike="noStrike" baseline="0" dirty="0">
                <a:solidFill>
                  <a:srgbClr val="353744"/>
                </a:solidFill>
                <a:latin typeface="Times New Roman" panose="02020603050405020304" pitchFamily="18" charset="0"/>
              </a:rPr>
              <a:t>Participating Working Groups: 802.1, 802.3, 802.11, 802.15, 801.18, 802.19, 802.24 </a:t>
            </a:r>
            <a:endParaRPr lang="en-US" altLang="ja-JP" sz="1800" b="0" i="0" u="none" strike="noStrike" baseline="0" dirty="0">
              <a:solidFill>
                <a:srgbClr val="000000"/>
              </a:solidFill>
              <a:latin typeface="Times New Roman" panose="02020603050405020304" pitchFamily="18" charset="0"/>
            </a:endParaRPr>
          </a:p>
          <a:p>
            <a:r>
              <a:rPr lang="en-US" altLang="ja-JP" sz="2400" b="1" i="0" u="none" strike="noStrike" baseline="0" dirty="0">
                <a:solidFill>
                  <a:srgbClr val="353744"/>
                </a:solidFill>
                <a:latin typeface="Times New Roman" panose="02020603050405020304" pitchFamily="18" charset="0"/>
              </a:rPr>
              <a:t>Session Registration and Information Website: </a:t>
            </a:r>
            <a:r>
              <a:rPr lang="en-US" altLang="ja-JP" sz="2400" b="1" i="0" u="none" strike="noStrike" baseline="0" dirty="0">
                <a:solidFill>
                  <a:srgbClr val="1154CC"/>
                </a:solidFill>
                <a:latin typeface="Times New Roman" panose="02020603050405020304" pitchFamily="18" charset="0"/>
              </a:rPr>
              <a:t>https://cvent.me/PE85XZ </a:t>
            </a:r>
            <a:endParaRPr lang="en-US" altLang="ja-JP" sz="2400" b="0" i="0" u="none" strike="noStrike" baseline="0" dirty="0">
              <a:solidFill>
                <a:srgbClr val="1154CC"/>
              </a:solidFill>
              <a:latin typeface="Times New Roman" panose="02020603050405020304" pitchFamily="18" charset="0"/>
            </a:endParaRPr>
          </a:p>
          <a:p>
            <a:r>
              <a:rPr lang="en-US" altLang="ja-JP" sz="2400" b="1" i="0" u="none" strike="noStrike" baseline="0" dirty="0">
                <a:solidFill>
                  <a:srgbClr val="1154CC"/>
                </a:solidFill>
                <a:latin typeface="Times New Roman" panose="02020603050405020304" pitchFamily="18" charset="0"/>
              </a:rPr>
              <a:t>Registration Fees and Deadlines </a:t>
            </a:r>
            <a:endParaRPr lang="en-US" altLang="ja-JP" sz="2400" b="0" i="0" u="none" strike="noStrike" baseline="0" dirty="0">
              <a:solidFill>
                <a:srgbClr val="1154CC"/>
              </a:solidFill>
              <a:latin typeface="Times New Roman" panose="02020603050405020304" pitchFamily="18" charset="0"/>
            </a:endParaRPr>
          </a:p>
          <a:p>
            <a:r>
              <a:rPr lang="en-US" altLang="ja-JP" sz="1800" b="1" i="0" u="none" strike="noStrike" baseline="0" dirty="0">
                <a:solidFill>
                  <a:srgbClr val="353744"/>
                </a:solidFill>
                <a:latin typeface="Times New Roman" panose="02020603050405020304" pitchFamily="18" charset="0"/>
              </a:rPr>
              <a:t>Early </a:t>
            </a:r>
            <a:r>
              <a:rPr lang="en-US" altLang="ja-JP" sz="1800" b="0" i="0" u="none" strike="noStrike" baseline="0" dirty="0">
                <a:solidFill>
                  <a:srgbClr val="353744"/>
                </a:solidFill>
                <a:latin typeface="Times New Roman" panose="02020603050405020304" pitchFamily="18" charset="0"/>
              </a:rPr>
              <a:t>$US 800.00 until January 12, 2024 </a:t>
            </a:r>
            <a:endParaRPr lang="en-US" altLang="ja-JP" sz="1800" b="0" i="0" u="none" strike="noStrike" baseline="0" dirty="0">
              <a:solidFill>
                <a:srgbClr val="000000"/>
              </a:solidFill>
              <a:latin typeface="Times New Roman" panose="02020603050405020304" pitchFamily="18" charset="0"/>
            </a:endParaRPr>
          </a:p>
          <a:p>
            <a:r>
              <a:rPr lang="en-US" altLang="ja-JP" sz="1800" b="1" i="0" u="none" strike="noStrike" baseline="0" dirty="0">
                <a:solidFill>
                  <a:srgbClr val="353744"/>
                </a:solidFill>
                <a:latin typeface="Times New Roman" panose="02020603050405020304" pitchFamily="18" charset="0"/>
              </a:rPr>
              <a:t>Standard </a:t>
            </a:r>
            <a:r>
              <a:rPr lang="en-US" altLang="ja-JP" sz="1800" b="0" i="0" u="none" strike="noStrike" baseline="0" dirty="0">
                <a:solidFill>
                  <a:srgbClr val="353744"/>
                </a:solidFill>
                <a:latin typeface="Times New Roman" panose="02020603050405020304" pitchFamily="18" charset="0"/>
              </a:rPr>
              <a:t>$US 1150.00 After January 12, until March 1, 2024 </a:t>
            </a:r>
            <a:endParaRPr lang="en-US" altLang="ja-JP" sz="1800" b="0" i="0" u="none" strike="noStrike" baseline="0" dirty="0">
              <a:solidFill>
                <a:srgbClr val="000000"/>
              </a:solidFill>
              <a:latin typeface="Times New Roman" panose="02020603050405020304" pitchFamily="18" charset="0"/>
            </a:endParaRPr>
          </a:p>
          <a:p>
            <a:r>
              <a:rPr lang="en-US" altLang="ja-JP" sz="1800" b="1" i="0" u="none" strike="noStrike" baseline="0" dirty="0">
                <a:solidFill>
                  <a:srgbClr val="353744"/>
                </a:solidFill>
                <a:latin typeface="Times New Roman" panose="02020603050405020304" pitchFamily="18" charset="0"/>
              </a:rPr>
              <a:t>Late/Onsite </a:t>
            </a:r>
            <a:r>
              <a:rPr lang="en-US" altLang="ja-JP" sz="1800" b="0" i="0" u="none" strike="noStrike" baseline="0" dirty="0">
                <a:solidFill>
                  <a:srgbClr val="353744"/>
                </a:solidFill>
                <a:latin typeface="Times New Roman" panose="02020603050405020304" pitchFamily="18" charset="0"/>
              </a:rPr>
              <a:t>$US 1500.00 after March 1, 2024 </a:t>
            </a:r>
            <a:endParaRPr lang="en-US" altLang="ja-JP" sz="1800" b="0" i="0" u="none" strike="noStrike" baseline="0" dirty="0">
              <a:solidFill>
                <a:srgbClr val="000000"/>
              </a:solidFill>
              <a:latin typeface="Times New Roman" panose="02020603050405020304" pitchFamily="18" charset="0"/>
            </a:endParaRPr>
          </a:p>
          <a:p>
            <a:r>
              <a:rPr lang="en-US" altLang="ja-JP" sz="1800" b="1" i="0" u="none" strike="noStrike" baseline="0" dirty="0">
                <a:solidFill>
                  <a:srgbClr val="353744"/>
                </a:solidFill>
                <a:latin typeface="Times New Roman" panose="02020603050405020304" pitchFamily="18" charset="0"/>
              </a:rPr>
              <a:t>Student $US 100.00 </a:t>
            </a:r>
            <a:endParaRPr lang="en-US" altLang="ja-JP" sz="1800" b="0" i="0" u="none" strike="noStrike" baseline="0" dirty="0">
              <a:solidFill>
                <a:srgbClr val="353744"/>
              </a:solidFill>
              <a:latin typeface="Times New Roman" panose="02020603050405020304" pitchFamily="18" charset="0"/>
            </a:endParaRPr>
          </a:p>
          <a:p>
            <a:r>
              <a:rPr lang="en-US" altLang="ja-JP" sz="1800" b="1" i="0" u="none" strike="noStrike" baseline="0" dirty="0">
                <a:solidFill>
                  <a:srgbClr val="353744"/>
                </a:solidFill>
                <a:latin typeface="Times New Roman" panose="02020603050405020304" pitchFamily="18" charset="0"/>
              </a:rPr>
              <a:t>Social Tickets: </a:t>
            </a:r>
            <a:r>
              <a:rPr lang="en-US" altLang="ja-JP" sz="1800" b="0" i="0" u="none" strike="noStrike" baseline="0" dirty="0">
                <a:solidFill>
                  <a:srgbClr val="353744"/>
                </a:solidFill>
                <a:latin typeface="Times New Roman" panose="02020603050405020304" pitchFamily="18" charset="0"/>
              </a:rPr>
              <a:t>Optional purchase for In-Person Attendees and their Guests </a:t>
            </a:r>
            <a:endParaRPr lang="en-US" altLang="ja-JP" sz="1800" b="0" i="0" u="none" strike="noStrike" baseline="0" dirty="0">
              <a:solidFill>
                <a:srgbClr val="000000"/>
              </a:solidFill>
              <a:latin typeface="Times New Roman" panose="02020603050405020304" pitchFamily="18" charset="0"/>
            </a:endParaRPr>
          </a:p>
          <a:p>
            <a:r>
              <a:rPr lang="en-US" altLang="ja-JP" sz="1800" b="0" i="0" u="none" strike="noStrike" baseline="0" dirty="0">
                <a:solidFill>
                  <a:srgbClr val="353744"/>
                </a:solidFill>
                <a:latin typeface="Times New Roman" panose="02020603050405020304" pitchFamily="18" charset="0"/>
              </a:rPr>
              <a:t>$US 24.99 per ticket Until March 15, 2024 </a:t>
            </a:r>
            <a:endParaRPr lang="ja-JP" altLang="en-US" dirty="0"/>
          </a:p>
        </p:txBody>
      </p:sp>
    </p:spTree>
    <p:extLst>
      <p:ext uri="{BB962C8B-B14F-4D97-AF65-F5344CB8AC3E}">
        <p14:creationId xmlns:p14="http://schemas.microsoft.com/office/powerpoint/2010/main" val="42777182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a:extLst>
              <a:ext uri="{FF2B5EF4-FFF2-40B4-BE49-F238E27FC236}">
                <a16:creationId xmlns:a16="http://schemas.microsoft.com/office/drawing/2014/main" id="{BD63B443-E47D-34EF-69C0-A8EF8841979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a:extLst>
              <a:ext uri="{FF2B5EF4-FFF2-40B4-BE49-F238E27FC236}">
                <a16:creationId xmlns:a16="http://schemas.microsoft.com/office/drawing/2014/main" id="{8BA1793D-5BD3-4403-95C9-9E3B555A15E0}"/>
              </a:ext>
            </a:extLst>
          </p:cNvPr>
          <p:cNvSpPr>
            <a:spLocks noGrp="1"/>
          </p:cNvSpPr>
          <p:nvPr>
            <p:ph idx="1"/>
          </p:nvPr>
        </p:nvSpPr>
        <p:spPr>
          <a:xfrm>
            <a:off x="197875" y="1607473"/>
            <a:ext cx="8824450" cy="5206793"/>
          </a:xfrm>
        </p:spPr>
        <p:txBody>
          <a:bodyPr/>
          <a:lstStyle/>
          <a:p>
            <a:pPr marL="0" indent="0">
              <a:lnSpc>
                <a:spcPts val="2100"/>
              </a:lnSpc>
              <a:buNone/>
            </a:pPr>
            <a:r>
              <a:rPr lang="en-US" altLang="ja-JP" sz="1800" b="1" dirty="0"/>
              <a:t>Objective</a:t>
            </a:r>
            <a:r>
              <a:rPr lang="en-US" altLang="ja-JP" sz="1800" dirty="0"/>
              <a:t>: E</a:t>
            </a:r>
            <a:r>
              <a:rPr kumimoji="1" lang="en-US" altLang="ja-JP" sz="1800" dirty="0"/>
              <a:t>nhancements to the BAN Ultra Wideband (UWB) physical layer (PHY) and media access control (MAC) to support enhanced dependability to a human BAN (</a:t>
            </a:r>
            <a:r>
              <a:rPr kumimoji="1" lang="en-US" altLang="ja-JP" sz="1800" dirty="0">
                <a:solidFill>
                  <a:srgbClr val="FF0000"/>
                </a:solidFill>
              </a:rPr>
              <a:t>HBAN</a:t>
            </a:r>
            <a:r>
              <a:rPr kumimoji="1" lang="en-US" altLang="ja-JP" sz="1800" dirty="0"/>
              <a:t>) and adds support for vehicle body area networks (</a:t>
            </a:r>
            <a:r>
              <a:rPr kumimoji="1" lang="en-US" altLang="ja-JP" sz="1800" dirty="0">
                <a:solidFill>
                  <a:srgbClr val="FF0000"/>
                </a:solidFill>
              </a:rPr>
              <a:t>VBAN</a:t>
            </a:r>
            <a:r>
              <a:rPr kumimoji="1" lang="en-US" altLang="ja-JP" sz="1800" dirty="0"/>
              <a:t>), a coordinator in a vehicle with devices around the vehicular cabin.</a:t>
            </a:r>
          </a:p>
          <a:p>
            <a:pPr marL="0" indent="0">
              <a:lnSpc>
                <a:spcPts val="2100"/>
              </a:lnSpc>
              <a:buNone/>
            </a:pPr>
            <a:r>
              <a:rPr lang="en-US" altLang="ja-JP" sz="1800" b="1" dirty="0"/>
              <a:t>Action:  </a:t>
            </a:r>
          </a:p>
          <a:p>
            <a:pPr marL="0" indent="0">
              <a:lnSpc>
                <a:spcPts val="2100"/>
              </a:lnSpc>
              <a:buNone/>
            </a:pPr>
            <a:r>
              <a:rPr lang="en-US" altLang="ja-JP" sz="1800" dirty="0">
                <a:solidFill>
                  <a:srgbClr val="FF0000"/>
                </a:solidFill>
                <a:highlight>
                  <a:srgbClr val="FFFF00"/>
                </a:highlight>
              </a:rPr>
              <a:t>•Update draft#1.11 of  Draft Proposals for Pre-Ballot</a:t>
            </a:r>
          </a:p>
          <a:p>
            <a:pPr marL="0" indent="0">
              <a:lnSpc>
                <a:spcPts val="2100"/>
              </a:lnSpc>
              <a:buNone/>
            </a:pPr>
            <a:r>
              <a:rPr lang="en-US" altLang="ja-JP" sz="1800" dirty="0">
                <a:solidFill>
                  <a:srgbClr val="FF0000"/>
                </a:solidFill>
              </a:rPr>
              <a:t>•Comment resolution for draft#1.11</a:t>
            </a:r>
          </a:p>
          <a:p>
            <a:pPr marL="0" indent="0">
              <a:lnSpc>
                <a:spcPts val="2100"/>
              </a:lnSpc>
              <a:buNone/>
            </a:pPr>
            <a:r>
              <a:rPr lang="en-US" altLang="ja-JP" sz="1800" dirty="0">
                <a:solidFill>
                  <a:srgbClr val="FF0000"/>
                </a:solidFill>
              </a:rPr>
              <a:t>•Performance Evaluation of Technologies in PHY; Channel Coding According to 8 QoS Levels of Packets and  Coexistence Levels, Interference Mitigation, etc.  </a:t>
            </a:r>
          </a:p>
          <a:p>
            <a:pPr marL="0" indent="0">
              <a:lnSpc>
                <a:spcPts val="2100"/>
              </a:lnSpc>
              <a:buNone/>
            </a:pPr>
            <a:r>
              <a:rPr lang="en-US" altLang="ja-JP" sz="1800" dirty="0">
                <a:solidFill>
                  <a:srgbClr val="FF0000"/>
                </a:solidFill>
              </a:rPr>
              <a:t>•Performance Evaluation of Technologies in MAC; Channel Management, CCA, Hybrid Contention Free/Access Protocol According to 8 </a:t>
            </a:r>
            <a:r>
              <a:rPr lang="en-US" altLang="ja-JP" sz="1800" dirty="0" err="1">
                <a:solidFill>
                  <a:srgbClr val="FF0000"/>
                </a:solidFill>
              </a:rPr>
              <a:t>QoSs</a:t>
            </a:r>
            <a:r>
              <a:rPr lang="en-US" altLang="ja-JP" sz="1800" dirty="0">
                <a:solidFill>
                  <a:srgbClr val="FF0000"/>
                </a:solidFill>
              </a:rPr>
              <a:t> and Coexistences.</a:t>
            </a:r>
          </a:p>
          <a:p>
            <a:pPr marL="0" indent="0">
              <a:lnSpc>
                <a:spcPts val="2100"/>
              </a:lnSpc>
              <a:buNone/>
            </a:pPr>
            <a:r>
              <a:rPr lang="en-US" altLang="ja-JP" sz="1800" dirty="0">
                <a:solidFill>
                  <a:srgbClr val="FF0000"/>
                </a:solidFill>
              </a:rPr>
              <a:t>•Harmonization or Commonality with 4ab in Coexistence and Feasible Implementation of 6ma and 4ab</a:t>
            </a:r>
          </a:p>
          <a:p>
            <a:pPr marL="0" indent="0">
              <a:lnSpc>
                <a:spcPts val="2100"/>
              </a:lnSpc>
              <a:buNone/>
            </a:pPr>
            <a:r>
              <a:rPr lang="en-US" altLang="ja-JP" sz="1800" dirty="0">
                <a:solidFill>
                  <a:srgbClr val="FF0000"/>
                </a:solidFill>
              </a:rPr>
              <a:t>•Feasibility of TSN of 802.1 in MAC</a:t>
            </a:r>
          </a:p>
          <a:p>
            <a:pPr marL="0" indent="0">
              <a:lnSpc>
                <a:spcPts val="2100"/>
              </a:lnSpc>
              <a:buNone/>
            </a:pPr>
            <a:r>
              <a:rPr lang="en-US" altLang="ja-JP" sz="1800" b="1" dirty="0"/>
              <a:t>Next Things to Do</a:t>
            </a:r>
            <a:r>
              <a:rPr lang="ja-JP" altLang="en-US" sz="1800" b="1" dirty="0"/>
              <a:t>：</a:t>
            </a:r>
            <a:endParaRPr lang="en-US" altLang="ja-JP" sz="1800" b="1" dirty="0"/>
          </a:p>
          <a:p>
            <a:pPr marL="0" indent="0">
              <a:lnSpc>
                <a:spcPts val="2100"/>
              </a:lnSpc>
              <a:buNone/>
            </a:pPr>
            <a:r>
              <a:rPr lang="en-US" altLang="ja-JP" sz="1800" dirty="0">
                <a:solidFill>
                  <a:srgbClr val="FF0000"/>
                </a:solidFill>
              </a:rPr>
              <a:t>     Finalize draft#1 for Letter Ballot</a:t>
            </a:r>
            <a:endParaRPr lang="en-US" altLang="ja-JP" sz="1800" dirty="0"/>
          </a:p>
          <a:p>
            <a:pPr marL="0" indent="0">
              <a:lnSpc>
                <a:spcPts val="2100"/>
              </a:lnSpc>
              <a:buNone/>
            </a:pPr>
            <a:endParaRPr kumimoji="1" lang="ja-JP" altLang="en-US" sz="1800" dirty="0"/>
          </a:p>
        </p:txBody>
      </p:sp>
      <p:sp>
        <p:nvSpPr>
          <p:cNvPr id="3" name="タイトル 2">
            <a:extLst>
              <a:ext uri="{FF2B5EF4-FFF2-40B4-BE49-F238E27FC236}">
                <a16:creationId xmlns:a16="http://schemas.microsoft.com/office/drawing/2014/main" id="{1BA2FB5A-48E5-4AD7-9ECE-FBB543BFA4A8}"/>
              </a:ext>
            </a:extLst>
          </p:cNvPr>
          <p:cNvSpPr>
            <a:spLocks noGrp="1"/>
          </p:cNvSpPr>
          <p:nvPr>
            <p:ph type="title"/>
          </p:nvPr>
        </p:nvSpPr>
        <p:spPr>
          <a:xfrm>
            <a:off x="494070" y="723311"/>
            <a:ext cx="8347587" cy="754576"/>
          </a:xfrm>
        </p:spPr>
        <p:txBody>
          <a:bodyPr/>
          <a:lstStyle/>
          <a:p>
            <a:pPr>
              <a:lnSpc>
                <a:spcPts val="2700"/>
              </a:lnSpc>
            </a:pPr>
            <a:r>
              <a:rPr kumimoji="1" lang="en-US" altLang="ja-JP" sz="3200" b="1" dirty="0"/>
              <a:t>Objectives of TG 6ma – Enhanced Dependability Body Area Network (</a:t>
            </a:r>
            <a:r>
              <a:rPr kumimoji="1" lang="en-US" altLang="ja-JP" sz="3200" b="1" dirty="0">
                <a:solidFill>
                  <a:srgbClr val="FF0000"/>
                </a:solidFill>
              </a:rPr>
              <a:t>ED-BAN</a:t>
            </a:r>
            <a:r>
              <a:rPr kumimoji="1" lang="en-US" altLang="ja-JP" sz="3200" b="1" dirty="0"/>
              <a:t>)</a:t>
            </a:r>
            <a:endParaRPr kumimoji="1" lang="ja-JP" altLang="en-US" sz="3200" b="1" dirty="0"/>
          </a:p>
        </p:txBody>
      </p:sp>
      <p:sp>
        <p:nvSpPr>
          <p:cNvPr id="4" name="スライド番号プレースホルダー 3">
            <a:extLst>
              <a:ext uri="{FF2B5EF4-FFF2-40B4-BE49-F238E27FC236}">
                <a16:creationId xmlns:a16="http://schemas.microsoft.com/office/drawing/2014/main" id="{9311624E-D0E3-42BC-970C-737FCA18AA5B}"/>
              </a:ext>
            </a:extLst>
          </p:cNvPr>
          <p:cNvSpPr>
            <a:spLocks noGrp="1"/>
          </p:cNvSpPr>
          <p:nvPr>
            <p:ph type="sldNum" sz="quarter" idx="12"/>
          </p:nvPr>
        </p:nvSpPr>
        <p:spPr/>
        <p:txBody>
          <a:bodyPr/>
          <a:lstStyle/>
          <a:p>
            <a:r>
              <a:rPr lang="en-US" altLang="ja-JP" dirty="0"/>
              <a:t>Slide </a:t>
            </a:r>
            <a:fld id="{17C47D4F-CAA3-4307-B0EF-8C4B3E0CF21D}" type="slidenum">
              <a:rPr lang="en-US" altLang="ja-JP" smtClean="0"/>
              <a:pPr/>
              <a:t>18</a:t>
            </a:fld>
            <a:endParaRPr lang="en-US" altLang="ja-JP" dirty="0"/>
          </a:p>
        </p:txBody>
      </p:sp>
      <p:sp>
        <p:nvSpPr>
          <p:cNvPr id="5" name="日付プレースホルダー 4">
            <a:extLst>
              <a:ext uri="{FF2B5EF4-FFF2-40B4-BE49-F238E27FC236}">
                <a16:creationId xmlns:a16="http://schemas.microsoft.com/office/drawing/2014/main" id="{9F63DC78-98B1-408F-AB92-1A373B627C18}"/>
              </a:ext>
            </a:extLst>
          </p:cNvPr>
          <p:cNvSpPr>
            <a:spLocks noGrp="1"/>
          </p:cNvSpPr>
          <p:nvPr>
            <p:ph type="dt" sz="half" idx="2"/>
          </p:nvPr>
        </p:nvSpPr>
        <p:spPr/>
        <p:txBody>
          <a:bodyPr/>
          <a:lstStyle/>
          <a:p>
            <a:r>
              <a:rPr lang="en-US" altLang="ja-JP"/>
              <a:t>January 2024</a:t>
            </a:r>
            <a:endParaRPr lang="en-US" altLang="ja-JP" dirty="0"/>
          </a:p>
        </p:txBody>
      </p:sp>
    </p:spTree>
    <p:extLst>
      <p:ext uri="{BB962C8B-B14F-4D97-AF65-F5344CB8AC3E}">
        <p14:creationId xmlns:p14="http://schemas.microsoft.com/office/powerpoint/2010/main" val="3561759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DED621C-01B2-4760-E9B4-265B16B2F7C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4099" name="Rectangle 3"/>
          <p:cNvSpPr>
            <a:spLocks noGrp="1" noChangeArrowheads="1"/>
          </p:cNvSpPr>
          <p:nvPr>
            <p:ph idx="1"/>
          </p:nvPr>
        </p:nvSpPr>
        <p:spPr>
          <a:xfrm>
            <a:off x="155742" y="1089898"/>
            <a:ext cx="8928992" cy="5517434"/>
          </a:xfrm>
          <a:ln/>
        </p:spPr>
        <p:txBody>
          <a:bodyPr>
            <a:noAutofit/>
          </a:bodyPr>
          <a:lstStyle/>
          <a:p>
            <a:pPr>
              <a:lnSpc>
                <a:spcPts val="1400"/>
              </a:lnSpc>
            </a:pPr>
            <a:r>
              <a:rPr lang="en-US" altLang="ja-JP" sz="1200" dirty="0"/>
              <a:t>TG15.6ma meeting call to order</a:t>
            </a:r>
          </a:p>
          <a:p>
            <a:pPr>
              <a:lnSpc>
                <a:spcPts val="1400"/>
              </a:lnSpc>
            </a:pPr>
            <a:r>
              <a:rPr lang="en-US" altLang="ja-JP" sz="1200" dirty="0"/>
              <a:t>Call for essential patents and policies &amp; procedures reminder </a:t>
            </a:r>
          </a:p>
          <a:p>
            <a:pPr>
              <a:lnSpc>
                <a:spcPts val="1400"/>
              </a:lnSpc>
            </a:pPr>
            <a:r>
              <a:rPr lang="en-US" altLang="ja-JP" sz="1200" dirty="0"/>
              <a:t>Approve last meeting minutes: TG 15.6ma Meeting Minutes for September 2023                       doc.#</a:t>
            </a:r>
            <a:r>
              <a:rPr kumimoji="0" lang="en-US" altLang="ja-JP" sz="1200" b="0" i="0" u="none" strike="noStrike" kern="1200" cap="none" spc="0" normalizeH="0" baseline="0" noProof="0" dirty="0">
                <a:ln>
                  <a:noFill/>
                </a:ln>
                <a:solidFill>
                  <a:srgbClr val="000000"/>
                </a:solidFill>
                <a:effectLst/>
                <a:uLnTx/>
                <a:uFillTx/>
                <a:latin typeface="Arial"/>
                <a:ea typeface="+mn-ea"/>
                <a:cs typeface="+mn-cs"/>
              </a:rPr>
              <a:t>15-23-0608-00</a:t>
            </a:r>
            <a:r>
              <a:rPr lang="en-US" altLang="ja-JP" sz="1200" dirty="0"/>
              <a:t>-06ma</a:t>
            </a:r>
          </a:p>
          <a:p>
            <a:pPr>
              <a:lnSpc>
                <a:spcPts val="1400"/>
              </a:lnSpc>
            </a:pPr>
            <a:r>
              <a:rPr lang="en-US" altLang="ja-JP" sz="1200" dirty="0"/>
              <a:t>Agenda of TG15.6ma November Meeting                                                                                    doc.#15-23-0636-01-06ma   </a:t>
            </a:r>
          </a:p>
          <a:p>
            <a:pPr>
              <a:lnSpc>
                <a:spcPts val="1400"/>
              </a:lnSpc>
            </a:pPr>
            <a:r>
              <a:rPr lang="en-US" altLang="ja-JP" sz="1200" dirty="0"/>
              <a:t>Review and Summary</a:t>
            </a:r>
          </a:p>
          <a:p>
            <a:pPr marR="0" lvl="1" indent="-228600" algn="l" defTabSz="914400" rtl="0" eaLnBrk="1" fontAlgn="base" latinLnBrk="0" hangingPunct="1">
              <a:lnSpc>
                <a:spcPts val="1400"/>
              </a:lnSpc>
              <a:spcBef>
                <a:spcPts val="0"/>
              </a:spcBef>
              <a:spcAft>
                <a:spcPts val="0"/>
              </a:spcAft>
              <a:buClrTx/>
              <a:buSzTx/>
              <a:buAutoNum type="arabicPeriod"/>
              <a:tabLst/>
              <a:defRPr/>
            </a:pPr>
            <a:r>
              <a:rPr kumimoji="0" lang="en-US" altLang="ja-JP" sz="1200" b="0" i="0" u="none" strike="noStrike" kern="0" cap="none" spc="0" normalizeH="0" baseline="0" noProof="0" dirty="0">
                <a:ln>
                  <a:noFill/>
                </a:ln>
                <a:solidFill>
                  <a:srgbClr val="000000"/>
                </a:solidFill>
                <a:effectLst/>
                <a:uLnTx/>
                <a:uFillTx/>
                <a:ea typeface="Times New Roman"/>
                <a:cs typeface="Times New Roman"/>
                <a:sym typeface="Times New Roman"/>
              </a:rPr>
              <a:t>Basic Consensus in MAC and PHY of Revision of IEEE802.15.6-2012(IEEE802.15.6ma)</a:t>
            </a:r>
            <a:r>
              <a:rPr lang="en-US" altLang="ja-JP" sz="1200" dirty="0">
                <a:solidFill>
                  <a:srgbClr val="000000"/>
                </a:solidFill>
                <a:cs typeface="Times New Roman" pitchFamily="18" charset="0"/>
              </a:rPr>
              <a:t> </a:t>
            </a:r>
            <a:r>
              <a:rPr lang="en-US" altLang="ja-JP" sz="1200" dirty="0">
                <a:solidFill>
                  <a:srgbClr val="000000"/>
                </a:solidFill>
                <a:latin typeface="Arial"/>
                <a:cs typeface="Times New Roman" pitchFamily="18" charset="0"/>
              </a:rPr>
              <a:t>doc.#15-23-0557-01-06ma</a:t>
            </a:r>
          </a:p>
          <a:p>
            <a:pPr marL="514350" marR="0" lvl="1" indent="0" algn="l" defTabSz="914400" rtl="0" eaLnBrk="1" fontAlgn="base" latinLnBrk="0" hangingPunct="1">
              <a:lnSpc>
                <a:spcPts val="1400"/>
              </a:lnSpc>
              <a:spcBef>
                <a:spcPts val="0"/>
              </a:spcBef>
              <a:spcAft>
                <a:spcPts val="0"/>
              </a:spcAft>
              <a:buClrTx/>
              <a:buSzTx/>
              <a:buNone/>
              <a:tabLst/>
              <a:defRPr/>
            </a:pPr>
            <a:r>
              <a:rPr lang="en-US" altLang="ja-JP" sz="1200" dirty="0">
                <a:solidFill>
                  <a:srgbClr val="000000"/>
                </a:solidFill>
                <a:latin typeface="Arial"/>
                <a:cs typeface="Times New Roman" pitchFamily="18" charset="0"/>
              </a:rPr>
              <a:t>2.   Progress and Action Items for Draft#1                                                                                doc.#15-23-0360-03-06ma</a:t>
            </a:r>
          </a:p>
          <a:p>
            <a:pPr marR="0" lvl="1" indent="-228600" algn="l" defTabSz="914400" rtl="0" eaLnBrk="1" fontAlgn="base" latinLnBrk="0" hangingPunct="1">
              <a:lnSpc>
                <a:spcPts val="14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 Draft pre-ballot comment resolution                                                                                    doc.#15-23-0476-11-06ma  </a:t>
            </a:r>
          </a:p>
          <a:p>
            <a:pPr marR="0" lvl="1" indent="-228600" algn="l" defTabSz="914400" rtl="0" eaLnBrk="1" fontAlgn="base" latinLnBrk="0" hangingPunct="1">
              <a:lnSpc>
                <a:spcPts val="1400"/>
              </a:lnSpc>
              <a:spcBef>
                <a:spcPts val="0"/>
              </a:spcBef>
              <a:spcAft>
                <a:spcPts val="0"/>
              </a:spcAft>
              <a:buClrTx/>
              <a:buSzTx/>
              <a:buAutoNum type="arabicPeriod" startAt="3"/>
              <a:tabLst/>
              <a:defRPr/>
            </a:pPr>
            <a:r>
              <a:rPr lang="en-US" altLang="ja-JP" sz="1200" dirty="0">
                <a:solidFill>
                  <a:srgbClr val="000000"/>
                </a:solidFill>
                <a:latin typeface="Arial"/>
                <a:cs typeface="Times New Roman" pitchFamily="18" charset="0"/>
              </a:rPr>
              <a:t> Rescheduling Timeline                                                                                                        doc.#15-23-0361-03-06ma</a:t>
            </a:r>
          </a:p>
          <a:p>
            <a:pPr marL="171450" lvl="1" indent="-171450">
              <a:lnSpc>
                <a:spcPts val="1400"/>
              </a:lnSpc>
              <a:spcBef>
                <a:spcPts val="0"/>
              </a:spcBef>
              <a:spcAft>
                <a:spcPts val="0"/>
              </a:spcAft>
              <a:buFont typeface="Arial" panose="020B0604020202020204" pitchFamily="34" charset="0"/>
              <a:buChar char="•"/>
              <a:defRPr/>
            </a:pPr>
            <a:r>
              <a:rPr lang="en-US" altLang="ja-JP" sz="1200" dirty="0">
                <a:solidFill>
                  <a:srgbClr val="000000"/>
                </a:solidFill>
                <a:latin typeface="Arial"/>
                <a:cs typeface="Times New Roman" pitchFamily="18" charset="0"/>
              </a:rPr>
              <a:t>     Presentation</a:t>
            </a:r>
          </a:p>
          <a:p>
            <a:pPr marR="0" lvl="1" indent="-228600" algn="l" defTabSz="914400" rtl="0" eaLnBrk="1" fontAlgn="base" latinLnBrk="0" hangingPunct="1">
              <a:lnSpc>
                <a:spcPts val="1400"/>
              </a:lnSpc>
              <a:spcBef>
                <a:spcPts val="0"/>
              </a:spcBef>
              <a:spcAft>
                <a:spcPts val="0"/>
              </a:spcAft>
              <a:buClrTx/>
              <a:buSzTx/>
              <a:buAutoNum type="arabicPeriod"/>
              <a:tabLst/>
              <a:defRPr/>
            </a:pPr>
            <a:r>
              <a:rPr lang="en-US" altLang="ja-JP" sz="1200" dirty="0">
                <a:solidFill>
                  <a:srgbClr val="000000"/>
                </a:solidFill>
                <a:latin typeface="Arial"/>
                <a:cs typeface="Times New Roman" pitchFamily="18" charset="0"/>
              </a:rPr>
              <a:t>MAC </a:t>
            </a:r>
            <a:r>
              <a:rPr lang="en-US" altLang="ja-JP" sz="1200" dirty="0" err="1">
                <a:solidFill>
                  <a:srgbClr val="000000"/>
                </a:solidFill>
                <a:latin typeface="Arial"/>
                <a:cs typeface="Times New Roman" pitchFamily="18" charset="0"/>
              </a:rPr>
              <a:t>superframe</a:t>
            </a:r>
            <a:r>
              <a:rPr lang="en-US" altLang="ja-JP" sz="1200" dirty="0">
                <a:solidFill>
                  <a:srgbClr val="000000"/>
                </a:solidFill>
                <a:latin typeface="Arial"/>
                <a:cs typeface="Times New Roman" pitchFamily="18" charset="0"/>
              </a:rPr>
              <a:t> structure for coexisting multiple dependable BANs                                   doc.#15-24-0013-00-06ma</a:t>
            </a:r>
          </a:p>
          <a:p>
            <a:pPr lvl="1" indent="-228600">
              <a:lnSpc>
                <a:spcPts val="1400"/>
              </a:lnSpc>
              <a:spcBef>
                <a:spcPts val="0"/>
              </a:spcBef>
              <a:spcAft>
                <a:spcPts val="0"/>
              </a:spcAft>
              <a:buFontTx/>
              <a:buAutoNum type="arabicPeriod"/>
              <a:defRPr/>
            </a:pPr>
            <a:r>
              <a:rPr lang="en-US" altLang="ja-JP" sz="1200" dirty="0">
                <a:solidFill>
                  <a:srgbClr val="000000"/>
                </a:solidFill>
                <a:latin typeface="Arial"/>
                <a:cs typeface="Times New Roman" pitchFamily="18" charset="0"/>
              </a:rPr>
              <a:t>Overview and convergence of MAC proposals for 15.6ma                                                   doc.#15-23-0408-03-06ma</a:t>
            </a:r>
          </a:p>
          <a:p>
            <a:pPr lvl="1" indent="-228600">
              <a:lnSpc>
                <a:spcPts val="1400"/>
              </a:lnSpc>
              <a:spcBef>
                <a:spcPts val="0"/>
              </a:spcBef>
              <a:spcAft>
                <a:spcPts val="0"/>
              </a:spcAft>
              <a:buFontTx/>
              <a:buAutoNum type="arabicPeriod"/>
              <a:defRPr/>
            </a:pPr>
            <a:r>
              <a:rPr lang="en-US" altLang="ja-JP" sz="1200" dirty="0">
                <a:solidFill>
                  <a:srgbClr val="000000"/>
                </a:solidFill>
                <a:latin typeface="Arial"/>
                <a:cs typeface="Times New Roman" pitchFamily="18" charset="0"/>
              </a:rPr>
              <a:t>Progress and Action Items for Draft#1 (Draft#1.9)                                                                doc.#15-23-0360-03-06ma</a:t>
            </a:r>
          </a:p>
          <a:p>
            <a:pPr lvl="1" indent="-228600">
              <a:lnSpc>
                <a:spcPts val="1400"/>
              </a:lnSpc>
              <a:spcBef>
                <a:spcPts val="0"/>
              </a:spcBef>
              <a:spcAft>
                <a:spcPts val="0"/>
              </a:spcAft>
              <a:buFontTx/>
              <a:buAutoNum type="arabicPeriod"/>
              <a:defRPr/>
            </a:pPr>
            <a:r>
              <a:rPr lang="en-US" altLang="ja-JP" sz="1200" dirty="0">
                <a:solidFill>
                  <a:srgbClr val="000000"/>
                </a:solidFill>
                <a:latin typeface="Arial"/>
                <a:cs typeface="Times New Roman" pitchFamily="18" charset="0"/>
              </a:rPr>
              <a:t>Hybrid ARQ Scheme for High QoS Packets in High Class of Coexistence of IEEE 802.15.6ma             0474-02-06ma</a:t>
            </a:r>
          </a:p>
          <a:p>
            <a:pPr lvl="1" indent="-228600">
              <a:lnSpc>
                <a:spcPts val="1400"/>
              </a:lnSpc>
              <a:spcBef>
                <a:spcPts val="0"/>
              </a:spcBef>
              <a:spcAft>
                <a:spcPts val="0"/>
              </a:spcAft>
              <a:buFontTx/>
              <a:buAutoNum type="arabicPeriod"/>
              <a:defRPr/>
            </a:pPr>
            <a:r>
              <a:rPr lang="en-US" altLang="ja-JP" sz="1200" dirty="0">
                <a:solidFill>
                  <a:srgbClr val="000000"/>
                </a:solidFill>
                <a:latin typeface="Arial"/>
                <a:cs typeface="Times New Roman" pitchFamily="18" charset="0"/>
              </a:rPr>
              <a:t>Evaluation of IEEE 802.15.6 Ultra-wideband Physical Layer Utilizing Super Orthogonal Convolutional Code</a:t>
            </a:r>
          </a:p>
          <a:p>
            <a:pPr marL="514350" marR="0" lvl="1" indent="0" algn="l" defTabSz="914400" rtl="0" eaLnBrk="1" fontAlgn="base" latinLnBrk="0" hangingPunct="1">
              <a:lnSpc>
                <a:spcPts val="1400"/>
              </a:lnSpc>
              <a:spcBef>
                <a:spcPts val="0"/>
              </a:spcBef>
              <a:spcAft>
                <a:spcPts val="0"/>
              </a:spcAft>
              <a:buClrTx/>
              <a:buSzTx/>
              <a:buNone/>
              <a:tabLst/>
              <a:defRPr/>
            </a:pPr>
            <a:r>
              <a:rPr lang="en-US" altLang="ja-JP" sz="1200" dirty="0">
                <a:solidFill>
                  <a:srgbClr val="000000"/>
                </a:solidFill>
                <a:latin typeface="Arial"/>
                <a:cs typeface="Times New Roman" pitchFamily="18" charset="0"/>
              </a:rPr>
              <a:t>                                                                                                                                                   doc.#15-22-0562-06-06ma</a:t>
            </a:r>
          </a:p>
          <a:p>
            <a:pPr lvl="1" indent="-228600">
              <a:lnSpc>
                <a:spcPts val="1400"/>
              </a:lnSpc>
              <a:spcBef>
                <a:spcPts val="0"/>
              </a:spcBef>
              <a:spcAft>
                <a:spcPts val="0"/>
              </a:spcAft>
              <a:buAutoNum type="arabicPeriod" startAt="6"/>
              <a:defRPr/>
            </a:pPr>
            <a:r>
              <a:rPr lang="en-US" altLang="ja-JP" sz="1200" dirty="0">
                <a:solidFill>
                  <a:srgbClr val="000000"/>
                </a:solidFill>
                <a:latin typeface="Arial"/>
                <a:cs typeface="Times New Roman" pitchFamily="18" charset="0"/>
              </a:rPr>
              <a:t>Simulation results for Nagoya I. T. and YRP-IAI MAC proposal  </a:t>
            </a:r>
            <a:r>
              <a:rPr lang="it-IT" altLang="ja-JP" sz="1200" dirty="0">
                <a:solidFill>
                  <a:srgbClr val="000000"/>
                </a:solidFill>
                <a:latin typeface="Arial"/>
                <a:cs typeface="Times New Roman" pitchFamily="18" charset="0"/>
              </a:rPr>
              <a:t> Based on TG6ma Channel Model</a:t>
            </a:r>
            <a:r>
              <a:rPr lang="en-US" altLang="ja-JP" sz="1200" dirty="0">
                <a:solidFill>
                  <a:srgbClr val="000000"/>
                </a:solidFill>
                <a:latin typeface="Arial"/>
                <a:cs typeface="Times New Roman" pitchFamily="18" charset="0"/>
              </a:rPr>
              <a:t>      -0352-02-06ma</a:t>
            </a:r>
          </a:p>
          <a:p>
            <a:pPr lvl="1" indent="-228600">
              <a:lnSpc>
                <a:spcPts val="1400"/>
              </a:lnSpc>
              <a:spcBef>
                <a:spcPts val="0"/>
              </a:spcBef>
              <a:spcAft>
                <a:spcPts val="0"/>
              </a:spcAft>
              <a:buAutoNum type="arabicPeriod" startAt="6"/>
              <a:defRPr/>
            </a:pPr>
            <a:r>
              <a:rPr lang="en-US" altLang="ja-JP" sz="1200" dirty="0">
                <a:solidFill>
                  <a:srgbClr val="000000"/>
                </a:solidFill>
                <a:latin typeface="Arial"/>
                <a:cs typeface="Times New Roman" pitchFamily="18" charset="0"/>
              </a:rPr>
              <a:t>UWB Positioning in 15.6ma for Multiple BAN Adjacent Scenarios                                        doc.#15-23-0560-01-06ma</a:t>
            </a:r>
          </a:p>
          <a:p>
            <a:pPr lvl="1" indent="-228600">
              <a:lnSpc>
                <a:spcPts val="1400"/>
              </a:lnSpc>
              <a:spcBef>
                <a:spcPts val="0"/>
              </a:spcBef>
              <a:spcAft>
                <a:spcPts val="0"/>
              </a:spcAft>
              <a:buAutoNum type="arabicPeriod" startAt="6"/>
              <a:defRPr/>
            </a:pPr>
            <a:r>
              <a:rPr lang="en-US" altLang="ja-JP" sz="1200" dirty="0">
                <a:solidFill>
                  <a:srgbClr val="000000"/>
                </a:solidFill>
                <a:latin typeface="Arial"/>
                <a:cs typeface="Times New Roman" pitchFamily="18" charset="0"/>
              </a:rPr>
              <a:t>Preliminary performance evaluation of ranging in coexistence environment                         doc.#15-23-0353-05-06ma</a:t>
            </a:r>
          </a:p>
          <a:p>
            <a:pPr lvl="1" indent="-228600">
              <a:lnSpc>
                <a:spcPts val="1400"/>
              </a:lnSpc>
              <a:spcBef>
                <a:spcPts val="0"/>
              </a:spcBef>
              <a:spcAft>
                <a:spcPts val="0"/>
              </a:spcAft>
              <a:buAutoNum type="arabicPeriod" startAt="6"/>
              <a:defRPr/>
            </a:pPr>
            <a:r>
              <a:rPr lang="en-US" altLang="ja-JP" sz="1200" dirty="0">
                <a:solidFill>
                  <a:srgbClr val="000000"/>
                </a:solidFill>
                <a:latin typeface="Arial"/>
                <a:cs typeface="Times New Roman" pitchFamily="18" charset="0"/>
              </a:rPr>
              <a:t>Performance Evaluation of Channel Coding under Various Channel Models in Some </a:t>
            </a:r>
          </a:p>
          <a:p>
            <a:pPr marL="51435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Classes of Coexistence in TG6ma</a:t>
            </a:r>
            <a:r>
              <a:rPr lang="ja-JP" altLang="en-US" sz="1200" dirty="0">
                <a:solidFill>
                  <a:srgbClr val="000000"/>
                </a:solidFill>
                <a:latin typeface="Arial"/>
                <a:cs typeface="Times New Roman" pitchFamily="18" charset="0"/>
              </a:rPr>
              <a:t>　　　　　　   　                                                                 </a:t>
            </a:r>
            <a:r>
              <a:rPr lang="en-US" altLang="ja-JP" sz="1200" dirty="0">
                <a:solidFill>
                  <a:srgbClr val="000000"/>
                </a:solidFill>
                <a:latin typeface="Arial"/>
                <a:cs typeface="Times New Roman" pitchFamily="18" charset="0"/>
              </a:rPr>
              <a:t> doc.#15-23-0577-01-06ma</a:t>
            </a:r>
          </a:p>
          <a:p>
            <a:pPr marL="51435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10. Interference Mitigation Schemes in Class 3, 5, 6, and 7 of </a:t>
            </a:r>
            <a:r>
              <a:rPr lang="en-US" altLang="ja-JP" sz="1200" dirty="0" err="1">
                <a:solidFill>
                  <a:srgbClr val="000000"/>
                </a:solidFill>
                <a:latin typeface="Arial"/>
                <a:cs typeface="Times New Roman" pitchFamily="18" charset="0"/>
              </a:rPr>
              <a:t>Coexisitence</a:t>
            </a:r>
            <a:r>
              <a:rPr lang="en-US" altLang="ja-JP" sz="1200" dirty="0">
                <a:solidFill>
                  <a:srgbClr val="000000"/>
                </a:solidFill>
                <a:latin typeface="Arial"/>
                <a:cs typeface="Times New Roman" pitchFamily="18" charset="0"/>
              </a:rPr>
              <a:t> in TG6ma</a:t>
            </a:r>
            <a:r>
              <a:rPr lang="ja-JP" altLang="en-US" sz="1200" dirty="0">
                <a:solidFill>
                  <a:srgbClr val="000000"/>
                </a:solidFill>
                <a:latin typeface="Arial"/>
                <a:cs typeface="Times New Roman" pitchFamily="18" charset="0"/>
              </a:rPr>
              <a:t>　</a:t>
            </a:r>
            <a:r>
              <a:rPr lang="it-IT" altLang="ja-JP" sz="1200" dirty="0">
                <a:solidFill>
                  <a:srgbClr val="000000"/>
                </a:solidFill>
                <a:latin typeface="Arial"/>
                <a:cs typeface="Times New Roman" pitchFamily="18" charset="0"/>
              </a:rPr>
              <a:t>          </a:t>
            </a:r>
            <a:r>
              <a:rPr lang="en-US" altLang="ja-JP" sz="1200" dirty="0">
                <a:solidFill>
                  <a:srgbClr val="000000"/>
                </a:solidFill>
                <a:latin typeface="Arial"/>
                <a:cs typeface="Times New Roman" pitchFamily="18" charset="0"/>
              </a:rPr>
              <a:t>doc.#15-23-0571-01-06ma</a:t>
            </a:r>
          </a:p>
          <a:p>
            <a:pPr marL="51435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11. Proposed text for 6ma MAC  General Framework Elements &amp; Beacon Access Phase         doc.#15-23-0367-02-06ma </a:t>
            </a:r>
          </a:p>
          <a:p>
            <a:pPr marL="51435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12. MAC Protocol Proposal for Multiple BAN Environment (Level 1,2,3)                                     doc.#15-23-0639-03-06ma</a:t>
            </a:r>
          </a:p>
          <a:p>
            <a:pPr marL="51435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13. Overview and convergence of MAC proposals for 15.6ma                                                    doc.#15-23-0408-03-06ma</a:t>
            </a:r>
          </a:p>
          <a:p>
            <a:pPr marL="51435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14. Progress Report of TG6ma                                                                                                   doc.#15-23-0056-06-06ma</a:t>
            </a:r>
          </a:p>
          <a:p>
            <a:pPr marL="51435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15. Timeline of TG6ma                                                                                                               doc.#15.23-0407-03-06ma</a:t>
            </a:r>
          </a:p>
          <a:p>
            <a:pPr marL="514350" lvl="1" indent="0">
              <a:lnSpc>
                <a:spcPts val="1400"/>
              </a:lnSpc>
              <a:spcBef>
                <a:spcPts val="0"/>
              </a:spcBef>
              <a:spcAft>
                <a:spcPts val="0"/>
              </a:spcAft>
              <a:buNone/>
              <a:defRPr/>
            </a:pPr>
            <a:r>
              <a:rPr lang="en-US" altLang="ja-JP" sz="1200" dirty="0">
                <a:solidFill>
                  <a:srgbClr val="000000"/>
                </a:solidFill>
                <a:latin typeface="Arial"/>
                <a:cs typeface="Times New Roman" pitchFamily="18" charset="0"/>
              </a:rPr>
              <a:t>16. TG15.6ma Closing Report for January 2024                                                                         doc.#15-24-0vvv-00-06ma</a:t>
            </a:r>
          </a:p>
          <a:p>
            <a:pPr marL="514350" marR="0" lvl="1" indent="0" algn="l" defTabSz="914400" rtl="0" eaLnBrk="1" fontAlgn="base" latinLnBrk="0" hangingPunct="1">
              <a:lnSpc>
                <a:spcPts val="1400"/>
              </a:lnSpc>
              <a:spcBef>
                <a:spcPts val="0"/>
              </a:spcBef>
              <a:spcAft>
                <a:spcPts val="0"/>
              </a:spcAft>
              <a:buClrTx/>
              <a:buSzTx/>
              <a:buNone/>
              <a:tabLst/>
              <a:defRPr/>
            </a:pPr>
            <a:r>
              <a:rPr lang="en-US" altLang="ja-JP" sz="1200" dirty="0">
                <a:solidFill>
                  <a:srgbClr val="000000"/>
                </a:solidFill>
                <a:latin typeface="Arial"/>
                <a:cs typeface="Times New Roman" pitchFamily="18" charset="0"/>
              </a:rPr>
              <a:t>17. TG15.6ma Meeting Minutes for January 2024                                                                       doc.#15-24-0sss-00-06ma</a:t>
            </a:r>
          </a:p>
          <a:p>
            <a:pPr marL="514350" marR="0" lvl="1" indent="0" algn="l" defTabSz="914400" rtl="0" eaLnBrk="1" fontAlgn="base" latinLnBrk="0" hangingPunct="1">
              <a:lnSpc>
                <a:spcPts val="1400"/>
              </a:lnSpc>
              <a:spcBef>
                <a:spcPts val="0"/>
              </a:spcBef>
              <a:spcAft>
                <a:spcPts val="0"/>
              </a:spcAft>
              <a:buClrTx/>
              <a:buSzTx/>
              <a:buNone/>
              <a:tabLst/>
              <a:defRPr/>
            </a:pPr>
            <a:endPar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endParaRPr>
          </a:p>
          <a:p>
            <a:pPr marL="0" indent="0">
              <a:lnSpc>
                <a:spcPts val="1100"/>
              </a:lnSpc>
              <a:buNone/>
            </a:pPr>
            <a:endParaRPr lang="en-US" altLang="ja-JP" sz="1400" dirty="0"/>
          </a:p>
        </p:txBody>
      </p:sp>
      <p:sp>
        <p:nvSpPr>
          <p:cNvPr id="4098" name="Rectangle 2"/>
          <p:cNvSpPr>
            <a:spLocks noGrp="1" noChangeArrowheads="1"/>
          </p:cNvSpPr>
          <p:nvPr>
            <p:ph type="title"/>
          </p:nvPr>
        </p:nvSpPr>
        <p:spPr>
          <a:xfrm>
            <a:off x="684483" y="660243"/>
            <a:ext cx="7772400" cy="429655"/>
          </a:xfrm>
          <a:ln/>
        </p:spPr>
        <p:txBody>
          <a:bodyPr/>
          <a:lstStyle/>
          <a:p>
            <a:r>
              <a:rPr lang="en-US" altLang="ja-JP" sz="3200" b="1" dirty="0"/>
              <a:t>Agenda items for the week</a:t>
            </a:r>
            <a:endParaRPr lang="ja-JP" altLang="ja-JP" sz="3200"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19</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2024</a:t>
            </a:r>
            <a:endParaRPr lang="en-US" altLang="ja-JP"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78F5AB9-524A-146E-2821-1D409BB4D58E}"/>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92696" y="620688"/>
            <a:ext cx="7558608" cy="5832068"/>
          </a:xfrm>
        </p:spPr>
        <p:txBody>
          <a:bodyPr/>
          <a:lstStyle/>
          <a:p>
            <a:r>
              <a:rPr lang="en-US" altLang="ja-JP" b="1" dirty="0">
                <a:ea typeface="ＭＳ Ｐゴシック" pitchFamily="50" charset="-128"/>
              </a:rPr>
              <a:t>IEEE 802.15 TG15.6ma </a:t>
            </a:r>
            <a:br>
              <a:rPr lang="en-US" altLang="ja-JP" b="1" dirty="0">
                <a:ea typeface="ＭＳ Ｐゴシック" pitchFamily="50" charset="-128"/>
              </a:rPr>
            </a:br>
            <a:r>
              <a:rPr lang="en-US" altLang="ja-JP" sz="3600" dirty="0">
                <a:ea typeface="ＭＳ Ｐゴシック" charset="-128"/>
              </a:rPr>
              <a:t>(Revision of IEEE802.15.6-2012) </a:t>
            </a:r>
            <a:br>
              <a:rPr lang="en-US" altLang="ja-JP" b="1" dirty="0">
                <a:ea typeface="ＭＳ Ｐゴシック" pitchFamily="50" charset="-128"/>
              </a:rPr>
            </a:br>
            <a:r>
              <a:rPr lang="en-US" altLang="ja-JP" dirty="0">
                <a:ea typeface="ＭＳ Ｐゴシック" pitchFamily="50" charset="-128"/>
              </a:rPr>
              <a:t>Opening Information</a:t>
            </a:r>
            <a:br>
              <a:rPr lang="en-US" altLang="ja-JP" dirty="0">
                <a:ea typeface="ＭＳ Ｐゴシック" pitchFamily="50" charset="-128"/>
              </a:rPr>
            </a:br>
            <a:br>
              <a:rPr lang="en-US" altLang="ja-JP" dirty="0">
                <a:ea typeface="ＭＳ Ｐゴシック" pitchFamily="50" charset="-128"/>
              </a:rPr>
            </a:br>
            <a:r>
              <a:rPr lang="en-US" altLang="ja-JP" sz="2800" dirty="0">
                <a:ea typeface="ＭＳ Ｐゴシック" pitchFamily="50" charset="-128"/>
              </a:rPr>
              <a:t>In Personal and Virtual Hybrid Interim Session</a:t>
            </a:r>
            <a:br>
              <a:rPr lang="en-US" altLang="ja-JP" sz="2800" dirty="0">
                <a:ea typeface="ＭＳ Ｐゴシック" pitchFamily="50" charset="-128"/>
              </a:rPr>
            </a:br>
            <a:r>
              <a:rPr lang="en-US" altLang="ja-JP" sz="2800" dirty="0">
                <a:ea typeface="ＭＳ Ｐゴシック" pitchFamily="50" charset="-128"/>
              </a:rPr>
              <a:t>Panama</a:t>
            </a:r>
            <a:br>
              <a:rPr lang="en-US" altLang="ja-JP" sz="2800" dirty="0">
                <a:ea typeface="ＭＳ Ｐゴシック" pitchFamily="50" charset="-128"/>
              </a:rPr>
            </a:br>
            <a:br>
              <a:rPr lang="en-US" altLang="ja-JP" sz="2800" dirty="0">
                <a:ea typeface="ＭＳ Ｐゴシック" pitchFamily="50" charset="-128"/>
              </a:rPr>
            </a:br>
            <a:r>
              <a:rPr lang="en-US" altLang="ja-JP" sz="2800" dirty="0">
                <a:ea typeface="ＭＳ Ｐゴシック" pitchFamily="50" charset="-128"/>
              </a:rPr>
              <a:t>January 14</a:t>
            </a:r>
            <a:r>
              <a:rPr lang="en-US" altLang="ja-JP" sz="2800" baseline="30000" dirty="0">
                <a:ea typeface="ＭＳ Ｐゴシック" pitchFamily="50" charset="-128"/>
              </a:rPr>
              <a:t>th</a:t>
            </a:r>
            <a:r>
              <a:rPr lang="en-US" altLang="ja-JP" sz="2800" dirty="0">
                <a:ea typeface="ＭＳ Ｐゴシック" pitchFamily="50" charset="-128"/>
              </a:rPr>
              <a:t>, 2024</a:t>
            </a:r>
            <a:br>
              <a:rPr lang="en-US" altLang="ja-JP" sz="2800" dirty="0">
                <a:ea typeface="ＭＳ Ｐゴシック" pitchFamily="50" charset="-128"/>
              </a:rPr>
            </a:br>
            <a:r>
              <a:rPr lang="en-US" altLang="ja-JP" sz="2800" dirty="0">
                <a:ea typeface="ＭＳ Ｐゴシック" pitchFamily="50" charset="-128"/>
              </a:rPr>
              <a:t>Ryuji K</a:t>
            </a:r>
            <a:r>
              <a:rPr lang="en-US" altLang="ja-JP" sz="3200" dirty="0">
                <a:ea typeface="ＭＳ Ｐゴシック" pitchFamily="50" charset="-128"/>
              </a:rPr>
              <a:t>ohno</a:t>
            </a:r>
            <a:br>
              <a:rPr lang="en-US" altLang="ja-JP" sz="3200" dirty="0">
                <a:ea typeface="ＭＳ Ｐゴシック" pitchFamily="50" charset="-128"/>
              </a:rPr>
            </a:br>
            <a:r>
              <a:rPr lang="en-US" altLang="ja-JP" sz="2400" dirty="0">
                <a:ea typeface="ＭＳ Ｐゴシック" pitchFamily="50" charset="-128"/>
              </a:rPr>
              <a:t>Yokohama National University(YNU),</a:t>
            </a:r>
            <a:br>
              <a:rPr lang="en-US" altLang="ja-JP" sz="2400" dirty="0">
                <a:ea typeface="ＭＳ Ｐゴシック" pitchFamily="50" charset="-128"/>
              </a:rPr>
            </a:br>
            <a:r>
              <a:rPr lang="en-US" altLang="ja-JP" sz="2400" dirty="0">
                <a:ea typeface="ＭＳ Ｐゴシック" pitchFamily="50" charset="-128"/>
              </a:rPr>
              <a:t>YRP International Alliance Institute(YRP-IAI)</a:t>
            </a:r>
            <a:endParaRPr lang="ja-JP" altLang="ja-JP" dirty="0"/>
          </a:p>
        </p:txBody>
      </p:sp>
      <p:sp>
        <p:nvSpPr>
          <p:cNvPr id="8" name="Rectangle 4">
            <a:extLst>
              <a:ext uri="{FF2B5EF4-FFF2-40B4-BE49-F238E27FC236}">
                <a16:creationId xmlns:a16="http://schemas.microsoft.com/office/drawing/2014/main" id="{7452B46E-22D1-4A52-AD68-016DFFC763DA}"/>
              </a:ext>
            </a:extLst>
          </p:cNvPr>
          <p:cNvSpPr>
            <a:spLocks noGrp="1" noChangeArrowheads="1"/>
          </p:cNvSpPr>
          <p:nvPr>
            <p:ph type="dt" sz="half" idx="2"/>
          </p:nvPr>
        </p:nvSpPr>
        <p:spPr bwMode="auto">
          <a:xfrm>
            <a:off x="684483" y="405244"/>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2024</a:t>
            </a:r>
            <a:endParaRPr lang="en-US" altLang="ja-JP"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1D08CDC4-19F4-A245-6555-20785D02116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7" name="テキスト ボックス 6">
            <a:extLst>
              <a:ext uri="{FF2B5EF4-FFF2-40B4-BE49-F238E27FC236}">
                <a16:creationId xmlns:a16="http://schemas.microsoft.com/office/drawing/2014/main" id="{B4C6DAAE-52BC-42AD-95F6-1BE672B93C93}"/>
              </a:ext>
            </a:extLst>
          </p:cNvPr>
          <p:cNvSpPr txBox="1"/>
          <p:nvPr/>
        </p:nvSpPr>
        <p:spPr>
          <a:xfrm>
            <a:off x="386133" y="1115532"/>
            <a:ext cx="8704710"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AM2  10:30-12:30 Jan. 15</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(MON)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in Panama 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0:3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0 - 2:30 Jan. 16(TUE)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8:00-10:00 Jan. 16</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(TUE)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Panama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22:00-24:00 Jan. 16(TUE) in JST/KST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9:00-10:00 Jan. 17</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(WED)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Panama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23:00-24:00 Jan. 17(WED)in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Session4(</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dirty="0">
                <a:solidFill>
                  <a:prstClr val="black"/>
                </a:solidFill>
                <a:highlight>
                  <a:srgbClr val="FFFF00"/>
                </a:highlight>
                <a:latin typeface="游ゴシック" panose="020F0502020204030204"/>
                <a:ea typeface="游ゴシック" panose="020B0400000000000000" pitchFamily="50" charset="-128"/>
              </a:rPr>
              <a:t>)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AM1    8:00-10:00 Jan. 18</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(THU)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Panama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22:00-24:00 Jan. 16(TUE) in JST/KST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318974" y="618697"/>
            <a:ext cx="8566485" cy="496325"/>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Interim Session Schedule for 14-17</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Jan. 2024</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a:xfrm>
            <a:off x="684483" y="394156"/>
            <a:ext cx="1600200" cy="215444"/>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January 2024</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6" name="テキスト ボックス 5">
            <a:extLst>
              <a:ext uri="{FF2B5EF4-FFF2-40B4-BE49-F238E27FC236}">
                <a16:creationId xmlns:a16="http://schemas.microsoft.com/office/drawing/2014/main" id="{FC670CD6-24CB-69C2-0F1F-0DDDB57A2CE7}"/>
              </a:ext>
            </a:extLst>
          </p:cNvPr>
          <p:cNvSpPr txBox="1"/>
          <p:nvPr/>
        </p:nvSpPr>
        <p:spPr>
          <a:xfrm>
            <a:off x="5186134" y="280143"/>
            <a:ext cx="3483428" cy="338554"/>
          </a:xfrm>
          <a:prstGeom prst="rect">
            <a:avLst/>
          </a:prstGeom>
          <a:solidFill>
            <a:schemeClr val="bg1"/>
          </a:solidFill>
        </p:spPr>
        <p:txBody>
          <a:bodyPr wrap="square" rtlCol="0">
            <a:spAutoFit/>
          </a:bodyPr>
          <a:lstStyle/>
          <a:p>
            <a:pPr algn="r"/>
            <a:r>
              <a:rPr kumimoji="1" lang="en-US" altLang="ja-JP" sz="1600" b="1" dirty="0"/>
              <a:t>doc.:IEEE802.15.23-0469-01-06ma</a:t>
            </a:r>
            <a:endParaRPr kumimoji="1" lang="ja-JP" altLang="en-US" sz="1600" b="1" dirty="0"/>
          </a:p>
        </p:txBody>
      </p:sp>
      <p:sp>
        <p:nvSpPr>
          <p:cNvPr id="14" name="スライド番号プレースホルダー 5">
            <a:extLst>
              <a:ext uri="{FF2B5EF4-FFF2-40B4-BE49-F238E27FC236}">
                <a16:creationId xmlns:a16="http://schemas.microsoft.com/office/drawing/2014/main" id="{B8BD3321-C743-857E-A353-FBBF2734A786}"/>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20</a:t>
            </a:fld>
            <a:endParaRPr lang="en-US" altLang="ja-JP" dirty="0"/>
          </a:p>
        </p:txBody>
      </p:sp>
      <p:pic>
        <p:nvPicPr>
          <p:cNvPr id="5" name="図 4">
            <a:extLst>
              <a:ext uri="{FF2B5EF4-FFF2-40B4-BE49-F238E27FC236}">
                <a16:creationId xmlns:a16="http://schemas.microsoft.com/office/drawing/2014/main" id="{3C67945B-B8C8-5B33-9ED8-49D76CDDF4B0}"/>
              </a:ext>
            </a:extLst>
          </p:cNvPr>
          <p:cNvPicPr>
            <a:picLocks noChangeAspect="1"/>
          </p:cNvPicPr>
          <p:nvPr/>
        </p:nvPicPr>
        <p:blipFill>
          <a:blip r:embed="rId3"/>
          <a:stretch>
            <a:fillRect/>
          </a:stretch>
        </p:blipFill>
        <p:spPr>
          <a:xfrm>
            <a:off x="1702238" y="2234812"/>
            <a:ext cx="7388605" cy="4128264"/>
          </a:xfrm>
          <a:prstGeom prst="rect">
            <a:avLst/>
          </a:prstGeom>
        </p:spPr>
      </p:pic>
      <p:pic>
        <p:nvPicPr>
          <p:cNvPr id="9" name="図 8">
            <a:extLst>
              <a:ext uri="{FF2B5EF4-FFF2-40B4-BE49-F238E27FC236}">
                <a16:creationId xmlns:a16="http://schemas.microsoft.com/office/drawing/2014/main" id="{79275130-115E-5159-15C1-E4048888F7E9}"/>
              </a:ext>
            </a:extLst>
          </p:cNvPr>
          <p:cNvPicPr>
            <a:picLocks noChangeAspect="1"/>
          </p:cNvPicPr>
          <p:nvPr/>
        </p:nvPicPr>
        <p:blipFill>
          <a:blip r:embed="rId4"/>
          <a:stretch>
            <a:fillRect/>
          </a:stretch>
        </p:blipFill>
        <p:spPr>
          <a:xfrm>
            <a:off x="69108" y="2234811"/>
            <a:ext cx="1638384" cy="4128261"/>
          </a:xfrm>
          <a:prstGeom prst="rect">
            <a:avLst/>
          </a:prstGeom>
        </p:spPr>
      </p:pic>
    </p:spTree>
    <p:extLst>
      <p:ext uri="{BB962C8B-B14F-4D97-AF65-F5344CB8AC3E}">
        <p14:creationId xmlns:p14="http://schemas.microsoft.com/office/powerpoint/2010/main" val="9020187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671782" y="1326842"/>
            <a:ext cx="8296718" cy="5004852"/>
          </a:xfrm>
        </p:spPr>
        <p:txBody>
          <a:bodyPr/>
          <a:lstStyle/>
          <a:p>
            <a:pPr marL="514350" marR="0" lvl="0" indent="-514350" algn="l" defTabSz="914400" rtl="0" eaLnBrk="1" fontAlgn="base" latinLnBrk="0" hangingPunct="1">
              <a:lnSpc>
                <a:spcPct val="100000"/>
              </a:lnSpc>
              <a:spcBef>
                <a:spcPct val="20000"/>
              </a:spcBef>
              <a:spcAft>
                <a:spcPct val="0"/>
              </a:spcAft>
              <a:buClrTx/>
              <a:buSzTx/>
              <a:buFont typeface="+mj-lt"/>
              <a:buAutoNum type="arabicPeriod"/>
              <a:tabLst/>
              <a:defRPr/>
            </a:pPr>
            <a:r>
              <a:rPr kumimoji="1" lang="en-US" altLang="ja-JP" sz="2000" b="0" i="0" u="none" strike="noStrike" kern="0" cap="none" spc="0" normalizeH="0" baseline="0" noProof="0" dirty="0">
                <a:ln>
                  <a:noFill/>
                </a:ln>
                <a:solidFill>
                  <a:srgbClr val="000000"/>
                </a:solidFill>
                <a:effectLst/>
                <a:uLnTx/>
                <a:uFillTx/>
                <a:latin typeface="Arial"/>
              </a:rPr>
              <a:t>Chair; Ryuji Kohno, YNU/YRP-IAI  </a:t>
            </a:r>
          </a:p>
          <a:p>
            <a:pPr marL="0" marR="0" lvl="0" indent="0" algn="l" defTabSz="914400" rtl="0" eaLnBrk="1" fontAlgn="base" latinLnBrk="0" hangingPunct="1">
              <a:lnSpc>
                <a:spcPct val="100000"/>
              </a:lnSpc>
              <a:spcBef>
                <a:spcPct val="20000"/>
              </a:spcBef>
              <a:spcAft>
                <a:spcPct val="0"/>
              </a:spcAft>
              <a:buClrTx/>
              <a:buSz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 kohno@ynu.ac.jp, kohno@yrp-iai.jp</a:t>
            </a:r>
          </a:p>
          <a:p>
            <a:pPr marL="514350" marR="0" lvl="0" indent="-514350" algn="l" defTabSz="914400" rtl="0" eaLnBrk="1" fontAlgn="base" latinLnBrk="0" hangingPunct="1">
              <a:lnSpc>
                <a:spcPct val="100000"/>
              </a:lnSpc>
              <a:spcBef>
                <a:spcPct val="20000"/>
              </a:spcBef>
              <a:spcAft>
                <a:spcPct val="0"/>
              </a:spcAft>
              <a:buClrTx/>
              <a:buSzTx/>
              <a:buFontTx/>
              <a:buAutoNum type="arabicPeriod" startAt="2"/>
              <a:tabLst/>
              <a:defRPr/>
            </a:pPr>
            <a:r>
              <a:rPr kumimoji="1" lang="en-US" altLang="ja-JP" sz="2000" b="0" i="0" u="none" strike="noStrike" kern="0" cap="none" spc="0" normalizeH="0" baseline="0" noProof="0" dirty="0">
                <a:ln>
                  <a:noFill/>
                </a:ln>
                <a:solidFill>
                  <a:srgbClr val="000000"/>
                </a:solidFill>
                <a:effectLst/>
                <a:uLnTx/>
                <a:uFillTx/>
                <a:latin typeface="Arial"/>
              </a:rPr>
              <a:t>1</a:t>
            </a:r>
            <a:r>
              <a:rPr kumimoji="1" lang="en-US" altLang="ja-JP" sz="2000" b="0" i="0" u="none" strike="noStrike" kern="0" cap="none" spc="0" normalizeH="0" baseline="30000" noProof="0" dirty="0">
                <a:ln>
                  <a:noFill/>
                </a:ln>
                <a:solidFill>
                  <a:srgbClr val="000000"/>
                </a:solidFill>
                <a:effectLst/>
                <a:uLnTx/>
                <a:uFillTx/>
                <a:latin typeface="Arial"/>
              </a:rPr>
              <a:t>st</a:t>
            </a:r>
            <a:r>
              <a:rPr kumimoji="1" lang="en-US" altLang="ja-JP" sz="2000" b="0" i="0" u="none" strike="noStrike" kern="0" cap="none" spc="0" normalizeH="0" baseline="0" noProof="0" dirty="0">
                <a:ln>
                  <a:noFill/>
                </a:ln>
                <a:solidFill>
                  <a:srgbClr val="000000"/>
                </a:solidFill>
                <a:effectLst/>
                <a:uLnTx/>
                <a:uFillTx/>
                <a:latin typeface="Arial"/>
              </a:rPr>
              <a:t> Vice-Chair;   Marco Hernandez, YRP-IAI/CWC</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m</a:t>
            </a:r>
            <a:r>
              <a:rPr lang="en-US" altLang="ja-JP" sz="2000" dirty="0">
                <a:solidFill>
                  <a:srgbClr val="000000"/>
                </a:solidFill>
                <a:latin typeface="Arial"/>
              </a:rPr>
              <a:t>arco.hernandez@ieee.org</a:t>
            </a:r>
            <a:endParaRPr kumimoji="1" lang="en-US" altLang="ja-JP" sz="2000" b="0" i="0" u="none" strike="noStrike" kern="0" cap="none" spc="0" normalizeH="0" baseline="0" noProof="0" dirty="0">
              <a:ln>
                <a:noFill/>
              </a:ln>
              <a:solidFill>
                <a:srgbClr val="000000"/>
              </a:solidFill>
              <a:effectLst/>
              <a:uLnTx/>
              <a:uFillTx/>
              <a:latin typeface="Arial"/>
            </a:endParaRPr>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2</a:t>
            </a:r>
            <a:r>
              <a:rPr lang="en-US" altLang="ja-JP" sz="2000" baseline="30000" dirty="0">
                <a:solidFill>
                  <a:srgbClr val="000000"/>
                </a:solidFill>
                <a:latin typeface="Arial"/>
              </a:rPr>
              <a:t>nd</a:t>
            </a:r>
            <a:r>
              <a:rPr lang="en-US" altLang="ja-JP" sz="2000" dirty="0">
                <a:solidFill>
                  <a:srgbClr val="000000"/>
                </a:solidFill>
                <a:latin typeface="Arial"/>
              </a:rPr>
              <a:t> Vice-Chair; Daisuke Anzai, NIT</a:t>
            </a:r>
            <a:r>
              <a:rPr kumimoji="1" lang="en-US" altLang="ja-JP" sz="2000" b="0" i="0" u="none" strike="noStrike" kern="0" cap="none" spc="0" normalizeH="0" baseline="0" noProof="0" dirty="0">
                <a:ln>
                  <a:noFill/>
                </a:ln>
                <a:solidFill>
                  <a:srgbClr val="000000"/>
                </a:solidFill>
                <a:effectLst/>
                <a:uLnTx/>
                <a:uFillTx/>
                <a:latin typeface="Arial"/>
              </a:rPr>
              <a:t>    </a:t>
            </a:r>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anzai@nitech.ac.jp</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3.   Secretary;      Takumi Kobayashi, YNU/TCU</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kobayashi-takumi@yrp-iai.jp, kobayashi@nitech.ac.jp</a:t>
            </a:r>
          </a:p>
          <a:p>
            <a:pPr marL="514350" marR="0" lvl="0" indent="-514350" algn="l" defTabSz="914400" rtl="0" eaLnBrk="1" fontAlgn="base" latinLnBrk="0" hangingPunct="1">
              <a:lnSpc>
                <a:spcPct val="100000"/>
              </a:lnSpc>
              <a:spcBef>
                <a:spcPct val="20000"/>
              </a:spcBef>
              <a:spcAft>
                <a:spcPct val="0"/>
              </a:spcAft>
              <a:buClrTx/>
              <a:buSzTx/>
              <a:buFontTx/>
              <a:buAutoNum type="arabicPeriod" startAt="4"/>
              <a:tabLst/>
              <a:defRPr/>
            </a:pPr>
            <a:r>
              <a:rPr kumimoji="1" lang="en-US" altLang="ja-JP" sz="2000" b="0" i="0" u="none" strike="noStrike" kern="0" cap="none" spc="0" normalizeH="0" baseline="0" noProof="0" dirty="0">
                <a:ln>
                  <a:noFill/>
                </a:ln>
                <a:solidFill>
                  <a:srgbClr val="000000"/>
                </a:solidFill>
                <a:effectLst/>
                <a:uLnTx/>
                <a:uFillTx/>
                <a:latin typeface="Arial"/>
              </a:rPr>
              <a:t>Technical Editors;  </a:t>
            </a:r>
          </a:p>
          <a:p>
            <a:pPr marL="0" marR="0" lvl="0" indent="0" algn="l" defTabSz="914400" rtl="0" eaLnBrk="1" fontAlgn="base" latinLnBrk="0" hangingPunct="1">
              <a:lnSpc>
                <a:spcPct val="100000"/>
              </a:lnSpc>
              <a:spcBef>
                <a:spcPct val="20000"/>
              </a:spcBef>
              <a:spcAft>
                <a:spcPct val="0"/>
              </a:spcAft>
              <a:buClrTx/>
              <a:buSzTx/>
              <a:buNone/>
              <a:tabLst/>
              <a:defRPr/>
            </a:pPr>
            <a:r>
              <a:rPr lang="en-US" altLang="ja-JP" sz="2000" dirty="0">
                <a:solidFill>
                  <a:srgbClr val="000000"/>
                </a:solidFill>
                <a:latin typeface="Arial"/>
              </a:rPr>
              <a:t>             </a:t>
            </a:r>
            <a:r>
              <a:rPr kumimoji="1" lang="en-US" altLang="ja-JP" sz="2000" b="0" i="0" u="none" strike="noStrike" kern="0" cap="none" spc="0" normalizeH="0" baseline="0" noProof="0" dirty="0">
                <a:ln>
                  <a:noFill/>
                </a:ln>
                <a:solidFill>
                  <a:srgbClr val="000000"/>
                </a:solidFill>
                <a:effectLst/>
                <a:uLnTx/>
                <a:uFillTx/>
                <a:latin typeface="Arial"/>
              </a:rPr>
              <a:t>Minsoo Kim, YRP-IAI   minsoo@minsookim.com</a:t>
            </a:r>
          </a:p>
          <a:p>
            <a:pPr marL="0" marR="0" lvl="0" indent="0" algn="just" defTabSz="914400" rtl="0" eaLnBrk="1" fontAlgn="base" latinLnBrk="0" hangingPunct="1">
              <a:lnSpc>
                <a:spcPct val="100000"/>
              </a:lnSpc>
              <a:spcBef>
                <a:spcPct val="20000"/>
              </a:spcBef>
              <a:spcAft>
                <a:spcPct val="0"/>
              </a:spcAft>
              <a:buClrTx/>
              <a:buSzTx/>
              <a:buFontTx/>
              <a:buNone/>
              <a:tabLst/>
              <a:defRPr/>
            </a:pPr>
            <a:r>
              <a:rPr lang="en-US" altLang="ja-JP" sz="2000" dirty="0">
                <a:solidFill>
                  <a:srgbClr val="000000"/>
                </a:solidFill>
                <a:latin typeface="Arial"/>
              </a:rPr>
              <a:t>             Seong-Soon Joo, KPST     wowbk@kpst.co.kr</a:t>
            </a:r>
          </a:p>
          <a:p>
            <a:pPr marL="0" marR="0" lvl="0" indent="0" algn="just"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solidFill>
                  <a:srgbClr val="000000"/>
                </a:solidFill>
                <a:effectLst/>
                <a:uLnTx/>
                <a:uFillTx/>
                <a:latin typeface="Arial"/>
              </a:rPr>
              <a:t>             Kento </a:t>
            </a:r>
            <a:r>
              <a:rPr kumimoji="1" lang="en-US" altLang="ja-JP" sz="2000" b="0" i="0" u="none" strike="noStrike" kern="0" cap="none" spc="0" normalizeH="0" baseline="0" noProof="0" dirty="0" err="1">
                <a:ln>
                  <a:noFill/>
                </a:ln>
                <a:solidFill>
                  <a:srgbClr val="000000"/>
                </a:solidFill>
                <a:effectLst/>
                <a:uLnTx/>
                <a:uFillTx/>
                <a:latin typeface="Arial"/>
              </a:rPr>
              <a:t>Takabayashi</a:t>
            </a:r>
            <a:r>
              <a:rPr kumimoji="1" lang="en-US" altLang="ja-JP" sz="2000" b="0" i="0" u="none" strike="noStrike" kern="0" cap="none" spc="0" normalizeH="0" baseline="0" noProof="0" dirty="0">
                <a:ln>
                  <a:noFill/>
                </a:ln>
                <a:solidFill>
                  <a:srgbClr val="000000"/>
                </a:solidFill>
                <a:effectLst/>
                <a:uLnTx/>
                <a:uFillTx/>
                <a:latin typeface="Arial"/>
              </a:rPr>
              <a:t>, Toyo U. </a:t>
            </a:r>
            <a:r>
              <a:rPr kumimoji="1" lang="fi-FI" altLang="ja-JP" sz="2000" b="0" i="0" u="none" strike="noStrike" kern="0" cap="none" spc="0" normalizeH="0" baseline="0" noProof="0" dirty="0">
                <a:ln>
                  <a:noFill/>
                </a:ln>
                <a:solidFill>
                  <a:srgbClr val="000000"/>
                </a:solidFill>
                <a:effectLst/>
                <a:uLnTx/>
                <a:uFillTx/>
                <a:latin typeface="Arial"/>
              </a:rPr>
              <a:t>takabayashi.kento.xp@gmail.com</a:t>
            </a:r>
            <a:endParaRPr kumimoji="1" lang="en-US" altLang="ja-JP" sz="2000" b="0" i="0" u="none" strike="noStrike" kern="0" cap="none" spc="0" normalizeH="0" baseline="0" noProof="0" dirty="0">
              <a:ln>
                <a:noFill/>
              </a:ln>
              <a:solidFill>
                <a:srgbClr val="000000"/>
              </a:solidFill>
              <a:effectLst/>
              <a:uLnTx/>
              <a:uFillTx/>
              <a:latin typeface="Arial"/>
            </a:endParaRPr>
          </a:p>
          <a:p>
            <a:pPr marL="0" lvl="0" indent="0">
              <a:buNone/>
              <a:defRPr/>
            </a:pPr>
            <a:r>
              <a:rPr kumimoji="1" lang="en-US" altLang="ja-JP" sz="2000" dirty="0"/>
              <a:t>             Marco Hernandez, YRP-IAI/CWC  </a:t>
            </a:r>
            <a:r>
              <a:rPr kumimoji="1" lang="en-US" altLang="ja-JP" sz="2000" dirty="0" err="1">
                <a:hlinkClick r:id="rId3"/>
              </a:rPr>
              <a:t>marco.hernandez@ie</a:t>
            </a:r>
            <a:r>
              <a:rPr lang="en-US" altLang="ja-JP" sz="2000" dirty="0"/>
              <a:t> </a:t>
            </a:r>
            <a:r>
              <a:rPr kumimoji="1" lang="en-US" altLang="ja-JP" sz="2000" dirty="0">
                <a:hlinkClick r:id="rId3"/>
              </a:rPr>
              <a:t>ee.org</a:t>
            </a:r>
            <a:endParaRPr kumimoji="1" lang="en-US" altLang="ja-JP" sz="2000" dirty="0"/>
          </a:p>
          <a:p>
            <a:pPr marL="0" marR="0" lvl="0" indent="0" algn="l" defTabSz="914400" rtl="0" eaLnBrk="1" fontAlgn="base" latinLnBrk="0" hangingPunct="1">
              <a:lnSpc>
                <a:spcPct val="100000"/>
              </a:lnSpc>
              <a:spcBef>
                <a:spcPct val="20000"/>
              </a:spcBef>
              <a:spcAft>
                <a:spcPct val="0"/>
              </a:spcAft>
              <a:buClrTx/>
              <a:buSzTx/>
              <a:buFontTx/>
              <a:buNone/>
              <a:tabLst/>
              <a:defRPr/>
            </a:pPr>
            <a:r>
              <a:rPr lang="en-US" altLang="ja-JP" sz="2000" dirty="0"/>
              <a:t>             Jussi Haapola, CWC   jussi.haapola@oulu.fi</a:t>
            </a:r>
            <a:endParaRPr kumimoji="1" lang="ja-JP" altLang="en-US" sz="2000" dirty="0"/>
          </a:p>
        </p:txBody>
      </p:sp>
      <p:sp>
        <p:nvSpPr>
          <p:cNvPr id="3" name="タイトル 2"/>
          <p:cNvSpPr>
            <a:spLocks noGrp="1"/>
          </p:cNvSpPr>
          <p:nvPr>
            <p:ph type="title"/>
          </p:nvPr>
        </p:nvSpPr>
        <p:spPr>
          <a:xfrm>
            <a:off x="671782" y="618708"/>
            <a:ext cx="7772400" cy="595929"/>
          </a:xfrm>
        </p:spPr>
        <p:txBody>
          <a:bodyPr/>
          <a:lstStyle/>
          <a:p>
            <a:r>
              <a:rPr lang="en-US" altLang="ja-JP" sz="2800" b="1" dirty="0">
                <a:solidFill>
                  <a:schemeClr val="tx1"/>
                </a:solidFill>
                <a:latin typeface="+mn-lt"/>
              </a:rPr>
              <a:t>Contacts and Conference call</a:t>
            </a:r>
            <a:endParaRPr kumimoji="1" lang="ja-JP" altLang="en-US" sz="2800" b="1" dirty="0">
              <a:solidFill>
                <a:schemeClr val="tx1"/>
              </a:solidFill>
              <a:latin typeface="+mn-lt"/>
            </a:endParaRPr>
          </a:p>
        </p:txBody>
      </p:sp>
      <p:sp>
        <p:nvSpPr>
          <p:cNvPr id="5" name="object 7">
            <a:extLst>
              <a:ext uri="{FF2B5EF4-FFF2-40B4-BE49-F238E27FC236}">
                <a16:creationId xmlns:a16="http://schemas.microsoft.com/office/drawing/2014/main" id="{CB567D8C-D167-C57C-E514-6BC30E42E6C8}"/>
              </a:ext>
            </a:extLst>
          </p:cNvPr>
          <p:cNvSpPr txBox="1"/>
          <p:nvPr/>
        </p:nvSpPr>
        <p:spPr>
          <a:xfrm>
            <a:off x="671782" y="403264"/>
            <a:ext cx="1385617" cy="215444"/>
          </a:xfrm>
          <a:prstGeom prst="rect">
            <a:avLst/>
          </a:prstGeom>
        </p:spPr>
        <p:txBody>
          <a:bodyPr vert="horz" wrap="square" lIns="0" tIns="0" rIns="0" bIns="0" rtlCol="0">
            <a:spAutoFit/>
          </a:bodyPr>
          <a:lstStyle/>
          <a:p>
            <a:pPr marL="12700" marR="0" lvl="0" indent="0" algn="l" defTabSz="914400" rtl="0" eaLnBrk="1" fontAlgn="auto" latinLnBrk="0" hangingPunct="1">
              <a:lnSpc>
                <a:spcPct val="100000"/>
              </a:lnSpc>
              <a:spcBef>
                <a:spcPts val="0"/>
              </a:spcBef>
              <a:spcAft>
                <a:spcPts val="0"/>
              </a:spcAft>
              <a:buClrTx/>
              <a:buSzTx/>
              <a:buFontTx/>
              <a:buNone/>
              <a:tabLst/>
              <a:defRPr/>
            </a:pPr>
            <a:r>
              <a:rPr kumimoji="1" lang="en-US" sz="1400" b="1" i="0" u="none" strike="noStrike" kern="1200" cap="none" spc="-5" normalizeH="0" baseline="0" noProof="0" dirty="0">
                <a:ln>
                  <a:noFill/>
                </a:ln>
                <a:solidFill>
                  <a:srgbClr val="000000"/>
                </a:solidFill>
                <a:effectLst/>
                <a:uLnTx/>
                <a:uFillTx/>
                <a:latin typeface="Arial"/>
                <a:ea typeface="+mn-ea"/>
                <a:cs typeface="Arial"/>
              </a:rPr>
              <a:t>January 2024</a:t>
            </a:r>
            <a:endParaRPr kumimoji="1" sz="1400" b="0" i="0" u="none" strike="noStrike" kern="1200" cap="none" spc="0" normalizeH="0" baseline="0" noProof="0" dirty="0">
              <a:ln>
                <a:noFill/>
              </a:ln>
              <a:solidFill>
                <a:srgbClr val="000000"/>
              </a:solidFill>
              <a:effectLst/>
              <a:uLnTx/>
              <a:uFillTx/>
              <a:latin typeface="Arial"/>
              <a:ea typeface="+mn-ea"/>
              <a:cs typeface="Arial"/>
            </a:endParaRPr>
          </a:p>
        </p:txBody>
      </p:sp>
      <p:sp>
        <p:nvSpPr>
          <p:cNvPr id="7" name="スライド番号プレースホルダー 5">
            <a:extLst>
              <a:ext uri="{FF2B5EF4-FFF2-40B4-BE49-F238E27FC236}">
                <a16:creationId xmlns:a16="http://schemas.microsoft.com/office/drawing/2014/main" id="{95F69E21-5412-37B6-7073-C1312266EDD8}"/>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21</a:t>
            </a:fld>
            <a:endParaRPr lang="en-US" altLang="ja-JP" dirty="0"/>
          </a:p>
        </p:txBody>
      </p:sp>
    </p:spTree>
    <p:extLst>
      <p:ext uri="{BB962C8B-B14F-4D97-AF65-F5344CB8AC3E}">
        <p14:creationId xmlns:p14="http://schemas.microsoft.com/office/powerpoint/2010/main" val="41496701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82E678E9-84A8-7934-8532-E6FD14954E2D}"/>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3" name="タイトル 2">
            <a:extLst>
              <a:ext uri="{FF2B5EF4-FFF2-40B4-BE49-F238E27FC236}">
                <a16:creationId xmlns:a16="http://schemas.microsoft.com/office/drawing/2014/main" id="{3B162FDF-7E9B-4313-83F4-8AACB032773C}"/>
              </a:ext>
            </a:extLst>
          </p:cNvPr>
          <p:cNvSpPr>
            <a:spLocks noGrp="1"/>
          </p:cNvSpPr>
          <p:nvPr>
            <p:ph type="title"/>
          </p:nvPr>
        </p:nvSpPr>
        <p:spPr>
          <a:xfrm>
            <a:off x="723900" y="2631142"/>
            <a:ext cx="7772400" cy="1066800"/>
          </a:xfrm>
        </p:spPr>
        <p:txBody>
          <a:bodyPr/>
          <a:lstStyle/>
          <a:p>
            <a:r>
              <a:rPr kumimoji="1" lang="en-US" altLang="ja-JP" dirty="0"/>
              <a:t>Thank you for your attention</a:t>
            </a:r>
            <a:endParaRPr kumimoji="1" lang="ja-JP" altLang="en-US" dirty="0"/>
          </a:p>
        </p:txBody>
      </p:sp>
      <p:sp>
        <p:nvSpPr>
          <p:cNvPr id="4" name="スライド番号プレースホルダー 3">
            <a:extLst>
              <a:ext uri="{FF2B5EF4-FFF2-40B4-BE49-F238E27FC236}">
                <a16:creationId xmlns:a16="http://schemas.microsoft.com/office/drawing/2014/main" id="{DE44AEAA-083E-40D4-A8DF-A847B4F323C0}"/>
              </a:ext>
            </a:extLst>
          </p:cNvPr>
          <p:cNvSpPr>
            <a:spLocks noGrp="1"/>
          </p:cNvSpPr>
          <p:nvPr>
            <p:ph type="sldNum" sz="quarter" idx="12"/>
          </p:nvPr>
        </p:nvSpPr>
        <p:spPr/>
        <p:txBody>
          <a:bodyPr/>
          <a:lstStyle/>
          <a:p>
            <a:r>
              <a:rPr lang="en-US" altLang="ja-JP" dirty="0"/>
              <a:t>Slide </a:t>
            </a:r>
            <a:fld id="{17C47D4F-CAA3-4307-B0EF-8C4B3E0CF21D}" type="slidenum">
              <a:rPr lang="en-US" altLang="ja-JP" smtClean="0"/>
              <a:pPr/>
              <a:t>22</a:t>
            </a:fld>
            <a:endParaRPr lang="en-US" altLang="ja-JP" dirty="0"/>
          </a:p>
        </p:txBody>
      </p:sp>
      <p:sp>
        <p:nvSpPr>
          <p:cNvPr id="5" name="日付プレースホルダー 4">
            <a:extLst>
              <a:ext uri="{FF2B5EF4-FFF2-40B4-BE49-F238E27FC236}">
                <a16:creationId xmlns:a16="http://schemas.microsoft.com/office/drawing/2014/main" id="{14BBBAB9-C313-4FCA-99FA-C38D74D52824}"/>
              </a:ext>
            </a:extLst>
          </p:cNvPr>
          <p:cNvSpPr>
            <a:spLocks noGrp="1"/>
          </p:cNvSpPr>
          <p:nvPr>
            <p:ph type="dt" sz="half" idx="2"/>
          </p:nvPr>
        </p:nvSpPr>
        <p:spPr/>
        <p:txBody>
          <a:bodyPr/>
          <a:lstStyle/>
          <a:p>
            <a:r>
              <a:rPr lang="en-US" altLang="ja-JP"/>
              <a:t>January 2024</a:t>
            </a:r>
            <a:endParaRPr lang="en-US" altLang="ja-JP" dirty="0"/>
          </a:p>
        </p:txBody>
      </p:sp>
    </p:spTree>
    <p:extLst>
      <p:ext uri="{BB962C8B-B14F-4D97-AF65-F5344CB8AC3E}">
        <p14:creationId xmlns:p14="http://schemas.microsoft.com/office/powerpoint/2010/main" val="18441424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1D08CDC4-19F4-A245-6555-20785D02116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7" name="テキスト ボックス 6">
            <a:extLst>
              <a:ext uri="{FF2B5EF4-FFF2-40B4-BE49-F238E27FC236}">
                <a16:creationId xmlns:a16="http://schemas.microsoft.com/office/drawing/2014/main" id="{B4C6DAAE-52BC-42AD-95F6-1BE672B93C93}"/>
              </a:ext>
            </a:extLst>
          </p:cNvPr>
          <p:cNvSpPr txBox="1"/>
          <p:nvPr/>
        </p:nvSpPr>
        <p:spPr>
          <a:xfrm>
            <a:off x="386133" y="1115532"/>
            <a:ext cx="8704710"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AM2  10:30-12:30 Jan. 15</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(MON)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in Panama 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0:3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0 - 2:30 Jan. 16(TUE)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8:00-10:00 Jan. 16</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(TUE)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Panama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22:00-24:00 Jan. 16(TUE) in JST/KST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9:00-10:00 Jan. 17</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(WED)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Panama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23:00-24:00 Jan. 17(WED)in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Session4(</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dirty="0">
                <a:solidFill>
                  <a:prstClr val="black"/>
                </a:solidFill>
                <a:highlight>
                  <a:srgbClr val="FFFF00"/>
                </a:highlight>
                <a:latin typeface="游ゴシック" panose="020F0502020204030204"/>
                <a:ea typeface="游ゴシック" panose="020B0400000000000000" pitchFamily="50" charset="-128"/>
              </a:rPr>
              <a:t>)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AM1    8:00-10:00 Jan. 18</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(THU)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Panama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22:00-24:00 Jan. 16(TUE) in JST/KST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318974" y="618697"/>
            <a:ext cx="8566485" cy="496325"/>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Interim Session Schedule for 14-17</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Jan. 2024</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a:xfrm>
            <a:off x="684483" y="394156"/>
            <a:ext cx="1600200" cy="215444"/>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January 2024</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6" name="テキスト ボックス 5">
            <a:extLst>
              <a:ext uri="{FF2B5EF4-FFF2-40B4-BE49-F238E27FC236}">
                <a16:creationId xmlns:a16="http://schemas.microsoft.com/office/drawing/2014/main" id="{FC670CD6-24CB-69C2-0F1F-0DDDB57A2CE7}"/>
              </a:ext>
            </a:extLst>
          </p:cNvPr>
          <p:cNvSpPr txBox="1"/>
          <p:nvPr/>
        </p:nvSpPr>
        <p:spPr>
          <a:xfrm>
            <a:off x="5186134" y="280143"/>
            <a:ext cx="3483428" cy="338554"/>
          </a:xfrm>
          <a:prstGeom prst="rect">
            <a:avLst/>
          </a:prstGeom>
          <a:solidFill>
            <a:schemeClr val="bg1"/>
          </a:solidFill>
        </p:spPr>
        <p:txBody>
          <a:bodyPr wrap="square" rtlCol="0">
            <a:spAutoFit/>
          </a:bodyPr>
          <a:lstStyle/>
          <a:p>
            <a:pPr algn="r"/>
            <a:r>
              <a:rPr kumimoji="1" lang="en-US" altLang="ja-JP" sz="1600" b="1" dirty="0"/>
              <a:t>doc.:IEEE802.15.23-0469-01-06ma</a:t>
            </a:r>
            <a:endParaRPr kumimoji="1" lang="ja-JP" altLang="en-US" sz="1600" b="1" dirty="0"/>
          </a:p>
        </p:txBody>
      </p:sp>
      <p:sp>
        <p:nvSpPr>
          <p:cNvPr id="14" name="スライド番号プレースホルダー 5">
            <a:extLst>
              <a:ext uri="{FF2B5EF4-FFF2-40B4-BE49-F238E27FC236}">
                <a16:creationId xmlns:a16="http://schemas.microsoft.com/office/drawing/2014/main" id="{B8BD3321-C743-857E-A353-FBBF2734A786}"/>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3</a:t>
            </a:fld>
            <a:endParaRPr lang="en-US" altLang="ja-JP" dirty="0"/>
          </a:p>
        </p:txBody>
      </p:sp>
      <p:pic>
        <p:nvPicPr>
          <p:cNvPr id="5" name="図 4">
            <a:extLst>
              <a:ext uri="{FF2B5EF4-FFF2-40B4-BE49-F238E27FC236}">
                <a16:creationId xmlns:a16="http://schemas.microsoft.com/office/drawing/2014/main" id="{3C67945B-B8C8-5B33-9ED8-49D76CDDF4B0}"/>
              </a:ext>
            </a:extLst>
          </p:cNvPr>
          <p:cNvPicPr>
            <a:picLocks noChangeAspect="1"/>
          </p:cNvPicPr>
          <p:nvPr/>
        </p:nvPicPr>
        <p:blipFill>
          <a:blip r:embed="rId3"/>
          <a:stretch>
            <a:fillRect/>
          </a:stretch>
        </p:blipFill>
        <p:spPr>
          <a:xfrm>
            <a:off x="1702238" y="2234812"/>
            <a:ext cx="7388605" cy="4128264"/>
          </a:xfrm>
          <a:prstGeom prst="rect">
            <a:avLst/>
          </a:prstGeom>
        </p:spPr>
      </p:pic>
      <p:pic>
        <p:nvPicPr>
          <p:cNvPr id="9" name="図 8">
            <a:extLst>
              <a:ext uri="{FF2B5EF4-FFF2-40B4-BE49-F238E27FC236}">
                <a16:creationId xmlns:a16="http://schemas.microsoft.com/office/drawing/2014/main" id="{79275130-115E-5159-15C1-E4048888F7E9}"/>
              </a:ext>
            </a:extLst>
          </p:cNvPr>
          <p:cNvPicPr>
            <a:picLocks noChangeAspect="1"/>
          </p:cNvPicPr>
          <p:nvPr/>
        </p:nvPicPr>
        <p:blipFill>
          <a:blip r:embed="rId4"/>
          <a:stretch>
            <a:fillRect/>
          </a:stretch>
        </p:blipFill>
        <p:spPr>
          <a:xfrm>
            <a:off x="69108" y="2234811"/>
            <a:ext cx="1638384" cy="4128261"/>
          </a:xfrm>
          <a:prstGeom prst="rect">
            <a:avLst/>
          </a:prstGeom>
        </p:spPr>
      </p:pic>
    </p:spTree>
    <p:extLst>
      <p:ext uri="{BB962C8B-B14F-4D97-AF65-F5344CB8AC3E}">
        <p14:creationId xmlns:p14="http://schemas.microsoft.com/office/powerpoint/2010/main" val="32167363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1D08CDC4-19F4-A245-6555-20785D02116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a:xfrm>
            <a:off x="684483" y="394156"/>
            <a:ext cx="1600200" cy="215444"/>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January 2024</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6" name="テキスト ボックス 5">
            <a:extLst>
              <a:ext uri="{FF2B5EF4-FFF2-40B4-BE49-F238E27FC236}">
                <a16:creationId xmlns:a16="http://schemas.microsoft.com/office/drawing/2014/main" id="{FC670CD6-24CB-69C2-0F1F-0DDDB57A2CE7}"/>
              </a:ext>
            </a:extLst>
          </p:cNvPr>
          <p:cNvSpPr txBox="1"/>
          <p:nvPr/>
        </p:nvSpPr>
        <p:spPr>
          <a:xfrm>
            <a:off x="5186134" y="280143"/>
            <a:ext cx="3483428" cy="338554"/>
          </a:xfrm>
          <a:prstGeom prst="rect">
            <a:avLst/>
          </a:prstGeom>
          <a:solidFill>
            <a:schemeClr val="bg1"/>
          </a:solidFill>
        </p:spPr>
        <p:txBody>
          <a:bodyPr wrap="square" rtlCol="0">
            <a:spAutoFit/>
          </a:bodyPr>
          <a:lstStyle/>
          <a:p>
            <a:pPr algn="r"/>
            <a:r>
              <a:rPr kumimoji="1" lang="en-US" altLang="ja-JP" sz="1600" b="1" dirty="0"/>
              <a:t>doc.:IEEE802.15.23-0469-01-06ma</a:t>
            </a:r>
            <a:endParaRPr kumimoji="1" lang="ja-JP" altLang="en-US" sz="1600" b="1" dirty="0"/>
          </a:p>
        </p:txBody>
      </p:sp>
      <p:sp>
        <p:nvSpPr>
          <p:cNvPr id="14" name="スライド番号プレースホルダー 5">
            <a:extLst>
              <a:ext uri="{FF2B5EF4-FFF2-40B4-BE49-F238E27FC236}">
                <a16:creationId xmlns:a16="http://schemas.microsoft.com/office/drawing/2014/main" id="{B8BD3321-C743-857E-A353-FBBF2734A786}"/>
              </a:ext>
            </a:extLst>
          </p:cNvPr>
          <p:cNvSpPr>
            <a:spLocks noGrp="1"/>
          </p:cNvSpPr>
          <p:nvPr>
            <p:ph type="sldNum" sz="quarter" idx="12"/>
          </p:nvPr>
        </p:nvSpPr>
        <p:spPr>
          <a:xfrm>
            <a:off x="4344988" y="6475413"/>
            <a:ext cx="530225" cy="182562"/>
          </a:xfrm>
        </p:spPr>
        <p:txBody>
          <a:bodyPr/>
          <a:lstStyle/>
          <a:p>
            <a:r>
              <a:rPr lang="en-US" altLang="ja-JP" dirty="0"/>
              <a:t>Slide </a:t>
            </a:r>
            <a:fld id="{38E6254A-D985-444C-BBE9-59789D09939F}" type="slidenum">
              <a:rPr lang="en-US" altLang="ja-JP"/>
              <a:pPr/>
              <a:t>4</a:t>
            </a:fld>
            <a:endParaRPr lang="en-US" altLang="ja-JP" dirty="0"/>
          </a:p>
        </p:txBody>
      </p:sp>
      <p:sp>
        <p:nvSpPr>
          <p:cNvPr id="8" name="テキスト ボックス 7">
            <a:extLst>
              <a:ext uri="{FF2B5EF4-FFF2-40B4-BE49-F238E27FC236}">
                <a16:creationId xmlns:a16="http://schemas.microsoft.com/office/drawing/2014/main" id="{3D3817C6-626A-4A64-9F06-1D122F04F64A}"/>
              </a:ext>
            </a:extLst>
          </p:cNvPr>
          <p:cNvSpPr txBox="1"/>
          <p:nvPr/>
        </p:nvSpPr>
        <p:spPr>
          <a:xfrm>
            <a:off x="318974" y="1192918"/>
            <a:ext cx="8704710"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TG15.6ma has three own sessions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sym typeface="Wingdings" panose="05000000000000000000" pitchFamily="2" charset="2"/>
              </a:rPr>
              <a: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AM2  10:30-12:30 Jan. 15</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(MON)</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in Panama time,   </a:t>
            </a:r>
            <a:r>
              <a:rPr kumimoji="1" lang="en-US" altLang="ja-JP" sz="1200" b="1" dirty="0">
                <a:solidFill>
                  <a:srgbClr val="FF0000"/>
                </a:solidFill>
                <a:highlight>
                  <a:srgbClr val="FFFF00"/>
                </a:highlight>
                <a:latin typeface="游ゴシック" panose="020F0502020204030204"/>
                <a:ea typeface="游ゴシック" panose="020B0400000000000000" pitchFamily="50" charset="-128"/>
              </a:rPr>
              <a:t>0:3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0 - 2:30 Jan. 16(TUE) 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8:00-10:00 Jan. 16</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(TUE)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Panama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22:00-24:00 Jan. 16(TUE) in JST/KST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AM1    9:00-10:00 Jan. 17</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(WED)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Panama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23:00-24:00 Jan. 17(WED)in JST/KST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Session4(</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Virtual RM#2</a:t>
            </a:r>
            <a:r>
              <a:rPr kumimoji="1" lang="en-US" altLang="ja-JP" sz="1200" b="1" dirty="0">
                <a:solidFill>
                  <a:prstClr val="black"/>
                </a:solidFill>
                <a:highlight>
                  <a:srgbClr val="FFFF00"/>
                </a:highlight>
                <a:latin typeface="游ゴシック" panose="020F0502020204030204"/>
                <a:ea typeface="游ゴシック" panose="020B0400000000000000" pitchFamily="50" charset="-128"/>
              </a:rPr>
              <a:t>)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AM1    8:00-10:00 Jan. 18</a:t>
            </a:r>
            <a:r>
              <a:rPr kumimoji="1" lang="en-US" altLang="ja-JP" sz="1200" b="1" i="0" u="none" strike="noStrike" kern="1200" cap="none" spc="0" normalizeH="0" baseline="0" noProof="0" dirty="0">
                <a:ln>
                  <a:noFill/>
                </a:ln>
                <a:solidFill>
                  <a:prstClr val="black"/>
                </a:solidFill>
                <a:effectLst/>
                <a:highlight>
                  <a:srgbClr val="FFFF00"/>
                </a:highlight>
                <a:uLnTx/>
                <a:uFillTx/>
                <a:latin typeface="游ゴシック" panose="020F0502020204030204"/>
                <a:ea typeface="游ゴシック" panose="020B0400000000000000" pitchFamily="50" charset="-128"/>
                <a:cs typeface="+mn-cs"/>
              </a:rPr>
              <a:t>(THU)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in Panama time,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22:00-24:00 Jan. 16(TUE) in JST/KST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9" name="タイトル 2">
            <a:extLst>
              <a:ext uri="{FF2B5EF4-FFF2-40B4-BE49-F238E27FC236}">
                <a16:creationId xmlns:a16="http://schemas.microsoft.com/office/drawing/2014/main" id="{478FF898-B8D0-85B3-BE0B-3D89200458FD}"/>
              </a:ext>
            </a:extLst>
          </p:cNvPr>
          <p:cNvSpPr>
            <a:spLocks noGrp="1"/>
          </p:cNvSpPr>
          <p:nvPr>
            <p:ph type="title"/>
          </p:nvPr>
        </p:nvSpPr>
        <p:spPr>
          <a:xfrm>
            <a:off x="318974" y="634645"/>
            <a:ext cx="8566485" cy="496325"/>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Interim Session Schedule for 14-17</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Jan. 2024</a:t>
            </a:r>
            <a:endParaRPr kumimoji="1" lang="ja-JP" altLang="en-US" sz="2400" b="1" dirty="0">
              <a:latin typeface="ＭＳ Ｐゴシック" panose="020B0600070205080204" pitchFamily="50" charset="-128"/>
              <a:ea typeface="ＭＳ Ｐゴシック" panose="020B0600070205080204" pitchFamily="50" charset="-128"/>
            </a:endParaRPr>
          </a:p>
        </p:txBody>
      </p:sp>
      <p:graphicFrame>
        <p:nvGraphicFramePr>
          <p:cNvPr id="10" name="表 9">
            <a:extLst>
              <a:ext uri="{FF2B5EF4-FFF2-40B4-BE49-F238E27FC236}">
                <a16:creationId xmlns:a16="http://schemas.microsoft.com/office/drawing/2014/main" id="{85A4FC86-C2C1-C8E2-982A-73AD401025BD}"/>
              </a:ext>
            </a:extLst>
          </p:cNvPr>
          <p:cNvGraphicFramePr>
            <a:graphicFrameLocks noGrp="1"/>
          </p:cNvGraphicFramePr>
          <p:nvPr>
            <p:extLst>
              <p:ext uri="{D42A27DB-BD31-4B8C-83A1-F6EECF244321}">
                <p14:modId xmlns:p14="http://schemas.microsoft.com/office/powerpoint/2010/main" val="737016150"/>
              </p:ext>
            </p:extLst>
          </p:nvPr>
        </p:nvGraphicFramePr>
        <p:xfrm>
          <a:off x="209294" y="2954207"/>
          <a:ext cx="8814390" cy="2217663"/>
        </p:xfrm>
        <a:graphic>
          <a:graphicData uri="http://schemas.openxmlformats.org/drawingml/2006/table">
            <a:tbl>
              <a:tblPr>
                <a:tableStyleId>{5C22544A-7EE6-4342-B048-85BDC9FD1C3A}</a:tableStyleId>
              </a:tblPr>
              <a:tblGrid>
                <a:gridCol w="570548">
                  <a:extLst>
                    <a:ext uri="{9D8B030D-6E8A-4147-A177-3AD203B41FA5}">
                      <a16:colId xmlns:a16="http://schemas.microsoft.com/office/drawing/2014/main" val="4074554770"/>
                    </a:ext>
                  </a:extLst>
                </a:gridCol>
                <a:gridCol w="570548">
                  <a:extLst>
                    <a:ext uri="{9D8B030D-6E8A-4147-A177-3AD203B41FA5}">
                      <a16:colId xmlns:a16="http://schemas.microsoft.com/office/drawing/2014/main" val="2050105354"/>
                    </a:ext>
                  </a:extLst>
                </a:gridCol>
                <a:gridCol w="419178">
                  <a:extLst>
                    <a:ext uri="{9D8B030D-6E8A-4147-A177-3AD203B41FA5}">
                      <a16:colId xmlns:a16="http://schemas.microsoft.com/office/drawing/2014/main" val="548530091"/>
                    </a:ext>
                  </a:extLst>
                </a:gridCol>
                <a:gridCol w="2689728">
                  <a:extLst>
                    <a:ext uri="{9D8B030D-6E8A-4147-A177-3AD203B41FA5}">
                      <a16:colId xmlns:a16="http://schemas.microsoft.com/office/drawing/2014/main" val="1000439393"/>
                    </a:ext>
                  </a:extLst>
                </a:gridCol>
                <a:gridCol w="803425">
                  <a:extLst>
                    <a:ext uri="{9D8B030D-6E8A-4147-A177-3AD203B41FA5}">
                      <a16:colId xmlns:a16="http://schemas.microsoft.com/office/drawing/2014/main" val="162739330"/>
                    </a:ext>
                  </a:extLst>
                </a:gridCol>
                <a:gridCol w="1443837">
                  <a:extLst>
                    <a:ext uri="{9D8B030D-6E8A-4147-A177-3AD203B41FA5}">
                      <a16:colId xmlns:a16="http://schemas.microsoft.com/office/drawing/2014/main" val="954830854"/>
                    </a:ext>
                  </a:extLst>
                </a:gridCol>
                <a:gridCol w="547261">
                  <a:extLst>
                    <a:ext uri="{9D8B030D-6E8A-4147-A177-3AD203B41FA5}">
                      <a16:colId xmlns:a16="http://schemas.microsoft.com/office/drawing/2014/main" val="4078826016"/>
                    </a:ext>
                  </a:extLst>
                </a:gridCol>
                <a:gridCol w="908221">
                  <a:extLst>
                    <a:ext uri="{9D8B030D-6E8A-4147-A177-3AD203B41FA5}">
                      <a16:colId xmlns:a16="http://schemas.microsoft.com/office/drawing/2014/main" val="2214900449"/>
                    </a:ext>
                  </a:extLst>
                </a:gridCol>
                <a:gridCol w="861644">
                  <a:extLst>
                    <a:ext uri="{9D8B030D-6E8A-4147-A177-3AD203B41FA5}">
                      <a16:colId xmlns:a16="http://schemas.microsoft.com/office/drawing/2014/main" val="3649715850"/>
                    </a:ext>
                  </a:extLst>
                </a:gridCol>
              </a:tblGrid>
              <a:tr h="175638">
                <a:tc>
                  <a:txBody>
                    <a:bodyPr/>
                    <a:lstStyle/>
                    <a:p>
                      <a:pPr algn="l" fontAlgn="t"/>
                      <a:endParaRPr lang="ja-JP" altLang="en-US" sz="1050" b="0" i="0" u="none" strike="noStrike" dirty="0">
                        <a:effectLst/>
                        <a:latin typeface="Arial" panose="020B0604020202020204" pitchFamily="34" charset="0"/>
                      </a:endParaRPr>
                    </a:p>
                  </a:txBody>
                  <a:tcPr marL="2567" marR="2567" marT="2567" marB="0"/>
                </a:tc>
                <a:tc>
                  <a:txBody>
                    <a:bodyPr/>
                    <a:lstStyle/>
                    <a:p>
                      <a:pPr algn="l" fontAlgn="t"/>
                      <a:endParaRPr lang="ja-JP" altLang="en-US" sz="1050" b="0" i="0" u="none" strike="noStrike">
                        <a:effectLst/>
                        <a:latin typeface="Arial" panose="020B0604020202020204" pitchFamily="34" charset="0"/>
                      </a:endParaRPr>
                    </a:p>
                  </a:txBody>
                  <a:tcPr marL="2567" marR="2567" marT="2567" marB="0"/>
                </a:tc>
                <a:tc>
                  <a:txBody>
                    <a:bodyPr/>
                    <a:lstStyle/>
                    <a:p>
                      <a:pPr algn="l" fontAlgn="t"/>
                      <a:endParaRPr lang="ja-JP" altLang="en-US" sz="1050" b="0" i="0" u="none" strike="noStrike">
                        <a:effectLst/>
                        <a:latin typeface="Arial" panose="020B0604020202020204" pitchFamily="34" charset="0"/>
                      </a:endParaRPr>
                    </a:p>
                  </a:txBody>
                  <a:tcPr marL="2567" marR="2567" marT="2567" marB="0"/>
                </a:tc>
                <a:tc>
                  <a:txBody>
                    <a:bodyPr/>
                    <a:lstStyle/>
                    <a:p>
                      <a:pPr algn="l" fontAlgn="t"/>
                      <a:endParaRPr lang="en-US" sz="1200" b="1" i="0" u="none" strike="noStrike">
                        <a:effectLst/>
                        <a:latin typeface="Arial" panose="020B0604020202020204" pitchFamily="34" charset="0"/>
                      </a:endParaRPr>
                    </a:p>
                  </a:txBody>
                  <a:tcPr marL="2567" marR="2567" marT="2567" marB="0"/>
                </a:tc>
                <a:tc>
                  <a:txBody>
                    <a:bodyPr/>
                    <a:lstStyle/>
                    <a:p>
                      <a:pPr algn="l" fontAlgn="t"/>
                      <a:endParaRPr lang="ja-JP" altLang="en-US" sz="1200" b="0" i="0" u="none" strike="noStrike">
                        <a:effectLst/>
                        <a:latin typeface="Arial" panose="020B0604020202020204" pitchFamily="34" charset="0"/>
                      </a:endParaRPr>
                    </a:p>
                  </a:txBody>
                  <a:tcPr marL="2567" marR="2567" marT="2567" marB="0"/>
                </a:tc>
                <a:tc>
                  <a:txBody>
                    <a:bodyPr/>
                    <a:lstStyle/>
                    <a:p>
                      <a:pPr algn="l" fontAlgn="t"/>
                      <a:endParaRPr lang="ja-JP" altLang="en-US" sz="1050" b="0" i="0" u="none" strike="noStrike">
                        <a:effectLst/>
                        <a:latin typeface="Arial" panose="020B0604020202020204" pitchFamily="34" charset="0"/>
                      </a:endParaRPr>
                    </a:p>
                  </a:txBody>
                  <a:tcPr marL="2567" marR="2567" marT="2567" marB="0"/>
                </a:tc>
                <a:tc>
                  <a:txBody>
                    <a:bodyPr/>
                    <a:lstStyle/>
                    <a:p>
                      <a:pPr algn="l" fontAlgn="t"/>
                      <a:endParaRPr lang="ja-JP" altLang="en-US" sz="1050" b="0" i="0" u="none" strike="noStrike">
                        <a:effectLst/>
                        <a:latin typeface="Arial" panose="020B0604020202020204" pitchFamily="34" charset="0"/>
                      </a:endParaRPr>
                    </a:p>
                  </a:txBody>
                  <a:tcPr marL="2567" marR="2567" marT="2567" marB="0"/>
                </a:tc>
                <a:tc>
                  <a:txBody>
                    <a:bodyPr/>
                    <a:lstStyle/>
                    <a:p>
                      <a:pPr algn="l" fontAlgn="t"/>
                      <a:endParaRPr lang="ja-JP" altLang="en-US" sz="1050" b="0" i="0" u="none" strike="noStrike">
                        <a:effectLst/>
                        <a:latin typeface="Arial" panose="020B0604020202020204" pitchFamily="34" charset="0"/>
                      </a:endParaRPr>
                    </a:p>
                  </a:txBody>
                  <a:tcPr marL="2567" marR="2567" marT="2567" marB="0"/>
                </a:tc>
                <a:tc>
                  <a:txBody>
                    <a:bodyPr/>
                    <a:lstStyle/>
                    <a:p>
                      <a:pPr algn="l" fontAlgn="t"/>
                      <a:endParaRPr lang="ja-JP" altLang="en-US" sz="1050" b="0" i="0" u="none" strike="noStrike">
                        <a:effectLst/>
                        <a:latin typeface="Arial" panose="020B0604020202020204" pitchFamily="34" charset="0"/>
                      </a:endParaRPr>
                    </a:p>
                  </a:txBody>
                  <a:tcPr marL="2567" marR="2567" marT="2567" marB="0"/>
                </a:tc>
                <a:extLst>
                  <a:ext uri="{0D108BD9-81ED-4DB2-BD59-A6C34878D82A}">
                    <a16:rowId xmlns:a16="http://schemas.microsoft.com/office/drawing/2014/main" val="890251199"/>
                  </a:ext>
                </a:extLst>
              </a:tr>
              <a:tr h="180372">
                <a:tc gridSpan="4">
                  <a:txBody>
                    <a:bodyPr/>
                    <a:lstStyle/>
                    <a:p>
                      <a:pPr algn="l" fontAlgn="b"/>
                      <a:endParaRPr lang="en-US" sz="1200" b="1" i="0" u="none" strike="noStrike" dirty="0">
                        <a:effectLst/>
                        <a:latin typeface="Arial" panose="020B0604020202020204" pitchFamily="34" charset="0"/>
                      </a:endParaRPr>
                    </a:p>
                  </a:txBody>
                  <a:tcPr marL="2567" marR="2567" marT="2567" marB="0" anchor="b"/>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1200" b="1" i="0" u="none" strike="noStrike">
                        <a:effectLst/>
                        <a:latin typeface="Arial" panose="020B0604020202020204" pitchFamily="34" charset="0"/>
                      </a:endParaRPr>
                    </a:p>
                  </a:txBody>
                  <a:tcPr marL="2567" marR="2567" marT="2567" marB="0" anchor="b"/>
                </a:tc>
                <a:tc>
                  <a:txBody>
                    <a:bodyPr/>
                    <a:lstStyle/>
                    <a:p>
                      <a:pPr algn="l" fontAlgn="b"/>
                      <a:endParaRPr lang="ja-JP" altLang="en-US" sz="1200" b="1" i="0" u="none" strike="noStrike">
                        <a:effectLst/>
                        <a:latin typeface="Arial" panose="020B0604020202020204" pitchFamily="34" charset="0"/>
                      </a:endParaRPr>
                    </a:p>
                  </a:txBody>
                  <a:tcPr marL="2567" marR="2567" marT="2567" marB="0" anchor="b"/>
                </a:tc>
                <a:tc>
                  <a:txBody>
                    <a:bodyPr/>
                    <a:lstStyle/>
                    <a:p>
                      <a:pPr algn="l" fontAlgn="b"/>
                      <a:endParaRPr lang="ja-JP" altLang="en-US" sz="1200" b="1" i="0" u="none" strike="noStrike">
                        <a:effectLst/>
                        <a:latin typeface="Arial" panose="020B0604020202020204" pitchFamily="34" charset="0"/>
                      </a:endParaRPr>
                    </a:p>
                  </a:txBody>
                  <a:tcPr marL="2567" marR="2567" marT="2567" marB="0" anchor="b"/>
                </a:tc>
                <a:tc>
                  <a:txBody>
                    <a:bodyPr/>
                    <a:lstStyle/>
                    <a:p>
                      <a:pPr algn="l" fontAlgn="b"/>
                      <a:endParaRPr lang="ja-JP" altLang="en-US" sz="1200" b="1" i="0" u="none" strike="noStrike">
                        <a:effectLst/>
                        <a:latin typeface="Arial" panose="020B0604020202020204" pitchFamily="34" charset="0"/>
                      </a:endParaRPr>
                    </a:p>
                  </a:txBody>
                  <a:tcPr marL="2567" marR="2567" marT="2567" marB="0" anchor="b"/>
                </a:tc>
                <a:tc>
                  <a:txBody>
                    <a:bodyPr/>
                    <a:lstStyle/>
                    <a:p>
                      <a:pPr algn="l" fontAlgn="b"/>
                      <a:endParaRPr lang="ja-JP" altLang="en-US" sz="1200" b="1" i="0" u="none" strike="noStrike">
                        <a:effectLst/>
                        <a:latin typeface="Arial" panose="020B0604020202020204" pitchFamily="34" charset="0"/>
                      </a:endParaRPr>
                    </a:p>
                  </a:txBody>
                  <a:tcPr marL="2567" marR="2567" marT="2567" marB="0" anchor="b"/>
                </a:tc>
                <a:extLst>
                  <a:ext uri="{0D108BD9-81ED-4DB2-BD59-A6C34878D82A}">
                    <a16:rowId xmlns:a16="http://schemas.microsoft.com/office/drawing/2014/main" val="3552789025"/>
                  </a:ext>
                </a:extLst>
              </a:tr>
              <a:tr h="180372">
                <a:tc gridSpan="4">
                  <a:txBody>
                    <a:bodyPr/>
                    <a:lstStyle/>
                    <a:p>
                      <a:pPr algn="l" fontAlgn="b"/>
                      <a:endParaRPr lang="en-US" sz="1200" b="1" i="0" u="none" strike="noStrike" dirty="0">
                        <a:effectLst/>
                        <a:latin typeface="Arial" panose="020B0604020202020204" pitchFamily="34" charset="0"/>
                      </a:endParaRPr>
                    </a:p>
                  </a:txBody>
                  <a:tcPr marL="2567" marR="2567" marT="2567" marB="0" anchor="b"/>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1200" b="1" i="0" u="none" strike="noStrike">
                        <a:effectLst/>
                        <a:latin typeface="Arial" panose="020B0604020202020204" pitchFamily="34" charset="0"/>
                      </a:endParaRPr>
                    </a:p>
                  </a:txBody>
                  <a:tcPr marL="2567" marR="2567" marT="2567" marB="0" anchor="b"/>
                </a:tc>
                <a:tc>
                  <a:txBody>
                    <a:bodyPr/>
                    <a:lstStyle/>
                    <a:p>
                      <a:pPr algn="l" fontAlgn="b"/>
                      <a:endParaRPr lang="ja-JP" altLang="en-US" sz="1200" b="1" i="0" u="none" strike="noStrike">
                        <a:effectLst/>
                        <a:latin typeface="Arial" panose="020B0604020202020204" pitchFamily="34" charset="0"/>
                      </a:endParaRPr>
                    </a:p>
                  </a:txBody>
                  <a:tcPr marL="2567" marR="2567" marT="2567" marB="0" anchor="b"/>
                </a:tc>
                <a:tc>
                  <a:txBody>
                    <a:bodyPr/>
                    <a:lstStyle/>
                    <a:p>
                      <a:pPr algn="l" fontAlgn="b"/>
                      <a:endParaRPr lang="ja-JP" altLang="en-US" sz="1200" b="1" i="0" u="none" strike="noStrike">
                        <a:effectLst/>
                        <a:latin typeface="Arial" panose="020B0604020202020204" pitchFamily="34" charset="0"/>
                      </a:endParaRPr>
                    </a:p>
                  </a:txBody>
                  <a:tcPr marL="2567" marR="2567" marT="2567" marB="0" anchor="b"/>
                </a:tc>
                <a:tc>
                  <a:txBody>
                    <a:bodyPr/>
                    <a:lstStyle/>
                    <a:p>
                      <a:pPr algn="l" fontAlgn="b"/>
                      <a:endParaRPr lang="ja-JP" altLang="en-US" sz="1200" b="1" i="0" u="none" strike="noStrike">
                        <a:effectLst/>
                        <a:latin typeface="Arial" panose="020B0604020202020204" pitchFamily="34" charset="0"/>
                      </a:endParaRPr>
                    </a:p>
                  </a:txBody>
                  <a:tcPr marL="2567" marR="2567" marT="2567" marB="0" anchor="b"/>
                </a:tc>
                <a:tc>
                  <a:txBody>
                    <a:bodyPr/>
                    <a:lstStyle/>
                    <a:p>
                      <a:pPr algn="l" fontAlgn="b"/>
                      <a:endParaRPr lang="ja-JP" altLang="en-US" sz="1200" b="1" i="0" u="none" strike="noStrike">
                        <a:effectLst/>
                        <a:latin typeface="Arial" panose="020B0604020202020204" pitchFamily="34" charset="0"/>
                      </a:endParaRPr>
                    </a:p>
                  </a:txBody>
                  <a:tcPr marL="2567" marR="2567" marT="2567" marB="0" anchor="b"/>
                </a:tc>
                <a:extLst>
                  <a:ext uri="{0D108BD9-81ED-4DB2-BD59-A6C34878D82A}">
                    <a16:rowId xmlns:a16="http://schemas.microsoft.com/office/drawing/2014/main" val="391086964"/>
                  </a:ext>
                </a:extLst>
              </a:tr>
              <a:tr h="180372">
                <a:tc gridSpan="5">
                  <a:txBody>
                    <a:bodyPr/>
                    <a:lstStyle/>
                    <a:p>
                      <a:pPr algn="l" fontAlgn="b"/>
                      <a:endParaRPr lang="en-US" sz="1200" b="1" i="0" u="none" strike="noStrike">
                        <a:solidFill>
                          <a:srgbClr val="FF0000"/>
                        </a:solidFill>
                        <a:effectLst/>
                        <a:latin typeface="Arial" panose="020B0604020202020204" pitchFamily="34" charset="0"/>
                      </a:endParaRPr>
                    </a:p>
                  </a:txBody>
                  <a:tcPr marL="2567" marR="2567" marT="2567" marB="0" anchor="b"/>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1200" b="1" i="0" u="none" strike="noStrike">
                        <a:solidFill>
                          <a:srgbClr val="FF0000"/>
                        </a:solidFill>
                        <a:effectLst/>
                        <a:latin typeface="Arial" panose="020B0604020202020204" pitchFamily="34" charset="0"/>
                      </a:endParaRPr>
                    </a:p>
                  </a:txBody>
                  <a:tcPr marL="2567" marR="2567" marT="2567" marB="0" anchor="b"/>
                </a:tc>
                <a:tc>
                  <a:txBody>
                    <a:bodyPr/>
                    <a:lstStyle/>
                    <a:p>
                      <a:pPr algn="l" fontAlgn="b"/>
                      <a:endParaRPr lang="ja-JP" altLang="en-US" sz="1200" b="1" i="0" u="none" strike="noStrike">
                        <a:solidFill>
                          <a:srgbClr val="FF0000"/>
                        </a:solidFill>
                        <a:effectLst/>
                        <a:latin typeface="Arial" panose="020B0604020202020204" pitchFamily="34" charset="0"/>
                      </a:endParaRPr>
                    </a:p>
                  </a:txBody>
                  <a:tcPr marL="2567" marR="2567" marT="2567" marB="0" anchor="b"/>
                </a:tc>
                <a:tc>
                  <a:txBody>
                    <a:bodyPr/>
                    <a:lstStyle/>
                    <a:p>
                      <a:pPr algn="l" fontAlgn="b"/>
                      <a:endParaRPr lang="ja-JP" altLang="en-US" sz="1200" b="1" i="0" u="none" strike="noStrike">
                        <a:solidFill>
                          <a:srgbClr val="FF0000"/>
                        </a:solidFill>
                        <a:effectLst/>
                        <a:latin typeface="Arial" panose="020B0604020202020204" pitchFamily="34" charset="0"/>
                      </a:endParaRPr>
                    </a:p>
                  </a:txBody>
                  <a:tcPr marL="2567" marR="2567" marT="2567" marB="0" anchor="b"/>
                </a:tc>
                <a:tc>
                  <a:txBody>
                    <a:bodyPr/>
                    <a:lstStyle/>
                    <a:p>
                      <a:pPr algn="l" fontAlgn="b"/>
                      <a:endParaRPr lang="ja-JP" altLang="en-US" sz="1200" b="1" i="0" u="none" strike="noStrike">
                        <a:solidFill>
                          <a:srgbClr val="FF0000"/>
                        </a:solidFill>
                        <a:effectLst/>
                        <a:latin typeface="Arial" panose="020B0604020202020204" pitchFamily="34" charset="0"/>
                      </a:endParaRPr>
                    </a:p>
                  </a:txBody>
                  <a:tcPr marL="2567" marR="2567" marT="2567" marB="0" anchor="b"/>
                </a:tc>
                <a:extLst>
                  <a:ext uri="{0D108BD9-81ED-4DB2-BD59-A6C34878D82A}">
                    <a16:rowId xmlns:a16="http://schemas.microsoft.com/office/drawing/2014/main" val="2224739918"/>
                  </a:ext>
                </a:extLst>
              </a:tr>
              <a:tr h="180372">
                <a:tc gridSpan="4">
                  <a:txBody>
                    <a:bodyPr/>
                    <a:lstStyle/>
                    <a:p>
                      <a:pPr algn="l" fontAlgn="b"/>
                      <a:endParaRPr lang="en-US" sz="1200" b="1" i="0" u="none" strike="noStrike" dirty="0">
                        <a:effectLst/>
                        <a:latin typeface="Arial" panose="020B0604020202020204" pitchFamily="34" charset="0"/>
                      </a:endParaRPr>
                    </a:p>
                  </a:txBody>
                  <a:tcPr marL="2567" marR="2567" marT="2567" marB="0" anchor="b"/>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1200" b="1" i="0" u="none" strike="noStrike">
                        <a:effectLst/>
                        <a:latin typeface="Arial" panose="020B0604020202020204" pitchFamily="34" charset="0"/>
                      </a:endParaRPr>
                    </a:p>
                  </a:txBody>
                  <a:tcPr marL="2567" marR="2567" marT="2567" marB="0" anchor="b"/>
                </a:tc>
                <a:tc>
                  <a:txBody>
                    <a:bodyPr/>
                    <a:lstStyle/>
                    <a:p>
                      <a:pPr algn="l" fontAlgn="b"/>
                      <a:endParaRPr lang="ja-JP" altLang="en-US" sz="1200" b="1" i="0" u="none" strike="noStrike">
                        <a:effectLst/>
                        <a:latin typeface="Arial" panose="020B0604020202020204" pitchFamily="34" charset="0"/>
                      </a:endParaRPr>
                    </a:p>
                  </a:txBody>
                  <a:tcPr marL="2567" marR="2567" marT="2567" marB="0" anchor="b"/>
                </a:tc>
                <a:tc>
                  <a:txBody>
                    <a:bodyPr/>
                    <a:lstStyle/>
                    <a:p>
                      <a:pPr algn="l" fontAlgn="b"/>
                      <a:endParaRPr lang="ja-JP" altLang="en-US" sz="1200" b="1" i="0" u="none" strike="noStrike">
                        <a:effectLst/>
                        <a:latin typeface="Arial" panose="020B0604020202020204" pitchFamily="34" charset="0"/>
                      </a:endParaRPr>
                    </a:p>
                  </a:txBody>
                  <a:tcPr marL="2567" marR="2567" marT="2567" marB="0" anchor="b"/>
                </a:tc>
                <a:tc>
                  <a:txBody>
                    <a:bodyPr/>
                    <a:lstStyle/>
                    <a:p>
                      <a:pPr algn="l" fontAlgn="b"/>
                      <a:endParaRPr lang="ja-JP" altLang="en-US" sz="1200" b="1" i="0" u="none" strike="noStrike">
                        <a:effectLst/>
                        <a:latin typeface="Arial" panose="020B0604020202020204" pitchFamily="34" charset="0"/>
                      </a:endParaRPr>
                    </a:p>
                  </a:txBody>
                  <a:tcPr marL="2567" marR="2567" marT="2567" marB="0" anchor="b"/>
                </a:tc>
                <a:tc>
                  <a:txBody>
                    <a:bodyPr/>
                    <a:lstStyle/>
                    <a:p>
                      <a:pPr algn="l" fontAlgn="b"/>
                      <a:endParaRPr lang="ja-JP" altLang="en-US" sz="1200" b="1" i="0" u="none" strike="noStrike">
                        <a:effectLst/>
                        <a:latin typeface="Arial" panose="020B0604020202020204" pitchFamily="34" charset="0"/>
                      </a:endParaRPr>
                    </a:p>
                  </a:txBody>
                  <a:tcPr marL="2567" marR="2567" marT="2567" marB="0" anchor="b"/>
                </a:tc>
                <a:extLst>
                  <a:ext uri="{0D108BD9-81ED-4DB2-BD59-A6C34878D82A}">
                    <a16:rowId xmlns:a16="http://schemas.microsoft.com/office/drawing/2014/main" val="2506892469"/>
                  </a:ext>
                </a:extLst>
              </a:tr>
              <a:tr h="180372">
                <a:tc>
                  <a:txBody>
                    <a:bodyPr/>
                    <a:lstStyle/>
                    <a:p>
                      <a:pPr algn="l" fontAlgn="b"/>
                      <a:endParaRPr lang="ja-JP" altLang="en-US" sz="1200" b="1" i="0" u="none" strike="noStrike">
                        <a:effectLst/>
                        <a:latin typeface="Arial" panose="020B0604020202020204" pitchFamily="34" charset="0"/>
                      </a:endParaRPr>
                    </a:p>
                  </a:txBody>
                  <a:tcPr marL="2567" marR="2567" marT="2567" marB="0" anchor="b"/>
                </a:tc>
                <a:tc>
                  <a:txBody>
                    <a:bodyPr/>
                    <a:lstStyle/>
                    <a:p>
                      <a:pPr algn="l" fontAlgn="b"/>
                      <a:endParaRPr lang="ja-JP" altLang="en-US" sz="1200" b="1" i="0" u="none" strike="noStrike">
                        <a:effectLst/>
                        <a:latin typeface="Arial" panose="020B0604020202020204" pitchFamily="34" charset="0"/>
                      </a:endParaRPr>
                    </a:p>
                  </a:txBody>
                  <a:tcPr marL="2567" marR="2567" marT="2567" marB="0" anchor="b"/>
                </a:tc>
                <a:tc>
                  <a:txBody>
                    <a:bodyPr/>
                    <a:lstStyle/>
                    <a:p>
                      <a:pPr algn="l" fontAlgn="b"/>
                      <a:endParaRPr lang="ja-JP" altLang="en-US" sz="1200" b="1" i="0" u="none" strike="noStrike">
                        <a:effectLst/>
                        <a:latin typeface="Arial" panose="020B0604020202020204" pitchFamily="34" charset="0"/>
                      </a:endParaRPr>
                    </a:p>
                  </a:txBody>
                  <a:tcPr marL="2567" marR="2567" marT="2567" marB="0" anchor="b"/>
                </a:tc>
                <a:tc>
                  <a:txBody>
                    <a:bodyPr/>
                    <a:lstStyle/>
                    <a:p>
                      <a:pPr algn="l" fontAlgn="b"/>
                      <a:endParaRPr lang="ja-JP" altLang="en-US" sz="1200" b="1" i="0" u="none" strike="noStrike">
                        <a:effectLst/>
                        <a:latin typeface="Arial" panose="020B0604020202020204" pitchFamily="34" charset="0"/>
                      </a:endParaRPr>
                    </a:p>
                  </a:txBody>
                  <a:tcPr marL="2567" marR="2567" marT="2567" marB="0" anchor="b"/>
                </a:tc>
                <a:tc>
                  <a:txBody>
                    <a:bodyPr/>
                    <a:lstStyle/>
                    <a:p>
                      <a:pPr algn="l" fontAlgn="b"/>
                      <a:endParaRPr lang="ja-JP" altLang="en-US" sz="1200" b="1" i="0" u="none" strike="noStrike">
                        <a:effectLst/>
                        <a:latin typeface="Arial" panose="020B0604020202020204" pitchFamily="34" charset="0"/>
                      </a:endParaRPr>
                    </a:p>
                  </a:txBody>
                  <a:tcPr marL="2567" marR="2567" marT="2567" marB="0" anchor="b"/>
                </a:tc>
                <a:tc>
                  <a:txBody>
                    <a:bodyPr/>
                    <a:lstStyle/>
                    <a:p>
                      <a:pPr algn="l" fontAlgn="b"/>
                      <a:endParaRPr lang="ja-JP" altLang="en-US" sz="1200" b="1" i="0" u="none" strike="noStrike">
                        <a:effectLst/>
                        <a:latin typeface="Arial" panose="020B0604020202020204" pitchFamily="34" charset="0"/>
                      </a:endParaRPr>
                    </a:p>
                  </a:txBody>
                  <a:tcPr marL="2567" marR="2567" marT="2567" marB="0" anchor="b"/>
                </a:tc>
                <a:tc>
                  <a:txBody>
                    <a:bodyPr/>
                    <a:lstStyle/>
                    <a:p>
                      <a:pPr algn="l" fontAlgn="b"/>
                      <a:endParaRPr lang="ja-JP" altLang="en-US" sz="1200" b="1" i="0" u="none" strike="noStrike">
                        <a:effectLst/>
                        <a:latin typeface="Arial" panose="020B0604020202020204" pitchFamily="34" charset="0"/>
                      </a:endParaRPr>
                    </a:p>
                  </a:txBody>
                  <a:tcPr marL="2567" marR="2567" marT="2567" marB="0" anchor="b"/>
                </a:tc>
                <a:tc>
                  <a:txBody>
                    <a:bodyPr/>
                    <a:lstStyle/>
                    <a:p>
                      <a:pPr algn="l" fontAlgn="b"/>
                      <a:endParaRPr lang="ja-JP" altLang="en-US" sz="1200" b="1" i="0" u="none" strike="noStrike">
                        <a:effectLst/>
                        <a:latin typeface="Arial" panose="020B0604020202020204" pitchFamily="34" charset="0"/>
                      </a:endParaRPr>
                    </a:p>
                  </a:txBody>
                  <a:tcPr marL="2567" marR="2567" marT="2567" marB="0" anchor="b"/>
                </a:tc>
                <a:tc>
                  <a:txBody>
                    <a:bodyPr/>
                    <a:lstStyle/>
                    <a:p>
                      <a:pPr algn="l" fontAlgn="b"/>
                      <a:endParaRPr lang="ja-JP" altLang="en-US" sz="1200" b="1" i="0" u="none" strike="noStrike">
                        <a:effectLst/>
                        <a:latin typeface="Arial" panose="020B0604020202020204" pitchFamily="34" charset="0"/>
                      </a:endParaRPr>
                    </a:p>
                  </a:txBody>
                  <a:tcPr marL="2567" marR="2567" marT="2567" marB="0" anchor="b"/>
                </a:tc>
                <a:extLst>
                  <a:ext uri="{0D108BD9-81ED-4DB2-BD59-A6C34878D82A}">
                    <a16:rowId xmlns:a16="http://schemas.microsoft.com/office/drawing/2014/main" val="740759088"/>
                  </a:ext>
                </a:extLst>
              </a:tr>
              <a:tr h="238557">
                <a:tc gridSpan="9">
                  <a:txBody>
                    <a:bodyPr/>
                    <a:lstStyle/>
                    <a:p>
                      <a:pPr algn="l" fontAlgn="ctr"/>
                      <a:r>
                        <a:rPr lang="en-US" sz="1800" u="sng" strike="noStrike">
                          <a:effectLst/>
                          <a:hlinkClick r:id="rId3"/>
                        </a:rPr>
                        <a:t>Meeting link: https://ieeesa.webex.com/ieeesa/j.php?MTID=mbd701d309bbd172d96cd1dfa843d3fe9</a:t>
                      </a:r>
                      <a:endParaRPr lang="en-US" sz="1800" b="1" i="0" u="sng" strike="noStrike">
                        <a:solidFill>
                          <a:srgbClr val="0000FF"/>
                        </a:solidFill>
                        <a:effectLst/>
                        <a:latin typeface="Arial" panose="020B0604020202020204" pitchFamily="34" charset="0"/>
                      </a:endParaRPr>
                    </a:p>
                  </a:txBody>
                  <a:tcPr marL="2567" marR="2567" marT="2567"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980746776"/>
                  </a:ext>
                </a:extLst>
              </a:tr>
              <a:tr h="244376">
                <a:tc gridSpan="4">
                  <a:txBody>
                    <a:bodyPr/>
                    <a:lstStyle/>
                    <a:p>
                      <a:pPr algn="l" fontAlgn="b"/>
                      <a:r>
                        <a:rPr lang="en-US" sz="1800" u="none" strike="noStrike">
                          <a:effectLst/>
                        </a:rPr>
                        <a:t>Meeting number: 2335 437 1058</a:t>
                      </a:r>
                      <a:endParaRPr lang="en-US" sz="1800" b="1" i="0" u="none" strike="noStrike">
                        <a:solidFill>
                          <a:srgbClr val="000000"/>
                        </a:solidFill>
                        <a:effectLst/>
                        <a:latin typeface="Calibri" panose="020F0502020204030204" pitchFamily="34" charset="0"/>
                      </a:endParaRPr>
                    </a:p>
                  </a:txBody>
                  <a:tcPr marL="2567" marR="2567" marT="2567" marB="0" anchor="b"/>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1800" b="1" i="0" u="none" strike="noStrike">
                        <a:effectLst/>
                        <a:latin typeface="Arial" panose="020B0604020202020204" pitchFamily="34" charset="0"/>
                      </a:endParaRPr>
                    </a:p>
                  </a:txBody>
                  <a:tcPr marL="2567" marR="2567" marT="2567" marB="0" anchor="b"/>
                </a:tc>
                <a:tc>
                  <a:txBody>
                    <a:bodyPr/>
                    <a:lstStyle/>
                    <a:p>
                      <a:pPr algn="l" fontAlgn="b"/>
                      <a:endParaRPr lang="ja-JP" altLang="en-US" sz="1800" b="1" i="0" u="none" strike="noStrike">
                        <a:effectLst/>
                        <a:latin typeface="Arial" panose="020B0604020202020204" pitchFamily="34" charset="0"/>
                      </a:endParaRPr>
                    </a:p>
                  </a:txBody>
                  <a:tcPr marL="2567" marR="2567" marT="2567" marB="0" anchor="b"/>
                </a:tc>
                <a:tc>
                  <a:txBody>
                    <a:bodyPr/>
                    <a:lstStyle/>
                    <a:p>
                      <a:pPr algn="l" fontAlgn="b"/>
                      <a:endParaRPr lang="ja-JP" altLang="en-US" sz="1800" b="1" i="0" u="none" strike="noStrike">
                        <a:effectLst/>
                        <a:latin typeface="Arial" panose="020B0604020202020204" pitchFamily="34" charset="0"/>
                      </a:endParaRPr>
                    </a:p>
                  </a:txBody>
                  <a:tcPr marL="2567" marR="2567" marT="2567" marB="0" anchor="b"/>
                </a:tc>
                <a:tc>
                  <a:txBody>
                    <a:bodyPr/>
                    <a:lstStyle/>
                    <a:p>
                      <a:pPr algn="l" fontAlgn="b"/>
                      <a:endParaRPr lang="ja-JP" altLang="en-US" sz="1800" b="1" i="0" u="none" strike="noStrike">
                        <a:effectLst/>
                        <a:latin typeface="Arial" panose="020B0604020202020204" pitchFamily="34" charset="0"/>
                      </a:endParaRPr>
                    </a:p>
                  </a:txBody>
                  <a:tcPr marL="2567" marR="2567" marT="2567" marB="0" anchor="b"/>
                </a:tc>
                <a:tc>
                  <a:txBody>
                    <a:bodyPr/>
                    <a:lstStyle/>
                    <a:p>
                      <a:pPr algn="l" fontAlgn="b"/>
                      <a:endParaRPr lang="ja-JP" altLang="en-US" sz="1800" b="1" i="0" u="none" strike="noStrike">
                        <a:effectLst/>
                        <a:latin typeface="Arial" panose="020B0604020202020204" pitchFamily="34" charset="0"/>
                      </a:endParaRPr>
                    </a:p>
                  </a:txBody>
                  <a:tcPr marL="2567" marR="2567" marT="2567" marB="0" anchor="b"/>
                </a:tc>
                <a:extLst>
                  <a:ext uri="{0D108BD9-81ED-4DB2-BD59-A6C34878D82A}">
                    <a16:rowId xmlns:a16="http://schemas.microsoft.com/office/drawing/2014/main" val="147051093"/>
                  </a:ext>
                </a:extLst>
              </a:tr>
              <a:tr h="244376">
                <a:tc gridSpan="4">
                  <a:txBody>
                    <a:bodyPr/>
                    <a:lstStyle/>
                    <a:p>
                      <a:pPr algn="l" fontAlgn="b"/>
                      <a:r>
                        <a:rPr lang="en-US" sz="1800" u="none" strike="noStrike" dirty="0">
                          <a:effectLst/>
                        </a:rPr>
                        <a:t>Password: 80215janmtgrm2</a:t>
                      </a:r>
                      <a:endParaRPr lang="en-US" sz="1800" b="1" i="0" u="none" strike="noStrike" dirty="0">
                        <a:solidFill>
                          <a:srgbClr val="000000"/>
                        </a:solidFill>
                        <a:effectLst/>
                        <a:latin typeface="Calibri" panose="020F0502020204030204" pitchFamily="34" charset="0"/>
                      </a:endParaRPr>
                    </a:p>
                  </a:txBody>
                  <a:tcPr marL="2567" marR="2567" marT="2567" marB="0" anchor="b"/>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1800" b="1" i="0" u="none" strike="noStrike">
                        <a:effectLst/>
                        <a:latin typeface="Arial" panose="020B0604020202020204" pitchFamily="34" charset="0"/>
                      </a:endParaRPr>
                    </a:p>
                  </a:txBody>
                  <a:tcPr marL="2567" marR="2567" marT="2567" marB="0" anchor="b"/>
                </a:tc>
                <a:tc>
                  <a:txBody>
                    <a:bodyPr/>
                    <a:lstStyle/>
                    <a:p>
                      <a:pPr algn="l" fontAlgn="b"/>
                      <a:endParaRPr lang="ja-JP" altLang="en-US" sz="1800" b="1" i="0" u="none" strike="noStrike">
                        <a:effectLst/>
                        <a:latin typeface="Arial" panose="020B0604020202020204" pitchFamily="34" charset="0"/>
                      </a:endParaRPr>
                    </a:p>
                  </a:txBody>
                  <a:tcPr marL="2567" marR="2567" marT="2567" marB="0" anchor="b"/>
                </a:tc>
                <a:tc>
                  <a:txBody>
                    <a:bodyPr/>
                    <a:lstStyle/>
                    <a:p>
                      <a:pPr algn="l" fontAlgn="b"/>
                      <a:endParaRPr lang="ja-JP" altLang="en-US" sz="1800" b="1" i="0" u="none" strike="noStrike">
                        <a:effectLst/>
                        <a:latin typeface="Arial" panose="020B0604020202020204" pitchFamily="34" charset="0"/>
                      </a:endParaRPr>
                    </a:p>
                  </a:txBody>
                  <a:tcPr marL="2567" marR="2567" marT="2567" marB="0" anchor="b"/>
                </a:tc>
                <a:tc>
                  <a:txBody>
                    <a:bodyPr/>
                    <a:lstStyle/>
                    <a:p>
                      <a:pPr algn="l" fontAlgn="b"/>
                      <a:endParaRPr lang="ja-JP" altLang="en-US" sz="1800" b="1" i="0" u="none" strike="noStrike">
                        <a:effectLst/>
                        <a:latin typeface="Arial" panose="020B0604020202020204" pitchFamily="34" charset="0"/>
                      </a:endParaRPr>
                    </a:p>
                  </a:txBody>
                  <a:tcPr marL="2567" marR="2567" marT="2567" marB="0" anchor="b"/>
                </a:tc>
                <a:tc>
                  <a:txBody>
                    <a:bodyPr/>
                    <a:lstStyle/>
                    <a:p>
                      <a:pPr algn="l" fontAlgn="b"/>
                      <a:endParaRPr lang="ja-JP" altLang="en-US" sz="1800" b="1" i="0" u="none" strike="noStrike" dirty="0">
                        <a:effectLst/>
                        <a:latin typeface="Arial" panose="020B0604020202020204" pitchFamily="34" charset="0"/>
                      </a:endParaRPr>
                    </a:p>
                  </a:txBody>
                  <a:tcPr marL="2567" marR="2567" marT="2567" marB="0" anchor="b"/>
                </a:tc>
                <a:extLst>
                  <a:ext uri="{0D108BD9-81ED-4DB2-BD59-A6C34878D82A}">
                    <a16:rowId xmlns:a16="http://schemas.microsoft.com/office/drawing/2014/main" val="2382538475"/>
                  </a:ext>
                </a:extLst>
              </a:tr>
            </a:tbl>
          </a:graphicData>
        </a:graphic>
      </p:graphicFrame>
      <p:sp>
        <p:nvSpPr>
          <p:cNvPr id="4" name="テキスト ボックス 3">
            <a:extLst>
              <a:ext uri="{FF2B5EF4-FFF2-40B4-BE49-F238E27FC236}">
                <a16:creationId xmlns:a16="http://schemas.microsoft.com/office/drawing/2014/main" id="{542E8AE0-2401-344C-D633-E8824F4A135B}"/>
              </a:ext>
            </a:extLst>
          </p:cNvPr>
          <p:cNvSpPr txBox="1"/>
          <p:nvPr/>
        </p:nvSpPr>
        <p:spPr>
          <a:xfrm>
            <a:off x="308342" y="3498996"/>
            <a:ext cx="4603844" cy="369332"/>
          </a:xfrm>
          <a:prstGeom prst="rect">
            <a:avLst/>
          </a:prstGeom>
          <a:noFill/>
        </p:spPr>
        <p:txBody>
          <a:bodyPr wrap="square">
            <a:spAutoFit/>
          </a:bodyPr>
          <a:lstStyle/>
          <a:p>
            <a:r>
              <a:rPr kumimoji="1" lang="en-US" altLang="ja-JP"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sym typeface="Wingdings" panose="05000000000000000000" pitchFamily="2" charset="2"/>
              </a:rPr>
              <a:t>Virtual RM#2</a:t>
            </a:r>
            <a:endParaRPr lang="ja-JP" altLang="en-US" sz="2800" dirty="0"/>
          </a:p>
        </p:txBody>
      </p:sp>
    </p:spTree>
    <p:extLst>
      <p:ext uri="{BB962C8B-B14F-4D97-AF65-F5344CB8AC3E}">
        <p14:creationId xmlns:p14="http://schemas.microsoft.com/office/powerpoint/2010/main" val="19033304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A7CAD3CE-0A87-996E-FA85-7586DABFD473}"/>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a:extLst>
              <a:ext uri="{FF2B5EF4-FFF2-40B4-BE49-F238E27FC236}">
                <a16:creationId xmlns:a16="http://schemas.microsoft.com/office/drawing/2014/main" id="{0242ADD6-A1DE-4D47-8739-A086EE1F83D1}"/>
              </a:ext>
            </a:extLst>
          </p:cNvPr>
          <p:cNvSpPr>
            <a:spLocks noGrp="1"/>
          </p:cNvSpPr>
          <p:nvPr>
            <p:ph type="sldNum" sz="quarter" idx="12"/>
          </p:nvPr>
        </p:nvSpPr>
        <p:spPr/>
        <p:txBody>
          <a:bodyPr/>
          <a:lstStyle/>
          <a:p>
            <a:r>
              <a:rPr lang="en-US" altLang="ja-JP" dirty="0"/>
              <a:t>Slide </a:t>
            </a:r>
            <a:fld id="{018E0977-DC1B-42DD-B45E-59C02A783531}" type="slidenum">
              <a:rPr lang="en-US" altLang="ja-JP" smtClean="0"/>
              <a:pPr/>
              <a:t>5</a:t>
            </a:fld>
            <a:endParaRPr lang="en-US" altLang="ja-JP" dirty="0"/>
          </a:p>
        </p:txBody>
      </p:sp>
      <p:sp>
        <p:nvSpPr>
          <p:cNvPr id="6" name="日付プレースホルダー 5">
            <a:extLst>
              <a:ext uri="{FF2B5EF4-FFF2-40B4-BE49-F238E27FC236}">
                <a16:creationId xmlns:a16="http://schemas.microsoft.com/office/drawing/2014/main" id="{E75636CB-5425-4DE6-99F5-459979682C95}"/>
              </a:ext>
            </a:extLst>
          </p:cNvPr>
          <p:cNvSpPr>
            <a:spLocks noGrp="1"/>
          </p:cNvSpPr>
          <p:nvPr>
            <p:ph type="dt" sz="half" idx="2"/>
          </p:nvPr>
        </p:nvSpPr>
        <p:spPr/>
        <p:txBody>
          <a:bodyPr/>
          <a:lstStyle/>
          <a:p>
            <a:r>
              <a:rPr lang="en-US" altLang="ja-JP"/>
              <a:t>January 2024</a:t>
            </a:r>
            <a:endParaRPr lang="en-US" altLang="ja-JP" dirty="0"/>
          </a:p>
        </p:txBody>
      </p:sp>
      <p:sp>
        <p:nvSpPr>
          <p:cNvPr id="7" name="Content Placeholder 2">
            <a:extLst>
              <a:ext uri="{FF2B5EF4-FFF2-40B4-BE49-F238E27FC236}">
                <a16:creationId xmlns:a16="http://schemas.microsoft.com/office/drawing/2014/main" id="{9C4536F2-A540-4FF0-B3E5-A7765E342ED9}"/>
              </a:ext>
            </a:extLst>
          </p:cNvPr>
          <p:cNvSpPr txBox="1">
            <a:spLocks/>
          </p:cNvSpPr>
          <p:nvPr/>
        </p:nvSpPr>
        <p:spPr bwMode="auto">
          <a:xfrm>
            <a:off x="523783" y="1830732"/>
            <a:ext cx="8140823" cy="40285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800" b="0" i="0" u="none" strike="noStrike" kern="1200" cap="none" spc="0" normalizeH="0" baseline="0" noProof="0" dirty="0">
                <a:ln>
                  <a:noFill/>
                </a:ln>
                <a:solidFill>
                  <a:srgbClr val="000000"/>
                </a:solidFill>
                <a:effectLst/>
                <a:uLnTx/>
                <a:uFillTx/>
                <a:latin typeface="Arial"/>
                <a:ea typeface="+mn-ea"/>
                <a:cs typeface="+mn-cs"/>
              </a:rPr>
              <a:t>Opening Session</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Attendance Check</a:t>
            </a:r>
          </a:p>
          <a:p>
            <a:pPr lvl="1"/>
            <a:r>
              <a:rPr lang="en-US" sz="2400" dirty="0">
                <a:solidFill>
                  <a:srgbClr val="000000"/>
                </a:solidFill>
              </a:rPr>
              <a:t>Administrative Items</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Call for Patents</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Session </a:t>
            </a:r>
            <a:r>
              <a:rPr lang="en-US" sz="2400" dirty="0">
                <a:solidFill>
                  <a:srgbClr val="000000"/>
                </a:solidFill>
                <a:latin typeface="Arial"/>
              </a:rPr>
              <a:t>Schedule of This and Next Weeks</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Review minutes and approve minutes from last virtual meeting in November 2023. Doc.# 15-23-0608-00-06ma</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Current </a:t>
            </a:r>
            <a:r>
              <a:rPr lang="en-US" sz="2400" dirty="0">
                <a:solidFill>
                  <a:srgbClr val="000000"/>
                </a:solidFill>
              </a:rPr>
              <a:t>Meeting Agenda Doc.# 15-23-0636-00-06ma</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857250" marR="0" lvl="2" indent="0" algn="l" defTabSz="914400" rtl="0" eaLnBrk="1" fontAlgn="base" latinLnBrk="0" hangingPunct="1">
              <a:lnSpc>
                <a:spcPct val="100000"/>
              </a:lnSpc>
              <a:spcBef>
                <a:spcPct val="20000"/>
              </a:spcBef>
              <a:spcAft>
                <a:spcPct val="0"/>
              </a:spcAft>
              <a:buClrTx/>
              <a:buSzTx/>
              <a:buFontTx/>
              <a:buNone/>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p:txBody>
      </p:sp>
      <p:sp>
        <p:nvSpPr>
          <p:cNvPr id="2" name="テキスト ボックス 1">
            <a:extLst>
              <a:ext uri="{FF2B5EF4-FFF2-40B4-BE49-F238E27FC236}">
                <a16:creationId xmlns:a16="http://schemas.microsoft.com/office/drawing/2014/main" id="{44202B8D-F202-4780-8D82-DCC4CEB1354D}"/>
              </a:ext>
            </a:extLst>
          </p:cNvPr>
          <p:cNvSpPr txBox="1"/>
          <p:nvPr/>
        </p:nvSpPr>
        <p:spPr>
          <a:xfrm>
            <a:off x="3578188" y="836712"/>
            <a:ext cx="3816424" cy="646331"/>
          </a:xfrm>
          <a:prstGeom prst="rect">
            <a:avLst/>
          </a:prstGeom>
          <a:noFill/>
        </p:spPr>
        <p:txBody>
          <a:bodyPr wrap="square" rtlCol="0">
            <a:spAutoFit/>
          </a:bodyPr>
          <a:lstStyle/>
          <a:p>
            <a:r>
              <a:rPr kumimoji="1" lang="en-US" altLang="ja-JP" sz="3600" b="1" dirty="0"/>
              <a:t>Agenda</a:t>
            </a:r>
            <a:endParaRPr kumimoji="1" lang="ja-JP" altLang="en-US" sz="3600" b="1" dirty="0"/>
          </a:p>
        </p:txBody>
      </p:sp>
    </p:spTree>
    <p:extLst>
      <p:ext uri="{BB962C8B-B14F-4D97-AF65-F5344CB8AC3E}">
        <p14:creationId xmlns:p14="http://schemas.microsoft.com/office/powerpoint/2010/main" val="3944109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FA011237-38D8-FE8C-37CB-98E4C1275CB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p:cNvSpPr>
            <a:spLocks noGrp="1"/>
          </p:cNvSpPr>
          <p:nvPr>
            <p:ph idx="1"/>
          </p:nvPr>
        </p:nvSpPr>
        <p:spPr/>
        <p:txBody>
          <a:bodyPr/>
          <a:lstStyle/>
          <a:p>
            <a:pPr marL="457200" indent="-457200"/>
            <a:r>
              <a:rPr lang="en-US" altLang="ja-JP" dirty="0"/>
              <a:t>https://imat.ieee.org</a:t>
            </a:r>
          </a:p>
          <a:p>
            <a:pPr marL="457200" indent="-457200">
              <a:buNone/>
            </a:pPr>
            <a:endParaRPr lang="en-US" altLang="ja-JP" sz="4400" dirty="0"/>
          </a:p>
          <a:p>
            <a:pPr marL="457200" indent="-457200">
              <a:buFontTx/>
              <a:buAutoNum type="arabicPeriod"/>
            </a:pPr>
            <a:r>
              <a:rPr lang="en-US" altLang="ja-JP" sz="2800" dirty="0"/>
              <a:t>Register</a:t>
            </a:r>
          </a:p>
          <a:p>
            <a:pPr marL="457200" indent="-457200">
              <a:buFontTx/>
              <a:buAutoNum type="arabicPeriod"/>
            </a:pPr>
            <a:r>
              <a:rPr lang="en-US" altLang="ja-JP" sz="2800" dirty="0"/>
              <a:t>Indicate attendance</a:t>
            </a:r>
          </a:p>
          <a:p>
            <a:pPr marL="457200" indent="-457200">
              <a:buFontTx/>
              <a:buAutoNum type="arabicPeriod"/>
            </a:pPr>
            <a:r>
              <a:rPr lang="en-US" altLang="ja-JP" sz="2800" dirty="0"/>
              <a:t>Please sign attendance sheet</a:t>
            </a:r>
          </a:p>
          <a:p>
            <a:endParaRPr kumimoji="1" lang="ja-JP" altLang="en-US" dirty="0"/>
          </a:p>
        </p:txBody>
      </p:sp>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6</a:t>
            </a:fld>
            <a:endParaRPr lang="en-US" altLang="ja-JP" dirty="0"/>
          </a:p>
        </p:txBody>
      </p:sp>
      <p:sp>
        <p:nvSpPr>
          <p:cNvPr id="8" name="Rectangle 4">
            <a:extLst>
              <a:ext uri="{FF2B5EF4-FFF2-40B4-BE49-F238E27FC236}">
                <a16:creationId xmlns:a16="http://schemas.microsoft.com/office/drawing/2014/main" id="{A4A5CC2F-4D15-4A73-BC70-5913749D68B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2024</a:t>
            </a:r>
            <a:endParaRPr lang="en-US" altLang="ja-JP" dirty="0"/>
          </a:p>
        </p:txBody>
      </p:sp>
    </p:spTree>
    <p:extLst>
      <p:ext uri="{BB962C8B-B14F-4D97-AF65-F5344CB8AC3E}">
        <p14:creationId xmlns:p14="http://schemas.microsoft.com/office/powerpoint/2010/main" val="13932457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1716B287-81F9-B5E3-32A3-305F4D4CFECD}"/>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3" name="コンテンツ プレースホルダー 2"/>
          <p:cNvSpPr>
            <a:spLocks noGrp="1"/>
          </p:cNvSpPr>
          <p:nvPr>
            <p:ph idx="1"/>
          </p:nvPr>
        </p:nvSpPr>
        <p:spPr>
          <a:xfrm>
            <a:off x="302882" y="1467305"/>
            <a:ext cx="8699499" cy="4976036"/>
          </a:xfrm>
        </p:spPr>
        <p:txBody>
          <a:bodyPr/>
          <a:lstStyle/>
          <a:p>
            <a:pPr>
              <a:lnSpc>
                <a:spcPts val="2100"/>
              </a:lnSpc>
            </a:pPr>
            <a:r>
              <a:rPr lang="en-US" altLang="ja-JP" sz="2400" dirty="0">
                <a:ea typeface="ＭＳ Ｐゴシック" charset="-128"/>
              </a:rPr>
              <a:t>Required notices</a:t>
            </a:r>
          </a:p>
          <a:p>
            <a:pPr lvl="1">
              <a:lnSpc>
                <a:spcPts val="2100"/>
              </a:lnSpc>
            </a:pPr>
            <a:r>
              <a:rPr lang="en-US" altLang="ja-JP" sz="2000" dirty="0">
                <a:ea typeface="ＭＳ Ｐゴシック" charset="-128"/>
              </a:rPr>
              <a:t>Affiliation FAQ - http://standards.ieee.org/faqs/affiliationFAQ.html</a:t>
            </a:r>
          </a:p>
          <a:p>
            <a:pPr lvl="1">
              <a:lnSpc>
                <a:spcPts val="2100"/>
              </a:lnSpc>
            </a:pPr>
            <a:r>
              <a:rPr lang="en-US" altLang="ja-JP" sz="2000" dirty="0">
                <a:ea typeface="ＭＳ Ｐゴシック" charset="-128"/>
              </a:rPr>
              <a:t>Anti-Trust FAQ - http://standards.ieee.org/resources/antitrust-guidelines.pdf</a:t>
            </a:r>
          </a:p>
          <a:p>
            <a:pPr lvl="1">
              <a:lnSpc>
                <a:spcPts val="2100"/>
              </a:lnSpc>
            </a:pPr>
            <a:r>
              <a:rPr lang="en-US" altLang="ja-JP" sz="2000" dirty="0">
                <a:ea typeface="ＭＳ Ｐゴシック" charset="-128"/>
              </a:rPr>
              <a:t>Ethics - http://www.ieee.org/portal/cms_docs/about/CoE_poster.pdf</a:t>
            </a:r>
          </a:p>
          <a:p>
            <a:pPr>
              <a:lnSpc>
                <a:spcPts val="2100"/>
              </a:lnSpc>
            </a:pPr>
            <a:r>
              <a:rPr lang="en-US" altLang="ja-JP" sz="2400" dirty="0">
                <a:ea typeface="ＭＳ Ｐゴシック" charset="-128"/>
              </a:rPr>
              <a:t>Chair and Secretary</a:t>
            </a:r>
          </a:p>
          <a:p>
            <a:pPr lvl="1">
              <a:lnSpc>
                <a:spcPts val="2100"/>
              </a:lnSpc>
            </a:pPr>
            <a:r>
              <a:rPr lang="en-US" altLang="ja-JP" sz="2000" dirty="0">
                <a:ea typeface="ＭＳ Ｐゴシック" charset="-128"/>
              </a:rPr>
              <a:t>Chair; Ryuji Kohno(YNU/YRP-IAI)</a:t>
            </a:r>
          </a:p>
          <a:p>
            <a:pPr lvl="1">
              <a:lnSpc>
                <a:spcPts val="2100"/>
              </a:lnSpc>
            </a:pPr>
            <a:r>
              <a:rPr lang="en-US" altLang="ja-JP" sz="2000" dirty="0">
                <a:ea typeface="ＭＳ Ｐゴシック" charset="-128"/>
              </a:rPr>
              <a:t>1</a:t>
            </a:r>
            <a:r>
              <a:rPr lang="en-US" altLang="ja-JP" sz="2000" baseline="30000" dirty="0">
                <a:ea typeface="ＭＳ Ｐゴシック" charset="-128"/>
              </a:rPr>
              <a:t>st</a:t>
            </a:r>
            <a:r>
              <a:rPr lang="en-US" altLang="ja-JP" sz="2000" dirty="0">
                <a:ea typeface="ＭＳ Ｐゴシック" charset="-128"/>
              </a:rPr>
              <a:t> Vice Chair; Marco Hernandez(YRP-IAI/CWC)</a:t>
            </a:r>
          </a:p>
          <a:p>
            <a:pPr lvl="1">
              <a:lnSpc>
                <a:spcPts val="2100"/>
              </a:lnSpc>
            </a:pPr>
            <a:r>
              <a:rPr lang="en-US" altLang="ja-JP" sz="2000" dirty="0">
                <a:ea typeface="ＭＳ Ｐゴシック" charset="-128"/>
              </a:rPr>
              <a:t>2</a:t>
            </a:r>
            <a:r>
              <a:rPr lang="en-US" altLang="ja-JP" sz="2000" baseline="30000" dirty="0">
                <a:ea typeface="ＭＳ Ｐゴシック" charset="-128"/>
              </a:rPr>
              <a:t>nd</a:t>
            </a:r>
            <a:r>
              <a:rPr lang="en-US" altLang="ja-JP" sz="2000" dirty="0">
                <a:ea typeface="ＭＳ Ｐゴシック" charset="-128"/>
              </a:rPr>
              <a:t> Vice Chair; Daisuke Anzai(</a:t>
            </a:r>
            <a:r>
              <a:rPr lang="en-US" altLang="ja-JP" sz="2000" dirty="0" err="1">
                <a:ea typeface="ＭＳ Ｐゴシック" charset="-128"/>
              </a:rPr>
              <a:t>NiTech</a:t>
            </a:r>
            <a:r>
              <a:rPr lang="en-US" altLang="ja-JP" sz="2000" dirty="0">
                <a:ea typeface="ＭＳ Ｐゴシック" charset="-128"/>
              </a:rPr>
              <a:t>)</a:t>
            </a:r>
          </a:p>
          <a:p>
            <a:pPr lvl="1">
              <a:lnSpc>
                <a:spcPts val="2400"/>
              </a:lnSpc>
            </a:pPr>
            <a:r>
              <a:rPr lang="en-US" altLang="ja-JP" sz="2000" dirty="0" err="1">
                <a:ea typeface="ＭＳ Ｐゴシック" charset="-128"/>
              </a:rPr>
              <a:t>Secretar</a:t>
            </a:r>
            <a:r>
              <a:rPr lang="en-US" altLang="ja-JP" sz="2000" dirty="0">
                <a:ea typeface="ＭＳ Ｐゴシック" charset="-128"/>
              </a:rPr>
              <a:t>; Takumi Kobayashi(</a:t>
            </a:r>
            <a:r>
              <a:rPr lang="en-US" altLang="ja-JP" sz="2000" dirty="0" err="1">
                <a:ea typeface="ＭＳ Ｐゴシック" charset="-128"/>
              </a:rPr>
              <a:t>NiTech</a:t>
            </a:r>
            <a:r>
              <a:rPr lang="en-US" altLang="ja-JP" sz="2000" dirty="0">
                <a:ea typeface="ＭＳ Ｐゴシック" charset="-128"/>
              </a:rPr>
              <a:t>)</a:t>
            </a:r>
          </a:p>
          <a:p>
            <a:pPr lvl="1">
              <a:lnSpc>
                <a:spcPts val="2100"/>
              </a:lnSpc>
            </a:pPr>
            <a:r>
              <a:rPr lang="en-US" altLang="ja-JP" sz="2000" dirty="0">
                <a:ea typeface="ＭＳ Ｐゴシック" charset="-128"/>
              </a:rPr>
              <a:t>Technical </a:t>
            </a:r>
            <a:r>
              <a:rPr lang="en-US" altLang="ja-JP" sz="2000" dirty="0" err="1">
                <a:ea typeface="ＭＳ Ｐゴシック" charset="-128"/>
              </a:rPr>
              <a:t>Co-Editors;Minsoo</a:t>
            </a:r>
            <a:r>
              <a:rPr lang="en-US" altLang="ja-JP" sz="2000" dirty="0">
                <a:ea typeface="ＭＳ Ｐゴシック" charset="-128"/>
              </a:rPr>
              <a:t> Kim(YRP-IAI). </a:t>
            </a:r>
          </a:p>
          <a:p>
            <a:pPr marL="457200" lvl="1" indent="0">
              <a:lnSpc>
                <a:spcPts val="2100"/>
              </a:lnSpc>
              <a:buNone/>
            </a:pPr>
            <a:r>
              <a:rPr lang="en-US" altLang="ja-JP" sz="2000" dirty="0">
                <a:ea typeface="ＭＳ Ｐゴシック" charset="-128"/>
              </a:rPr>
              <a:t>                                       Seong-Soon Joo(KPST), </a:t>
            </a:r>
          </a:p>
          <a:p>
            <a:pPr marL="457200" lvl="1" indent="0">
              <a:lnSpc>
                <a:spcPts val="2100"/>
              </a:lnSpc>
              <a:buNone/>
            </a:pPr>
            <a:r>
              <a:rPr lang="en-US" altLang="ja-JP" sz="2000" dirty="0">
                <a:ea typeface="ＭＳ Ｐゴシック" charset="-128"/>
              </a:rPr>
              <a:t>                                       Kento </a:t>
            </a:r>
            <a:r>
              <a:rPr lang="en-US" altLang="ja-JP" sz="2000" dirty="0" err="1">
                <a:ea typeface="ＭＳ Ｐゴシック" charset="-128"/>
              </a:rPr>
              <a:t>Takabayashi</a:t>
            </a:r>
            <a:r>
              <a:rPr lang="en-US" altLang="ja-JP" sz="2000" dirty="0">
                <a:ea typeface="ＭＳ Ｐゴシック" charset="-128"/>
              </a:rPr>
              <a:t>(Toyo U),</a:t>
            </a:r>
          </a:p>
          <a:p>
            <a:pPr marL="457200" lvl="1" indent="0">
              <a:lnSpc>
                <a:spcPts val="2100"/>
              </a:lnSpc>
              <a:buNone/>
            </a:pPr>
            <a:r>
              <a:rPr lang="en-US" altLang="ja-JP" sz="2000" dirty="0">
                <a:ea typeface="ＭＳ Ｐゴシック" charset="-128"/>
              </a:rPr>
              <a:t>                                       Marco Hernandez (YRP-IAI/CWC)</a:t>
            </a:r>
          </a:p>
          <a:p>
            <a:pPr marL="457200" lvl="1" indent="0">
              <a:lnSpc>
                <a:spcPts val="2100"/>
              </a:lnSpc>
              <a:buNone/>
            </a:pPr>
            <a:r>
              <a:rPr lang="en-US" altLang="ja-JP" sz="2000" dirty="0">
                <a:ea typeface="ＭＳ Ｐゴシック" charset="-128"/>
              </a:rPr>
              <a:t>                                       Jussi Haapola(CWC)</a:t>
            </a:r>
            <a:endParaRPr lang="en-US" altLang="ja-JP" sz="1800" dirty="0">
              <a:ea typeface="ＭＳ Ｐゴシック" charset="-128"/>
            </a:endParaRPr>
          </a:p>
        </p:txBody>
      </p:sp>
      <p:sp>
        <p:nvSpPr>
          <p:cNvPr id="2" name="タイトル 1"/>
          <p:cNvSpPr>
            <a:spLocks noGrp="1"/>
          </p:cNvSpPr>
          <p:nvPr>
            <p:ph type="title"/>
          </p:nvPr>
        </p:nvSpPr>
        <p:spPr>
          <a:xfrm>
            <a:off x="685800" y="670478"/>
            <a:ext cx="7772400" cy="860610"/>
          </a:xfrm>
        </p:spPr>
        <p:txBody>
          <a:bodyPr/>
          <a:lstStyle/>
          <a:p>
            <a:r>
              <a:rPr lang="en-US" altLang="ja-JP" b="1" dirty="0">
                <a:ea typeface="ＭＳ Ｐゴシック" charset="-128"/>
              </a:rPr>
              <a:t>Administrative Items</a:t>
            </a:r>
            <a:endParaRPr kumimoji="1" lang="ja-JP" altLang="en-US" b="1" dirty="0"/>
          </a:p>
        </p:txBody>
      </p:sp>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7</a:t>
            </a:fld>
            <a:endParaRPr lang="en-US" altLang="ja-JP" dirty="0"/>
          </a:p>
        </p:txBody>
      </p:sp>
      <p:sp>
        <p:nvSpPr>
          <p:cNvPr id="8" name="Rectangle 4">
            <a:extLst>
              <a:ext uri="{FF2B5EF4-FFF2-40B4-BE49-F238E27FC236}">
                <a16:creationId xmlns:a16="http://schemas.microsoft.com/office/drawing/2014/main" id="{6867C7CB-FBC0-4A91-8683-04D0B27776E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2024</a:t>
            </a:r>
            <a:endParaRPr lang="en-US" altLang="ja-JP" dirty="0"/>
          </a:p>
        </p:txBody>
      </p:sp>
    </p:spTree>
    <p:extLst>
      <p:ext uri="{BB962C8B-B14F-4D97-AF65-F5344CB8AC3E}">
        <p14:creationId xmlns:p14="http://schemas.microsoft.com/office/powerpoint/2010/main" val="17343097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3659C8B1-D1A2-2AC1-78CA-425A011232E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8</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b="1" u="sng" kern="0" dirty="0">
                <a:ea typeface="ＭＳ Ｐゴシック" charset="-128"/>
              </a:rPr>
              <a:t>Participants, Patents, and Duty to Inform</a:t>
            </a:r>
            <a:endParaRPr lang="en-US" altLang="ja-JP" sz="3200" b="1" kern="0" dirty="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a:ea typeface="ＭＳ Ｐゴシック" charset="-128"/>
              </a:rPr>
              <a:t>All participants in this meeting have certain obligations under the IEEE-SA Patent Policy. </a:t>
            </a:r>
          </a:p>
          <a:p>
            <a:pPr lvl="1"/>
            <a:r>
              <a:rPr lang="en-US" altLang="ja-JP" sz="1600" b="1" kern="0" dirty="0">
                <a:solidFill>
                  <a:srgbClr val="003399"/>
                </a:solidFill>
                <a:ea typeface="ＭＳ Ｐゴシック" charset="-128"/>
              </a:rPr>
              <a:t>Participants [Note: </a:t>
            </a:r>
            <a:r>
              <a:rPr lang="en-GB" sz="1600" b="1" kern="0" dirty="0">
                <a:solidFill>
                  <a:srgbClr val="003399"/>
                </a:solidFill>
              </a:rPr>
              <a:t>Quoted text excerpted from IEEE-SA Standards Board Bylaws subclause 6.2</a:t>
            </a:r>
            <a:r>
              <a:rPr lang="en-US" altLang="ja-JP" sz="1600" b="1" kern="0" dirty="0">
                <a:solidFill>
                  <a:srgbClr val="003399"/>
                </a:solidFill>
                <a:ea typeface="ＭＳ Ｐゴシック" charset="-128"/>
              </a:rPr>
              <a:t>]:</a:t>
            </a:r>
          </a:p>
          <a:p>
            <a:pPr lvl="2"/>
            <a:r>
              <a:rPr lang="en-US" altLang="ja-JP" sz="1600" b="1" kern="0" dirty="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a:ea typeface="ＭＳ Ｐゴシック" charset="-128"/>
            </a:endParaRPr>
          </a:p>
          <a:p>
            <a:pPr lvl="3"/>
            <a:r>
              <a:rPr lang="en-US" altLang="ja-JP" sz="1400" b="1" kern="0" dirty="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a:solidFill>
                  <a:srgbClr val="003399"/>
                </a:solidFill>
                <a:ea typeface="ＭＳ Ｐゴシック" charset="-128"/>
              </a:rPr>
              <a:t>Early identification of holders of potential Essential Patent Claims is strongly encouraged</a:t>
            </a:r>
          </a:p>
          <a:p>
            <a:pPr lvl="1"/>
            <a:r>
              <a:rPr lang="en-US" altLang="ja-JP" sz="1600" b="1" kern="0" dirty="0">
                <a:solidFill>
                  <a:srgbClr val="003399"/>
                </a:solidFill>
                <a:ea typeface="ＭＳ Ｐゴシック" charset="-128"/>
              </a:rPr>
              <a:t>No duty to perform a patent search</a:t>
            </a:r>
            <a:endParaRPr lang="en-US" altLang="ja-JP" sz="1600" kern="0" dirty="0">
              <a:ea typeface="ＭＳ Ｐゴシック" charset="-128"/>
            </a:endParaRPr>
          </a:p>
        </p:txBody>
      </p:sp>
      <p:sp>
        <p:nvSpPr>
          <p:cNvPr id="10" name="Rectangle 4">
            <a:extLst>
              <a:ext uri="{FF2B5EF4-FFF2-40B4-BE49-F238E27FC236}">
                <a16:creationId xmlns:a16="http://schemas.microsoft.com/office/drawing/2014/main" id="{A60D4C30-417F-4EDF-B387-C47E36B1D45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2024</a:t>
            </a:r>
            <a:endParaRPr lang="en-US" altLang="ja-JP" dirty="0"/>
          </a:p>
        </p:txBody>
      </p:sp>
    </p:spTree>
    <p:extLst>
      <p:ext uri="{BB962C8B-B14F-4D97-AF65-F5344CB8AC3E}">
        <p14:creationId xmlns:p14="http://schemas.microsoft.com/office/powerpoint/2010/main" val="587266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619A7A63-B642-79F5-D8C7-CF666BF1E62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b="1" u="sng" kern="0" dirty="0"/>
              <a:t>Patent Related Links</a:t>
            </a:r>
            <a:endParaRPr lang="en-US" altLang="ja-JP" b="1" u="sng" kern="0" dirty="0">
              <a:ea typeface="ＭＳ Ｐゴシック" charset="-128"/>
            </a:endParaRPr>
          </a:p>
        </p:txBody>
      </p:sp>
      <p:sp>
        <p:nvSpPr>
          <p:cNvPr id="4" name="スライド番号プレースホルダー 3"/>
          <p:cNvSpPr>
            <a:spLocks noGrp="1"/>
          </p:cNvSpPr>
          <p:nvPr>
            <p:ph type="sldNum" sz="quarter" idx="12"/>
          </p:nvPr>
        </p:nvSpPr>
        <p:spPr/>
        <p:txBody>
          <a:bodyPr/>
          <a:lstStyle/>
          <a:p>
            <a:r>
              <a:rPr lang="en-US" altLang="ja-JP" dirty="0"/>
              <a:t>Slide </a:t>
            </a:r>
            <a:fld id="{266A080E-4E30-4968-B029-7CF782D6220C}" type="slidenum">
              <a:rPr lang="en-US" altLang="ja-JP" smtClean="0"/>
              <a:pPr/>
              <a:t>9</a:t>
            </a:fld>
            <a:endParaRPr lang="en-US" altLang="ja-JP" dirty="0"/>
          </a:p>
        </p:txBody>
      </p:sp>
      <p:sp>
        <p:nvSpPr>
          <p:cNvPr id="6" name="Rectangle 3"/>
          <p:cNvSpPr txBox="1">
            <a:spLocks noChangeArrowheads="1"/>
          </p:cNvSpPr>
          <p:nvPr/>
        </p:nvSpPr>
        <p:spPr>
          <a:xfrm>
            <a:off x="258044" y="1268760"/>
            <a:ext cx="8640960" cy="3513305"/>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lvl="1">
              <a:lnSpc>
                <a:spcPct val="90000"/>
              </a:lnSpc>
              <a:buFont typeface="Monotype Sorts" pitchFamily="2" charset="2"/>
              <a:buNone/>
            </a:pPr>
            <a:r>
              <a:rPr lang="en-US" altLang="ja-JP" sz="2400" kern="0" dirty="0">
                <a:ea typeface="ＭＳ Ｐゴシック"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altLang="ja-JP" sz="2400" kern="0" dirty="0">
                <a:ea typeface="ＭＳ Ｐゴシック" charset="-128"/>
                <a:cs typeface="Times New Roman" pitchFamily="18" charset="0"/>
              </a:rPr>
              <a:t>	Patent Policy is stated in these sources:</a:t>
            </a:r>
          </a:p>
          <a:p>
            <a:pPr marL="715963" marR="0" lvl="1" indent="0" algn="l" defTabSz="914400" rtl="0" eaLnBrk="1" fontAlgn="auto" latinLnBrk="0" hangingPunct="1">
              <a:lnSpc>
                <a:spcPct val="80000"/>
              </a:lnSpc>
              <a:spcBef>
                <a:spcPts val="173"/>
              </a:spcBef>
              <a:spcAft>
                <a:spcPts val="0"/>
              </a:spcAft>
              <a:buClr>
                <a:srgbClr val="000000"/>
              </a:buClr>
              <a:buSzPct val="45000"/>
              <a:buFont typeface="Wingdings" charset="2"/>
              <a:buChar char=""/>
              <a:tabLst/>
              <a:defRPr/>
            </a:pPr>
            <a:r>
              <a:rPr lang="en-GB" sz="2400" kern="0" dirty="0"/>
              <a:t>	</a:t>
            </a:r>
            <a:r>
              <a:rPr kumimoji="1" lang="en-IE" altLang="ja-JP" sz="2400" b="1" i="1" u="none" strike="noStrike" kern="1200" cap="none" spc="-1" normalizeH="0" baseline="0" noProof="0" dirty="0">
                <a:ln>
                  <a:noFill/>
                </a:ln>
                <a:solidFill>
                  <a:srgbClr val="000000"/>
                </a:solidFill>
                <a:effectLst/>
                <a:uLnTx/>
                <a:uFillTx/>
                <a:latin typeface="Calibri"/>
                <a:ea typeface="Calibri"/>
              </a:rPr>
              <a:t>IEEE-SA Standards Board Bylaws</a:t>
            </a:r>
            <a:r>
              <a:rPr kumimoji="1" lang="en-IE" altLang="ja-JP" sz="2400" b="1" i="0" u="none" strike="noStrike" kern="1200" cap="none" spc="-1" normalizeH="0" baseline="0" noProof="0" dirty="0">
                <a:ln>
                  <a:noFill/>
                </a:ln>
                <a:solidFill>
                  <a:srgbClr val="000000"/>
                </a:solidFill>
                <a:effectLst/>
                <a:uLnTx/>
                <a:uFillTx/>
                <a:latin typeface="Calibri"/>
                <a:ea typeface="Calibri"/>
              </a:rPr>
              <a:t> </a:t>
            </a:r>
            <a:r>
              <a:rPr kumimoji="1" lang="en-IE" altLang="ja-JP" sz="1800" b="1" i="0" u="none" strike="noStrike" kern="1200" cap="none" spc="-1" normalizeH="0" baseline="0" noProof="0" dirty="0">
                <a:ln>
                  <a:noFill/>
                </a:ln>
                <a:solidFill>
                  <a:srgbClr val="000000"/>
                </a:solidFill>
                <a:effectLst/>
                <a:uLnTx/>
                <a:uFillTx/>
                <a:latin typeface="Calibri"/>
                <a:ea typeface="Calibri"/>
              </a:rPr>
              <a:t>(http://standards.ieee.org/develop/policies/bylaws/sect6-7.html#6) </a:t>
            </a:r>
            <a:endParaRPr kumimoji="1" lang="en-IE" altLang="ja-JP" sz="1800" b="0" i="0" u="none" strike="noStrike" kern="1200" cap="none" spc="-1" normalizeH="0" baseline="0" noProof="0" dirty="0">
              <a:ln>
                <a:noFill/>
              </a:ln>
              <a:solidFill>
                <a:prstClr val="black"/>
              </a:solidFill>
              <a:effectLst/>
              <a:uLnTx/>
              <a:uFillTx/>
              <a:latin typeface="Arial"/>
            </a:endParaRPr>
          </a:p>
          <a:p>
            <a:pPr marL="715963" marR="0" lvl="1" indent="0" algn="l" defTabSz="914400" rtl="0" eaLnBrk="1" fontAlgn="auto" latinLnBrk="0" hangingPunct="1">
              <a:lnSpc>
                <a:spcPct val="90000"/>
              </a:lnSpc>
              <a:spcBef>
                <a:spcPts val="400"/>
              </a:spcBef>
              <a:spcAft>
                <a:spcPts val="0"/>
              </a:spcAft>
              <a:buClr>
                <a:srgbClr val="000000"/>
              </a:buClr>
              <a:buSzPct val="45000"/>
              <a:buFont typeface="Wingdings" charset="2"/>
              <a:buChar char=""/>
              <a:tabLst/>
              <a:defRPr/>
            </a:pPr>
            <a:r>
              <a:rPr kumimoji="1" lang="en-IE" altLang="ja-JP" sz="2400" b="1" i="1" u="none" strike="noStrike" kern="1200" cap="none" spc="-1" normalizeH="0" baseline="0" noProof="0" dirty="0">
                <a:ln>
                  <a:noFill/>
                </a:ln>
                <a:solidFill>
                  <a:srgbClr val="000000"/>
                </a:solidFill>
                <a:effectLst/>
                <a:uLnTx/>
                <a:uFillTx/>
                <a:latin typeface="Calibri"/>
                <a:ea typeface="Calibri"/>
              </a:rPr>
              <a:t>  IEEE-SA Standards Board Operations Manual</a:t>
            </a:r>
            <a:r>
              <a:rPr kumimoji="1" lang="en-IE" altLang="ja-JP" sz="2400" b="1" i="0" u="none" strike="noStrike" kern="1200" cap="none" spc="-1" normalizeH="0" baseline="0" noProof="0" dirty="0">
                <a:ln>
                  <a:noFill/>
                </a:ln>
                <a:solidFill>
                  <a:srgbClr val="000000"/>
                </a:solidFill>
                <a:effectLst/>
                <a:uLnTx/>
                <a:uFillTx/>
                <a:latin typeface="Calibri"/>
                <a:ea typeface="Calibri"/>
              </a:rPr>
              <a:t> </a:t>
            </a:r>
            <a:r>
              <a:rPr kumimoji="1" lang="en-IE" altLang="ja-JP" sz="1800" b="1" i="0" u="none" strike="noStrike" kern="1200" cap="none" spc="-1" normalizeH="0" baseline="0" noProof="0" dirty="0">
                <a:ln>
                  <a:noFill/>
                </a:ln>
                <a:solidFill>
                  <a:srgbClr val="000000"/>
                </a:solidFill>
                <a:effectLst/>
                <a:uLnTx/>
                <a:uFillTx/>
                <a:latin typeface="Calibri"/>
                <a:ea typeface="Calibri"/>
              </a:rPr>
              <a:t>(</a:t>
            </a:r>
            <a:r>
              <a:rPr kumimoji="1" lang="en-IE" altLang="ja-JP" sz="1800" b="1" i="0" u="sng" strike="noStrike" kern="1200" cap="none" spc="-1" normalizeH="0" baseline="0" noProof="0" dirty="0">
                <a:ln>
                  <a:noFill/>
                </a:ln>
                <a:solidFill>
                  <a:srgbClr val="0000FF"/>
                </a:solidFill>
                <a:effectLst/>
                <a:uLnTx/>
                <a:uFillTx/>
                <a:latin typeface="Calibri"/>
                <a:ea typeface="Calibri"/>
                <a:hlinkClick r:id="rId3"/>
              </a:rPr>
              <a:t>http://standards.ieee.org/develop/policies/opman/sect6.html#6.3</a:t>
            </a:r>
            <a:r>
              <a:rPr kumimoji="1" lang="en-IE" altLang="ja-JP" sz="1800" b="1" i="0" u="none" strike="noStrike" kern="1200" cap="none" spc="-1" normalizeH="0" baseline="0" noProof="0" dirty="0">
                <a:ln>
                  <a:noFill/>
                </a:ln>
                <a:solidFill>
                  <a:srgbClr val="000000"/>
                </a:solidFill>
                <a:effectLst/>
                <a:uLnTx/>
                <a:uFillTx/>
                <a:latin typeface="Calibri"/>
                <a:ea typeface="Calibri"/>
              </a:rPr>
              <a:t>)</a:t>
            </a:r>
            <a:endParaRPr kumimoji="1" lang="en-IE" altLang="ja-JP" sz="1800" b="0" i="0" u="none" strike="noStrike" kern="1200" cap="none" spc="-1" normalizeH="0" baseline="0" noProof="0" dirty="0">
              <a:ln>
                <a:noFill/>
              </a:ln>
              <a:solidFill>
                <a:prstClr val="black"/>
              </a:solidFill>
              <a:effectLst/>
              <a:uLnTx/>
              <a:uFillTx/>
              <a:latin typeface="Arial"/>
            </a:endParaRPr>
          </a:p>
          <a:p>
            <a:pPr marL="715963" marR="0" lvl="0" indent="414338" algn="l" defTabSz="914400" rtl="0" eaLnBrk="1" fontAlgn="auto" latinLnBrk="0" hangingPunct="1">
              <a:lnSpc>
                <a:spcPct val="90000"/>
              </a:lnSpc>
              <a:spcBef>
                <a:spcPts val="400"/>
              </a:spcBef>
              <a:spcAft>
                <a:spcPts val="0"/>
              </a:spcAft>
              <a:buClr>
                <a:srgbClr val="000000"/>
              </a:buClr>
              <a:buSzPct val="45000"/>
              <a:buFont typeface="Wingdings" charset="2"/>
              <a:buChar char=""/>
              <a:tabLst/>
              <a:defRPr/>
            </a:pPr>
            <a:r>
              <a:rPr kumimoji="1" lang="en-US" altLang="ja-JP" sz="2400" b="1" i="0" u="none" strike="noStrike" kern="1200" cap="none" spc="-1" normalizeH="0" baseline="0" noProof="0" dirty="0">
                <a:ln>
                  <a:noFill/>
                </a:ln>
                <a:solidFill>
                  <a:srgbClr val="000000"/>
                </a:solidFill>
                <a:effectLst/>
                <a:uLnTx/>
                <a:uFillTx/>
                <a:latin typeface="Calibri"/>
                <a:ea typeface="Calibri"/>
              </a:rPr>
              <a:t>Material about the patent policy is available at</a:t>
            </a:r>
            <a:br>
              <a:rPr kumimoji="1" lang="en-US" altLang="ja-JP" sz="2400" b="0" i="0" u="none" strike="noStrike" kern="1200" cap="none" spc="0" normalizeH="0" baseline="0" noProof="0" dirty="0">
                <a:ln>
                  <a:noFill/>
                </a:ln>
                <a:solidFill>
                  <a:prstClr val="black"/>
                </a:solidFill>
                <a:effectLst/>
                <a:uLnTx/>
                <a:uFillTx/>
                <a:latin typeface="Arial"/>
              </a:rPr>
            </a:br>
            <a:r>
              <a:rPr kumimoji="1" lang="en-US" altLang="ja-JP" sz="2000" b="1" i="1" u="sng" strike="noStrike" kern="1200" cap="none" spc="-1" normalizeH="0" baseline="0" noProof="0" dirty="0">
                <a:ln>
                  <a:noFill/>
                </a:ln>
                <a:solidFill>
                  <a:srgbClr val="0000FF"/>
                </a:solidFill>
                <a:effectLst/>
                <a:uLnTx/>
                <a:uFillTx/>
                <a:latin typeface="Calibri"/>
                <a:ea typeface="Calibri"/>
                <a:hlinkClick r:id="rId4"/>
              </a:rPr>
              <a:t>http://standards.ieee.org/about/sasb/patcom/materials.html</a:t>
            </a:r>
            <a:endParaRPr kumimoji="1" lang="en-US" altLang="ja-JP" sz="2000" b="0" i="0" u="none" strike="noStrike" kern="1200" cap="none" spc="-1" normalizeH="0" baseline="0" noProof="0" dirty="0">
              <a:ln>
                <a:noFill/>
              </a:ln>
              <a:solidFill>
                <a:prstClr val="black"/>
              </a:solidFill>
              <a:effectLst/>
              <a:uLnTx/>
              <a:uFillTx/>
              <a:latin typeface="Arial"/>
            </a:endParaRPr>
          </a:p>
        </p:txBody>
      </p:sp>
      <p:sp>
        <p:nvSpPr>
          <p:cNvPr id="8" name="Rectangle 7"/>
          <p:cNvSpPr>
            <a:spLocks noChangeArrowheads="1"/>
          </p:cNvSpPr>
          <p:nvPr/>
        </p:nvSpPr>
        <p:spPr bwMode="auto">
          <a:xfrm>
            <a:off x="1181100" y="4675444"/>
            <a:ext cx="6781800" cy="17173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16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6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600" b="1" dirty="0">
                <a:solidFill>
                  <a:srgbClr val="000099"/>
                </a:solidFill>
                <a:latin typeface="Arial" charset="0"/>
                <a:ea typeface="ＭＳ Ｐゴシック" charset="-128"/>
              </a:rPr>
              <a:t>This slide set is available at https://development.standards.ieee.org/myproject/Public/mytools/mob/slideset.ppt</a:t>
            </a:r>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2024</a:t>
            </a:r>
            <a:endParaRPr lang="en-US" altLang="ja-JP" dirty="0"/>
          </a:p>
        </p:txBody>
      </p:sp>
    </p:spTree>
    <p:extLst>
      <p:ext uri="{BB962C8B-B14F-4D97-AF65-F5344CB8AC3E}">
        <p14:creationId xmlns:p14="http://schemas.microsoft.com/office/powerpoint/2010/main" val="505958742"/>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77066</TotalTime>
  <Words>3460</Words>
  <Application>Microsoft Office PowerPoint</Application>
  <PresentationFormat>画面に合わせる (4:3)</PresentationFormat>
  <Paragraphs>323</Paragraphs>
  <Slides>22</Slides>
  <Notes>19</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22</vt:i4>
      </vt:variant>
    </vt:vector>
  </HeadingPairs>
  <TitlesOfParts>
    <vt:vector size="31" baseType="lpstr">
      <vt:lpstr>Monotype Sorts</vt:lpstr>
      <vt:lpstr>ＭＳ Ｐゴシック</vt:lpstr>
      <vt:lpstr>游ゴシック</vt:lpstr>
      <vt:lpstr>Arial</vt:lpstr>
      <vt:lpstr>Calibri</vt:lpstr>
      <vt:lpstr>Montserrat</vt:lpstr>
      <vt:lpstr>Times New Roman</vt:lpstr>
      <vt:lpstr>Wingdings</vt:lpstr>
      <vt:lpstr>IEEE-P802_15</vt:lpstr>
      <vt:lpstr>PowerPoint プレゼンテーション</vt:lpstr>
      <vt:lpstr>IEEE 802.15 TG15.6ma  (Revision of IEEE802.15.6-2012)  Opening Information  In Personal and Virtual Hybrid Interim Session Panama  January 14th, 2024 Ryuji Kohno Yokohama National University(YNU), YRP International Alliance Institute(YRP-IAI)</vt:lpstr>
      <vt:lpstr>TG15.6ma Interim Session Schedule for 14-17th, Jan. 2024</vt:lpstr>
      <vt:lpstr>TG15.6ma Interim Session Schedule for 14-17th, Jan. 2024</vt:lpstr>
      <vt:lpstr>PowerPoint プレゼンテーション</vt:lpstr>
      <vt:lpstr>Attendance</vt:lpstr>
      <vt:lpstr>Administrative Items</vt:lpstr>
      <vt:lpstr>PowerPoint プレゼンテーション</vt:lpstr>
      <vt:lpstr>PowerPoint プレゼンテーション</vt:lpstr>
      <vt:lpstr>Call for Potentially Essential Patents</vt:lpstr>
      <vt:lpstr>Other Guidelines for IEEE WG Meetings</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Objectives of TG 6ma – Enhanced Dependability Body Area Network (ED-BAN)</vt:lpstr>
      <vt:lpstr>Agenda items for the week</vt:lpstr>
      <vt:lpstr>TG15.6ma Interim Session Schedule for 14-17th, Jan. 2024</vt:lpstr>
      <vt:lpstr>Contacts and Conference call</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IG DEP schedule in January 2021</dc:title>
  <dc:creator>kohno@ynu.ac.jp</dc:creator>
  <cp:lastModifiedBy>Ryuji Kohno</cp:lastModifiedBy>
  <cp:revision>145</cp:revision>
  <cp:lastPrinted>2022-07-06T15:32:43Z</cp:lastPrinted>
  <dcterms:created xsi:type="dcterms:W3CDTF">2020-12-17T10:56:09Z</dcterms:created>
  <dcterms:modified xsi:type="dcterms:W3CDTF">2024-01-11T16:14:41Z</dcterms:modified>
</cp:coreProperties>
</file>