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9"/>
  </p:notesMasterIdLst>
  <p:handoutMasterIdLst>
    <p:handoutMasterId r:id="rId10"/>
  </p:handoutMasterIdLst>
  <p:sldIdLst>
    <p:sldId id="256" r:id="rId2"/>
    <p:sldId id="898" r:id="rId3"/>
    <p:sldId id="899" r:id="rId4"/>
    <p:sldId id="900" r:id="rId5"/>
    <p:sldId id="902" r:id="rId6"/>
    <p:sldId id="905" r:id="rId7"/>
    <p:sldId id="906"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4" autoAdjust="0"/>
    <p:restoredTop sz="83313" autoAdjust="0"/>
  </p:normalViewPr>
  <p:slideViewPr>
    <p:cSldViewPr>
      <p:cViewPr varScale="1">
        <p:scale>
          <a:sx n="71" d="100"/>
          <a:sy n="71" d="100"/>
        </p:scale>
        <p:origin x="1382"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189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3746823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50231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866018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37913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207878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987152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87043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Liaison 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802.15-23/0630r0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mentor.ieee.org/802.18/dcn/23/18-23-0134-07-0000-draft-response-to-rspg-s-consultation-on-work-programme-for-2024-and-beyond.pdf"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23/18-23-0129-00-0000-rr-tag-november-2023-plenary-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ofcom.org.uk/consultations-and-statements/category-2/ofcoms-proposed-plan-of-work-2024-25" TargetMode="External"/><Relationship Id="rId4" Type="http://schemas.openxmlformats.org/officeDocument/2006/relationships/hyperlink" Target="https://docs.fcc.gov/public/attachments/FCC-23-86A1.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January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802.18 to 802.15 Liaison Report</a:t>
            </a:r>
            <a:br>
              <a:rPr lang="en-US" dirty="0">
                <a:latin typeface="Times New Roman" charset="0"/>
              </a:rPr>
            </a:br>
            <a:r>
              <a:rPr lang="en-US" dirty="0">
                <a:latin typeface="Times New Roman" charset="0"/>
              </a:rPr>
              <a:t> </a:t>
            </a:r>
            <a:r>
              <a:rPr lang="en-US" dirty="0" smtClean="0">
                <a:latin typeface="Times New Roman" charset="0"/>
              </a:rPr>
              <a:t>January 2024</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January 2024</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smtClean="0">
                <a:solidFill>
                  <a:srgbClr val="000000"/>
                </a:solidFill>
              </a:rPr>
              <a:t>Author:</a:t>
            </a:r>
            <a:endParaRPr lang="en-GB" sz="2000" b="1" dirty="0">
              <a:solidFill>
                <a:srgbClr val="000000"/>
              </a:solidFill>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3222110337"/>
              </p:ext>
            </p:extLst>
          </p:nvPr>
        </p:nvGraphicFramePr>
        <p:xfrm>
          <a:off x="2971800" y="4191000"/>
          <a:ext cx="8591550" cy="4572000"/>
        </p:xfrm>
        <a:graphic>
          <a:graphicData uri="http://schemas.openxmlformats.org/presentationml/2006/ole">
            <mc:AlternateContent xmlns:mc="http://schemas.openxmlformats.org/markup-compatibility/2006">
              <mc:Choice xmlns:v="urn:schemas-microsoft-com:vml" Requires="v">
                <p:oleObj spid="_x0000_s3169" name="Document" r:id="rId6" imgW="8284803" imgH="4492752" progId="Word.Document.8">
                  <p:embed/>
                </p:oleObj>
              </mc:Choice>
              <mc:Fallback>
                <p:oleObj name="Document" r:id="rId6" imgW="8284803" imgH="4492752" progId="Word.Document.8">
                  <p:embed/>
                  <p:pic>
                    <p:nvPicPr>
                      <p:cNvPr id="0" name=""/>
                      <p:cNvPicPr>
                        <a:picLocks noChangeAspect="1" noChangeArrowheads="1"/>
                      </p:cNvPicPr>
                      <p:nvPr/>
                    </p:nvPicPr>
                    <p:blipFill>
                      <a:blip r:embed="rId7"/>
                      <a:srcRect/>
                      <a:stretch>
                        <a:fillRect/>
                      </a:stretch>
                    </p:blipFill>
                    <p:spPr bwMode="auto">
                      <a:xfrm>
                        <a:off x="2971800" y="4191000"/>
                        <a:ext cx="8591550" cy="45720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RR-TAG at a glance</a:t>
            </a:r>
            <a:endParaRPr lang="en-US" sz="2800" dirty="0">
              <a:solidFill>
                <a:srgbClr val="0070C0"/>
              </a:solidFill>
            </a:endParaRPr>
          </a:p>
        </p:txBody>
      </p:sp>
      <p:sp>
        <p:nvSpPr>
          <p:cNvPr id="10" name="Content Placeholder 2"/>
          <p:cNvSpPr>
            <a:spLocks noGrp="1"/>
          </p:cNvSpPr>
          <p:nvPr>
            <p:ph idx="1"/>
          </p:nvPr>
        </p:nvSpPr>
        <p:spPr>
          <a:xfrm>
            <a:off x="838200" y="1524000"/>
            <a:ext cx="10363200" cy="4113213"/>
          </a:xfrm>
        </p:spPr>
        <p:txBody>
          <a:bodyPr/>
          <a:lstStyle/>
          <a:p>
            <a:pPr algn="just"/>
            <a:r>
              <a:rPr lang="en-US" altLang="en-US" sz="2200" dirty="0"/>
              <a:t>Membership as of </a:t>
            </a:r>
            <a:r>
              <a:rPr lang="en-US" altLang="en-US" sz="2200" dirty="0" smtClean="0"/>
              <a:t>18 November 2023</a:t>
            </a:r>
            <a:endParaRPr lang="en-US" altLang="en-US" sz="2200" dirty="0"/>
          </a:p>
          <a:p>
            <a:pPr lvl="1" algn="just">
              <a:spcBef>
                <a:spcPts val="300"/>
              </a:spcBef>
              <a:buFont typeface="Arial" panose="020B0604020202020204" pitchFamily="34" charset="0"/>
              <a:buChar char="•"/>
            </a:pPr>
            <a:r>
              <a:rPr lang="en-US" altLang="en-US" sz="1800" dirty="0" smtClean="0"/>
              <a:t>55 </a:t>
            </a:r>
            <a:r>
              <a:rPr lang="en-US" altLang="en-US" sz="1800" dirty="0"/>
              <a:t>voters (including 8 on LMSC)</a:t>
            </a:r>
          </a:p>
          <a:p>
            <a:pPr lvl="1" algn="just">
              <a:spcBef>
                <a:spcPts val="300"/>
              </a:spcBef>
              <a:buFont typeface="Arial" panose="020B0604020202020204" pitchFamily="34" charset="0"/>
              <a:buChar char="•"/>
            </a:pPr>
            <a:r>
              <a:rPr lang="en-US" altLang="en-US" sz="1800" dirty="0" smtClean="0"/>
              <a:t>4 </a:t>
            </a:r>
            <a:r>
              <a:rPr lang="en-US" altLang="en-US" sz="1800" dirty="0"/>
              <a:t>nearly voters</a:t>
            </a:r>
          </a:p>
          <a:p>
            <a:pPr lvl="1" algn="just">
              <a:spcBef>
                <a:spcPts val="300"/>
              </a:spcBef>
              <a:buFont typeface="Arial" panose="020B0604020202020204" pitchFamily="34" charset="0"/>
              <a:buChar char="•"/>
            </a:pPr>
            <a:r>
              <a:rPr lang="en-US" altLang="en-US" sz="1800" dirty="0" smtClean="0"/>
              <a:t>15 </a:t>
            </a:r>
            <a:r>
              <a:rPr lang="en-US" altLang="en-US" sz="1800" dirty="0"/>
              <a:t>aspirants </a:t>
            </a:r>
            <a:endParaRPr lang="en-US" altLang="en-US" dirty="0"/>
          </a:p>
          <a:p>
            <a:pPr algn="just"/>
            <a:r>
              <a:rPr lang="en-US" altLang="en-US" sz="2200" dirty="0"/>
              <a:t>Officers</a:t>
            </a:r>
          </a:p>
          <a:p>
            <a:pPr lvl="1" algn="just">
              <a:spcBef>
                <a:spcPts val="300"/>
              </a:spcBef>
              <a:buFont typeface="Arial" panose="020B0604020202020204" pitchFamily="34" charset="0"/>
              <a:buChar char="•"/>
            </a:pPr>
            <a:r>
              <a:rPr lang="en-US" altLang="en-US" sz="1800" dirty="0"/>
              <a:t>Chair:  Edward Au (Huawei Technologies)</a:t>
            </a:r>
          </a:p>
          <a:p>
            <a:pPr lvl="1" algn="just">
              <a:spcBef>
                <a:spcPts val="300"/>
              </a:spcBef>
              <a:buFont typeface="Arial" panose="020B0604020202020204" pitchFamily="34" charset="0"/>
              <a:buChar char="•"/>
            </a:pPr>
            <a:r>
              <a:rPr lang="en-US" altLang="en-US" sz="1800" dirty="0"/>
              <a:t>Co-Vice Chair:  Stuart Kerry (OK-Brit; Self)</a:t>
            </a:r>
          </a:p>
          <a:p>
            <a:pPr lvl="1" algn="just">
              <a:spcBef>
                <a:spcPts val="300"/>
              </a:spcBef>
              <a:buFont typeface="Arial" panose="020B0604020202020204" pitchFamily="34" charset="0"/>
              <a:buChar char="•"/>
            </a:pPr>
            <a:r>
              <a:rPr lang="en-US" altLang="en-US" sz="1800" dirty="0"/>
              <a:t>Co-Vice Chair:  Al </a:t>
            </a:r>
            <a:r>
              <a:rPr lang="en-US" altLang="en-US" sz="1800" dirty="0" err="1"/>
              <a:t>Petrick</a:t>
            </a:r>
            <a:r>
              <a:rPr lang="en-US" altLang="en-US" sz="1800" dirty="0"/>
              <a:t> (Skyworks Solutions)</a:t>
            </a:r>
          </a:p>
          <a:p>
            <a:pPr lvl="1" algn="just">
              <a:spcBef>
                <a:spcPts val="300"/>
              </a:spcBef>
              <a:buFont typeface="Arial" panose="020B0604020202020204" pitchFamily="34" charset="0"/>
              <a:buChar char="•"/>
            </a:pPr>
            <a:r>
              <a:rPr lang="en-US" altLang="en-US" sz="1800" dirty="0">
                <a:solidFill>
                  <a:schemeClr val="tx1"/>
                </a:solidFill>
              </a:rPr>
              <a:t>Secretary:  </a:t>
            </a:r>
            <a:r>
              <a:rPr lang="en-US" altLang="en-US" sz="1800" dirty="0" smtClean="0">
                <a:solidFill>
                  <a:schemeClr val="tx1"/>
                </a:solidFill>
              </a:rPr>
              <a:t>VACANT</a:t>
            </a:r>
          </a:p>
          <a:p>
            <a:pPr lvl="1" algn="just">
              <a:spcBef>
                <a:spcPts val="300"/>
              </a:spcBef>
              <a:buFont typeface="Arial" panose="020B0604020202020204" pitchFamily="34" charset="0"/>
              <a:buChar char="•"/>
            </a:pPr>
            <a:r>
              <a:rPr lang="en-US" altLang="en-US" sz="1800" dirty="0">
                <a:solidFill>
                  <a:schemeClr val="tx1"/>
                </a:solidFill>
                <a:cs typeface="Arial" panose="020B0604020202020204" pitchFamily="34" charset="0"/>
              </a:rPr>
              <a:t>IEEE SA Program Manager:  Jodi </a:t>
            </a:r>
            <a:r>
              <a:rPr lang="en-US" altLang="en-US" sz="1800" dirty="0" err="1">
                <a:solidFill>
                  <a:schemeClr val="tx1"/>
                </a:solidFill>
                <a:cs typeface="Arial" panose="020B0604020202020204" pitchFamily="34" charset="0"/>
              </a:rPr>
              <a:t>Haasz</a:t>
            </a:r>
            <a:r>
              <a:rPr lang="en-US" altLang="en-US" sz="1800" dirty="0">
                <a:solidFill>
                  <a:schemeClr val="tx1"/>
                </a:solidFill>
                <a:cs typeface="Arial" panose="020B0604020202020204" pitchFamily="34" charset="0"/>
              </a:rPr>
              <a:t> (IEEE SA</a:t>
            </a:r>
            <a:r>
              <a:rPr lang="en-US" altLang="en-US" sz="1800" dirty="0" smtClean="0">
                <a:solidFill>
                  <a:schemeClr val="tx1"/>
                </a:solidFill>
                <a:cs typeface="Arial" panose="020B0604020202020204" pitchFamily="34" charset="0"/>
              </a:rPr>
              <a:t>)</a:t>
            </a:r>
            <a:endParaRPr lang="en-US" altLang="en-US" sz="1800" dirty="0">
              <a:solidFill>
                <a:schemeClr val="tx1"/>
              </a:solidFill>
            </a:endParaRPr>
          </a:p>
          <a:p>
            <a:pPr algn="just"/>
            <a:r>
              <a:rPr lang="en-US" altLang="en-US" sz="2200" dirty="0"/>
              <a:t>Ad-hoc chair</a:t>
            </a:r>
          </a:p>
          <a:p>
            <a:pPr lvl="1" algn="just">
              <a:spcBef>
                <a:spcPts val="300"/>
              </a:spcBef>
              <a:buFont typeface="Arial" panose="020B0604020202020204" pitchFamily="34" charset="0"/>
              <a:buChar char="•"/>
            </a:pPr>
            <a:r>
              <a:rPr lang="en-US" altLang="en-US" sz="1800" dirty="0"/>
              <a:t>IEEE Statement Update on Spectrum (ISUS):  </a:t>
            </a:r>
            <a:r>
              <a:rPr lang="en-US" altLang="en-US" sz="1800" dirty="0">
                <a:solidFill>
                  <a:schemeClr val="tx1"/>
                </a:solidFill>
              </a:rPr>
              <a:t>VACANT</a:t>
            </a: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39195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2023 November plenary (1)</a:t>
            </a:r>
            <a:endParaRPr lang="en-US" sz="2800" dirty="0">
              <a:solidFill>
                <a:srgbClr val="0070C0"/>
              </a:solidFill>
            </a:endParaRPr>
          </a:p>
        </p:txBody>
      </p:sp>
      <p:sp>
        <p:nvSpPr>
          <p:cNvPr id="10" name="Content Placeholder 2"/>
          <p:cNvSpPr>
            <a:spLocks noGrp="1"/>
          </p:cNvSpPr>
          <p:nvPr>
            <p:ph idx="1"/>
          </p:nvPr>
        </p:nvSpPr>
        <p:spPr>
          <a:xfrm>
            <a:off x="838200" y="1524001"/>
            <a:ext cx="10363200" cy="762000"/>
          </a:xfrm>
        </p:spPr>
        <p:txBody>
          <a:bodyPr/>
          <a:lstStyle/>
          <a:p>
            <a:pPr algn="just">
              <a:buFont typeface="Arial" panose="020B0604020202020204" pitchFamily="34" charset="0"/>
              <a:buChar char="•"/>
            </a:pPr>
            <a:r>
              <a:rPr lang="en-US" altLang="en-US" sz="2200" dirty="0" smtClean="0"/>
              <a:t>Reviewed the </a:t>
            </a:r>
            <a:r>
              <a:rPr lang="en-US" altLang="en-US" sz="2200" dirty="0">
                <a:hlinkClick r:id="rId3"/>
              </a:rPr>
              <a:t>latest ongoing </a:t>
            </a:r>
            <a:r>
              <a:rPr lang="en-US" altLang="en-US" sz="2200" dirty="0" smtClean="0">
                <a:hlinkClick r:id="rId3"/>
              </a:rPr>
              <a:t>consultations</a:t>
            </a:r>
            <a:r>
              <a:rPr lang="en-US" altLang="en-US" sz="2200" dirty="0" smtClean="0"/>
              <a:t>.</a:t>
            </a:r>
          </a:p>
          <a:p>
            <a:pPr algn="just">
              <a:buFont typeface="Arial" panose="020B0604020202020204" pitchFamily="34" charset="0"/>
              <a:buChar char="•"/>
            </a:pPr>
            <a:r>
              <a:rPr lang="en-US" altLang="en-US" sz="2200" dirty="0" smtClean="0"/>
              <a:t>Approved </a:t>
            </a:r>
            <a:r>
              <a:rPr lang="en-US" altLang="en-US" sz="2200" dirty="0"/>
              <a:t>the following IEEE 802 </a:t>
            </a:r>
            <a:r>
              <a:rPr lang="en-US" altLang="en-US" sz="2200" dirty="0" smtClean="0"/>
              <a:t>LMSC submissions:</a:t>
            </a:r>
            <a:endParaRPr lang="en-US" altLang="en-US" sz="22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527373156"/>
              </p:ext>
            </p:extLst>
          </p:nvPr>
        </p:nvGraphicFramePr>
        <p:xfrm>
          <a:off x="1295400" y="2529840"/>
          <a:ext cx="9906000" cy="741680"/>
        </p:xfrm>
        <a:graphic>
          <a:graphicData uri="http://schemas.openxmlformats.org/drawingml/2006/table">
            <a:tbl>
              <a:tblPr firstRow="1" bandRow="1">
                <a:tableStyleId>{93296810-A885-4BE3-A3E7-6D5BEEA58F35}</a:tableStyleId>
              </a:tblPr>
              <a:tblGrid>
                <a:gridCol w="8511822"/>
                <a:gridCol w="1394178"/>
              </a:tblGrid>
              <a:tr h="370840">
                <a:tc>
                  <a:txBody>
                    <a:bodyPr/>
                    <a:lstStyle/>
                    <a:p>
                      <a:r>
                        <a:rPr lang="en-US" dirty="0" smtClean="0"/>
                        <a:t>Topics</a:t>
                      </a:r>
                      <a:endParaRPr lang="en-US" dirty="0"/>
                    </a:p>
                  </a:txBody>
                  <a:tcPr/>
                </a:tc>
                <a:tc>
                  <a:txBody>
                    <a:bodyPr/>
                    <a:lstStyle/>
                    <a:p>
                      <a:r>
                        <a:rPr lang="en-US" dirty="0" smtClean="0"/>
                        <a:t>DCN</a:t>
                      </a:r>
                      <a:endParaRPr lang="en-US" dirty="0"/>
                    </a:p>
                  </a:txBody>
                  <a:tcPr/>
                </a:tc>
              </a:tr>
              <a:tr h="370840">
                <a:tc>
                  <a:txBody>
                    <a:bodyPr/>
                    <a:lstStyle/>
                    <a:p>
                      <a:r>
                        <a:rPr lang="en-US" sz="1600" dirty="0" smtClean="0"/>
                        <a:t>EU RSPG’s consultation “Work </a:t>
                      </a:r>
                      <a:r>
                        <a:rPr lang="en-US" sz="1600" dirty="0" err="1" smtClean="0"/>
                        <a:t>programme</a:t>
                      </a:r>
                      <a:r>
                        <a:rPr lang="en-US" sz="1600" baseline="0" dirty="0" smtClean="0"/>
                        <a:t> for 2024 and beyond”</a:t>
                      </a:r>
                      <a:endParaRPr lang="en-US" sz="1600" dirty="0"/>
                    </a:p>
                  </a:txBody>
                  <a:tcPr/>
                </a:tc>
                <a:tc>
                  <a:txBody>
                    <a:bodyPr/>
                    <a:lstStyle/>
                    <a:p>
                      <a:r>
                        <a:rPr lang="en-US" sz="1600" dirty="0" smtClean="0">
                          <a:hlinkClick r:id="rId5"/>
                        </a:rPr>
                        <a:t>18-23/0134r7</a:t>
                      </a:r>
                      <a:endParaRPr lang="en-US" sz="1600" dirty="0"/>
                    </a:p>
                  </a:txBody>
                  <a:tcPr/>
                </a:tc>
              </a:tr>
            </a:tbl>
          </a:graphicData>
        </a:graphic>
      </p:graphicFrame>
    </p:spTree>
    <p:extLst>
      <p:ext uri="{BB962C8B-B14F-4D97-AF65-F5344CB8AC3E}">
        <p14:creationId xmlns:p14="http://schemas.microsoft.com/office/powerpoint/2010/main" val="1223657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
        <p:nvSpPr>
          <p:cNvPr id="8" name="Rectangle 2"/>
          <p:cNvSpPr>
            <a:spLocks noGrp="1" noChangeArrowheads="1"/>
          </p:cNvSpPr>
          <p:nvPr>
            <p:ph type="title" idx="4294967295"/>
          </p:nvPr>
        </p:nvSpPr>
        <p:spPr>
          <a:xfrm>
            <a:off x="838200" y="606426"/>
            <a:ext cx="103632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2023 November plenary (2)</a:t>
            </a:r>
            <a:endParaRPr lang="en-US" sz="2800" dirty="0">
              <a:solidFill>
                <a:srgbClr val="0070C0"/>
              </a:solidFill>
            </a:endParaRPr>
          </a:p>
        </p:txBody>
      </p:sp>
      <p:sp>
        <p:nvSpPr>
          <p:cNvPr id="10" name="Content Placeholder 2"/>
          <p:cNvSpPr>
            <a:spLocks noGrp="1"/>
          </p:cNvSpPr>
          <p:nvPr>
            <p:ph idx="1"/>
          </p:nvPr>
        </p:nvSpPr>
        <p:spPr>
          <a:xfrm>
            <a:off x="838200" y="1524000"/>
            <a:ext cx="10439400" cy="3048000"/>
          </a:xfrm>
        </p:spPr>
        <p:txBody>
          <a:bodyPr/>
          <a:lstStyle/>
          <a:p>
            <a:pPr algn="just">
              <a:spcBef>
                <a:spcPts val="1800"/>
              </a:spcBef>
              <a:spcAft>
                <a:spcPts val="600"/>
              </a:spcAft>
              <a:buFont typeface="Arial" panose="020B0604020202020204" pitchFamily="34" charset="0"/>
              <a:buChar char="•"/>
            </a:pPr>
            <a:r>
              <a:rPr lang="en-US" altLang="en-US" sz="2200" dirty="0" smtClean="0"/>
              <a:t>Discussed </a:t>
            </a:r>
            <a:r>
              <a:rPr lang="en-US" altLang="en-US" sz="2200" dirty="0"/>
              <a:t>the latest topics related to spectrum and regulation in Europe, North America, and Asia Pacific.</a:t>
            </a:r>
          </a:p>
          <a:p>
            <a:pPr algn="just">
              <a:spcBef>
                <a:spcPts val="1800"/>
              </a:spcBef>
              <a:spcAft>
                <a:spcPts val="300"/>
              </a:spcAft>
              <a:buFont typeface="Arial" panose="020B0604020202020204" pitchFamily="34" charset="0"/>
              <a:buChar char="•"/>
            </a:pPr>
            <a:r>
              <a:rPr lang="en-US" altLang="en-US" sz="2000" dirty="0"/>
              <a:t>Update from ETSI BRAN on </a:t>
            </a:r>
            <a:r>
              <a:rPr lang="en-US" altLang="en-US" sz="2000" dirty="0" smtClean="0"/>
              <a:t>7 November 2023 </a:t>
            </a:r>
            <a:r>
              <a:rPr lang="en-US" altLang="en-US" sz="2000" dirty="0"/>
              <a:t>(</a:t>
            </a:r>
            <a:r>
              <a:rPr lang="en-US" altLang="en-US" sz="2000" dirty="0" smtClean="0">
                <a:hlinkClick r:id="rId3"/>
              </a:rPr>
              <a:t>18-23/0129r0</a:t>
            </a:r>
            <a:r>
              <a:rPr lang="en-US" altLang="en-US" sz="2000" dirty="0" smtClean="0"/>
              <a:t>).</a:t>
            </a:r>
            <a:endParaRPr lang="en-US" altLang="en-US" sz="2000" dirty="0"/>
          </a:p>
          <a:p>
            <a:pPr algn="just">
              <a:spcBef>
                <a:spcPts val="1800"/>
              </a:spcBef>
              <a:spcAft>
                <a:spcPts val="300"/>
              </a:spcAft>
              <a:buFont typeface="Arial" panose="020B0604020202020204" pitchFamily="34" charset="0"/>
              <a:buChar char="•"/>
            </a:pPr>
            <a:endParaRPr lang="en-US" sz="2200" spc="-5" dirty="0">
              <a:solidFill>
                <a:schemeClr val="tx1"/>
              </a:solidFill>
              <a:cs typeface="Arial"/>
            </a:endParaRPr>
          </a:p>
          <a:p>
            <a:pPr algn="just">
              <a:spcAft>
                <a:spcPts val="600"/>
              </a:spcAft>
              <a:buFont typeface="Arial" panose="020B0604020202020204" pitchFamily="34" charset="0"/>
              <a:buChar char="•"/>
            </a:pPr>
            <a:endParaRPr lang="en-US" altLang="en-US" sz="2200" dirty="0" smtClean="0"/>
          </a:p>
          <a:p>
            <a:pPr algn="just">
              <a:spcAft>
                <a:spcPts val="600"/>
              </a:spcAft>
              <a:buFont typeface="Arial" panose="020B0604020202020204" pitchFamily="34" charset="0"/>
              <a:buChar char="•"/>
            </a:pPr>
            <a:endParaRPr lang="en-US" altLang="en-US" sz="2000" dirty="0" smtClean="0"/>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21631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
        <p:nvSpPr>
          <p:cNvPr id="8" name="Rectangle 2"/>
          <p:cNvSpPr>
            <a:spLocks noGrp="1" noChangeArrowheads="1"/>
          </p:cNvSpPr>
          <p:nvPr>
            <p:ph type="title" idx="4294967295"/>
          </p:nvPr>
        </p:nvSpPr>
        <p:spPr>
          <a:xfrm>
            <a:off x="838200" y="606426"/>
            <a:ext cx="104394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Objectives this week:  Wednesday AM1</a:t>
            </a:r>
            <a:endParaRPr lang="en-US" sz="2800" dirty="0">
              <a:solidFill>
                <a:srgbClr val="0070C0"/>
              </a:solidFill>
            </a:endParaRPr>
          </a:p>
        </p:txBody>
      </p:sp>
      <p:sp>
        <p:nvSpPr>
          <p:cNvPr id="10" name="Content Placeholder 2"/>
          <p:cNvSpPr>
            <a:spLocks noGrp="1"/>
          </p:cNvSpPr>
          <p:nvPr>
            <p:ph idx="1"/>
          </p:nvPr>
        </p:nvSpPr>
        <p:spPr>
          <a:xfrm>
            <a:off x="838200" y="1524000"/>
            <a:ext cx="10439400" cy="4648200"/>
          </a:xfrm>
        </p:spPr>
        <p:txBody>
          <a:bodyPr/>
          <a:lstStyle/>
          <a:p>
            <a:pPr algn="just">
              <a:spcBef>
                <a:spcPts val="1800"/>
              </a:spcBef>
              <a:buFont typeface="Arial" panose="020B0604020202020204" pitchFamily="34" charset="0"/>
              <a:buChar char="•"/>
            </a:pPr>
            <a:r>
              <a:rPr lang="en-US" altLang="en-US" sz="2200" dirty="0">
                <a:cs typeface="Arial" panose="020B0604020202020204" pitchFamily="34" charset="0"/>
              </a:rPr>
              <a:t>Review draft response to selected ongoing consultations</a:t>
            </a:r>
          </a:p>
          <a:p>
            <a:pPr marL="630238" marR="117475" lvl="1" indent="-230188" algn="just">
              <a:spcBef>
                <a:spcPts val="600"/>
              </a:spcBef>
              <a:buFont typeface="Times New Roman" pitchFamily="16" charset="0"/>
              <a:buChar char="•"/>
              <a:tabLst>
                <a:tab pos="230188" algn="l"/>
              </a:tabLst>
            </a:pPr>
            <a:r>
              <a:rPr lang="en-US" sz="1800" spc="-5" dirty="0">
                <a:solidFill>
                  <a:schemeClr val="tx1"/>
                </a:solidFill>
                <a:cs typeface="Arial"/>
              </a:rPr>
              <a:t>Colombia ANE:  </a:t>
            </a:r>
            <a:r>
              <a:rPr lang="en-US" sz="1800" spc="-5" dirty="0">
                <a:solidFill>
                  <a:schemeClr val="tx1"/>
                </a:solidFill>
                <a:cs typeface="Arial"/>
                <a:hlinkClick r:id="rId3"/>
              </a:rPr>
              <a:t>6 GHz band coexistence study</a:t>
            </a:r>
            <a:endParaRPr lang="en-US" sz="1800" spc="-5" dirty="0">
              <a:solidFill>
                <a:schemeClr val="tx1"/>
              </a:solidFill>
              <a:cs typeface="Arial"/>
            </a:endParaRPr>
          </a:p>
          <a:p>
            <a:pPr algn="just">
              <a:spcBef>
                <a:spcPts val="1800"/>
              </a:spcBef>
              <a:buFont typeface="Arial" panose="020B0604020202020204" pitchFamily="34" charset="0"/>
              <a:buChar char="•"/>
            </a:pPr>
            <a:r>
              <a:rPr lang="en-US" altLang="en-US" sz="2200" dirty="0">
                <a:cs typeface="Arial" panose="020B0604020202020204" pitchFamily="34" charset="0"/>
              </a:rPr>
              <a:t>Review and discuss the possibility of preparing response to selected ongoing consultations</a:t>
            </a:r>
          </a:p>
          <a:p>
            <a:pPr marL="630238" marR="117475" lvl="1" indent="-230188" algn="just">
              <a:spcBef>
                <a:spcPts val="600"/>
              </a:spcBef>
              <a:buFont typeface="Times New Roman" pitchFamily="16" charset="0"/>
              <a:buChar char="•"/>
              <a:tabLst>
                <a:tab pos="230188" algn="l"/>
              </a:tabLst>
            </a:pPr>
            <a:r>
              <a:rPr lang="en-US" sz="1800" spc="-5" dirty="0">
                <a:solidFill>
                  <a:schemeClr val="tx1"/>
                </a:solidFill>
                <a:cs typeface="Arial"/>
              </a:rPr>
              <a:t>US FCC:  </a:t>
            </a:r>
            <a:r>
              <a:rPr lang="en-US" sz="1800" spc="-5" dirty="0">
                <a:solidFill>
                  <a:schemeClr val="tx1"/>
                </a:solidFill>
                <a:cs typeface="Arial"/>
                <a:hlinkClick r:id="rId4"/>
              </a:rPr>
              <a:t>Unlicensed Use of the 6 GHz Band: Second Report and Order, Second Further Notice of Proposed Rulemaking, and Memorandum Opinion and Order (ET Docket No. 18-295; GN Docket No. 17-183)</a:t>
            </a:r>
            <a:endParaRPr lang="en-US" sz="18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r>
              <a:rPr lang="en-US" sz="1800" spc="-5" dirty="0">
                <a:solidFill>
                  <a:schemeClr val="tx1"/>
                </a:solidFill>
                <a:cs typeface="Arial"/>
              </a:rPr>
              <a:t>:  </a:t>
            </a:r>
            <a:r>
              <a:rPr lang="en-US" sz="1800" spc="-5" dirty="0" err="1">
                <a:solidFill>
                  <a:schemeClr val="tx1"/>
                </a:solidFill>
                <a:cs typeface="Arial"/>
                <a:hlinkClick r:id="rId5"/>
              </a:rPr>
              <a:t>Ofcom’s</a:t>
            </a:r>
            <a:r>
              <a:rPr lang="en-US" sz="1800" spc="-5" dirty="0">
                <a:solidFill>
                  <a:schemeClr val="tx1"/>
                </a:solidFill>
                <a:cs typeface="Arial"/>
                <a:hlinkClick r:id="rId5"/>
              </a:rPr>
              <a:t> proposed Plan of Work 2024/25</a:t>
            </a:r>
            <a:endParaRPr lang="en-US" altLang="en-US" sz="1600" dirty="0">
              <a:cs typeface="Arial" panose="020B0604020202020204" pitchFamily="34" charset="0"/>
            </a:endParaRPr>
          </a:p>
          <a:p>
            <a:pPr algn="just">
              <a:spcBef>
                <a:spcPts val="1800"/>
              </a:spcBef>
              <a:buFont typeface="Arial" panose="020B0604020202020204" pitchFamily="34" charset="0"/>
              <a:buChar char="•"/>
            </a:pPr>
            <a:r>
              <a:rPr lang="en-US" altLang="en-US" sz="2200" dirty="0"/>
              <a:t>Discuss the latest topics related to spectrum and regulation in Europe, North America, and Asia Pacific.</a:t>
            </a:r>
          </a:p>
          <a:p>
            <a:pPr marL="914400" lvl="2" indent="0" algn="just">
              <a:spcBef>
                <a:spcPts val="600"/>
              </a:spcBef>
            </a:pPr>
            <a:endParaRPr lang="en-US" altLang="en-US" sz="1600" dirty="0">
              <a:cs typeface="Arial" panose="020B0604020202020204" pitchFamily="34" charset="0"/>
            </a:endParaRPr>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97902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
        <p:nvSpPr>
          <p:cNvPr id="8" name="Rectangle 2"/>
          <p:cNvSpPr>
            <a:spLocks noGrp="1" noChangeArrowheads="1"/>
          </p:cNvSpPr>
          <p:nvPr>
            <p:ph type="title" idx="4294967295"/>
          </p:nvPr>
        </p:nvSpPr>
        <p:spPr>
          <a:xfrm>
            <a:off x="838200" y="606426"/>
            <a:ext cx="10439400"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Objectives this week:  Thursday AM1</a:t>
            </a:r>
            <a:endParaRPr lang="en-US" sz="2800" dirty="0">
              <a:solidFill>
                <a:srgbClr val="0070C0"/>
              </a:solidFill>
            </a:endParaRPr>
          </a:p>
        </p:txBody>
      </p:sp>
      <p:sp>
        <p:nvSpPr>
          <p:cNvPr id="10" name="Content Placeholder 2"/>
          <p:cNvSpPr>
            <a:spLocks noGrp="1"/>
          </p:cNvSpPr>
          <p:nvPr>
            <p:ph idx="1"/>
          </p:nvPr>
        </p:nvSpPr>
        <p:spPr>
          <a:xfrm>
            <a:off x="838200" y="1524000"/>
            <a:ext cx="10439400" cy="4648200"/>
          </a:xfrm>
        </p:spPr>
        <p:txBody>
          <a:bodyPr/>
          <a:lstStyle/>
          <a:p>
            <a:pPr algn="just">
              <a:spcBef>
                <a:spcPts val="1800"/>
              </a:spcBef>
              <a:buFont typeface="Arial" panose="020B0604020202020204" pitchFamily="34" charset="0"/>
              <a:buChar char="•"/>
            </a:pPr>
            <a:r>
              <a:rPr lang="en-US" altLang="en-US" sz="2200" dirty="0">
                <a:cs typeface="Arial" panose="020B0604020202020204" pitchFamily="34" charset="0"/>
              </a:rPr>
              <a:t>Member enrichment activities</a:t>
            </a:r>
          </a:p>
          <a:p>
            <a:pPr lvl="1" algn="just">
              <a:spcBef>
                <a:spcPts val="600"/>
              </a:spcBef>
              <a:buFont typeface="Arial" panose="020B0604020202020204" pitchFamily="34" charset="0"/>
              <a:buChar char="•"/>
            </a:pPr>
            <a:r>
              <a:rPr lang="en-US" altLang="en-US" sz="1800" dirty="0">
                <a:cs typeface="Arial" panose="020B0604020202020204" pitchFamily="34" charset="0"/>
              </a:rPr>
              <a:t>Topic:  An introduction to CEPT </a:t>
            </a:r>
            <a:r>
              <a:rPr lang="en-US" sz="1800" dirty="0"/>
              <a:t>FM61 - WAS/RLANs</a:t>
            </a:r>
            <a:endParaRPr lang="en-US" altLang="en-US" sz="1800" dirty="0">
              <a:cs typeface="Arial" panose="020B0604020202020204" pitchFamily="34" charset="0"/>
            </a:endParaRPr>
          </a:p>
          <a:p>
            <a:pPr lvl="1" algn="just">
              <a:spcBef>
                <a:spcPts val="600"/>
              </a:spcBef>
              <a:buFont typeface="Arial" panose="020B0604020202020204" pitchFamily="34" charset="0"/>
              <a:buChar char="•"/>
            </a:pPr>
            <a:r>
              <a:rPr lang="en-US" altLang="en-US" sz="1800" dirty="0">
                <a:cs typeface="Arial" panose="020B0604020202020204" pitchFamily="34" charset="0"/>
              </a:rPr>
              <a:t>Author:  Andrea Mora, </a:t>
            </a:r>
            <a:r>
              <a:rPr lang="en-US" sz="1800" dirty="0"/>
              <a:t> </a:t>
            </a:r>
            <a:r>
              <a:rPr lang="en-US" sz="1800" dirty="0" err="1"/>
              <a:t>L'agence</a:t>
            </a:r>
            <a:r>
              <a:rPr lang="en-US" sz="1800" dirty="0"/>
              <a:t> </a:t>
            </a:r>
            <a:r>
              <a:rPr lang="en-US" sz="1800" dirty="0" err="1"/>
              <a:t>nationale</a:t>
            </a:r>
            <a:r>
              <a:rPr lang="en-US" sz="1800" dirty="0"/>
              <a:t> des </a:t>
            </a:r>
            <a:r>
              <a:rPr lang="en-US" sz="1800" dirty="0" err="1"/>
              <a:t>fréquences</a:t>
            </a:r>
            <a:endParaRPr lang="en-US" altLang="en-US" sz="1800" dirty="0">
              <a:cs typeface="Arial" panose="020B0604020202020204" pitchFamily="34" charset="0"/>
            </a:endParaRPr>
          </a:p>
          <a:p>
            <a:pPr algn="just">
              <a:spcBef>
                <a:spcPts val="1800"/>
              </a:spcBef>
              <a:buFont typeface="Arial" panose="020B0604020202020204" pitchFamily="34" charset="0"/>
              <a:buChar char="•"/>
            </a:pPr>
            <a:r>
              <a:rPr lang="en-US" altLang="en-US" sz="2200" dirty="0">
                <a:cs typeface="Arial" panose="020B0604020202020204" pitchFamily="34" charset="0"/>
              </a:rPr>
              <a:t>Review draft response to selected ongoing consultations</a:t>
            </a:r>
          </a:p>
          <a:p>
            <a:pPr marL="630238" marR="117475" lvl="1" indent="-230188" algn="just">
              <a:spcBef>
                <a:spcPts val="600"/>
              </a:spcBef>
              <a:buFont typeface="Times New Roman" pitchFamily="16" charset="0"/>
              <a:buChar char="•"/>
              <a:tabLst>
                <a:tab pos="230188" algn="l"/>
              </a:tabLst>
            </a:pPr>
            <a:r>
              <a:rPr lang="en-US" sz="1800" spc="-5" dirty="0">
                <a:solidFill>
                  <a:schemeClr val="tx1"/>
                </a:solidFill>
                <a:cs typeface="Arial"/>
              </a:rPr>
              <a:t>Colombia ANE:  </a:t>
            </a:r>
            <a:r>
              <a:rPr lang="en-US" sz="1800" spc="-5" dirty="0">
                <a:solidFill>
                  <a:schemeClr val="tx1"/>
                </a:solidFill>
                <a:cs typeface="Arial"/>
                <a:hlinkClick r:id="rId3"/>
              </a:rPr>
              <a:t>6 GHz band coexistence study</a:t>
            </a:r>
            <a:endParaRPr lang="en-US" sz="1800" spc="-5" dirty="0">
              <a:solidFill>
                <a:schemeClr val="tx1"/>
              </a:solidFill>
              <a:cs typeface="Arial"/>
            </a:endParaRPr>
          </a:p>
          <a:p>
            <a:pPr algn="just">
              <a:spcBef>
                <a:spcPts val="1800"/>
              </a:spcBef>
              <a:buFont typeface="Arial" panose="020B0604020202020204" pitchFamily="34" charset="0"/>
              <a:buChar char="•"/>
            </a:pPr>
            <a:r>
              <a:rPr lang="en-US" altLang="en-US" sz="2200" dirty="0">
                <a:cs typeface="Arial" panose="020B0604020202020204" pitchFamily="34" charset="0"/>
              </a:rPr>
              <a:t>Discuss the latest topics related to spectrum and regulation in Europe, North America, and Asia Pacific.</a:t>
            </a:r>
          </a:p>
          <a:p>
            <a:pPr marL="457200" lvl="1" indent="0" algn="just">
              <a:spcBef>
                <a:spcPts val="600"/>
              </a:spcBef>
            </a:pPr>
            <a:endParaRPr lang="en-US" altLang="en-US" sz="1800" dirty="0">
              <a:cs typeface="Arial" panose="020B0604020202020204" pitchFamily="34" charset="0"/>
            </a:endParaRPr>
          </a:p>
          <a:p>
            <a:pPr marL="0" indent="0" algn="just">
              <a:spcBef>
                <a:spcPts val="1800"/>
              </a:spcBef>
            </a:pPr>
            <a:endParaRPr lang="en-US" altLang="en-US" sz="2200" dirty="0">
              <a:cs typeface="Arial" panose="020B0604020202020204" pitchFamily="34" charset="0"/>
            </a:endParaRPr>
          </a:p>
          <a:p>
            <a:pPr marL="0" indent="0" algn="just"/>
            <a:endParaRPr lang="en-US" altLang="en-US" sz="2000" dirty="0"/>
          </a:p>
          <a:p>
            <a:pPr marL="0" indent="0" algn="just"/>
            <a:endParaRPr lang="en-US" altLang="en-US" sz="2000" dirty="0"/>
          </a:p>
          <a:p>
            <a:pPr algn="just"/>
            <a:endParaRPr lang="en-US" altLang="en-US" sz="2200" dirty="0"/>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29096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The officer elected positions, including Chair and Vice Chair(s), are open for election in the IEEE 802 March 2024 mixed-mode plenary.</a:t>
            </a:r>
          </a:p>
          <a:p>
            <a:pPr marL="630238" marR="117475" lvl="1" indent="-230188" algn="just">
              <a:buClrTx/>
              <a:buFont typeface="Times New Roman" pitchFamily="16" charset="0"/>
              <a:buChar char="•"/>
              <a:tabLst>
                <a:tab pos="230188" algn="l"/>
              </a:tabLst>
            </a:pPr>
            <a:r>
              <a:rPr lang="en-US" sz="1800" spc="-5" dirty="0">
                <a:solidFill>
                  <a:srgbClr val="FF0000"/>
                </a:solidFill>
                <a:cs typeface="Arial"/>
              </a:rPr>
              <a:t>Nominations will be opened on Sunday, 11 February 2024, received and closed the end of Monday, 11 March 2024. Self-nomination is valid.</a:t>
            </a:r>
          </a:p>
          <a:p>
            <a:pPr marL="630238" marR="117475" lvl="1" indent="-230188" algn="just">
              <a:buClrTx/>
              <a:buFont typeface="Times New Roman" pitchFamily="16" charset="0"/>
              <a:buChar char="•"/>
              <a:tabLst>
                <a:tab pos="230188" algn="l"/>
              </a:tabLst>
            </a:pPr>
            <a:r>
              <a:rPr lang="en-US" sz="1800" spc="-5" dirty="0">
                <a:cs typeface="Arial"/>
              </a:rPr>
              <a:t>Introductory statements made by candidates with Q&amp;A during the IEEE 802.18 opening meeting at 10:30am MT on Tuesday, 12 March 2024.</a:t>
            </a:r>
          </a:p>
          <a:p>
            <a:pPr marL="630238" marR="117475" lvl="1" indent="-230188" algn="just">
              <a:buClrTx/>
              <a:buFont typeface="Times New Roman" pitchFamily="16" charset="0"/>
              <a:buChar char="•"/>
              <a:tabLst>
                <a:tab pos="230188" algn="l"/>
              </a:tabLst>
            </a:pPr>
            <a:r>
              <a:rPr lang="en-US" sz="1800" spc="-5" dirty="0">
                <a:cs typeface="Arial"/>
              </a:rPr>
              <a:t>Elections take place during the IEEE 802.18 closing meeting at 8:00am MT on Thursday, 14 March 2024, through </a:t>
            </a:r>
            <a:r>
              <a:rPr lang="en-US" sz="1800" spc="-5" dirty="0" err="1">
                <a:solidFill>
                  <a:srgbClr val="FF0000"/>
                </a:solidFill>
                <a:cs typeface="Arial"/>
              </a:rPr>
              <a:t>DirectVoteLine</a:t>
            </a:r>
            <a:r>
              <a:rPr lang="en-US" sz="1800" spc="-5" dirty="0">
                <a:cs typeface="Arial"/>
              </a:rPr>
              <a:t>.</a:t>
            </a: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Chair and Vice Chair(s) are subject to confirmation by IEEE 802 EC, and must provide and have had accepted statements of affiliation and support to IEEE 802 EC recording secretary before the IEEE 802 EC closing plenary on Friday, 15 March 2024.</a:t>
            </a: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1715150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69343</TotalTime>
  <Words>563</Words>
  <Application>Microsoft Office PowerPoint</Application>
  <PresentationFormat>Widescreen</PresentationFormat>
  <Paragraphs>105</Paragraphs>
  <Slides>7</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 Unicode MS</vt:lpstr>
      <vt:lpstr>MS Gothic</vt:lpstr>
      <vt:lpstr>MS PGothic</vt:lpstr>
      <vt:lpstr>Arial</vt:lpstr>
      <vt:lpstr>Times New Roman</vt:lpstr>
      <vt:lpstr>Office Theme</vt:lpstr>
      <vt:lpstr>Document</vt:lpstr>
      <vt:lpstr>802.18 to 802.15 Liaison Report  January 2024</vt:lpstr>
      <vt:lpstr>RR-TAG at a glance</vt:lpstr>
      <vt:lpstr>Progress since the 2023 November plenary (1)</vt:lpstr>
      <vt:lpstr>Progress since the 2023 November plenary (2)</vt:lpstr>
      <vt:lpstr>Objectives this week:  Wednesday AM1</vt:lpstr>
      <vt:lpstr>Objectives this week:  Thursday AM1</vt:lpstr>
      <vt:lpstr>Officer elections in March 2024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15-23/0630r0</dc:title>
  <dc:creator>Edward Au</dc:creator>
  <cp:keywords>802.18 to 802.15 liaison</cp:keywords>
  <cp:lastModifiedBy>Edward Au</cp:lastModifiedBy>
  <cp:revision>5006</cp:revision>
  <cp:lastPrinted>1601-01-01T00:00:00Z</cp:lastPrinted>
  <dcterms:created xsi:type="dcterms:W3CDTF">2016-03-03T14:54:45Z</dcterms:created>
  <dcterms:modified xsi:type="dcterms:W3CDTF">2024-01-12T20:19:50Z</dcterms:modified>
  <cp:category>2024 January interim</cp:category>
</cp:coreProperties>
</file>