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6"/>
  </p:notesMasterIdLst>
  <p:handoutMasterIdLst>
    <p:handoutMasterId r:id="rId107"/>
  </p:handoutMasterIdLst>
  <p:sldIdLst>
    <p:sldId id="359" r:id="rId2"/>
    <p:sldId id="357" r:id="rId3"/>
    <p:sldId id="340" r:id="rId4"/>
    <p:sldId id="342" r:id="rId5"/>
    <p:sldId id="2028" r:id="rId6"/>
    <p:sldId id="5853" r:id="rId7"/>
    <p:sldId id="349" r:id="rId8"/>
    <p:sldId id="348" r:id="rId9"/>
    <p:sldId id="347" r:id="rId10"/>
    <p:sldId id="346" r:id="rId11"/>
    <p:sldId id="334" r:id="rId12"/>
    <p:sldId id="350" r:id="rId13"/>
    <p:sldId id="351" r:id="rId14"/>
    <p:sldId id="356" r:id="rId15"/>
    <p:sldId id="2029" r:id="rId16"/>
    <p:sldId id="2030" r:id="rId17"/>
    <p:sldId id="2031" r:id="rId18"/>
    <p:sldId id="2032" r:id="rId19"/>
    <p:sldId id="260" r:id="rId20"/>
    <p:sldId id="2448" r:id="rId21"/>
    <p:sldId id="361" r:id="rId22"/>
    <p:sldId id="2477" r:id="rId23"/>
    <p:sldId id="2475" r:id="rId24"/>
    <p:sldId id="5846" r:id="rId25"/>
    <p:sldId id="2468" r:id="rId26"/>
    <p:sldId id="2033" r:id="rId27"/>
    <p:sldId id="5847" r:id="rId28"/>
    <p:sldId id="5848" r:id="rId29"/>
    <p:sldId id="5849" r:id="rId30"/>
    <p:sldId id="5850" r:id="rId31"/>
    <p:sldId id="5852" r:id="rId32"/>
    <p:sldId id="5851" r:id="rId33"/>
    <p:sldId id="2034" r:id="rId34"/>
    <p:sldId id="5671" r:id="rId35"/>
    <p:sldId id="5672" r:id="rId36"/>
    <p:sldId id="294" r:id="rId37"/>
    <p:sldId id="5701" r:id="rId38"/>
    <p:sldId id="5675" r:id="rId39"/>
    <p:sldId id="5676" r:id="rId40"/>
    <p:sldId id="292" r:id="rId41"/>
    <p:sldId id="2035" r:id="rId42"/>
    <p:sldId id="5837" r:id="rId43"/>
    <p:sldId id="5610" r:id="rId44"/>
    <p:sldId id="5833" r:id="rId45"/>
    <p:sldId id="5838" r:id="rId46"/>
    <p:sldId id="5839" r:id="rId47"/>
    <p:sldId id="5840" r:id="rId48"/>
    <p:sldId id="5841" r:id="rId49"/>
    <p:sldId id="5842" r:id="rId50"/>
    <p:sldId id="5777" r:id="rId51"/>
    <p:sldId id="5627" r:id="rId52"/>
    <p:sldId id="5843" r:id="rId53"/>
    <p:sldId id="5844" r:id="rId54"/>
    <p:sldId id="5845" r:id="rId55"/>
    <p:sldId id="2036" r:id="rId56"/>
    <p:sldId id="5693" r:id="rId57"/>
    <p:sldId id="5696" r:id="rId58"/>
    <p:sldId id="5699" r:id="rId59"/>
    <p:sldId id="5700" r:id="rId60"/>
    <p:sldId id="2037" r:id="rId61"/>
    <p:sldId id="5663" r:id="rId62"/>
    <p:sldId id="5664" r:id="rId63"/>
    <p:sldId id="5665" r:id="rId64"/>
    <p:sldId id="5668" r:id="rId65"/>
    <p:sldId id="5667" r:id="rId66"/>
    <p:sldId id="5666" r:id="rId67"/>
    <p:sldId id="5669" r:id="rId68"/>
    <p:sldId id="5670" r:id="rId69"/>
    <p:sldId id="5652" r:id="rId70"/>
    <p:sldId id="5688" r:id="rId71"/>
    <p:sldId id="5689" r:id="rId72"/>
    <p:sldId id="5690" r:id="rId73"/>
    <p:sldId id="5691" r:id="rId74"/>
    <p:sldId id="5692" r:id="rId75"/>
    <p:sldId id="5653" r:id="rId76"/>
    <p:sldId id="265" r:id="rId77"/>
    <p:sldId id="266" r:id="rId78"/>
    <p:sldId id="267" r:id="rId79"/>
    <p:sldId id="268" r:id="rId80"/>
    <p:sldId id="269" r:id="rId81"/>
    <p:sldId id="270" r:id="rId82"/>
    <p:sldId id="271" r:id="rId83"/>
    <p:sldId id="272" r:id="rId84"/>
    <p:sldId id="273" r:id="rId85"/>
    <p:sldId id="274" r:id="rId86"/>
    <p:sldId id="275" r:id="rId87"/>
    <p:sldId id="276" r:id="rId88"/>
    <p:sldId id="277" r:id="rId89"/>
    <p:sldId id="278" r:id="rId90"/>
    <p:sldId id="279" r:id="rId91"/>
    <p:sldId id="280" r:id="rId92"/>
    <p:sldId id="5655" r:id="rId93"/>
    <p:sldId id="5683" r:id="rId94"/>
    <p:sldId id="5687" r:id="rId95"/>
    <p:sldId id="5686" r:id="rId96"/>
    <p:sldId id="5685" r:id="rId97"/>
    <p:sldId id="5656" r:id="rId98"/>
    <p:sldId id="5654" r:id="rId99"/>
    <p:sldId id="289" r:id="rId100"/>
    <p:sldId id="299" r:id="rId101"/>
    <p:sldId id="291" r:id="rId102"/>
    <p:sldId id="293" r:id="rId103"/>
    <p:sldId id="296" r:id="rId104"/>
    <p:sldId id="295" r:id="rId10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2" d="100"/>
          <a:sy n="72" d="100"/>
        </p:scale>
        <p:origin x="94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t>
        <a:bodyPr/>
        <a:lstStyle/>
        <a:p>
          <a:endParaRPr kumimoji="1" lang="ja-JP" altLang="en-US"/>
        </a:p>
      </dgm:t>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200" dirty="0">
              <a:solidFill>
                <a:srgbClr val="000000">
                  <a:hueOff val="0"/>
                  <a:satOff val="0"/>
                  <a:lumOff val="0"/>
                  <a:alphaOff val="0"/>
                </a:srgbClr>
              </a:solidFill>
              <a:latin typeface="Times New Roman"/>
              <a:ea typeface="+mn-ea"/>
              <a:cs typeface="+mn-cs"/>
            </a:rPr>
            <a:t>Tech Req Doc(TRD)     </a:t>
          </a:r>
          <a:r>
            <a:rPr lang="en-US" sz="1200" b="1" i="0" dirty="0">
              <a:solidFill>
                <a:srgbClr val="000000">
                  <a:hueOff val="0"/>
                  <a:satOff val="0"/>
                  <a:lumOff val="0"/>
                  <a:alphaOff val="0"/>
                </a:srgbClr>
              </a:solidFill>
              <a:latin typeface="Times New Roman"/>
              <a:ea typeface="+mn-ea"/>
              <a:cs typeface="+mn-cs"/>
            </a:rPr>
            <a:t>July 2022</a:t>
          </a:r>
          <a:endParaRPr lang="en-US" sz="1400" b="1" i="0" dirty="0">
            <a:solidFill>
              <a:srgbClr val="000000">
                <a:hueOff val="0"/>
                <a:satOff val="0"/>
                <a:lumOff val="0"/>
                <a:alphaOff val="0"/>
              </a:srgbClr>
            </a:solidFill>
            <a:latin typeface="Times New Roman"/>
            <a:ea typeface="+mn-ea"/>
            <a:cs typeface="+mn-cs"/>
          </a:endParaRPr>
        </a:p>
      </dgm:t>
    </dgm:pt>
    <dgm:pt modelId="{1B19BF8A-356F-4542-A3A0-7A77085A2AED}" type="parTrans" cxnId="{3000B139-2344-4F0F-A991-27D524B11A00}">
      <dgm:prSet/>
      <dgm:spPr/>
      <dgm:t>
        <a:bodyPr/>
        <a:lstStyle/>
        <a:p>
          <a:endParaRPr lang="en-US"/>
        </a:p>
      </dgm:t>
    </dgm:pt>
    <dgm:pt modelId="{26BA1C25-BF63-4F5B-B634-3689C3571887}" type="sibTrans" cxnId="{3000B139-2344-4F0F-A991-27D524B11A00}">
      <dgm:prSet/>
      <dgm:spPr/>
      <dgm:t>
        <a:bodyPr/>
        <a:lstStyle/>
        <a:p>
          <a:endParaRPr lang="en-US"/>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altLang="ja-JP" sz="1200" dirty="0">
              <a:solidFill>
                <a:srgbClr val="000000">
                  <a:hueOff val="0"/>
                  <a:satOff val="0"/>
                  <a:lumOff val="0"/>
                  <a:alphaOff val="0"/>
                </a:srgbClr>
              </a:solidFill>
              <a:latin typeface="Times New Roman"/>
              <a:ea typeface="+mn-ea"/>
              <a:cs typeface="+mn-cs"/>
            </a:rPr>
            <a:t>TRD,CMD</a:t>
          </a:r>
        </a:p>
        <a:p>
          <a:pPr>
            <a:buNone/>
          </a:pPr>
          <a:r>
            <a:rPr lang="en-US" sz="1200" dirty="0">
              <a:solidFill>
                <a:srgbClr val="000000">
                  <a:hueOff val="0"/>
                  <a:satOff val="0"/>
                  <a:lumOff val="0"/>
                  <a:alphaOff val="0"/>
                </a:srgbClr>
              </a:solidFill>
              <a:latin typeface="Times New Roman"/>
              <a:ea typeface="+mn-ea"/>
              <a:cs typeface="+mn-cs"/>
            </a:rPr>
            <a:t>Call Proposals </a:t>
          </a:r>
          <a:r>
            <a:rPr lang="en-US" sz="1400" b="1" dirty="0">
              <a:solidFill>
                <a:srgbClr val="000000">
                  <a:hueOff val="0"/>
                  <a:satOff val="0"/>
                  <a:lumOff val="0"/>
                  <a:alphaOff val="0"/>
                </a:srgbClr>
              </a:solidFill>
              <a:latin typeface="Times New Roman"/>
              <a:ea typeface="+mn-ea"/>
              <a:cs typeface="+mn-cs"/>
            </a:rPr>
            <a:t>Sept 2022</a:t>
          </a:r>
          <a:endParaRPr lang="en-US" sz="1200" b="1" dirty="0">
            <a:solidFill>
              <a:srgbClr val="000000">
                <a:hueOff val="0"/>
                <a:satOff val="0"/>
                <a:lumOff val="0"/>
                <a:alphaOff val="0"/>
              </a:srgbClr>
            </a:solidFill>
            <a:latin typeface="Times New Roman"/>
            <a:ea typeface="+mn-ea"/>
            <a:cs typeface="+mn-cs"/>
          </a:endParaRPr>
        </a:p>
      </dgm:t>
    </dgm:pt>
    <dgm:pt modelId="{C80168DF-C645-4A14-B5C4-14EBB8CE7237}" type="parTrans" cxnId="{34EC21A0-8940-415A-B89A-3CFE8B391513}">
      <dgm:prSet/>
      <dgm:spPr/>
      <dgm:t>
        <a:bodyPr/>
        <a:lstStyle/>
        <a:p>
          <a:endParaRPr lang="en-US"/>
        </a:p>
      </dgm:t>
    </dgm:pt>
    <dgm:pt modelId="{EEC965C9-B1E0-44FF-9FBF-F0C299D146D1}" type="sibTrans" cxnId="{34EC21A0-8940-415A-B89A-3CFE8B391513}">
      <dgm:prSet/>
      <dgm:spPr/>
      <dgm:t>
        <a:bodyPr/>
        <a:lstStyle/>
        <a:p>
          <a:endParaRPr lang="en-US"/>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100" dirty="0">
              <a:effectLst/>
            </a:rPr>
            <a:t>Presentation of proposa</a:t>
          </a:r>
          <a:r>
            <a:rPr lang="en-US" sz="1050" dirty="0">
              <a:effectLst/>
            </a:rPr>
            <a:t>l</a:t>
          </a:r>
          <a:r>
            <a:rPr lang="en-US" sz="1100" dirty="0">
              <a:effectLst/>
            </a:rPr>
            <a:t>s</a:t>
          </a:r>
          <a:r>
            <a:rPr lang="en-US" altLang="ja-JP" sz="1200" b="1" dirty="0">
              <a:solidFill>
                <a:srgbClr val="000000">
                  <a:hueOff val="0"/>
                  <a:satOff val="0"/>
                  <a:lumOff val="0"/>
                  <a:alphaOff val="0"/>
                </a:srgbClr>
              </a:solidFill>
              <a:latin typeface="Times New Roman"/>
              <a:ea typeface="+mn-ea"/>
              <a:cs typeface="+mn-cs"/>
            </a:rPr>
            <a:t>Nov2022</a:t>
          </a:r>
          <a:r>
            <a:rPr lang="ja-JP" altLang="en-US" sz="1200" b="1" dirty="0">
              <a:solidFill>
                <a:srgbClr val="000000">
                  <a:hueOff val="0"/>
                  <a:satOff val="0"/>
                  <a:lumOff val="0"/>
                  <a:alphaOff val="0"/>
                </a:srgbClr>
              </a:solidFill>
              <a:latin typeface="Times New Roman"/>
              <a:ea typeface="+mn-ea"/>
              <a:cs typeface="+mn-cs"/>
            </a:rPr>
            <a:t>　</a:t>
          </a:r>
          <a:r>
            <a:rPr lang="en-US" altLang="ja-JP" sz="1200" b="1" dirty="0">
              <a:solidFill>
                <a:srgbClr val="000000">
                  <a:hueOff val="0"/>
                  <a:satOff val="0"/>
                  <a:lumOff val="0"/>
                  <a:alphaOff val="0"/>
                </a:srgbClr>
              </a:solidFill>
              <a:latin typeface="Times New Roman"/>
              <a:ea typeface="+mn-ea"/>
              <a:cs typeface="+mn-cs"/>
            </a:rPr>
            <a:t>Jan.</a:t>
          </a:r>
          <a:r>
            <a:rPr lang="en-US" sz="1200" b="1" dirty="0">
              <a:solidFill>
                <a:srgbClr val="000000">
                  <a:hueOff val="0"/>
                  <a:satOff val="0"/>
                  <a:lumOff val="0"/>
                  <a:alphaOff val="0"/>
                </a:srgbClr>
              </a:solidFill>
              <a:latin typeface="Times New Roman"/>
              <a:ea typeface="+mn-ea"/>
              <a:cs typeface="+mn-cs"/>
            </a:rPr>
            <a:t>2023</a:t>
          </a:r>
          <a:endParaRPr lang="en-US" sz="1400" b="1" dirty="0">
            <a:solidFill>
              <a:srgbClr val="000000">
                <a:hueOff val="0"/>
                <a:satOff val="0"/>
                <a:lumOff val="0"/>
                <a:alphaOff val="0"/>
              </a:srgbClr>
            </a:solidFill>
            <a:latin typeface="Times New Roman"/>
            <a:ea typeface="+mn-ea"/>
            <a:cs typeface="+mn-cs"/>
          </a:endParaRPr>
        </a:p>
      </dgm:t>
    </dgm:pt>
    <dgm:pt modelId="{6BD3A45D-81FF-4CA3-8981-695F7F780FEC}" type="parTrans" cxnId="{EA6A6F3F-1945-4961-89D4-4036A780632A}">
      <dgm:prSet/>
      <dgm:spPr/>
      <dgm:t>
        <a:bodyPr/>
        <a:lstStyle/>
        <a:p>
          <a:endParaRPr lang="en-US"/>
        </a:p>
      </dgm:t>
    </dgm:pt>
    <dgm:pt modelId="{3A69E857-85B5-49C7-9E18-DC175814CDF3}" type="sibTrans" cxnId="{EA6A6F3F-1945-4961-89D4-4036A780632A}">
      <dgm:prSet/>
      <dgm:spPr/>
      <dgm:t>
        <a:bodyPr/>
        <a:lstStyle/>
        <a:p>
          <a:endParaRPr lang="en-US"/>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kumimoji="1" lang="en-US" altLang="ja-JP" sz="1200" dirty="0">
              <a:solidFill>
                <a:srgbClr val="000000">
                  <a:hueOff val="0"/>
                  <a:satOff val="0"/>
                  <a:lumOff val="0"/>
                  <a:alphaOff val="0"/>
                </a:srgbClr>
              </a:solidFill>
              <a:latin typeface="Times New Roman"/>
              <a:ea typeface="+mn-ea"/>
              <a:cs typeface="+mn-cs"/>
            </a:rPr>
            <a:t>Harmonization of Proposals</a:t>
          </a:r>
          <a:endParaRPr kumimoji="1" lang="ja-JP" altLang="ja-JP" sz="12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Mar 2023</a:t>
          </a:r>
        </a:p>
      </dgm:t>
    </dgm:pt>
    <dgm:pt modelId="{AE6FED03-EFDB-4732-8153-6BF25F1EA385}" type="parTrans" cxnId="{DCD589E7-8D36-4453-A684-684AEDE807AB}">
      <dgm:prSet/>
      <dgm:spPr/>
      <dgm:t>
        <a:bodyPr/>
        <a:lstStyle/>
        <a:p>
          <a:endParaRPr lang="en-US"/>
        </a:p>
      </dgm:t>
    </dgm:pt>
    <dgm:pt modelId="{00FB0180-9795-46F0-B7C6-0E38CC8032F7}" type="sibTrans" cxnId="{DCD589E7-8D36-4453-A684-684AEDE807AB}">
      <dgm:prSet/>
      <dgm:spPr/>
      <dgm:t>
        <a:bodyPr/>
        <a:lstStyle/>
        <a:p>
          <a:endParaRPr lang="en-US"/>
        </a:p>
      </dgm:t>
    </dgm:pt>
    <dgm:pt modelId="{9EAAEFE8-426F-431D-B9CE-E9F78EC9978D}">
      <dgm:prSet phldrT="[Text]" custT="1"/>
      <dgm:spPr>
        <a:xfrm>
          <a:off x="3869682" y="0"/>
          <a:ext cx="865904" cy="1713893"/>
        </a:xfrm>
        <a:prstGeom prst="rect">
          <a:avLst/>
        </a:prstGeom>
        <a:noFill/>
        <a:ln>
          <a:noFill/>
        </a:ln>
        <a:effectLst/>
      </dgm:spPr>
      <dgm:t>
        <a:bodyPr/>
        <a:lstStyle/>
        <a:p>
          <a:pPr>
            <a:lnSpc>
              <a:spcPct val="100000"/>
            </a:lnSpc>
            <a:buNone/>
          </a:pPr>
          <a:r>
            <a:rPr kumimoji="1" lang="en-US" altLang="ja-JP" sz="1800" baseline="30000" dirty="0">
              <a:solidFill>
                <a:srgbClr val="000000">
                  <a:hueOff val="0"/>
                  <a:satOff val="0"/>
                  <a:lumOff val="0"/>
                  <a:alphaOff val="0"/>
                </a:srgbClr>
              </a:solidFill>
              <a:latin typeface="Times New Roman"/>
              <a:ea typeface="+mn-ea"/>
              <a:cs typeface="+mn-cs"/>
            </a:rPr>
            <a:t>Std Draft V0</a:t>
          </a:r>
        </a:p>
        <a:p>
          <a:pPr>
            <a:lnSpc>
              <a:spcPct val="90000"/>
            </a:lnSpc>
            <a:buNone/>
          </a:pPr>
          <a:r>
            <a:rPr lang="en-US" sz="1200" b="1" dirty="0">
              <a:solidFill>
                <a:srgbClr val="000000">
                  <a:hueOff val="0"/>
                  <a:satOff val="0"/>
                  <a:lumOff val="0"/>
                  <a:alphaOff val="0"/>
                </a:srgbClr>
              </a:solidFill>
              <a:latin typeface="Times New Roman"/>
              <a:ea typeface="+mn-ea"/>
              <a:cs typeface="+mn-cs"/>
            </a:rPr>
            <a:t>May 2023</a:t>
          </a:r>
        </a:p>
      </dgm:t>
    </dgm:pt>
    <dgm:pt modelId="{7CF73F7D-C3F7-478E-BFA3-6497192EC25D}" type="parTrans" cxnId="{62F978A0-2379-425D-A4C2-5CAE99F4F4F8}">
      <dgm:prSet/>
      <dgm:spPr/>
      <dgm:t>
        <a:bodyPr/>
        <a:lstStyle/>
        <a:p>
          <a:endParaRPr lang="en-US"/>
        </a:p>
      </dgm:t>
    </dgm:pt>
    <dgm:pt modelId="{979C0E01-1A56-4C4F-B3BF-0BF8F040D569}" type="sibTrans" cxnId="{62F978A0-2379-425D-A4C2-5CAE99F4F4F8}">
      <dgm:prSet/>
      <dgm:spPr/>
      <dgm:t>
        <a:bodyPr/>
        <a:lstStyle/>
        <a:p>
          <a:endParaRPr lang="en-US"/>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dirty="0">
              <a:solidFill>
                <a:srgbClr val="000000">
                  <a:hueOff val="0"/>
                  <a:satOff val="0"/>
                  <a:lumOff val="0"/>
                  <a:alphaOff val="0"/>
                </a:srgbClr>
              </a:solidFill>
              <a:latin typeface="Times New Roman"/>
              <a:ea typeface="+mn-ea"/>
              <a:cs typeface="+mn-cs"/>
            </a:rPr>
            <a:t> v1</a:t>
          </a:r>
        </a:p>
        <a:p>
          <a:pPr>
            <a:buNone/>
          </a:pPr>
          <a:r>
            <a:rPr lang="en-US" sz="1400" b="1" dirty="0">
              <a:solidFill>
                <a:srgbClr val="000000">
                  <a:hueOff val="0"/>
                  <a:satOff val="0"/>
                  <a:lumOff val="0"/>
                  <a:alphaOff val="0"/>
                </a:srgbClr>
              </a:solidFill>
              <a:latin typeface="Times New Roman"/>
              <a:ea typeface="+mn-ea"/>
              <a:cs typeface="+mn-cs"/>
            </a:rPr>
            <a:t>July2023</a:t>
          </a:r>
        </a:p>
      </dgm:t>
    </dgm:pt>
    <dgm:pt modelId="{E86CFA9D-8636-484F-832F-63A2D51B9BF6}" type="parTrans" cxnId="{F98DBDA4-0701-400F-A123-28233FFAC94B}">
      <dgm:prSet/>
      <dgm:spPr/>
      <dgm:t>
        <a:bodyPr/>
        <a:lstStyle/>
        <a:p>
          <a:endParaRPr lang="en-US"/>
        </a:p>
      </dgm:t>
    </dgm:pt>
    <dgm:pt modelId="{D8C9C8D0-A2E7-426D-9BE9-5C5DCCE3C330}" type="sibTrans" cxnId="{F98DBDA4-0701-400F-A123-28233FFAC94B}">
      <dgm:prSet/>
      <dgm:spPr/>
      <dgm:t>
        <a:bodyPr/>
        <a:lstStyle/>
        <a:p>
          <a:endParaRPr lang="en-US"/>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Sept 2023</a:t>
          </a:r>
        </a:p>
        <a:p>
          <a:pPr>
            <a:buNone/>
          </a:pPr>
          <a:endParaRPr lang="en-US" sz="1400" b="1" dirty="0">
            <a:solidFill>
              <a:srgbClr val="000000">
                <a:hueOff val="0"/>
                <a:satOff val="0"/>
                <a:lumOff val="0"/>
                <a:alphaOff val="0"/>
              </a:srgbClr>
            </a:solidFill>
            <a:latin typeface="Times New Roman"/>
            <a:ea typeface="+mn-ea"/>
            <a:cs typeface="+mn-cs"/>
          </a:endParaRPr>
        </a:p>
      </dgm:t>
    </dgm:pt>
    <dgm:pt modelId="{2818EC34-A887-441E-A724-D5692BC2F472}" type="parTrans" cxnId="{CF9EB180-D445-48A1-9DAD-63F5A3C9C4F5}">
      <dgm:prSet/>
      <dgm:spPr/>
      <dgm:t>
        <a:bodyPr/>
        <a:lstStyle/>
        <a:p>
          <a:endParaRPr lang="en-US"/>
        </a:p>
      </dgm:t>
    </dgm:pt>
    <dgm:pt modelId="{212C9AAD-D657-4D26-ACDD-5931933B2517}" type="sibTrans" cxnId="{CF9EB180-D445-48A1-9DAD-63F5A3C9C4F5}">
      <dgm:prSet/>
      <dgm:spPr/>
      <dgm:t>
        <a:bodyPr/>
        <a:lstStyle/>
        <a:p>
          <a:endParaRPr lang="en-US"/>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Comments and resolution for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a:p>
      </dgm:t>
    </dgm:pt>
    <dgm:pt modelId="{B5680C0F-8143-402C-AAC5-8E27D19DD8B4}" type="sibTrans" cxnId="{B7697863-4518-49A6-A30C-182E8B77355E}">
      <dgm:prSet/>
      <dgm:spPr/>
      <dgm:t>
        <a:bodyPr/>
        <a:lstStyle/>
        <a:p>
          <a:endParaRPr lang="en-US"/>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letter ballot (LB)</a:t>
          </a:r>
          <a:endParaRPr kumimoji="1" lang="ja-JP" altLang="ja-JP"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Jan. 2024</a:t>
          </a:r>
        </a:p>
      </dgm:t>
    </dgm:pt>
    <dgm:pt modelId="{63B0CB21-DD99-4BE7-AD92-90CBB9333A80}" type="parTrans" cxnId="{D5D31451-BB04-4125-9D72-263A283DF8FD}">
      <dgm:prSet/>
      <dgm:spPr/>
      <dgm:t>
        <a:bodyPr/>
        <a:lstStyle/>
        <a:p>
          <a:endParaRPr lang="en-US"/>
        </a:p>
      </dgm:t>
    </dgm:pt>
    <dgm:pt modelId="{A2BB8D1F-8186-45AD-8AE1-9B7810B9E048}" type="sibTrans" cxnId="{D5D31451-BB04-4125-9D72-263A283DF8FD}">
      <dgm:prSet/>
      <dgm:spPr/>
      <dgm:t>
        <a:bodyPr/>
        <a:lstStyle/>
        <a:p>
          <a:endParaRPr lang="en-US"/>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400" dirty="0" err="1">
              <a:solidFill>
                <a:srgbClr val="000000">
                  <a:hueOff val="0"/>
                  <a:satOff val="0"/>
                  <a:lumOff val="0"/>
                  <a:alphaOff val="0"/>
                </a:srgbClr>
              </a:solidFill>
              <a:latin typeface="Times New Roman"/>
              <a:ea typeface="+mn-ea"/>
              <a:cs typeface="+mn-cs"/>
            </a:rPr>
            <a:t>Revcom</a:t>
          </a:r>
          <a:r>
            <a:rPr lang="en-US" sz="1400" dirty="0">
              <a:solidFill>
                <a:srgbClr val="000000">
                  <a:hueOff val="0"/>
                  <a:satOff val="0"/>
                  <a:lumOff val="0"/>
                  <a:alphaOff val="0"/>
                </a:srgbClr>
              </a:solidFill>
              <a:latin typeface="Times New Roman"/>
              <a:ea typeface="+mn-ea"/>
              <a:cs typeface="+mn-cs"/>
            </a:rPr>
            <a:t> Approve   </a:t>
          </a:r>
        </a:p>
        <a:p>
          <a:pPr>
            <a:buNone/>
          </a:pPr>
          <a:r>
            <a:rPr lang="en-US" sz="1400" b="1" dirty="0">
              <a:solidFill>
                <a:srgbClr val="000000">
                  <a:hueOff val="0"/>
                  <a:satOff val="0"/>
                  <a:lumOff val="0"/>
                  <a:alphaOff val="0"/>
                </a:srgbClr>
              </a:solidFill>
              <a:latin typeface="Times New Roman"/>
              <a:ea typeface="+mn-ea"/>
              <a:cs typeface="+mn-cs"/>
            </a:rPr>
            <a:t>Sept 2024</a:t>
          </a:r>
        </a:p>
      </dgm:t>
    </dgm:pt>
    <dgm:pt modelId="{B0500FE2-5315-4EA7-8D5D-B3E890D78225}" type="parTrans" cxnId="{7638088C-596B-4DAE-9B5D-6FC966CEE10C}">
      <dgm:prSet/>
      <dgm:spPr/>
      <dgm:t>
        <a:bodyPr/>
        <a:lstStyle/>
        <a:p>
          <a:endParaRPr lang="en-US"/>
        </a:p>
      </dgm:t>
    </dgm:pt>
    <dgm:pt modelId="{89DC4A5A-2D32-4A6A-A475-4EA9845BFB62}" type="sibTrans" cxnId="{7638088C-596B-4DAE-9B5D-6FC966CEE10C}">
      <dgm:prSet/>
      <dgm:spPr/>
      <dgm:t>
        <a:bodyPr/>
        <a:lstStyle/>
        <a:p>
          <a:endParaRPr lang="en-US"/>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Y="-4985"/>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198718">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214676" custLinFactNeighborX="-56504">
        <dgm:presLayoutVars>
          <dgm:bulletEnabled val="1"/>
        </dgm:presLayoutVars>
      </dgm:prSet>
      <dgm:spPr/>
    </dgm:pt>
    <dgm:pt modelId="{197C936F-2DF8-4315-9A24-FDA0667A3BDF}" type="pres">
      <dgm:prSet presAssocID="{48275573-B8CA-4E52-BE68-B15364EBE180}" presName="circleB" presStyleLbl="node1" presStyleIdx="1" presStyleCnt="10" custLinFactNeighborX="-81216"/>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192181" custLinFactX="-37582" custLinFactNeighborX="-100000" custLinFactNeighborY="793">
        <dgm:presLayoutVars>
          <dgm:bulletEnabled val="1"/>
        </dgm:presLayoutVars>
      </dgm:prSet>
      <dgm:spPr/>
    </dgm:pt>
    <dgm:pt modelId="{E422D386-843F-4630-AE02-DC9104B57C87}" type="pres">
      <dgm:prSet presAssocID="{2A536067-5E44-4867-B051-27855C39E283}" presName="circleA" presStyleLbl="node1" presStyleIdx="2" presStyleCnt="10" custScaleX="100233" custScaleY="89847" custLinFactNeighborX="20264" custLinFactNeighborY="-478"/>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194353" custScaleY="98928" custLinFactX="-99051" custLinFactNeighborX="-100000" custLinFactNeighborY="-1781">
        <dgm:presLayoutVars>
          <dgm:bulletEnabled val="1"/>
        </dgm:presLayoutVars>
      </dgm:prSet>
      <dgm:spPr/>
    </dgm:pt>
    <dgm:pt modelId="{01120116-719B-4992-859E-7E99317DF6F1}" type="pres">
      <dgm:prSet presAssocID="{B50C7770-3AAA-45E1-9B85-C7E02FA1CEB1}" presName="circleB" presStyleLbl="node1" presStyleIdx="3" presStyleCnt="10" custLinFactNeighborX="-43454" custLinFactNeighborY="-6830"/>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224684" custScaleY="96896" custLinFactX="-100000" custLinFactNeighborX="-145141" custLinFactNeighborY="5623">
        <dgm:presLayoutVars>
          <dgm:bulletEnabled val="1"/>
        </dgm:presLayoutVars>
      </dgm:prSet>
      <dgm:spPr/>
    </dgm:pt>
    <dgm:pt modelId="{1B97E0B9-8A63-4AB3-9DAD-20983A4CD0BC}" type="pres">
      <dgm:prSet presAssocID="{9EAAEFE8-426F-431D-B9CE-E9F78EC9978D}" presName="circleA" presStyleLbl="node1" presStyleIdx="4" presStyleCnt="10" custLinFactX="-30747" custLinFactNeighborX="-100000" custLinFactNeighborY="-1957"/>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294073" custLinFactX="-171655" custLinFactNeighborX="-200000" custLinFactNeighborY="-3297">
        <dgm:presLayoutVars>
          <dgm:bulletEnabled val="1"/>
        </dgm:presLayoutVars>
      </dgm:prSet>
      <dgm:spPr/>
    </dgm:pt>
    <dgm:pt modelId="{9274AD82-2A5D-4DDD-AA45-AB5FA2B78337}" type="pres">
      <dgm:prSet presAssocID="{4C7608CC-6A29-43E2-8645-CD78ADEE8E89}" presName="circleB" presStyleLbl="node1" presStyleIdx="5" presStyleCnt="10" custLinFactX="-17650" custLinFactNeighborX="-100000" custLinFactNeighborY="-2727"/>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180944" custScaleY="81494" custLinFactX="-157893" custLinFactY="64171" custLinFactNeighborX="-200000" custLinFactNeighborY="100000">
        <dgm:presLayoutVars>
          <dgm:bulletEnabled val="1"/>
        </dgm:presLayoutVars>
      </dgm:prSet>
      <dgm:spPr/>
    </dgm:pt>
    <dgm:pt modelId="{3DFAC0D4-B585-416E-BA8C-03C5D13220CE}" type="pres">
      <dgm:prSet presAssocID="{9880BA4F-61E7-4E1B-BD6B-39021C0328C0}" presName="circleA" presStyleLbl="node1" presStyleIdx="6" presStyleCnt="10" custLinFactX="-100000" custLinFactNeighborX="-111645" custLinFactNeighborY="18209"/>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198308" custLinFactX="-193191" custLinFactY="-72516" custLinFactNeighborX="-200000" custLinFactNeighborY="-100000">
        <dgm:presLayoutVars>
          <dgm:bulletEnabled val="1"/>
        </dgm:presLayoutVars>
      </dgm:prSet>
      <dgm:spPr/>
    </dgm:pt>
    <dgm:pt modelId="{5A703FB3-1B09-4F5D-8E28-0259DD2BFFBB}" type="pres">
      <dgm:prSet presAssocID="{99843A0B-53F4-492F-A1C4-606C611936AB}" presName="circleB" presStyleLbl="node1" presStyleIdx="7" presStyleCnt="10" custLinFactNeighborX="-32969" custLinFactNeighborY="-2522"/>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172322" custLinFactX="-195946" custLinFactY="51673" custLinFactNeighborX="-200000" custLinFactNeighborY="100000">
        <dgm:presLayoutVars>
          <dgm:bulletEnabled val="1"/>
        </dgm:presLayoutVars>
      </dgm:prSet>
      <dgm:spPr/>
    </dgm:pt>
    <dgm:pt modelId="{49180514-5299-44DE-8924-B99464286F34}" type="pres">
      <dgm:prSet presAssocID="{367F234A-7AB3-4369-A5A7-EB665D677DC4}" presName="circleA" presStyleLbl="node1" presStyleIdx="8" presStyleCnt="10" custLinFactNeighborX="-81750" custLinFactNeighborY="-2727"/>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168552" custLinFactX="47017" custLinFactY="-52588" custLinFactNeighborX="100000" custLinFactNeighborY="-100000">
        <dgm:presLayoutVars>
          <dgm:bulletEnabled val="1"/>
        </dgm:presLayoutVars>
      </dgm:prSet>
      <dgm:spPr/>
    </dgm:pt>
    <dgm:pt modelId="{29685473-F6F0-4A7C-B6D7-24CF95A5E9D1}" type="pres">
      <dgm:prSet presAssocID="{002A2C86-8C1E-4E4E-AB7C-EB4B095978A4}" presName="circleB" presStyleLbl="node1" presStyleIdx="9" presStyleCnt="10" custLinFactX="-20057" custLinFactNeighborX="-100000" custLinFactNeighborY="-9517"/>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979470"/>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1289" y="0"/>
          <a:ext cx="76783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Doc(TRD)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dsp:txBody>
      <dsp:txXfrm>
        <a:off x="1289" y="0"/>
        <a:ext cx="767838" cy="1398944"/>
      </dsp:txXfrm>
    </dsp:sp>
    <dsp:sp modelId="{3BB2CCC1-E6C9-4883-B630-A1033B3E0DAB}">
      <dsp:nvSpPr>
        <dsp:cNvPr id="0" name=""/>
        <dsp:cNvSpPr/>
      </dsp:nvSpPr>
      <dsp:spPr>
        <a:xfrm>
          <a:off x="210340"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570118" y="2098416"/>
          <a:ext cx="82949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dsp:txBody>
      <dsp:txXfrm>
        <a:off x="570118" y="2098416"/>
        <a:ext cx="829499" cy="1398944"/>
      </dsp:txXfrm>
    </dsp:sp>
    <dsp:sp modelId="{197C936F-2DF8-4315-9A24-FDA0667A3BDF}">
      <dsp:nvSpPr>
        <dsp:cNvPr id="0" name=""/>
        <dsp:cNvSpPr/>
      </dsp:nvSpPr>
      <dsp:spPr>
        <a:xfrm>
          <a:off x="744287"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105655" y="11093"/>
          <a:ext cx="74257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r>
            <a:rPr lang="en-US" altLang="ja-JP" sz="1200" b="1" kern="1200" dirty="0">
              <a:solidFill>
                <a:srgbClr val="000000">
                  <a:hueOff val="0"/>
                  <a:satOff val="0"/>
                  <a:lumOff val="0"/>
                  <a:alphaOff val="0"/>
                </a:srgbClr>
              </a:solidFill>
              <a:latin typeface="Times New Roman"/>
              <a:ea typeface="+mn-ea"/>
              <a:cs typeface="+mn-cs"/>
            </a:rPr>
            <a:t>Nov2022</a:t>
          </a:r>
          <a:r>
            <a:rPr lang="ja-JP" altLang="en-US" sz="1200" b="1" kern="1200" dirty="0">
              <a:solidFill>
                <a:srgbClr val="000000">
                  <a:hueOff val="0"/>
                  <a:satOff val="0"/>
                  <a:lumOff val="0"/>
                  <a:alphaOff val="0"/>
                </a:srgbClr>
              </a:solidFill>
              <a:latin typeface="Times New Roman"/>
              <a:ea typeface="+mn-ea"/>
              <a:cs typeface="+mn-cs"/>
            </a:rPr>
            <a:t>　</a:t>
          </a:r>
          <a:r>
            <a:rPr lang="en-US" altLang="ja-JP" sz="1200" b="1" kern="1200" dirty="0">
              <a:solidFill>
                <a:srgbClr val="000000">
                  <a:hueOff val="0"/>
                  <a:satOff val="0"/>
                  <a:lumOff val="0"/>
                  <a:alphaOff val="0"/>
                </a:srgbClr>
              </a:solidFill>
              <a:latin typeface="Times New Roman"/>
              <a:ea typeface="+mn-ea"/>
              <a:cs typeface="+mn-cs"/>
            </a:rPr>
            <a:t>Jan.</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dsp:txBody>
      <dsp:txXfrm>
        <a:off x="1105655" y="11093"/>
        <a:ext cx="742579" cy="1398944"/>
      </dsp:txXfrm>
    </dsp:sp>
    <dsp:sp modelId="{E422D386-843F-4630-AE02-DC9104B57C87}">
      <dsp:nvSpPr>
        <dsp:cNvPr id="0" name=""/>
        <dsp:cNvSpPr/>
      </dsp:nvSpPr>
      <dsp:spPr>
        <a:xfrm>
          <a:off x="1904151" y="1589895"/>
          <a:ext cx="350550" cy="314227"/>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1630041" y="2084748"/>
          <a:ext cx="750972" cy="138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Harmonization of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2023</a:t>
          </a:r>
        </a:p>
      </dsp:txBody>
      <dsp:txXfrm>
        <a:off x="1630041" y="2084748"/>
        <a:ext cx="750972" cy="1383947"/>
      </dsp:txXfrm>
    </dsp:sp>
    <dsp:sp modelId="{01120116-719B-4992-859E-7E99317DF6F1}">
      <dsp:nvSpPr>
        <dsp:cNvPr id="0" name=""/>
        <dsp:cNvSpPr/>
      </dsp:nvSpPr>
      <dsp:spPr>
        <a:xfrm>
          <a:off x="2447809" y="1553674"/>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2222243" y="89518"/>
          <a:ext cx="868169" cy="13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V0</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May 2023</a:t>
          </a:r>
        </a:p>
      </dsp:txBody>
      <dsp:txXfrm>
        <a:off x="2222243" y="89518"/>
        <a:ext cx="868169" cy="1355521"/>
      </dsp:txXfrm>
    </dsp:sp>
    <dsp:sp modelId="{1B97E0B9-8A63-4AB3-9DAD-20983A4CD0BC}">
      <dsp:nvSpPr>
        <dsp:cNvPr id="0" name=""/>
        <dsp:cNvSpPr/>
      </dsp:nvSpPr>
      <dsp:spPr>
        <a:xfrm>
          <a:off x="2971405" y="1556112"/>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2620887" y="2052293"/>
          <a:ext cx="113628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kern="1200" dirty="0">
              <a:solidFill>
                <a:srgbClr val="000000">
                  <a:hueOff val="0"/>
                  <a:satOff val="0"/>
                  <a:lumOff val="0"/>
                  <a:alphaOff val="0"/>
                </a:srgbClr>
              </a:solidFill>
              <a:latin typeface="Times New Roman"/>
              <a:ea typeface="+mn-ea"/>
              <a:cs typeface="+mn-cs"/>
            </a:rPr>
            <a: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July2023</a:t>
          </a:r>
        </a:p>
      </dsp:txBody>
      <dsp:txXfrm>
        <a:off x="2620887" y="2052293"/>
        <a:ext cx="1136286" cy="1398944"/>
      </dsp:txXfrm>
    </dsp:sp>
    <dsp:sp modelId="{9274AD82-2A5D-4DDD-AA45-AB5FA2B78337}">
      <dsp:nvSpPr>
        <dsp:cNvPr id="0" name=""/>
        <dsp:cNvSpPr/>
      </dsp:nvSpPr>
      <dsp:spPr>
        <a:xfrm>
          <a:off x="4038758" y="1564275"/>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3829669" y="2357305"/>
          <a:ext cx="699160" cy="11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2023</a:t>
          </a:r>
        </a:p>
        <a:p>
          <a:pPr marL="0" lvl="0" indent="0" algn="ctr" defTabSz="6223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dsp:txBody>
      <dsp:txXfrm>
        <a:off x="3829669" y="2357305"/>
        <a:ext cx="699160" cy="1140055"/>
      </dsp:txXfrm>
    </dsp:sp>
    <dsp:sp modelId="{3DFAC0D4-B585-416E-BA8C-03C5D13220CE}">
      <dsp:nvSpPr>
        <dsp:cNvPr id="0" name=""/>
        <dsp:cNvSpPr/>
      </dsp:nvSpPr>
      <dsp:spPr>
        <a:xfrm>
          <a:off x="4647066" y="1572773"/>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4411759" y="0"/>
          <a:ext cx="766254"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Comments and resolution for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dsp:txBody>
      <dsp:txXfrm>
        <a:off x="4411759" y="0"/>
        <a:ext cx="766254" cy="1398944"/>
      </dsp:txXfrm>
    </dsp:sp>
    <dsp:sp modelId="{5A703FB3-1B09-4F5D-8E28-0259DD2BFFBB}">
      <dsp:nvSpPr>
        <dsp:cNvPr id="0" name=""/>
        <dsp:cNvSpPr/>
      </dsp:nvSpPr>
      <dsp:spPr>
        <a:xfrm>
          <a:off x="6023988" y="156499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5186688" y="2098416"/>
          <a:ext cx="66584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(LB)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2024</a:t>
          </a:r>
        </a:p>
      </dsp:txBody>
      <dsp:txXfrm>
        <a:off x="5186688" y="2098416"/>
        <a:ext cx="665845" cy="1398944"/>
      </dsp:txXfrm>
    </dsp:sp>
    <dsp:sp modelId="{49180514-5299-44DE-8924-B99464286F34}">
      <dsp:nvSpPr>
        <dsp:cNvPr id="0" name=""/>
        <dsp:cNvSpPr/>
      </dsp:nvSpPr>
      <dsp:spPr>
        <a:xfrm>
          <a:off x="6588753" y="1564275"/>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969840" y="0"/>
          <a:ext cx="65127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dsp:txBody>
      <dsp:txXfrm>
        <a:off x="7969840" y="0"/>
        <a:ext cx="651278" cy="1398944"/>
      </dsp:txXfrm>
    </dsp:sp>
    <dsp:sp modelId="{29685473-F6F0-4A7C-B6D7-24CF95A5E9D1}">
      <dsp:nvSpPr>
        <dsp:cNvPr id="0" name=""/>
        <dsp:cNvSpPr/>
      </dsp:nvSpPr>
      <dsp:spPr>
        <a:xfrm>
          <a:off x="7132661" y="1540528"/>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34</a:t>
            </a:fld>
            <a:endParaRPr lang="en-US" altLang="en-US"/>
          </a:p>
        </p:txBody>
      </p:sp>
    </p:spTree>
    <p:extLst>
      <p:ext uri="{BB962C8B-B14F-4D97-AF65-F5344CB8AC3E}">
        <p14:creationId xmlns:p14="http://schemas.microsoft.com/office/powerpoint/2010/main" val="59493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40</a:t>
            </a:fld>
            <a:endParaRPr lang="en-US" altLang="en-US"/>
          </a:p>
        </p:txBody>
      </p:sp>
    </p:spTree>
    <p:extLst>
      <p:ext uri="{BB962C8B-B14F-4D97-AF65-F5344CB8AC3E}">
        <p14:creationId xmlns:p14="http://schemas.microsoft.com/office/powerpoint/2010/main" val="147000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6505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31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5486400" y="6475413"/>
            <a:ext cx="31242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55692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EDB1E-16F6-A842-BD08-24A265C3C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493AB4A-44AB-0E42-8392-8B65D24B93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091367-8AA0-6E42-AB95-F324276E4C6A}"/>
              </a:ext>
            </a:extLst>
          </p:cNvPr>
          <p:cNvSpPr>
            <a:spLocks noGrp="1"/>
          </p:cNvSpPr>
          <p:nvPr>
            <p:ph type="sldNum" sz="quarter" idx="12"/>
          </p:nvPr>
        </p:nvSpPr>
        <p:spPr/>
        <p:txBody>
          <a:bodyPr/>
          <a:lstStyle>
            <a:lvl1pPr>
              <a:defRPr/>
            </a:lvl1pPr>
          </a:lstStyle>
          <a:p>
            <a:r>
              <a:rPr lang="en-US" altLang="en-US"/>
              <a:t>Slide </a:t>
            </a:r>
            <a:fld id="{D4132CD9-BA9C-914B-A325-EA338A619694}" type="slidenum">
              <a:rPr lang="en-US" altLang="en-US"/>
              <a:pPr/>
              <a:t>‹#›</a:t>
            </a:fld>
            <a:endParaRPr lang="en-US" altLang="en-US"/>
          </a:p>
        </p:txBody>
      </p:sp>
    </p:spTree>
    <p:extLst>
      <p:ext uri="{BB962C8B-B14F-4D97-AF65-F5344CB8AC3E}">
        <p14:creationId xmlns:p14="http://schemas.microsoft.com/office/powerpoint/2010/main" val="305877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70AF-96D7-464A-989C-C782423345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FE646B9-A6C2-4A4B-9FE2-E6937D27086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89B186-95F8-A74B-980C-7D8721362B55}"/>
              </a:ext>
            </a:extLst>
          </p:cNvPr>
          <p:cNvSpPr>
            <a:spLocks noGrp="1"/>
          </p:cNvSpPr>
          <p:nvPr>
            <p:ph type="sldNum" sz="quarter" idx="12"/>
          </p:nvPr>
        </p:nvSpPr>
        <p:spPr/>
        <p:txBody>
          <a:bodyPr/>
          <a:lstStyle>
            <a:lvl1pPr>
              <a:defRPr/>
            </a:lvl1pPr>
          </a:lstStyle>
          <a:p>
            <a:r>
              <a:rPr lang="en-US" altLang="en-US"/>
              <a:t>Slide </a:t>
            </a:r>
            <a:fld id="{58152E45-916A-4842-9355-BAD8FE9287DF}" type="slidenum">
              <a:rPr lang="en-US" altLang="en-US"/>
              <a:pPr/>
              <a:t>‹#›</a:t>
            </a:fld>
            <a:endParaRPr lang="en-US" altLang="en-US"/>
          </a:p>
        </p:txBody>
      </p:sp>
    </p:spTree>
    <p:extLst>
      <p:ext uri="{BB962C8B-B14F-4D97-AF65-F5344CB8AC3E}">
        <p14:creationId xmlns:p14="http://schemas.microsoft.com/office/powerpoint/2010/main" val="409500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xfrm>
            <a:off x="4342399" y="6475413"/>
            <a:ext cx="535403" cy="184666"/>
          </a:xfrm>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71126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802.15-23-0621-00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4" r:id="rId5"/>
    <p:sldLayoutId id="2147483665"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5/dcn/23/15-23-0589-00-wng0-sub-ghz-license-exempt-frequency-use-in-atlanta.pdf" TargetMode="Externa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5/dcn/23/15-23-0475-31-04ab-cc-consolidated-comments.xls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mentor.ieee.org/802.15/dcn/23/15-23-0562-00-04ab-cir-report-ie-format.pptx" TargetMode="External"/><Relationship Id="rId13" Type="http://schemas.openxmlformats.org/officeDocument/2006/relationships/hyperlink" Target="https://mentor.ieee.org/802.15/dcn/23/15-23-0581-00-04ab-proposed-resolution-on-ac-ie-comments-part-three.docx" TargetMode="External"/><Relationship Id="rId3" Type="http://schemas.openxmlformats.org/officeDocument/2006/relationships/hyperlink" Target="https://mentor.ieee.org/802.15/dcn/23/15-23-0505-06-04ab-text-for-ptf-report-ie.docx" TargetMode="External"/><Relationship Id="rId7" Type="http://schemas.openxmlformats.org/officeDocument/2006/relationships/hyperlink" Target="https://mentor.ieee.org/802.15/dcn/23/15-23-0561-00-04ab-proposed-resolution-for-nb-channel-map.docx" TargetMode="External"/><Relationship Id="rId12" Type="http://schemas.openxmlformats.org/officeDocument/2006/relationships/hyperlink" Target="https://mentor.ieee.org/802.15/dcn/23/15-23-0579-00-04ab-privacy-addressing-requirements-in-4ab.pptx" TargetMode="External"/><Relationship Id="rId2" Type="http://schemas.openxmlformats.org/officeDocument/2006/relationships/hyperlink" Target="https://mentor.ieee.org/802.15/dcn/23/15-23-0502-03-04ab-group-consensus-on-operating-parameter-sets.docx" TargetMode="External"/><Relationship Id="rId16" Type="http://schemas.openxmlformats.org/officeDocument/2006/relationships/hyperlink" Target="https://mentor.ieee.org/802.15/dcn/23/15-23-0285-01-04ab-effect-of-no-lbt-nb-on-802-11-devices.pdf" TargetMode="External"/><Relationship Id="rId1" Type="http://schemas.openxmlformats.org/officeDocument/2006/relationships/slideLayout" Target="../slideLayouts/slideLayout3.xml"/><Relationship Id="rId6" Type="http://schemas.openxmlformats.org/officeDocument/2006/relationships/hyperlink" Target="https://mentor.ieee.org/802.15/dcn/23/15-23-0552-04-04ab-proposed-updates-on-ac-ie-and-cir-report-ie.docx" TargetMode="External"/><Relationship Id="rId11" Type="http://schemas.openxmlformats.org/officeDocument/2006/relationships/hyperlink" Target="https://mentor.ieee.org/802.15/dcn/23/15-23-0575-01-04ab-resolution-proposals-for-comments-21-22-25-26-28-99-155-164-166.docx" TargetMode="External"/><Relationship Id="rId5" Type="http://schemas.openxmlformats.org/officeDocument/2006/relationships/hyperlink" Target="https://mentor.ieee.org/802.15/dcn/23/15-23-0549-01-04ab-proposed-resolutions-for-draft-b-comments-140-225-226.docx" TargetMode="External"/><Relationship Id="rId15" Type="http://schemas.openxmlformats.org/officeDocument/2006/relationships/hyperlink" Target="https://mentor.ieee.org/802.15/dcn/23/15-23-0604-00-04ab-resolutions-to-cids-183-230-234-240.xlsx" TargetMode="External"/><Relationship Id="rId10" Type="http://schemas.openxmlformats.org/officeDocument/2006/relationships/hyperlink" Target="https://mentor.ieee.org/802.15/dcn/23/15-23-0573-00-04ab-balanced-wireless-in-device-coexistence.pptx" TargetMode="External"/><Relationship Id="rId4" Type="http://schemas.openxmlformats.org/officeDocument/2006/relationships/hyperlink" Target="https://mentor.ieee.org/802.15/dcn/23/15-23-0539-01-04ab-proposed-resolution-for-10-146-147-148.docx" TargetMode="External"/><Relationship Id="rId9" Type="http://schemas.openxmlformats.org/officeDocument/2006/relationships/hyperlink" Target="https://mentor.ieee.org/802.15/dcn/23/15-23-0563-00-04ab-proposed-text-for-cir-report-format.docx" TargetMode="External"/><Relationship Id="rId14" Type="http://schemas.openxmlformats.org/officeDocument/2006/relationships/hyperlink" Target="https://mentor.ieee.org/802.15/dcn/23/15-23-0591-00-04ab-proposed-resolutions-ci-53-235-236.ppt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5/dcn/23/15-23-0422-02-04ac-list-of-issues-to-be-solved.doc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5/dcn/23/15-23-0485-00-04ac-sept-meeting-minutes-privacy.docx"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5/dcn/23/15-23-0397-00-04ac-project-task-list-for-tg4ac.xlsx" TargetMode="External"/><Relationship Id="rId2" Type="http://schemas.openxmlformats.org/officeDocument/2006/relationships/hyperlink" Target="https://mentor.ieee.org/802.15/dcn/23/15-23-0422-02-04ac-list-of-issues-to-be-solved.docx" TargetMode="External"/><Relationship Id="rId1" Type="http://schemas.openxmlformats.org/officeDocument/2006/relationships/slideLayout" Target="../slideLayouts/slideLayout1.xml"/><Relationship Id="rId4" Type="http://schemas.openxmlformats.org/officeDocument/2006/relationships/hyperlink" Target="https://mentor.ieee.org/802.15/dcn/22/15-22-0477-00-wng0-802-15-4-privacy-issues.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ieeesa.webex.com/ieeesa/j.php?MTID=mca39b1aeaf9ee5b85bb81cd3fcf994b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mailto:marco.hernandez@ieee.org"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hyperlink" Target="https://datatracker.ietf.org/meeting/118/proceedings"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atatracker.ietf.org/doc/draft-ietf-raw-technologies/"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s://datatracker.ietf.org/doc/draft-ietf-raw-oam-support/" TargetMode="External"/><Relationship Id="rId2" Type="http://schemas.openxmlformats.org/officeDocument/2006/relationships/hyperlink" Target="https://datatracker.ietf.org/doc/draft-ietf-raw-architecture/"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www.meetecho.com/ietf118/recordings#6LO" TargetMode="External"/><Relationship Id="rId2" Type="http://schemas.openxmlformats.org/officeDocument/2006/relationships/hyperlink" Target="https://datatracker.ietf.org/doc/minutes-118-6lo/"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datatracker.ietf.org/doc/draft-gomez-6lo-schc-15dot4/" TargetMode="External"/><Relationship Id="rId2" Type="http://schemas.openxmlformats.org/officeDocument/2006/relationships/hyperlink" Target="https://datatracker.ietf.org/doc/draft&#8208;ietf&#8208;6lo&#8208;multicast&#8208;registration/" TargetMode="External"/><Relationship Id="rId1" Type="http://schemas.openxmlformats.org/officeDocument/2006/relationships/slideLayout" Target="../slideLayouts/slideLayout4.xml"/><Relationship Id="rId6" Type="http://schemas.openxmlformats.org/officeDocument/2006/relationships/hyperlink" Target="https://datatracker.ietf.org/doc/html/draft-choi-6lo-owc-01" TargetMode="External"/><Relationship Id="rId5" Type="http://schemas.openxmlformats.org/officeDocument/2006/relationships/hyperlink" Target="https://datatracker.ietf.org/doc/draft-ietf-6lo-prefix-registration/" TargetMode="External"/><Relationship Id="rId4" Type="http://schemas.openxmlformats.org/officeDocument/2006/relationships/hyperlink" Target="https://datatracker.ietf.org/doc/draft-ietf-6lo-path-aware-semantic-address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www.meetecho.com/ietf118/recordings#LAKE" TargetMode="External"/><Relationship Id="rId2" Type="http://schemas.openxmlformats.org/officeDocument/2006/relationships/hyperlink" Target="https://datatracker.ietf.org/doc/minutes-118-lake-202311061630/"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lake-authz/" TargetMode="External"/><Relationship Id="rId5" Type="http://schemas.openxmlformats.org/officeDocument/2006/relationships/hyperlink" Target="https://datatracker.ietf.org/doc/draft-ietf-lake-traces/" TargetMode="External"/><Relationship Id="rId4" Type="http://schemas.openxmlformats.org/officeDocument/2006/relationships/hyperlink" Target="https://datatracker.ietf.org/doc/draft-ietf-lake-edhoc/"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datatracker.ietf.org/doc/draft-ietf-suit-trust-domains/" TargetMode="External"/><Relationship Id="rId3" Type="http://schemas.openxmlformats.org/officeDocument/2006/relationships/hyperlink" Target="https://www.meetecho.com/ietf118/recordings#SUIT" TargetMode="External"/><Relationship Id="rId7" Type="http://schemas.openxmlformats.org/officeDocument/2006/relationships/hyperlink" Target="https://datatracker.ietf.org/doc/draft-ietf-suit-report/" TargetMode="External"/><Relationship Id="rId2" Type="http://schemas.openxmlformats.org/officeDocument/2006/relationships/hyperlink" Target="https://datatracker.ietf.org/doc/minutes-118-suit-202311071600/"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suit-firmware-encryption/" TargetMode="External"/><Relationship Id="rId5" Type="http://schemas.openxmlformats.org/officeDocument/2006/relationships/hyperlink" Target="https://datatracker.ietf.org/doc/draft-ietf-suit-mud/" TargetMode="External"/><Relationship Id="rId10" Type="http://schemas.openxmlformats.org/officeDocument/2006/relationships/hyperlink" Target="https://datatracker.ietf.org/doc/draft-moran-suit-mti/" TargetMode="External"/><Relationship Id="rId4" Type="http://schemas.openxmlformats.org/officeDocument/2006/relationships/hyperlink" Target="https://datatracker.ietf.org/doc/draft-ietf-suit-manifest/" TargetMode="External"/><Relationship Id="rId9" Type="http://schemas.openxmlformats.org/officeDocument/2006/relationships/hyperlink" Target="https://datatracker.ietf.org/doc/draft-ietf-suit-update-management/"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8" Type="http://schemas.openxmlformats.org/officeDocument/2006/relationships/hyperlink" Target="https://mentor.ieee.org/802.15/dcn/23/15-23-0494-02-04ad-next-gen-sun-phys-draft-csd.docx" TargetMode="External"/><Relationship Id="rId3" Type="http://schemas.openxmlformats.org/officeDocument/2006/relationships/hyperlink" Target="https://www.ieee802.org/1/files/public/docs2023/ea-PAR-0923-v02.pdf" TargetMode="External"/><Relationship Id="rId7" Type="http://schemas.openxmlformats.org/officeDocument/2006/relationships/hyperlink" Target="https://mentor.ieee.org/802.15/dcn/23/15-23-0436-06-04ad-p802-15-4ad-draft-par-on-sun-phys.pdf" TargetMode="External"/><Relationship Id="rId2" Type="http://schemas.openxmlformats.org/officeDocument/2006/relationships/hyperlink" Target="https://www.ieee802.org/1/files/public/docs2023/cb-cor1-mansfield-draft-PAR-1023-v02.pdf" TargetMode="External"/><Relationship Id="rId1" Type="http://schemas.openxmlformats.org/officeDocument/2006/relationships/slideLayout" Target="../slideLayouts/slideLayout1.xml"/><Relationship Id="rId6" Type="http://schemas.openxmlformats.org/officeDocument/2006/relationships/hyperlink" Target="https://www.ieee802.org/1/files/public/docs2023/dz-draft-CSD-0923-v01.pdf" TargetMode="External"/><Relationship Id="rId11" Type="http://schemas.openxmlformats.org/officeDocument/2006/relationships/hyperlink" Target="https://mentor.ieee.org/802.15/dcn/23/15-23-0580-00-0mag-802-15-comments-on-pars-csds-november-2023.pptx" TargetMode="External"/><Relationship Id="rId5" Type="http://schemas.openxmlformats.org/officeDocument/2006/relationships/hyperlink" Target="https://www.ieee802.org/1/files/public/docs2023/dz-draft-PAR-0923-v01.pdf" TargetMode="External"/><Relationship Id="rId10" Type="http://schemas.openxmlformats.org/officeDocument/2006/relationships/hyperlink" Target="https://mentor.ieee.org/802.19/dcn/23/19-23-0018-02-0000-802-19-3a-csd-draft.doc" TargetMode="External"/><Relationship Id="rId4" Type="http://schemas.openxmlformats.org/officeDocument/2006/relationships/hyperlink" Target="https://www.ieee802.org/1/files/public/docs2023/ea-CSD-0923-v01.pdf" TargetMode="External"/><Relationship Id="rId9" Type="http://schemas.openxmlformats.org/officeDocument/2006/relationships/hyperlink" Target="https://mentor.ieee.org/802.19/dcn/23/19-23-0017-02-0000-19-3a-par-draft.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November 12-17, 2023</a:t>
            </a:r>
          </a:p>
          <a:p>
            <a:pPr>
              <a:lnSpc>
                <a:spcPct val="70000"/>
              </a:lnSpc>
              <a:defRPr/>
            </a:pPr>
            <a:endParaRPr lang="en-US" sz="2400" b="1" dirty="0">
              <a:latin typeface="Times New Roman" charset="0"/>
            </a:endParaRPr>
          </a:p>
          <a:p>
            <a:pPr eaLnBrk="1" fontAlgn="b" hangingPunct="1">
              <a:spcBef>
                <a:spcPts val="0"/>
              </a:spcBef>
              <a:defRPr/>
            </a:pPr>
            <a:r>
              <a:rPr lang="en-US" b="1" dirty="0"/>
              <a:t>Held in Honolulu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pPr marL="514350" indent="-514350">
              <a:buFont typeface="+mj-lt"/>
              <a:buAutoNum type="arabicPeriod"/>
            </a:pPr>
            <a:r>
              <a:rPr lang="en-US" sz="2200" b="0" i="0" dirty="0">
                <a:solidFill>
                  <a:srgbClr val="000000"/>
                </a:solidFill>
                <a:effectLst/>
                <a:latin typeface="Verdana" panose="020B0604030504040204" pitchFamily="34" charset="0"/>
              </a:rPr>
              <a:t>Sub-GHz license-exempt frequency use in Atlanta</a:t>
            </a:r>
            <a:br>
              <a:rPr lang="en-US" sz="2200" b="0" i="0" dirty="0">
                <a:solidFill>
                  <a:srgbClr val="000000"/>
                </a:solidFill>
                <a:effectLst/>
                <a:latin typeface="Verdana" panose="020B0604030504040204" pitchFamily="34" charset="0"/>
              </a:rPr>
            </a:br>
            <a:r>
              <a:rPr lang="en-US" sz="2200" dirty="0">
                <a:solidFill>
                  <a:srgbClr val="242424"/>
                </a:solidFill>
                <a:latin typeface="Calibri" panose="020F0502020204030204" pitchFamily="34" charset="0"/>
                <a:hlinkClick r:id="rId2"/>
              </a:rPr>
              <a:t>15-23-0589-00</a:t>
            </a:r>
            <a:endParaRPr lang="en-US" sz="2200" dirty="0">
              <a:solidFill>
                <a:srgbClr val="242424"/>
              </a:solidFill>
              <a:latin typeface="Calibri" panose="020F0502020204030204" pitchFamily="34" charset="0"/>
            </a:endParaRPr>
          </a:p>
          <a:p>
            <a:pPr marL="514350" indent="-514350">
              <a:buFont typeface="+mj-lt"/>
              <a:buAutoNum type="arabicPeriod"/>
            </a:pPr>
            <a:r>
              <a:rPr lang="en-US" sz="2200" dirty="0">
                <a:solidFill>
                  <a:srgbClr val="000000"/>
                </a:solidFill>
                <a:latin typeface="Verdana" panose="020B0604030504040204" pitchFamily="34" charset="0"/>
              </a:rPr>
              <a:t>TBD</a:t>
            </a: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100</a:t>
            </a:fld>
            <a:endParaRPr lang="en-US" altLang="en-US"/>
          </a:p>
        </p:txBody>
      </p:sp>
    </p:spTree>
    <p:extLst>
      <p:ext uri="{BB962C8B-B14F-4D97-AF65-F5344CB8AC3E}">
        <p14:creationId xmlns:p14="http://schemas.microsoft.com/office/powerpoint/2010/main" val="2717747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sz="2200" dirty="0"/>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101</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233363" indent="-233363"/>
            <a:r>
              <a:rPr lang="en-US" altLang="en-US" sz="2200" dirty="0"/>
              <a:t>The Answer for 2.a):</a:t>
            </a:r>
          </a:p>
          <a:p>
            <a:pPr marL="233363" indent="-233363"/>
            <a:r>
              <a:rPr lang="en-US" altLang="en-US" sz="2200" dirty="0"/>
              <a:t>Sharing information with the group</a:t>
            </a:r>
          </a:p>
          <a:p>
            <a:pPr marL="0" indent="0">
              <a:buNone/>
            </a:pPr>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102</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sz="2200" dirty="0"/>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103</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extLst>
      <p:ext uri="{BB962C8B-B14F-4D97-AF65-F5344CB8AC3E}">
        <p14:creationId xmlns:p14="http://schemas.microsoft.com/office/powerpoint/2010/main" val="31171868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233363" indent="-233363"/>
            <a:r>
              <a:rPr lang="en-US" altLang="en-US" sz="2200" dirty="0"/>
              <a:t>The Answer for 2.b):</a:t>
            </a:r>
          </a:p>
          <a:p>
            <a:pPr marL="233363" indent="-233363"/>
            <a:r>
              <a:rPr lang="en-US" altLang="en-US" sz="2200" dirty="0"/>
              <a:t>Request that WG15 initiate </a:t>
            </a:r>
            <a:r>
              <a:rPr lang="en-US" sz="2200" dirty="0">
                <a:effectLst/>
              </a:rPr>
              <a:t>Interest Group for the Next Optical Camera Communication Standard</a:t>
            </a:r>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104</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12-17,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package to go to WG and LMSC to start Sponsor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Finalize resolving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and CSD submitted for Nov. LMSC approval</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PARs/CSDs submitted for Nov. LMSC approval and provide feedback/comments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981199"/>
            <a:ext cx="8686800" cy="4313019"/>
          </a:xfrm>
        </p:spPr>
        <p:txBody>
          <a:bodyPr/>
          <a:lstStyle/>
          <a:p>
            <a:pPr marL="457200" indent="-457200" fontAlgn="b">
              <a:lnSpc>
                <a:spcPct val="80000"/>
              </a:lnSpc>
              <a:buNone/>
              <a:defRPr/>
            </a:pPr>
            <a:r>
              <a:rPr lang="en-US" sz="2000" kern="1200" dirty="0">
                <a:latin typeface="Arial Rounded MT Bold" pitchFamily="34" charset="0"/>
                <a:cs typeface="Arial" charset="0"/>
              </a:rPr>
              <a:t>Thanks…</a:t>
            </a:r>
          </a:p>
          <a:p>
            <a:pPr marL="457200" indent="-457200" fontAlgn="b">
              <a:lnSpc>
                <a:spcPct val="80000"/>
              </a:lnSpc>
              <a:buNone/>
              <a:defRPr/>
            </a:pPr>
            <a:r>
              <a:rPr lang="en-US" sz="2000" kern="1200" dirty="0">
                <a:latin typeface="Arial Rounded MT Bold" pitchFamily="34" charset="0"/>
                <a:cs typeface="Arial" charset="0"/>
              </a:rPr>
              <a:t>	for going fast enough to get there, but slow enough to see.</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Adjournment</a:t>
            </a:r>
          </a:p>
        </p:txBody>
      </p:sp>
    </p:spTree>
    <p:extLst>
      <p:ext uri="{BB962C8B-B14F-4D97-AF65-F5344CB8AC3E}">
        <p14:creationId xmlns:p14="http://schemas.microsoft.com/office/powerpoint/2010/main" val="383957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16</a:t>
            </a:fld>
            <a:endParaRPr lang="en-US" sz="1200"/>
          </a:p>
        </p:txBody>
      </p:sp>
      <p:sp>
        <p:nvSpPr>
          <p:cNvPr id="5126" name="Rectangle 3"/>
          <p:cNvSpPr>
            <a:spLocks noGrp="1" noChangeArrowheads="1"/>
          </p:cNvSpPr>
          <p:nvPr>
            <p:ph type="body" sz="half" idx="1"/>
          </p:nvPr>
        </p:nvSpPr>
        <p:spPr>
          <a:xfrm>
            <a:off x="547502" y="1309469"/>
            <a:ext cx="8048995" cy="4984750"/>
          </a:xfrm>
        </p:spPr>
        <p:txBody>
          <a:bodyPr/>
          <a:lstStyle/>
          <a:p>
            <a:pPr marL="609600" indent="-609600" fontAlgn="b">
              <a:lnSpc>
                <a:spcPct val="80000"/>
              </a:lnSpc>
              <a:spcAft>
                <a:spcPts val="0"/>
              </a:spcAft>
              <a:buNone/>
              <a:defRPr/>
            </a:pPr>
            <a:r>
              <a:rPr lang="en-US" sz="1050" kern="1200" dirty="0">
                <a:latin typeface="Arial Rounded MT Bold" pitchFamily="34" charset="0"/>
                <a:cs typeface="Arial" charset="0"/>
              </a:rPr>
              <a:t>WG15,</a:t>
            </a:r>
          </a:p>
          <a:p>
            <a:pPr marL="60325" indent="-60325" fontAlgn="b">
              <a:lnSpc>
                <a:spcPct val="80000"/>
              </a:lnSpc>
              <a:spcAft>
                <a:spcPts val="0"/>
              </a:spcAft>
              <a:buNone/>
              <a:defRPr/>
            </a:pPr>
            <a:r>
              <a:rPr lang="en-US" sz="1050" kern="1200" dirty="0">
                <a:latin typeface="Arial Rounded MT Bold" pitchFamily="34" charset="0"/>
                <a:cs typeface="Arial" charset="0"/>
              </a:rPr>
              <a:t>I'm happy to announce that all 3 WG15 motions were approved by the LMSC at its Nov. Closing Plenary on Fri., Nov. 17th.</a:t>
            </a:r>
          </a:p>
          <a:p>
            <a:pPr marL="60325" indent="-60325" fontAlgn="b">
              <a:lnSpc>
                <a:spcPct val="80000"/>
              </a:lnSpc>
              <a:spcAft>
                <a:spcPts val="0"/>
              </a:spcAft>
              <a:buNone/>
              <a:defRPr/>
            </a:pPr>
            <a:r>
              <a:rPr lang="en-US" sz="1050" kern="1200" dirty="0">
                <a:latin typeface="Arial Rounded MT Bold" pitchFamily="34" charset="0"/>
                <a:cs typeface="Arial" charset="0"/>
              </a:rPr>
              <a:t>- The LMSC approved the 1st Reformation of the Study Group on Next Generation Smart Utility Networks (SUN) PHY, as well as the PAR and CSD for the Task Group TG4ad on the same. The PAR is now off to </a:t>
            </a:r>
            <a:r>
              <a:rPr lang="en-US" sz="1050" kern="1200" dirty="0" err="1">
                <a:latin typeface="Arial Rounded MT Bold" pitchFamily="34" charset="0"/>
                <a:cs typeface="Arial" charset="0"/>
              </a:rPr>
              <a:t>NesCom</a:t>
            </a:r>
            <a:r>
              <a:rPr lang="en-US" sz="1050" kern="1200" dirty="0">
                <a:latin typeface="Arial Rounded MT Bold" pitchFamily="34" charset="0"/>
                <a:cs typeface="Arial" charset="0"/>
              </a:rPr>
              <a:t> for approval. </a:t>
            </a:r>
          </a:p>
          <a:p>
            <a:pPr marL="60325" indent="-60325" fontAlgn="b">
              <a:lnSpc>
                <a:spcPct val="80000"/>
              </a:lnSpc>
              <a:spcAft>
                <a:spcPts val="0"/>
              </a:spcAft>
              <a:buNone/>
              <a:defRPr/>
            </a:pPr>
            <a:r>
              <a:rPr lang="en-US" sz="1050" kern="1200" dirty="0">
                <a:latin typeface="Arial Rounded MT Bold" pitchFamily="34" charset="0"/>
                <a:cs typeface="Arial" charset="0"/>
              </a:rPr>
              <a:t>- The LMSC also approved the start of the IEEE SA (Sponsor) Ballot series for the amendment to 802.15.7 on Optical Camera Communications (OCC).</a:t>
            </a:r>
          </a:p>
          <a:p>
            <a:pPr marL="60325" indent="-60325" fontAlgn="b">
              <a:lnSpc>
                <a:spcPct val="80000"/>
              </a:lnSpc>
              <a:spcAft>
                <a:spcPts val="0"/>
              </a:spcAft>
              <a:buNone/>
              <a:defRPr/>
            </a:pPr>
            <a:r>
              <a:rPr lang="en-US" sz="1050" kern="1200" dirty="0">
                <a:latin typeface="Arial Rounded MT Bold" pitchFamily="34" charset="0"/>
                <a:cs typeface="Arial" charset="0"/>
              </a:rPr>
              <a:t>Several project milestones were achieved by WG15 during the Nov. 802 Plenary. Below are highlights from each group.</a:t>
            </a:r>
          </a:p>
          <a:p>
            <a:pPr marL="60325" indent="-60325" fontAlgn="b">
              <a:lnSpc>
                <a:spcPct val="80000"/>
              </a:lnSpc>
              <a:spcAft>
                <a:spcPts val="0"/>
              </a:spcAft>
              <a:buNone/>
              <a:defRPr/>
            </a:pPr>
            <a:r>
              <a:rPr lang="en-US" sz="1050" kern="1200" dirty="0">
                <a:latin typeface="Arial Rounded MT Bold" pitchFamily="34" charset="0"/>
                <a:cs typeface="Arial" charset="0"/>
              </a:rPr>
              <a:t>- TG4ab, defining the Next Gen. UWB amendment to 802.15.4, is finishing up pre-draft B comment resolution and is preparing to release pre-draft C for review and commenting, with the intent of going out for Initial Letter Ballot after the Jan. 802 Wireless Interim.</a:t>
            </a:r>
          </a:p>
          <a:p>
            <a:pPr marL="60325" indent="-60325" fontAlgn="b">
              <a:lnSpc>
                <a:spcPct val="80000"/>
              </a:lnSpc>
              <a:spcAft>
                <a:spcPts val="0"/>
              </a:spcAft>
              <a:buNone/>
              <a:defRPr/>
            </a:pPr>
            <a:r>
              <a:rPr lang="en-US" sz="1050" kern="1200" dirty="0">
                <a:latin typeface="Arial Rounded MT Bold" pitchFamily="34" charset="0"/>
                <a:cs typeface="Arial" charset="0"/>
              </a:rPr>
              <a:t>- TG4ac, working on the 802.15.4 amendment on Privacy, continues to hear presentations and work with various 15.4 Task Groups in preparing draft text.</a:t>
            </a:r>
          </a:p>
          <a:p>
            <a:pPr marL="60325" indent="-60325" fontAlgn="b">
              <a:lnSpc>
                <a:spcPct val="80000"/>
              </a:lnSpc>
              <a:spcAft>
                <a:spcPts val="0"/>
              </a:spcAft>
              <a:buNone/>
              <a:defRPr/>
            </a:pPr>
            <a:r>
              <a:rPr lang="en-US" sz="1050" kern="1200" dirty="0">
                <a:latin typeface="Arial Rounded MT Bold" pitchFamily="34" charset="0"/>
                <a:cs typeface="Arial" charset="0"/>
              </a:rPr>
              <a:t>- TG4me, preparing the revision to 802.15.4 2020 rolling up several amendments to 802.15.4, as well as restructuring the document to make it more readable, completed its 1st Letter Ballot Recirc. and is wrapping up comment resolution and preparing to go out for a 2nd Letter Ballot Recirc. before the EOY.</a:t>
            </a:r>
          </a:p>
          <a:p>
            <a:pPr marL="60325" indent="-60325" fontAlgn="b">
              <a:lnSpc>
                <a:spcPct val="80000"/>
              </a:lnSpc>
              <a:spcAft>
                <a:spcPts val="0"/>
              </a:spcAft>
              <a:buNone/>
              <a:defRPr/>
            </a:pPr>
            <a:r>
              <a:rPr lang="en-US" sz="1050" kern="1200" dirty="0">
                <a:latin typeface="Arial Rounded MT Bold" pitchFamily="34" charset="0"/>
                <a:cs typeface="Arial" charset="0"/>
              </a:rPr>
              <a:t>- TG6ma, drafting a BAN/VAN revision to the 802.15.6 Standard on Body Area Networks (BAN), continues to work on pre-drafts in preparation for going out for Initial Letter Ballot. A joint 802.1/802.15 mtg. was also held in November, in which the participants worked on resolving and responding to comments submitted on the draft PAR for an 802.1 amendment project addressing an 802.15.6 need.</a:t>
            </a:r>
          </a:p>
          <a:p>
            <a:pPr marL="60325" indent="-60325" fontAlgn="b">
              <a:lnSpc>
                <a:spcPct val="80000"/>
              </a:lnSpc>
              <a:spcAft>
                <a:spcPts val="0"/>
              </a:spcAft>
              <a:buNone/>
              <a:defRPr/>
            </a:pPr>
            <a:r>
              <a:rPr lang="en-US" sz="1050" kern="1200" dirty="0">
                <a:latin typeface="Arial Rounded MT Bold" pitchFamily="34" charset="0"/>
                <a:cs typeface="Arial" charset="0"/>
              </a:rPr>
              <a:t>- TG7a, drafting an amendment to the 802.15.7 Standard on OCC, prepared the package supporting the request to the LMSC for approval to move to SA (Sponsor) Ballot. Once the Sponsor Ballot Pool formation has completed, TG7a will start its Initial Sponsor Ballot.</a:t>
            </a:r>
          </a:p>
          <a:p>
            <a:pPr marL="60325" indent="-60325" fontAlgn="b">
              <a:lnSpc>
                <a:spcPct val="80000"/>
              </a:lnSpc>
              <a:spcAft>
                <a:spcPts val="0"/>
              </a:spcAft>
              <a:buNone/>
              <a:defRPr/>
            </a:pPr>
            <a:r>
              <a:rPr lang="en-US" sz="1050" kern="1200" dirty="0">
                <a:latin typeface="Arial Rounded MT Bold" pitchFamily="34" charset="0"/>
                <a:cs typeface="Arial" charset="0"/>
              </a:rPr>
              <a:t>- TG16t, working on a Licensed Narrow Band amendment to 802.16, completed resolutions to comments collected on its pre-draft. WG15 approved the start of the Initial Letter Ballot at its closing plenary.</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IETF gave an update on IETF activities during the WG15 midweek plenary. WG15 will use this format going forward, versus a standalone mtg., to convey IETF activity updates to the WG.</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Maintenance and Rules (M&amp;R) reviewed the PARs submitted for approval by the LMSC this mtg. and prepared and submitted comments and feedback on them. M&amp;R also looked at changes to the attendance policy for gaining and maintaining voting rights in our new hybrid (mixed-mode) meeting era.</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Tera Hertz (THz) did not meet in Nov.</a:t>
            </a:r>
          </a:p>
          <a:p>
            <a:pPr marL="60325" indent="-60325" fontAlgn="b">
              <a:lnSpc>
                <a:spcPct val="80000"/>
              </a:lnSpc>
              <a:spcAft>
                <a:spcPts val="0"/>
              </a:spcAft>
              <a:buNone/>
              <a:defRPr/>
            </a:pPr>
            <a:r>
              <a:rPr lang="en-US" sz="1050" kern="1200" dirty="0">
                <a:latin typeface="Arial Rounded MT Bold" pitchFamily="34" charset="0"/>
                <a:cs typeface="Arial" charset="0"/>
              </a:rPr>
              <a:t>- The Standing Committee on Wireless Next Generation (WNG) heard a presentation on extensions to the 802.15.7 standard on OCC (Optical Camera Communications). Enough interest was expressed by the WG that the WG15 Chair initiated an Interest Group to further look at the possibility of a future amendment to the 802.15.7 standard.</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November 2023 Honolulu Mtg. Recap</a:t>
            </a:r>
          </a:p>
        </p:txBody>
      </p:sp>
    </p:spTree>
    <p:extLst>
      <p:ext uri="{BB962C8B-B14F-4D97-AF65-F5344CB8AC3E}">
        <p14:creationId xmlns:p14="http://schemas.microsoft.com/office/powerpoint/2010/main" val="235685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17</a:t>
            </a:fld>
            <a:endParaRPr lang="en-US" sz="1200"/>
          </a:p>
        </p:txBody>
      </p:sp>
      <p:sp>
        <p:nvSpPr>
          <p:cNvPr id="5126" name="Rectangle 3"/>
          <p:cNvSpPr>
            <a:spLocks noGrp="1" noChangeArrowheads="1"/>
          </p:cNvSpPr>
          <p:nvPr>
            <p:ph type="body" sz="half" idx="1"/>
          </p:nvPr>
        </p:nvSpPr>
        <p:spPr>
          <a:xfrm>
            <a:off x="547503" y="1309469"/>
            <a:ext cx="8077200" cy="4984750"/>
          </a:xfrm>
        </p:spPr>
        <p:txBody>
          <a:bodyPr/>
          <a:lstStyle/>
          <a:p>
            <a:pPr marL="60325" indent="-60325" fontAlgn="b">
              <a:lnSpc>
                <a:spcPct val="80000"/>
              </a:lnSpc>
              <a:spcAft>
                <a:spcPts val="0"/>
              </a:spcAft>
              <a:buNone/>
              <a:defRPr/>
            </a:pPr>
            <a:r>
              <a:rPr lang="en-US" sz="1050" kern="1200" dirty="0">
                <a:latin typeface="Arial Rounded MT Bold" pitchFamily="34" charset="0"/>
                <a:cs typeface="Arial" charset="0"/>
              </a:rPr>
              <a:t>- The Study Group on Next Generation Smart Utility Networks (NG-SUN) PHY,  worked on responses to the comments received from the other 802 Work Groups and LMSC members, on the PAR and CSD submitted to the LMSC requesting the formation of a Task Group to start the work on a project on the same. </a:t>
            </a:r>
          </a:p>
          <a:p>
            <a:pPr marL="60325" indent="-60325" fontAlgn="b">
              <a:lnSpc>
                <a:spcPct val="80000"/>
              </a:lnSpc>
              <a:spcAft>
                <a:spcPts val="0"/>
              </a:spcAft>
              <a:buNone/>
              <a:defRPr/>
            </a:pPr>
            <a:r>
              <a:rPr lang="en-US" sz="1050" kern="1200" dirty="0">
                <a:latin typeface="Arial Rounded MT Bold" pitchFamily="34" charset="0"/>
                <a:cs typeface="Arial" charset="0"/>
              </a:rPr>
              <a:t>- The TG3mb, a revision draft of the 802.15.3 Standard on High Data Rate (HDR), is currently at the IEEE Editors preparing for publication.</a:t>
            </a:r>
          </a:p>
          <a:p>
            <a:pPr marL="60325" indent="-60325" fontAlgn="b">
              <a:lnSpc>
                <a:spcPct val="80000"/>
              </a:lnSpc>
              <a:spcAft>
                <a:spcPts val="0"/>
              </a:spcAft>
              <a:buNone/>
              <a:defRPr/>
            </a:pPr>
            <a:r>
              <a:rPr lang="en-US" sz="1050" kern="1200" dirty="0">
                <a:latin typeface="Arial Rounded MT Bold" pitchFamily="34" charset="0"/>
                <a:cs typeface="Arial" charset="0"/>
              </a:rPr>
              <a:t>- The group of WG15 participants that gave a GEPS presentation on UWB during the July 2023 802 Plenary was invited to prepare a submission to the IEEE Journal on Vehicular Technology and met to draft an outline and divide responsibilities for drafting the article.</a:t>
            </a:r>
          </a:p>
          <a:p>
            <a:pPr marL="60325" indent="-60325" fontAlgn="b">
              <a:lnSpc>
                <a:spcPct val="80000"/>
              </a:lnSpc>
              <a:spcAft>
                <a:spcPts val="0"/>
              </a:spcAft>
              <a:buNone/>
              <a:defRPr/>
            </a:pPr>
            <a:endParaRPr lang="en-US" sz="1050" kern="1200" dirty="0">
              <a:latin typeface="Arial Rounded MT Bold" pitchFamily="34" charset="0"/>
              <a:cs typeface="Arial" charset="0"/>
            </a:endParaRPr>
          </a:p>
          <a:p>
            <a:pPr marL="60325" indent="-60325" fontAlgn="b">
              <a:lnSpc>
                <a:spcPct val="80000"/>
              </a:lnSpc>
              <a:spcAft>
                <a:spcPts val="0"/>
              </a:spcAft>
              <a:buNone/>
              <a:defRPr/>
            </a:pPr>
            <a:r>
              <a:rPr lang="en-US" sz="1050" kern="1200" dirty="0">
                <a:latin typeface="Arial Rounded MT Bold" pitchFamily="34" charset="0"/>
                <a:cs typeface="Arial" charset="0"/>
              </a:rPr>
              <a:t>Wishing happy end of year holidays to everyone, and looking forward to another productive meeting in January.</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November 2023 Honolulu Mtg. Recap</a:t>
            </a:r>
          </a:p>
        </p:txBody>
      </p:sp>
    </p:spTree>
    <p:extLst>
      <p:ext uri="{BB962C8B-B14F-4D97-AF65-F5344CB8AC3E}">
        <p14:creationId xmlns:p14="http://schemas.microsoft.com/office/powerpoint/2010/main" val="218867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TG3mb (HDR)</a:t>
            </a:r>
            <a:br>
              <a:rPr lang="de-DE" dirty="0"/>
            </a:br>
            <a:r>
              <a:rPr lang="de-DE" dirty="0"/>
              <a:t>November 2023 </a:t>
            </a:r>
            <a:br>
              <a:rPr lang="de-DE" dirty="0"/>
            </a:br>
            <a:r>
              <a:rPr lang="de-DE" dirty="0"/>
              <a:t>Closing Report</a:t>
            </a:r>
            <a:br>
              <a:rPr lang="de-DE" dirty="0"/>
            </a:br>
            <a:br>
              <a:rPr lang="de-DE" dirty="0"/>
            </a:br>
            <a:r>
              <a:rPr lang="de-DE" dirty="0"/>
              <a:t>Did not meet - Draft at IEEE Editor</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18</a:t>
            </a:fld>
            <a:endParaRPr lang="en-US"/>
          </a:p>
        </p:txBody>
      </p:sp>
    </p:spTree>
    <p:extLst>
      <p:ext uri="{BB962C8B-B14F-4D97-AF65-F5344CB8AC3E}">
        <p14:creationId xmlns:p14="http://schemas.microsoft.com/office/powerpoint/2010/main" val="415669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C4BF28A2-1424-81A4-8584-0E0CD55DCD2A}"/>
              </a:ext>
            </a:extLst>
          </p:cNvPr>
          <p:cNvPicPr>
            <a:picLocks noChangeAspect="1"/>
          </p:cNvPicPr>
          <p:nvPr/>
        </p:nvPicPr>
        <p:blipFill>
          <a:blip r:embed="rId2"/>
          <a:stretch>
            <a:fillRect/>
          </a:stretch>
        </p:blipFill>
        <p:spPr>
          <a:xfrm>
            <a:off x="149592" y="1600200"/>
            <a:ext cx="8844815" cy="4450631"/>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10000"/>
          </a:bodyPr>
          <a:lstStyle/>
          <a:p>
            <a:pPr>
              <a:buFont typeface="Arial" panose="020B0604020202020204" pitchFamily="34" charset="0"/>
              <a:buChar char="•"/>
            </a:pPr>
            <a:r>
              <a:rPr lang="en-US" dirty="0"/>
              <a:t>Pre-draft draft </a:t>
            </a:r>
          </a:p>
          <a:p>
            <a:pPr marL="642938" lvl="1" indent="-342900">
              <a:buFont typeface="Arial" panose="020B0604020202020204" pitchFamily="34" charset="0"/>
              <a:buChar char="•"/>
            </a:pPr>
            <a:r>
              <a:rPr lang="en-US" dirty="0"/>
              <a:t>Current draft:  P802.15.4ab™/D (pre-ballot) B</a:t>
            </a:r>
          </a:p>
          <a:p>
            <a:pPr marL="642938" lvl="1" indent="-342900">
              <a:buFont typeface="Arial" panose="020B0604020202020204" pitchFamily="34" charset="0"/>
              <a:buChar char="•"/>
            </a:pPr>
            <a:r>
              <a:rPr lang="en-US" dirty="0"/>
              <a:t>Received some comments from TG comment collection</a:t>
            </a:r>
          </a:p>
          <a:p>
            <a:pPr marL="642938" lvl="1" indent="-342900">
              <a:buFont typeface="Arial" panose="020B0604020202020204" pitchFamily="34" charset="0"/>
              <a:buChar char="•"/>
            </a:pPr>
            <a:r>
              <a:rPr lang="en-US" dirty="0"/>
              <a:t>Resolved comments</a:t>
            </a:r>
          </a:p>
          <a:p>
            <a:pPr marL="642938" lvl="1" indent="-342900">
              <a:buFont typeface="Arial" panose="020B0604020202020204" pitchFamily="34" charset="0"/>
              <a:buChar char="•"/>
            </a:pPr>
            <a:r>
              <a:rPr lang="en-US" dirty="0"/>
              <a:t>Comments in doc </a:t>
            </a:r>
            <a:r>
              <a:rPr lang="en-US" dirty="0">
                <a:hlinkClick r:id="rId2"/>
              </a:rPr>
              <a:t>15-23-0475</a:t>
            </a:r>
            <a:endParaRPr lang="en-US" dirty="0"/>
          </a:p>
          <a:p>
            <a:pPr marL="642938" lvl="1" indent="-342900">
              <a:buFont typeface="Arial" panose="020B0604020202020204" pitchFamily="34" charset="0"/>
              <a:buChar char="•"/>
            </a:pPr>
            <a:r>
              <a:rPr lang="en-US" dirty="0"/>
              <a:t>Ready for TE to  produce next draft </a:t>
            </a:r>
          </a:p>
          <a:p>
            <a:pPr>
              <a:buFont typeface="Arial" panose="020B0604020202020204" pitchFamily="34" charset="0"/>
              <a:buChar char="•"/>
            </a:pPr>
            <a:r>
              <a:rPr lang="en-US" dirty="0"/>
              <a:t>Next:  Produce Pre-ballot draft C and complete working group comment collection cycle</a:t>
            </a:r>
          </a:p>
          <a:p>
            <a:pPr marL="642938" lvl="1" indent="-342900">
              <a:buFont typeface="Arial" panose="020B0604020202020204" pitchFamily="34" charset="0"/>
              <a:buChar char="•"/>
            </a:pPr>
            <a:r>
              <a:rPr lang="en-US" dirty="0"/>
              <a:t>To commence 1-2 week following plenary session</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1718984" y="2240869"/>
            <a:ext cx="5823347" cy="3296729"/>
          </a:xfrm>
        </p:spPr>
        <p:txBody>
          <a:bodyPr>
            <a:normAutofit/>
          </a:bodyPr>
          <a:lstStyle/>
          <a:p>
            <a:pPr>
              <a:buFont typeface="Wingdings" panose="05000000000000000000" pitchFamily="2" charset="2"/>
              <a:buChar char="ü"/>
            </a:pPr>
            <a:r>
              <a:rPr lang="en-US" b="1" dirty="0">
                <a:solidFill>
                  <a:schemeClr val="accent1">
                    <a:lumMod val="50000"/>
                  </a:schemeClr>
                </a:solidFill>
              </a:rPr>
              <a:t>Complete comment resolution</a:t>
            </a:r>
          </a:p>
          <a:p>
            <a:pPr>
              <a:buFont typeface="Wingdings" panose="05000000000000000000" pitchFamily="2" charset="2"/>
              <a:buChar char="ü"/>
            </a:pPr>
            <a:r>
              <a:rPr lang="en-US" b="1" dirty="0">
                <a:solidFill>
                  <a:schemeClr val="accent1">
                    <a:lumMod val="50000"/>
                  </a:schemeClr>
                </a:solidFill>
              </a:rPr>
              <a:t>Provide TE with details to update</a:t>
            </a:r>
          </a:p>
          <a:p>
            <a:pPr>
              <a:buFont typeface="Arial" panose="020B0604020202020204" pitchFamily="34" charset="0"/>
              <a:buChar char="•"/>
            </a:pPr>
            <a:r>
              <a:rPr lang="en-US" b="1" dirty="0">
                <a:solidFill>
                  <a:schemeClr val="accent1">
                    <a:lumMod val="50000"/>
                  </a:schemeClr>
                </a:solidFill>
              </a:rPr>
              <a:t>Commence working group comment collection</a:t>
            </a: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B10D-1E19-04CF-434C-63DC0EE20C74}"/>
              </a:ext>
            </a:extLst>
          </p:cNvPr>
          <p:cNvSpPr>
            <a:spLocks noGrp="1"/>
          </p:cNvSpPr>
          <p:nvPr>
            <p:ph type="title"/>
          </p:nvPr>
        </p:nvSpPr>
        <p:spPr>
          <a:xfrm>
            <a:off x="1331641" y="1184507"/>
            <a:ext cx="5454606" cy="565547"/>
          </a:xfrm>
          <a:solidFill>
            <a:schemeClr val="bg2">
              <a:lumMod val="20000"/>
              <a:lumOff val="80000"/>
            </a:schemeClr>
          </a:solidFill>
        </p:spPr>
        <p:txBody>
          <a:bodyPr/>
          <a:lstStyle/>
          <a:p>
            <a:r>
              <a:rPr lang="en-US" sz="2400" dirty="0"/>
              <a:t>Presentations during plenary</a:t>
            </a:r>
          </a:p>
        </p:txBody>
      </p:sp>
      <p:graphicFrame>
        <p:nvGraphicFramePr>
          <p:cNvPr id="7" name="Content Placeholder 6">
            <a:extLst>
              <a:ext uri="{FF2B5EF4-FFF2-40B4-BE49-F238E27FC236}">
                <a16:creationId xmlns:a16="http://schemas.microsoft.com/office/drawing/2014/main" id="{1595B29A-7286-BA3A-4263-1ECAD6CC10B3}"/>
              </a:ext>
            </a:extLst>
          </p:cNvPr>
          <p:cNvGraphicFramePr>
            <a:graphicFrameLocks noGrp="1"/>
          </p:cNvGraphicFramePr>
          <p:nvPr>
            <p:ph idx="1"/>
          </p:nvPr>
        </p:nvGraphicFramePr>
        <p:xfrm>
          <a:off x="563754" y="1776484"/>
          <a:ext cx="7495073" cy="4057950"/>
        </p:xfrm>
        <a:graphic>
          <a:graphicData uri="http://schemas.openxmlformats.org/drawingml/2006/table">
            <a:tbl>
              <a:tblPr>
                <a:tableStyleId>{5C22544A-7EE6-4342-B048-85BDC9FD1C3A}</a:tableStyleId>
              </a:tblPr>
              <a:tblGrid>
                <a:gridCol w="420137">
                  <a:extLst>
                    <a:ext uri="{9D8B030D-6E8A-4147-A177-3AD203B41FA5}">
                      <a16:colId xmlns:a16="http://schemas.microsoft.com/office/drawing/2014/main" val="3832114008"/>
                    </a:ext>
                  </a:extLst>
                </a:gridCol>
                <a:gridCol w="328802">
                  <a:extLst>
                    <a:ext uri="{9D8B030D-6E8A-4147-A177-3AD203B41FA5}">
                      <a16:colId xmlns:a16="http://schemas.microsoft.com/office/drawing/2014/main" val="3824298332"/>
                    </a:ext>
                  </a:extLst>
                </a:gridCol>
                <a:gridCol w="6746134">
                  <a:extLst>
                    <a:ext uri="{9D8B030D-6E8A-4147-A177-3AD203B41FA5}">
                      <a16:colId xmlns:a16="http://schemas.microsoft.com/office/drawing/2014/main" val="2606129119"/>
                    </a:ext>
                  </a:extLst>
                </a:gridCol>
              </a:tblGrid>
              <a:tr h="160987">
                <a:tc>
                  <a:txBody>
                    <a:bodyPr/>
                    <a:lstStyle/>
                    <a:p>
                      <a:pPr algn="l" fontAlgn="b"/>
                      <a:r>
                        <a:rPr lang="en-US" sz="1100" u="none" strike="noStrike">
                          <a:effectLst/>
                        </a:rPr>
                        <a:t>Doc</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none" strike="noStrike">
                          <a:effectLst/>
                        </a:rPr>
                        <a:t>Ver</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none" strike="noStrike" dirty="0">
                          <a:effectLst/>
                        </a:rPr>
                        <a:t>Link</a:t>
                      </a:r>
                      <a:endParaRPr lang="en-US" sz="1100" b="0" i="0" u="none" strike="noStrike" dirty="0">
                        <a:effectLst/>
                        <a:latin typeface="Arial" panose="020B0604020202020204" pitchFamily="34" charset="0"/>
                      </a:endParaRPr>
                    </a:p>
                  </a:txBody>
                  <a:tcPr marL="967" marR="967" marT="967" marB="0" anchor="b"/>
                </a:tc>
                <a:extLst>
                  <a:ext uri="{0D108BD9-81ED-4DB2-BD59-A6C34878D82A}">
                    <a16:rowId xmlns:a16="http://schemas.microsoft.com/office/drawing/2014/main" val="601749473"/>
                  </a:ext>
                </a:extLst>
              </a:tr>
              <a:tr h="252405">
                <a:tc>
                  <a:txBody>
                    <a:bodyPr/>
                    <a:lstStyle/>
                    <a:p>
                      <a:pPr algn="r" fontAlgn="b"/>
                      <a:r>
                        <a:rPr lang="en-US" sz="1100" u="none" strike="noStrike">
                          <a:effectLst/>
                        </a:rPr>
                        <a:t>502</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3</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2"/>
                        </a:rPr>
                        <a:t>https://mentor.ieee.org/802.15/dcn/23/15-23-0502-03-04ab-group-consensus-on-operating-parameter-sets.docx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497000748"/>
                  </a:ext>
                </a:extLst>
              </a:tr>
              <a:tr h="194381">
                <a:tc>
                  <a:txBody>
                    <a:bodyPr/>
                    <a:lstStyle/>
                    <a:p>
                      <a:pPr algn="r" fontAlgn="b"/>
                      <a:r>
                        <a:rPr lang="en-US" sz="1100" u="none" strike="noStrike">
                          <a:effectLst/>
                        </a:rPr>
                        <a:t>505</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6</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3"/>
                        </a:rPr>
                        <a:t>https://mentor.ieee.org/802.15/dcn/23/15-23-0505-06-04ab-text-for-ptf-report-ie.docx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1110878123"/>
                  </a:ext>
                </a:extLst>
              </a:tr>
              <a:tr h="233063">
                <a:tc>
                  <a:txBody>
                    <a:bodyPr/>
                    <a:lstStyle/>
                    <a:p>
                      <a:pPr algn="r" fontAlgn="b"/>
                      <a:r>
                        <a:rPr lang="en-US" sz="1100" u="none" strike="noStrike">
                          <a:effectLst/>
                        </a:rPr>
                        <a:t>539</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4"/>
                        </a:rPr>
                        <a:t>https://mentor.ieee.org/802.15/dcn/23/15-23-0539-01-04ab-proposed-resolution-for-10-146-147-148.docx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3858008124"/>
                  </a:ext>
                </a:extLst>
              </a:tr>
              <a:tr h="321007">
                <a:tc>
                  <a:txBody>
                    <a:bodyPr/>
                    <a:lstStyle/>
                    <a:p>
                      <a:pPr algn="r" fontAlgn="b"/>
                      <a:r>
                        <a:rPr lang="en-US" sz="1100" u="none" strike="noStrike">
                          <a:effectLst/>
                        </a:rPr>
                        <a:t>549</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5"/>
                        </a:rPr>
                        <a:t>https://mentor.ieee.org/802.15/dcn/23/15-23-0549-01-04ab-proposed-resolutions-for-draft-b-comments-140-225-226.docx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591396321"/>
                  </a:ext>
                </a:extLst>
              </a:tr>
              <a:tr h="252405">
                <a:tc>
                  <a:txBody>
                    <a:bodyPr/>
                    <a:lstStyle/>
                    <a:p>
                      <a:pPr algn="r" fontAlgn="b"/>
                      <a:r>
                        <a:rPr lang="en-US" sz="1100" u="none" strike="noStrike">
                          <a:effectLst/>
                        </a:rPr>
                        <a:t>552</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4</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6"/>
                        </a:rPr>
                        <a:t>https://mentor.ieee.org/802.15/dcn/23/15-23-0552-04-04ab-proposed-updates-on-ac-ie-and-cir-report-ie.docx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3901456656"/>
                  </a:ext>
                </a:extLst>
              </a:tr>
              <a:tr h="233063">
                <a:tc>
                  <a:txBody>
                    <a:bodyPr/>
                    <a:lstStyle/>
                    <a:p>
                      <a:pPr algn="r" fontAlgn="b"/>
                      <a:r>
                        <a:rPr lang="en-US" sz="1100" u="none" strike="noStrike">
                          <a:effectLst/>
                        </a:rPr>
                        <a:t>561</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7"/>
                        </a:rPr>
                        <a:t>https://mentor.ieee.org/802.15/dcn/23/15-23-0561-00-04ab-proposed-resolution-for-nb-channel-map.docx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4260280912"/>
                  </a:ext>
                </a:extLst>
              </a:tr>
              <a:tr h="194381">
                <a:tc>
                  <a:txBody>
                    <a:bodyPr/>
                    <a:lstStyle/>
                    <a:p>
                      <a:pPr algn="r" fontAlgn="b"/>
                      <a:r>
                        <a:rPr lang="en-US" sz="1100" u="none" strike="noStrike">
                          <a:effectLst/>
                        </a:rPr>
                        <a:t>562</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dirty="0">
                          <a:effectLst/>
                          <a:hlinkClick r:id="rId8"/>
                        </a:rPr>
                        <a:t>https://mentor.ieee.org/802.15/dcn/23/15-23-0562-00-04ab-cir-report-ie-format.pptx</a:t>
                      </a:r>
                      <a:endParaRPr lang="en-US" sz="1100" b="0" i="0" u="sng" strike="noStrike" dirty="0">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3502294151"/>
                  </a:ext>
                </a:extLst>
              </a:tr>
              <a:tr h="233063">
                <a:tc>
                  <a:txBody>
                    <a:bodyPr/>
                    <a:lstStyle/>
                    <a:p>
                      <a:pPr algn="r" fontAlgn="b"/>
                      <a:r>
                        <a:rPr lang="en-US" sz="1100" u="none" strike="noStrike">
                          <a:effectLst/>
                        </a:rPr>
                        <a:t>563</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9"/>
                        </a:rPr>
                        <a:t>https://mentor.ieee.org/802.15/dcn/23/15-23-0563-00-04ab-proposed-text-for-cir-report-format.docx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2398979203"/>
                  </a:ext>
                </a:extLst>
              </a:tr>
              <a:tr h="233063">
                <a:tc>
                  <a:txBody>
                    <a:bodyPr/>
                    <a:lstStyle/>
                    <a:p>
                      <a:pPr algn="r" fontAlgn="b"/>
                      <a:r>
                        <a:rPr lang="en-US" sz="1100" u="none" strike="noStrike">
                          <a:effectLst/>
                        </a:rPr>
                        <a:t>573</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10"/>
                        </a:rPr>
                        <a:t>https://mentor.ieee.org/802.15/dcn/23/15-23-0573-00-04ab-balanced-wireless-in-device-coexistence.pptx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3239630304"/>
                  </a:ext>
                </a:extLst>
              </a:tr>
              <a:tr h="321007">
                <a:tc>
                  <a:txBody>
                    <a:bodyPr/>
                    <a:lstStyle/>
                    <a:p>
                      <a:pPr algn="r" fontAlgn="b"/>
                      <a:r>
                        <a:rPr lang="en-US" sz="1100" u="none" strike="noStrike">
                          <a:effectLst/>
                        </a:rPr>
                        <a:t>575</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11"/>
                        </a:rPr>
                        <a:t>https://mentor.ieee.org/802.15/dcn/23/15-23-0575-01-04ab-resolution-proposals-for-comments-21-22-25-26-28-99-155-164-166.docx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577197337"/>
                  </a:ext>
                </a:extLst>
              </a:tr>
              <a:tr h="252405">
                <a:tc>
                  <a:txBody>
                    <a:bodyPr/>
                    <a:lstStyle/>
                    <a:p>
                      <a:pPr algn="r" fontAlgn="b"/>
                      <a:r>
                        <a:rPr lang="en-US" sz="1100" u="none" strike="noStrike">
                          <a:effectLst/>
                        </a:rPr>
                        <a:t>579</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12"/>
                        </a:rPr>
                        <a:t>https://mentor.ieee.org/802.15/dcn/23/15-23-0579-00-04ab-privacy-addressing-requirements-in-4ab.pptx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72879659"/>
                  </a:ext>
                </a:extLst>
              </a:tr>
              <a:tr h="321007">
                <a:tc>
                  <a:txBody>
                    <a:bodyPr/>
                    <a:lstStyle/>
                    <a:p>
                      <a:pPr algn="r" fontAlgn="b"/>
                      <a:r>
                        <a:rPr lang="en-US" sz="1100" u="none" strike="noStrike">
                          <a:effectLst/>
                        </a:rPr>
                        <a:t>581</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dirty="0">
                          <a:effectLst/>
                          <a:hlinkClick r:id="rId13"/>
                        </a:rPr>
                        <a:t>https://mentor.ieee.org/802.15/dcn/23/15-23-0581-00-04ab-proposed-resolution-on-ac-ie-comments-part-three.docx</a:t>
                      </a:r>
                      <a:endParaRPr lang="en-US" sz="1100" b="0" i="0" u="sng" strike="noStrike" dirty="0">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2299427196"/>
                  </a:ext>
                </a:extLst>
              </a:tr>
              <a:tr h="233063">
                <a:tc>
                  <a:txBody>
                    <a:bodyPr/>
                    <a:lstStyle/>
                    <a:p>
                      <a:pPr algn="r" fontAlgn="b"/>
                      <a:r>
                        <a:rPr lang="en-US" sz="1100" u="none" strike="noStrike">
                          <a:effectLst/>
                        </a:rPr>
                        <a:t>591</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14"/>
                        </a:rPr>
                        <a:t>https://mentor.ieee.org/802.15/dcn/23/15-23-0591-00-04ab-proposed-resolutions-ci-53-235-236.pptx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4180187926"/>
                  </a:ext>
                </a:extLst>
              </a:tr>
              <a:tr h="233063">
                <a:tc>
                  <a:txBody>
                    <a:bodyPr/>
                    <a:lstStyle/>
                    <a:p>
                      <a:pPr algn="r" fontAlgn="b"/>
                      <a:r>
                        <a:rPr lang="en-US" sz="1100" u="none" strike="noStrike">
                          <a:effectLst/>
                        </a:rPr>
                        <a:t>604</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0</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a:effectLst/>
                          <a:hlinkClick r:id="rId15"/>
                        </a:rPr>
                        <a:t>https://mentor.ieee.org/802.15/dcn/23/15-23-0604-00-04ab-resolutions-to-cids-183-230-234-240.xlsx</a:t>
                      </a:r>
                      <a:endParaRPr lang="en-US" sz="1100" b="0" i="0" u="sng" strike="noStrike">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535106464"/>
                  </a:ext>
                </a:extLst>
              </a:tr>
              <a:tr h="252405">
                <a:tc>
                  <a:txBody>
                    <a:bodyPr/>
                    <a:lstStyle/>
                    <a:p>
                      <a:pPr algn="r" fontAlgn="b"/>
                      <a:r>
                        <a:rPr lang="en-US" sz="1100" u="none" strike="noStrike">
                          <a:effectLst/>
                        </a:rPr>
                        <a:t>285</a:t>
                      </a:r>
                      <a:endParaRPr lang="en-US" sz="1100" b="0" i="0" u="none" strike="noStrike">
                        <a:effectLst/>
                        <a:latin typeface="Arial" panose="020B0604020202020204" pitchFamily="34" charset="0"/>
                      </a:endParaRPr>
                    </a:p>
                  </a:txBody>
                  <a:tcPr marL="967" marR="967" marT="967"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967" marR="967" marT="967" marB="0" anchor="b"/>
                </a:tc>
                <a:tc>
                  <a:txBody>
                    <a:bodyPr/>
                    <a:lstStyle/>
                    <a:p>
                      <a:pPr algn="l" fontAlgn="b"/>
                      <a:r>
                        <a:rPr lang="en-US" sz="1100" u="sng" strike="noStrike" dirty="0">
                          <a:effectLst/>
                          <a:hlinkClick r:id="rId16"/>
                        </a:rPr>
                        <a:t>https://mentor.ieee.org/802.15/dcn/23/15-23-0285-01-04ab-effect-of-no-lbt-nb-on-802-11-devices.pdf</a:t>
                      </a:r>
                      <a:endParaRPr lang="en-US" sz="1100" b="0" i="0" u="sng" strike="noStrike" dirty="0">
                        <a:solidFill>
                          <a:srgbClr val="0000FF"/>
                        </a:solidFill>
                        <a:effectLst/>
                        <a:latin typeface="Arial" panose="020B0604020202020204" pitchFamily="34" charset="0"/>
                      </a:endParaRPr>
                    </a:p>
                  </a:txBody>
                  <a:tcPr marL="967" marR="967" marT="967" marB="0" anchor="b"/>
                </a:tc>
                <a:extLst>
                  <a:ext uri="{0D108BD9-81ED-4DB2-BD59-A6C34878D82A}">
                    <a16:rowId xmlns:a16="http://schemas.microsoft.com/office/drawing/2014/main" val="2318566516"/>
                  </a:ext>
                </a:extLst>
              </a:tr>
            </a:tbl>
          </a:graphicData>
        </a:graphic>
      </p:graphicFrame>
      <p:sp>
        <p:nvSpPr>
          <p:cNvPr id="4" name="Slide Number Placeholder 3">
            <a:extLst>
              <a:ext uri="{FF2B5EF4-FFF2-40B4-BE49-F238E27FC236}">
                <a16:creationId xmlns:a16="http://schemas.microsoft.com/office/drawing/2014/main" id="{36BCEB21-032E-1AD6-5FF5-C25507552771}"/>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2013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D751-42A7-1AB1-B78A-E4C5F36B5787}"/>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CB1FB90F-476D-FA39-9458-0C2DF221F4B3}"/>
              </a:ext>
            </a:extLst>
          </p:cNvPr>
          <p:cNvSpPr>
            <a:spLocks noGrp="1"/>
          </p:cNvSpPr>
          <p:nvPr>
            <p:ph idx="1"/>
          </p:nvPr>
        </p:nvSpPr>
        <p:spPr/>
        <p:txBody>
          <a:bodyPr/>
          <a:lstStyle/>
          <a:p>
            <a:r>
              <a:rPr lang="en-US" sz="2400" dirty="0"/>
              <a:t>Adopt the comment resolutions in 15-23-0475-31 and instruct the technical editor to apply to produce pre-ballot draft C.  Direct the TG chair to request WG chair initiate working group comment collection on pre-ballot draft C as soon as possible.</a:t>
            </a:r>
          </a:p>
          <a:p>
            <a:endParaRPr lang="en-US" sz="2400" dirty="0"/>
          </a:p>
          <a:p>
            <a:r>
              <a:rPr lang="en-US" sz="2400" dirty="0"/>
              <a:t>Moved by: Clint Chaplin (SRA)</a:t>
            </a:r>
          </a:p>
          <a:p>
            <a:r>
              <a:rPr lang="en-US" sz="2400" dirty="0"/>
              <a:t>Second by: Billy Verso (Qorvo)</a:t>
            </a:r>
          </a:p>
          <a:p>
            <a:endParaRPr lang="en-US" dirty="0"/>
          </a:p>
        </p:txBody>
      </p:sp>
      <p:sp>
        <p:nvSpPr>
          <p:cNvPr id="4" name="Slide Number Placeholder 3">
            <a:extLst>
              <a:ext uri="{FF2B5EF4-FFF2-40B4-BE49-F238E27FC236}">
                <a16:creationId xmlns:a16="http://schemas.microsoft.com/office/drawing/2014/main" id="{74697146-0BF9-95E5-68D5-E48E25CF8CE9}"/>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04910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97146-0BF9-95E5-68D5-E48E25CF8CE9}"/>
              </a:ext>
            </a:extLst>
          </p:cNvPr>
          <p:cNvSpPr>
            <a:spLocks noGrp="1"/>
          </p:cNvSpPr>
          <p:nvPr>
            <p:ph type="sldNum" idx="10"/>
          </p:nvPr>
        </p:nvSpPr>
        <p:spPr>
          <a:xfrm>
            <a:off x="4393695" y="6475413"/>
            <a:ext cx="432811" cy="184666"/>
          </a:xfrm>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7" name="Content Placeholder 5" descr="A picture containing tree, outdoor, grass, plant&#10;&#10;Description automatically generated">
            <a:extLst>
              <a:ext uri="{FF2B5EF4-FFF2-40B4-BE49-F238E27FC236}">
                <a16:creationId xmlns:a16="http://schemas.microsoft.com/office/drawing/2014/main" id="{821A14FD-2CD9-45CA-CF2E-0FCE7D760348}"/>
              </a:ext>
            </a:extLst>
          </p:cNvPr>
          <p:cNvPicPr>
            <a:picLocks noGrp="1" noChangeAspect="1"/>
          </p:cNvPicPr>
          <p:nvPr>
            <p:ph idx="1"/>
          </p:nvPr>
        </p:nvPicPr>
        <p:blipFill>
          <a:blip r:embed="rId2"/>
          <a:stretch>
            <a:fillRect/>
          </a:stretch>
        </p:blipFill>
        <p:spPr>
          <a:xfrm>
            <a:off x="1763690" y="1376772"/>
            <a:ext cx="5724635" cy="4293477"/>
          </a:xfrm>
        </p:spPr>
      </p:pic>
      <p:sp>
        <p:nvSpPr>
          <p:cNvPr id="8" name="Title 1">
            <a:extLst>
              <a:ext uri="{FF2B5EF4-FFF2-40B4-BE49-F238E27FC236}">
                <a16:creationId xmlns:a16="http://schemas.microsoft.com/office/drawing/2014/main" id="{A5CC28E2-6676-B658-717A-EDC36928DA90}"/>
              </a:ext>
            </a:extLst>
          </p:cNvPr>
          <p:cNvSpPr>
            <a:spLocks noGrp="1"/>
          </p:cNvSpPr>
          <p:nvPr>
            <p:ph type="title"/>
          </p:nvPr>
        </p:nvSpPr>
        <p:spPr>
          <a:xfrm>
            <a:off x="3350708" y="1524000"/>
            <a:ext cx="2442583" cy="495055"/>
          </a:xfrm>
          <a:solidFill>
            <a:schemeClr val="bg1">
              <a:lumMod val="95000"/>
            </a:schemeClr>
          </a:solidFill>
        </p:spPr>
        <p:txBody>
          <a:bodyPr/>
          <a:lstStyle/>
          <a:p>
            <a:r>
              <a:rPr lang="en-US" sz="4000" dirty="0"/>
              <a:t>Next Steps</a:t>
            </a:r>
          </a:p>
        </p:txBody>
      </p:sp>
    </p:spTree>
    <p:extLst>
      <p:ext uri="{BB962C8B-B14F-4D97-AF65-F5344CB8AC3E}">
        <p14:creationId xmlns:p14="http://schemas.microsoft.com/office/powerpoint/2010/main" val="17871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6C8DC7-19FF-CF05-C0BF-5BD646B007F2}"/>
              </a:ext>
            </a:extLst>
          </p:cNvPr>
          <p:cNvPicPr>
            <a:picLocks noChangeAspect="1"/>
          </p:cNvPicPr>
          <p:nvPr/>
        </p:nvPicPr>
        <p:blipFill>
          <a:blip r:embed="rId2"/>
          <a:stretch>
            <a:fillRect/>
          </a:stretch>
        </p:blipFill>
        <p:spPr>
          <a:xfrm>
            <a:off x="6026428" y="2078850"/>
            <a:ext cx="2552790" cy="2435869"/>
          </a:xfrm>
          <a:prstGeom prst="rect">
            <a:avLst/>
          </a:prstGeom>
        </p:spPr>
      </p:pic>
      <p:pic>
        <p:nvPicPr>
          <p:cNvPr id="3" name="Picture 2">
            <a:extLst>
              <a:ext uri="{FF2B5EF4-FFF2-40B4-BE49-F238E27FC236}">
                <a16:creationId xmlns:a16="http://schemas.microsoft.com/office/drawing/2014/main" id="{9F5D8D96-CAD4-3A43-6B62-9373D9FC5916}"/>
              </a:ext>
            </a:extLst>
          </p:cNvPr>
          <p:cNvPicPr>
            <a:picLocks noChangeAspect="1"/>
          </p:cNvPicPr>
          <p:nvPr/>
        </p:nvPicPr>
        <p:blipFill>
          <a:blip r:embed="rId3"/>
          <a:stretch>
            <a:fillRect/>
          </a:stretch>
        </p:blipFill>
        <p:spPr>
          <a:xfrm>
            <a:off x="3295792" y="1750364"/>
            <a:ext cx="2518346" cy="2764355"/>
          </a:xfrm>
          <a:prstGeom prst="rect">
            <a:avLst/>
          </a:prstGeom>
        </p:spPr>
      </p:pic>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a:xfrm>
            <a:off x="4393695" y="6475413"/>
            <a:ext cx="432811" cy="184666"/>
          </a:xfrm>
        </p:spPr>
        <p:txBody>
          <a:bodyPr/>
          <a:lstStyle/>
          <a:p>
            <a:pPr>
              <a:defRPr/>
            </a:pPr>
            <a:r>
              <a:rPr lang="en-US" altLang="en-US"/>
              <a:t>Slide </a:t>
            </a:r>
            <a:fld id="{3D266AC6-DD33-448D-B445-2628016ADA7D}" type="slidenum">
              <a:rPr lang="en-US" altLang="en-US" smtClean="0"/>
              <a:pPr>
                <a:defRPr/>
              </a:pPr>
              <a:t>25</a:t>
            </a:fld>
            <a:endParaRPr lang="en-US" altLang="en-US"/>
          </a:p>
        </p:txBody>
      </p:sp>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521550" y="1937148"/>
            <a:ext cx="2558383" cy="257757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4085946" y="3969060"/>
            <a:ext cx="270030"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1601670" y="3821552"/>
            <a:ext cx="378042"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4085946" y="2913285"/>
            <a:ext cx="270030" cy="245685"/>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accent1">
                  <a:lumMod val="50000"/>
                </a:schemeClr>
              </a:solidFill>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4085946" y="3266982"/>
            <a:ext cx="270030" cy="245685"/>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accent1">
                  <a:lumMod val="50000"/>
                </a:schemeClr>
              </a:solidFill>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4085946" y="3604490"/>
            <a:ext cx="270030" cy="245685"/>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dirty="0">
              <a:solidFill>
                <a:schemeClr val="accent1">
                  <a:lumMod val="50000"/>
                </a:schemeClr>
              </a:solidFill>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6764390" y="3231300"/>
            <a:ext cx="270030" cy="216024"/>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accent1">
                  <a:lumMod val="50000"/>
                </a:schemeClr>
              </a:solidFill>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576347" y="4464100"/>
            <a:ext cx="5271861" cy="1125140"/>
          </a:xfrm>
        </p:spPr>
        <p:txBody>
          <a:bodyPr/>
          <a:lstStyle/>
          <a:p>
            <a:r>
              <a:rPr lang="en-US" sz="1350" b="1" dirty="0"/>
              <a:t>Weekly on Tuesday commencing 5-December 06:00 PT</a:t>
            </a:r>
          </a:p>
          <a:p>
            <a:r>
              <a:rPr lang="en-US" sz="1350" dirty="0"/>
              <a:t>If no agenda items by COB Friday before, call will be cancelled</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682403" y="1243273"/>
            <a:ext cx="5274355" cy="565547"/>
          </a:xfrm>
          <a:ln>
            <a:noFill/>
          </a:ln>
        </p:spPr>
        <p:txBody>
          <a:bodyPr wrap="square" anchor="ctr">
            <a:normAutofit fontScale="90000"/>
          </a:bodyPr>
          <a:lstStyle/>
          <a:p>
            <a:r>
              <a:rPr lang="en-US" altLang="en-US" dirty="0"/>
              <a:t>Interim telecon/Webex schedule</a:t>
            </a:r>
          </a:p>
        </p:txBody>
      </p:sp>
      <p:sp>
        <p:nvSpPr>
          <p:cNvPr id="9" name="Oval 8">
            <a:extLst>
              <a:ext uri="{FF2B5EF4-FFF2-40B4-BE49-F238E27FC236}">
                <a16:creationId xmlns:a16="http://schemas.microsoft.com/office/drawing/2014/main" id="{D7B49558-78EC-2324-07DA-0D63A0BCC48A}"/>
              </a:ext>
            </a:extLst>
          </p:cNvPr>
          <p:cNvSpPr/>
          <p:nvPr/>
        </p:nvSpPr>
        <p:spPr bwMode="auto">
          <a:xfrm>
            <a:off x="1691440" y="3822622"/>
            <a:ext cx="270030"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cxnSp>
        <p:nvCxnSpPr>
          <p:cNvPr id="12" name="Straight Connector 11">
            <a:extLst>
              <a:ext uri="{FF2B5EF4-FFF2-40B4-BE49-F238E27FC236}">
                <a16:creationId xmlns:a16="http://schemas.microsoft.com/office/drawing/2014/main" id="{82D7F29E-844D-99C4-1436-E6D517CDBA47}"/>
              </a:ext>
            </a:extLst>
          </p:cNvPr>
          <p:cNvCxnSpPr/>
          <p:nvPr/>
        </p:nvCxnSpPr>
        <p:spPr bwMode="auto">
          <a:xfrm>
            <a:off x="4031940" y="3970130"/>
            <a:ext cx="378042"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a:extLst>
              <a:ext uri="{FF2B5EF4-FFF2-40B4-BE49-F238E27FC236}">
                <a16:creationId xmlns:a16="http://schemas.microsoft.com/office/drawing/2014/main" id="{E4827643-9592-7664-7A61-FE932968ECAB}"/>
              </a:ext>
            </a:extLst>
          </p:cNvPr>
          <p:cNvSpPr/>
          <p:nvPr/>
        </p:nvSpPr>
        <p:spPr bwMode="auto">
          <a:xfrm>
            <a:off x="6386349" y="3570533"/>
            <a:ext cx="2171014" cy="245685"/>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cxnSp>
        <p:nvCxnSpPr>
          <p:cNvPr id="25" name="Straight Connector 24">
            <a:extLst>
              <a:ext uri="{FF2B5EF4-FFF2-40B4-BE49-F238E27FC236}">
                <a16:creationId xmlns:a16="http://schemas.microsoft.com/office/drawing/2014/main" id="{4A73A345-0C93-A9B4-46A9-B16187C14857}"/>
              </a:ext>
            </a:extLst>
          </p:cNvPr>
          <p:cNvCxnSpPr/>
          <p:nvPr/>
        </p:nvCxnSpPr>
        <p:spPr bwMode="auto">
          <a:xfrm>
            <a:off x="6678234" y="2887871"/>
            <a:ext cx="378042"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Oval 25">
            <a:extLst>
              <a:ext uri="{FF2B5EF4-FFF2-40B4-BE49-F238E27FC236}">
                <a16:creationId xmlns:a16="http://schemas.microsoft.com/office/drawing/2014/main" id="{E94D0A09-5294-3E76-EE0D-729192687CC6}"/>
              </a:ext>
            </a:extLst>
          </p:cNvPr>
          <p:cNvSpPr/>
          <p:nvPr/>
        </p:nvSpPr>
        <p:spPr bwMode="auto">
          <a:xfrm>
            <a:off x="6768004" y="2888940"/>
            <a:ext cx="270030"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cxnSp>
        <p:nvCxnSpPr>
          <p:cNvPr id="27" name="Straight Connector 26">
            <a:extLst>
              <a:ext uri="{FF2B5EF4-FFF2-40B4-BE49-F238E27FC236}">
                <a16:creationId xmlns:a16="http://schemas.microsoft.com/office/drawing/2014/main" id="{19772AD4-F57A-FE95-A602-7907D0DABC88}"/>
              </a:ext>
            </a:extLst>
          </p:cNvPr>
          <p:cNvCxnSpPr/>
          <p:nvPr/>
        </p:nvCxnSpPr>
        <p:spPr bwMode="auto">
          <a:xfrm>
            <a:off x="1601670" y="4184015"/>
            <a:ext cx="378042" cy="21602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Oval 27">
            <a:extLst>
              <a:ext uri="{FF2B5EF4-FFF2-40B4-BE49-F238E27FC236}">
                <a16:creationId xmlns:a16="http://schemas.microsoft.com/office/drawing/2014/main" id="{B2E1D14A-E5C1-23FA-9535-38A0FEA9F076}"/>
              </a:ext>
            </a:extLst>
          </p:cNvPr>
          <p:cNvSpPr/>
          <p:nvPr/>
        </p:nvSpPr>
        <p:spPr bwMode="auto">
          <a:xfrm>
            <a:off x="1691440" y="4185084"/>
            <a:ext cx="270030"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2" name="タイトル 2">
            <a:extLst>
              <a:ext uri="{FF2B5EF4-FFF2-40B4-BE49-F238E27FC236}">
                <a16:creationId xmlns:a16="http://schemas.microsoft.com/office/drawing/2014/main" id="{78AC9E99-0457-5F7F-67DB-199372B6322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250" b="1" cap="all">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ctr"/>
            <a:r>
              <a:rPr kumimoji="1" lang="en-US" altLang="ja-JP" kern="0" dirty="0"/>
              <a:t>TG4AB </a:t>
            </a:r>
            <a:r>
              <a:rPr kumimoji="1" lang="en-US" altLang="ja-JP" kern="0" dirty="0" err="1"/>
              <a:t>Teleco</a:t>
            </a:r>
            <a:r>
              <a:rPr kumimoji="1" lang="en-US" altLang="ja-JP" kern="0" dirty="0"/>
              <a:t> schedule</a:t>
            </a:r>
            <a:endParaRPr kumimoji="1" lang="ja-JP" altLang="en-US" kern="0" dirty="0"/>
          </a:p>
        </p:txBody>
      </p:sp>
    </p:spTree>
    <p:extLst>
      <p:ext uri="{BB962C8B-B14F-4D97-AF65-F5344CB8AC3E}">
        <p14:creationId xmlns:p14="http://schemas.microsoft.com/office/powerpoint/2010/main" val="148837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26</a:t>
            </a:fld>
            <a:endParaRPr lang="en-US"/>
          </a:p>
        </p:txBody>
      </p:sp>
    </p:spTree>
    <p:extLst>
      <p:ext uri="{BB962C8B-B14F-4D97-AF65-F5344CB8AC3E}">
        <p14:creationId xmlns:p14="http://schemas.microsoft.com/office/powerpoint/2010/main" val="271477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27</a:t>
            </a:fld>
            <a:endParaRPr lang="en-US"/>
          </a:p>
        </p:txBody>
      </p:sp>
      <p:sp>
        <p:nvSpPr>
          <p:cNvPr id="3" name="CustomShape 2">
            <a:extLst>
              <a:ext uri="{FF2B5EF4-FFF2-40B4-BE49-F238E27FC236}">
                <a16:creationId xmlns:a16="http://schemas.microsoft.com/office/drawing/2014/main" id="{47DF1F48-6795-6E18-6D01-C959480AC0BF}"/>
              </a:ext>
            </a:extLst>
          </p:cNvPr>
          <p:cNvSpPr/>
          <p:nvPr/>
        </p:nvSpPr>
        <p:spPr>
          <a:xfrm>
            <a:off x="438120" y="660080"/>
            <a:ext cx="8215200" cy="55399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3600" b="0" strike="noStrike" spc="-1" dirty="0">
                <a:solidFill>
                  <a:srgbClr val="000000"/>
                </a:solidFill>
                <a:latin typeface="Arial"/>
                <a:ea typeface="DejaVu Sans"/>
              </a:rPr>
              <a:t>Agenda for November</a:t>
            </a:r>
            <a:endParaRPr lang="en-US" sz="3600" b="0" strike="noStrike" spc="-1" dirty="0">
              <a:solidFill>
                <a:srgbClr val="000000"/>
              </a:solidFill>
              <a:latin typeface="Arial"/>
            </a:endParaRPr>
          </a:p>
        </p:txBody>
      </p:sp>
      <p:sp>
        <p:nvSpPr>
          <p:cNvPr id="5" name="CustomShape 4">
            <a:extLst>
              <a:ext uri="{FF2B5EF4-FFF2-40B4-BE49-F238E27FC236}">
                <a16:creationId xmlns:a16="http://schemas.microsoft.com/office/drawing/2014/main" id="{FF936E31-6100-5712-EB8C-0732AC82CFFF}"/>
              </a:ext>
            </a:extLst>
          </p:cNvPr>
          <p:cNvSpPr/>
          <p:nvPr/>
        </p:nvSpPr>
        <p:spPr>
          <a:xfrm>
            <a:off x="457200" y="1604520"/>
            <a:ext cx="8213760" cy="3961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2840">
              <a:lnSpc>
                <a:spcPct val="100000"/>
              </a:lnSpc>
              <a:spcBef>
                <a:spcPts val="1417"/>
              </a:spcBef>
              <a:buClr>
                <a:srgbClr val="000000"/>
              </a:buClr>
              <a:buSzPct val="45000"/>
              <a:buFont typeface="Wingdings" charset="2"/>
              <a:buChar char=""/>
            </a:pPr>
            <a:r>
              <a:rPr lang="en-IE" sz="2200" b="0" strike="noStrike" spc="-1" dirty="0">
                <a:solidFill>
                  <a:srgbClr val="000000"/>
                </a:solidFill>
                <a:latin typeface="Arial"/>
                <a:ea typeface="DejaVu Sans"/>
              </a:rPr>
              <a:t>Continue working on the issue list: </a:t>
            </a:r>
            <a:r>
              <a:rPr lang="en-IE" sz="2200" b="0" u="sng" strike="noStrike" spc="-1" dirty="0">
                <a:solidFill>
                  <a:srgbClr val="0000FF"/>
                </a:solidFill>
                <a:uFillTx/>
                <a:latin typeface="Arial"/>
                <a:ea typeface="DejaVu Sans"/>
                <a:hlinkClick r:id="rId2"/>
              </a:rPr>
              <a:t>15-23-0422-02</a:t>
            </a:r>
            <a:endParaRPr lang="en-US" sz="2200" b="0" strike="noStrike" spc="-1" dirty="0">
              <a:solidFill>
                <a:srgbClr val="000000"/>
              </a:solidFill>
              <a:latin typeface="Arial"/>
            </a:endParaRPr>
          </a:p>
        </p:txBody>
      </p:sp>
    </p:spTree>
    <p:extLst>
      <p:ext uri="{BB962C8B-B14F-4D97-AF65-F5344CB8AC3E}">
        <p14:creationId xmlns:p14="http://schemas.microsoft.com/office/powerpoint/2010/main" val="29564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28</a:t>
            </a:fld>
            <a:endParaRPr lang="en-US"/>
          </a:p>
        </p:txBody>
      </p:sp>
      <p:sp>
        <p:nvSpPr>
          <p:cNvPr id="2" name="CustomShape 1">
            <a:extLst>
              <a:ext uri="{FF2B5EF4-FFF2-40B4-BE49-F238E27FC236}">
                <a16:creationId xmlns:a16="http://schemas.microsoft.com/office/drawing/2014/main" id="{F1B0DF58-00C8-D593-A27F-6924239631AF}"/>
              </a:ext>
            </a:extLst>
          </p:cNvPr>
          <p:cNvSpPr/>
          <p:nvPr/>
        </p:nvSpPr>
        <p:spPr>
          <a:xfrm>
            <a:off x="457200" y="273600"/>
            <a:ext cx="8219880" cy="1135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3600" b="0" strike="noStrike" spc="-1" dirty="0">
                <a:solidFill>
                  <a:srgbClr val="000000"/>
                </a:solidFill>
                <a:latin typeface="Arial"/>
                <a:ea typeface="DejaVu Sans"/>
              </a:rPr>
              <a:t>Detailed Agenda for November</a:t>
            </a:r>
            <a:endParaRPr lang="en-US" sz="36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5B6DC6A6-470A-75CF-AF3C-0D92F2B66073}"/>
              </a:ext>
            </a:extLst>
          </p:cNvPr>
          <p:cNvSpPr/>
          <p:nvPr/>
        </p:nvSpPr>
        <p:spPr>
          <a:xfrm>
            <a:off x="457200" y="1604520"/>
            <a:ext cx="7765920" cy="3967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8000" lnSpcReduction="20000"/>
          </a:bodyPr>
          <a:lstStyle/>
          <a:p>
            <a:pPr marL="838440" indent="-6181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Tuesday 14</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November 1330-1530</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Opening slides</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Approve agenda (this document) 15-23-0578-00</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Approve minutes </a:t>
            </a:r>
            <a:r>
              <a:rPr lang="en-IE" sz="3200" b="0" u="sng" strike="noStrike" spc="-1" dirty="0">
                <a:solidFill>
                  <a:srgbClr val="0000CC"/>
                </a:solidFill>
                <a:uFillTx/>
                <a:latin typeface="Arial"/>
                <a:ea typeface="DejaVu Sans"/>
                <a:hlinkClick r:id="rId2"/>
              </a:rPr>
              <a:t>15-23-0485-00</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Go through submissions</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Continue working on the issues list</a:t>
            </a:r>
            <a:endParaRPr lang="en-US" sz="3200" b="0" strike="noStrike" spc="-1" dirty="0">
              <a:solidFill>
                <a:srgbClr val="000000"/>
              </a:solidFill>
              <a:latin typeface="Arial"/>
            </a:endParaRPr>
          </a:p>
          <a:p>
            <a:pPr marL="838440" indent="-61812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Thursday 16</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November 1330-1530</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Continue working on the issues list </a:t>
            </a:r>
            <a:endParaRPr lang="en-US" sz="3200" b="0" strike="noStrike" spc="-1" dirty="0">
              <a:solidFill>
                <a:srgbClr val="000000"/>
              </a:solidFill>
              <a:latin typeface="Arial"/>
            </a:endParaRPr>
          </a:p>
          <a:p>
            <a:pPr marL="1256760" lvl="2" indent="-4114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Closing report</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187566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29</a:t>
            </a:fld>
            <a:endParaRPr lang="en-US"/>
          </a:p>
        </p:txBody>
      </p:sp>
      <p:sp>
        <p:nvSpPr>
          <p:cNvPr id="2" name="CustomShape 1">
            <a:extLst>
              <a:ext uri="{FF2B5EF4-FFF2-40B4-BE49-F238E27FC236}">
                <a16:creationId xmlns:a16="http://schemas.microsoft.com/office/drawing/2014/main" id="{1A2E9348-87A5-881A-B91B-B9BC43A8E6EC}"/>
              </a:ext>
            </a:extLst>
          </p:cNvPr>
          <p:cNvSpPr/>
          <p:nvPr/>
        </p:nvSpPr>
        <p:spPr>
          <a:xfrm>
            <a:off x="457200" y="273600"/>
            <a:ext cx="8223840" cy="1139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Arial"/>
                <a:ea typeface="DejaVu Sans"/>
              </a:rPr>
              <a:t>More information</a:t>
            </a:r>
            <a:endParaRPr lang="en-US" sz="36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26987F77-5C33-B3F2-926B-44C8206D844E}"/>
              </a:ext>
            </a:extLst>
          </p:cNvPr>
          <p:cNvSpPr/>
          <p:nvPr/>
        </p:nvSpPr>
        <p:spPr>
          <a:xfrm>
            <a:off x="457200" y="1604520"/>
            <a:ext cx="8224200" cy="397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List of issues can be found in the document </a:t>
            </a:r>
            <a:r>
              <a:rPr lang="en-US" sz="2200" b="0" u="sng" strike="noStrike" spc="-1" dirty="0">
                <a:solidFill>
                  <a:srgbClr val="0000CC"/>
                </a:solidFill>
                <a:uFillTx/>
                <a:latin typeface="Arial"/>
                <a:ea typeface="DejaVu Sans"/>
                <a:hlinkClick r:id="rId2"/>
              </a:rPr>
              <a:t>15-23-0422</a:t>
            </a:r>
            <a:endParaRPr lang="en-US" sz="2200" b="0" strike="noStrike" spc="-1" dirty="0">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Project task list: </a:t>
            </a:r>
            <a:r>
              <a:rPr lang="en-US" sz="2200" b="0" u="sng" strike="noStrike" spc="-1" dirty="0">
                <a:solidFill>
                  <a:srgbClr val="0000CC"/>
                </a:solidFill>
                <a:uFillTx/>
                <a:latin typeface="Arial"/>
                <a:ea typeface="DejaVu Sans"/>
                <a:hlinkClick r:id="rId3"/>
              </a:rPr>
              <a:t>15-23-0397</a:t>
            </a:r>
            <a:endParaRPr lang="en-US" sz="2200" b="0" strike="noStrike" spc="-1" dirty="0">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Old WNG presentation </a:t>
            </a:r>
            <a:r>
              <a:rPr lang="en-US" sz="2200" b="0" u="sng" strike="noStrike" spc="-1" dirty="0">
                <a:solidFill>
                  <a:srgbClr val="0000CC"/>
                </a:solidFill>
                <a:uFillTx/>
                <a:latin typeface="Arial"/>
                <a:ea typeface="DejaVu Sans"/>
                <a:hlinkClick r:id="rId4"/>
              </a:rPr>
              <a:t>15-22-0477</a:t>
            </a:r>
            <a:endParaRPr lang="en-US" sz="2200" b="0" strike="noStrike" spc="-1" dirty="0">
              <a:solidFill>
                <a:srgbClr val="000000"/>
              </a:solidFill>
              <a:latin typeface="Arial"/>
            </a:endParaRPr>
          </a:p>
        </p:txBody>
      </p:sp>
    </p:spTree>
    <p:extLst>
      <p:ext uri="{BB962C8B-B14F-4D97-AF65-F5344CB8AC3E}">
        <p14:creationId xmlns:p14="http://schemas.microsoft.com/office/powerpoint/2010/main" val="267389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30</a:t>
            </a:fld>
            <a:endParaRPr lang="en-US"/>
          </a:p>
        </p:txBody>
      </p:sp>
      <p:sp>
        <p:nvSpPr>
          <p:cNvPr id="2" name="TextShape 1">
            <a:extLst>
              <a:ext uri="{FF2B5EF4-FFF2-40B4-BE49-F238E27FC236}">
                <a16:creationId xmlns:a16="http://schemas.microsoft.com/office/drawing/2014/main" id="{BEA026EB-0D6E-8F18-A84A-7D35540E32F2}"/>
              </a:ext>
            </a:extLst>
          </p:cNvPr>
          <p:cNvSpPr/>
          <p:nvPr/>
        </p:nvSpPr>
        <p:spPr>
          <a:xfrm>
            <a:off x="457200" y="273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Arial"/>
                <a:ea typeface="DejaVu Sans"/>
              </a:rPr>
              <a:t>Timeline</a:t>
            </a:r>
            <a:endParaRPr lang="en-US" sz="3600" b="0" strike="noStrike" spc="-1" dirty="0">
              <a:solidFill>
                <a:srgbClr val="000000"/>
              </a:solidFill>
              <a:latin typeface="Arial"/>
            </a:endParaRPr>
          </a:p>
        </p:txBody>
      </p:sp>
      <p:graphicFrame>
        <p:nvGraphicFramePr>
          <p:cNvPr id="3" name="Table 2">
            <a:extLst>
              <a:ext uri="{FF2B5EF4-FFF2-40B4-BE49-F238E27FC236}">
                <a16:creationId xmlns:a16="http://schemas.microsoft.com/office/drawing/2014/main" id="{92BB3DA2-714B-02AD-B423-5240F169A059}"/>
              </a:ext>
            </a:extLst>
          </p:cNvPr>
          <p:cNvGraphicFramePr/>
          <p:nvPr/>
        </p:nvGraphicFramePr>
        <p:xfrm>
          <a:off x="685800" y="1416240"/>
          <a:ext cx="8001000" cy="4755960"/>
        </p:xfrm>
        <a:graphic>
          <a:graphicData uri="http://schemas.openxmlformats.org/drawingml/2006/table">
            <a:tbl>
              <a:tblPr/>
              <a:tblGrid>
                <a:gridCol w="6330240">
                  <a:extLst>
                    <a:ext uri="{9D8B030D-6E8A-4147-A177-3AD203B41FA5}">
                      <a16:colId xmlns:a16="http://schemas.microsoft.com/office/drawing/2014/main" val="20000"/>
                    </a:ext>
                  </a:extLst>
                </a:gridCol>
                <a:gridCol w="1670760">
                  <a:extLst>
                    <a:ext uri="{9D8B030D-6E8A-4147-A177-3AD203B41FA5}">
                      <a16:colId xmlns:a16="http://schemas.microsoft.com/office/drawing/2014/main" val="20001"/>
                    </a:ext>
                  </a:extLst>
                </a:gridCol>
              </a:tblGrid>
              <a:tr h="594720">
                <a:tc>
                  <a:txBody>
                    <a:bodyPr/>
                    <a:lstStyle/>
                    <a:p>
                      <a:r>
                        <a:rPr lang="en-US" sz="1800" b="0" strike="noStrike" spc="-1">
                          <a:solidFill>
                            <a:srgbClr val="000000"/>
                          </a:solidFill>
                          <a:latin typeface="Arial"/>
                        </a:rPr>
                        <a:t>Finalize the list of issues to be solved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solidFill>
                            <a:srgbClr val="000000"/>
                          </a:solidFill>
                          <a:latin typeface="Arial"/>
                        </a:rPr>
                        <a:t>Jan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94720">
                <a:tc>
                  <a:txBody>
                    <a:bodyPr/>
                    <a:lstStyle/>
                    <a:p>
                      <a:r>
                        <a:rPr lang="en-US" sz="1800" b="0" strike="noStrike" spc="-1">
                          <a:solidFill>
                            <a:srgbClr val="000000"/>
                          </a:solidFill>
                          <a:latin typeface="Arial"/>
                        </a:rPr>
                        <a:t>First version of the draft for WG pre-ballot commenting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latin typeface="Arial"/>
                        </a:rPr>
                        <a:t>Mar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94720">
                <a:tc>
                  <a:txBody>
                    <a:bodyPr/>
                    <a:lstStyle/>
                    <a:p>
                      <a:r>
                        <a:rPr lang="en-US" sz="1800" b="0" strike="noStrike" spc="-1" dirty="0">
                          <a:solidFill>
                            <a:srgbClr val="000000"/>
                          </a:solidFill>
                          <a:latin typeface="Arial"/>
                        </a:rPr>
                        <a:t>Draft ready for letter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latin typeface="Arial"/>
                        </a:rPr>
                        <a:t>May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94720">
                <a:tc>
                  <a:txBody>
                    <a:bodyPr/>
                    <a:lstStyle/>
                    <a:p>
                      <a:r>
                        <a:rPr lang="en-US" sz="1800" b="0" strike="noStrike" spc="-1">
                          <a:solidFill>
                            <a:srgbClr val="000000"/>
                          </a:solidFill>
                          <a:latin typeface="Arial"/>
                        </a:rPr>
                        <a:t>Draft ready for SA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latin typeface="Arial"/>
                        </a:rPr>
                        <a:t>Sep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94720">
                <a:tc>
                  <a:txBody>
                    <a:bodyPr/>
                    <a:lstStyle/>
                    <a:p>
                      <a:r>
                        <a:rPr lang="en-US" sz="1800" b="0" strike="noStrike" spc="-1">
                          <a:solidFill>
                            <a:srgbClr val="000000"/>
                          </a:solidFill>
                          <a:latin typeface="Arial"/>
                        </a:rPr>
                        <a:t>SA ballot start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latin typeface="Arial"/>
                        </a:rPr>
                        <a:t>Nov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94720">
                <a:tc>
                  <a:txBody>
                    <a:bodyPr/>
                    <a:lstStyle/>
                    <a:p>
                      <a:r>
                        <a:rPr lang="en-US" sz="1800" b="0" strike="noStrike" spc="-1">
                          <a:solidFill>
                            <a:srgbClr val="000000"/>
                          </a:solidFill>
                          <a:latin typeface="Arial"/>
                        </a:rPr>
                        <a:t>SA ballot done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latin typeface="Arial"/>
                        </a:rPr>
                        <a:t>Jan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94720">
                <a:tc>
                  <a:txBody>
                    <a:bodyPr/>
                    <a:lstStyle/>
                    <a:p>
                      <a:r>
                        <a:rPr lang="en-US" sz="1800" b="0" strike="noStrike" spc="-1">
                          <a:solidFill>
                            <a:srgbClr val="000000"/>
                          </a:solidFill>
                          <a:latin typeface="Arial"/>
                        </a:rPr>
                        <a:t>Submit to RevCom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92920">
                <a:tc>
                  <a:txBody>
                    <a:bodyPr/>
                    <a:lstStyle/>
                    <a:p>
                      <a:r>
                        <a:rPr lang="en-US" sz="1800" b="0" strike="noStrike" spc="-1">
                          <a:solidFill>
                            <a:srgbClr val="000000"/>
                          </a:solidFill>
                          <a:latin typeface="Arial"/>
                        </a:rPr>
                        <a:t>Standard published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dirty="0">
                          <a:solidFill>
                            <a:srgbClr val="000000"/>
                          </a:solidFill>
                          <a:latin typeface="Arial"/>
                        </a:rPr>
                        <a:t>Sep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9590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31</a:t>
            </a:fld>
            <a:endParaRPr lang="en-US"/>
          </a:p>
        </p:txBody>
      </p:sp>
      <p:sp>
        <p:nvSpPr>
          <p:cNvPr id="5" name="TextShape 3">
            <a:extLst>
              <a:ext uri="{FF2B5EF4-FFF2-40B4-BE49-F238E27FC236}">
                <a16:creationId xmlns:a16="http://schemas.microsoft.com/office/drawing/2014/main" id="{3A126C82-03A2-7D56-4D6E-10BDF0079A05}"/>
              </a:ext>
            </a:extLst>
          </p:cNvPr>
          <p:cNvSpPr/>
          <p:nvPr/>
        </p:nvSpPr>
        <p:spPr>
          <a:xfrm>
            <a:off x="457200" y="273600"/>
            <a:ext cx="822708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Arial"/>
                <a:ea typeface="DejaVu Sans"/>
              </a:rPr>
              <a:t>Meeting achievements</a:t>
            </a:r>
            <a:endParaRPr lang="en-US" sz="3600" b="0" strike="noStrike" spc="-1" dirty="0">
              <a:solidFill>
                <a:srgbClr val="000000"/>
              </a:solidFill>
              <a:latin typeface="Arial"/>
            </a:endParaRPr>
          </a:p>
        </p:txBody>
      </p:sp>
      <p:sp>
        <p:nvSpPr>
          <p:cNvPr id="6" name="TextShape 4">
            <a:extLst>
              <a:ext uri="{FF2B5EF4-FFF2-40B4-BE49-F238E27FC236}">
                <a16:creationId xmlns:a16="http://schemas.microsoft.com/office/drawing/2014/main" id="{F90E8B82-87BB-853F-B2F4-0EFE1CE0943E}"/>
              </a:ext>
            </a:extLst>
          </p:cNvPr>
          <p:cNvSpPr/>
          <p:nvPr/>
        </p:nvSpPr>
        <p:spPr>
          <a:xfrm>
            <a:off x="457200" y="1604520"/>
            <a:ext cx="822708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Created timeline</a:t>
            </a:r>
            <a:endParaRPr lang="en-US" sz="2200" b="0" strike="noStrike" spc="-1" dirty="0">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Updated the issue list</a:t>
            </a:r>
            <a:endParaRPr lang="en-US" sz="2200" b="0" strike="noStrike" spc="-1" dirty="0">
              <a:solidFill>
                <a:srgbClr val="000000"/>
              </a:solidFill>
              <a:latin typeface="Arial"/>
            </a:endParaRPr>
          </a:p>
        </p:txBody>
      </p:sp>
    </p:spTree>
    <p:extLst>
      <p:ext uri="{BB962C8B-B14F-4D97-AF65-F5344CB8AC3E}">
        <p14:creationId xmlns:p14="http://schemas.microsoft.com/office/powerpoint/2010/main" val="3678496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32</a:t>
            </a:fld>
            <a:endParaRPr lang="en-US"/>
          </a:p>
        </p:txBody>
      </p:sp>
      <p:sp>
        <p:nvSpPr>
          <p:cNvPr id="2" name="TextShape 1">
            <a:extLst>
              <a:ext uri="{FF2B5EF4-FFF2-40B4-BE49-F238E27FC236}">
                <a16:creationId xmlns:a16="http://schemas.microsoft.com/office/drawing/2014/main" id="{15D5DFFE-45A0-DB90-07D5-5AC55533C24D}"/>
              </a:ext>
            </a:extLst>
          </p:cNvPr>
          <p:cNvSpPr/>
          <p:nvPr/>
        </p:nvSpPr>
        <p:spPr>
          <a:xfrm>
            <a:off x="457200" y="273600"/>
            <a:ext cx="8457120" cy="1142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Arial"/>
                <a:ea typeface="DejaVu Sans"/>
              </a:rPr>
              <a:t>Agenda for TG4ac for January</a:t>
            </a:r>
            <a:endParaRPr lang="en-US" sz="3600" b="0" strike="noStrike" spc="-1" dirty="0">
              <a:solidFill>
                <a:srgbClr val="000000"/>
              </a:solidFill>
              <a:latin typeface="Arial"/>
            </a:endParaRPr>
          </a:p>
        </p:txBody>
      </p:sp>
      <p:sp>
        <p:nvSpPr>
          <p:cNvPr id="3" name="TextShape 2">
            <a:extLst>
              <a:ext uri="{FF2B5EF4-FFF2-40B4-BE49-F238E27FC236}">
                <a16:creationId xmlns:a16="http://schemas.microsoft.com/office/drawing/2014/main" id="{4B96D683-36D3-01AE-A979-01D0CE7477FE}"/>
              </a:ext>
            </a:extLst>
          </p:cNvPr>
          <p:cNvSpPr/>
          <p:nvPr/>
        </p:nvSpPr>
        <p:spPr>
          <a:xfrm>
            <a:off x="457200" y="1604520"/>
            <a:ext cx="8227080" cy="397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3500"/>
          </a:bodyPr>
          <a:lstStyle/>
          <a:p>
            <a:pPr marL="371520" indent="-27864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Two sessions</a:t>
            </a:r>
            <a:endParaRPr lang="en-US" sz="2200" b="0" strike="noStrike" spc="-1" dirty="0">
              <a:solidFill>
                <a:srgbClr val="000000"/>
              </a:solidFill>
              <a:latin typeface="Arial"/>
            </a:endParaRPr>
          </a:p>
          <a:p>
            <a:pPr marL="371520" indent="-27864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Try to coordinate so it does not overlap TG4ab, 802.11bi, or 802.11bh</a:t>
            </a:r>
            <a:endParaRPr lang="en-US" sz="2200" b="0" strike="noStrike" spc="-1" dirty="0">
              <a:solidFill>
                <a:srgbClr val="000000"/>
              </a:solidFill>
              <a:latin typeface="Arial"/>
            </a:endParaRPr>
          </a:p>
          <a:p>
            <a:pPr marL="371520" indent="-27864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Have a joint one hour meeting with TG4ab</a:t>
            </a:r>
            <a:endParaRPr lang="en-US" sz="2200" b="0" strike="noStrike" spc="-1" dirty="0">
              <a:solidFill>
                <a:srgbClr val="000000"/>
              </a:solidFill>
              <a:latin typeface="Arial"/>
            </a:endParaRPr>
          </a:p>
          <a:p>
            <a:pPr marL="557280" lvl="2" indent="-18576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Perhaps at the end of week, so we can update what has happened</a:t>
            </a:r>
            <a:endParaRPr lang="en-US" sz="2200" b="0" strike="noStrike" spc="-1" dirty="0">
              <a:solidFill>
                <a:srgbClr val="000000"/>
              </a:solidFill>
              <a:latin typeface="Arial"/>
            </a:endParaRPr>
          </a:p>
          <a:p>
            <a:pPr marL="371520" lvl="1" indent="-185760">
              <a:lnSpc>
                <a:spcPct val="100000"/>
              </a:lnSpc>
              <a:spcBef>
                <a:spcPts val="1417"/>
              </a:spcBef>
              <a:buClr>
                <a:srgbClr val="000000"/>
              </a:buClr>
              <a:buSzPct val="45000"/>
              <a:buFont typeface="Wingdings" charset="2"/>
              <a:buChar char=""/>
            </a:pPr>
            <a:r>
              <a:rPr lang="en-US" sz="2200" b="0" strike="noStrike" spc="-1" dirty="0">
                <a:solidFill>
                  <a:srgbClr val="000000"/>
                </a:solidFill>
                <a:latin typeface="Arial"/>
                <a:ea typeface="DejaVu Sans"/>
              </a:rPr>
              <a:t>Finish the issue document, start </a:t>
            </a:r>
            <a:r>
              <a:rPr lang="en-US" sz="2200" b="0" strike="noStrike" spc="-1" dirty="0" err="1">
                <a:solidFill>
                  <a:srgbClr val="000000"/>
                </a:solidFill>
                <a:latin typeface="Arial"/>
                <a:ea typeface="DejaVu Sans"/>
              </a:rPr>
              <a:t>workin</a:t>
            </a:r>
            <a:r>
              <a:rPr lang="en-US" sz="2200" b="0" strike="noStrike" spc="-1" dirty="0">
                <a:solidFill>
                  <a:srgbClr val="000000"/>
                </a:solidFill>
                <a:latin typeface="Arial"/>
                <a:ea typeface="DejaVu Sans"/>
              </a:rPr>
              <a:t> on the solutions</a:t>
            </a:r>
            <a:endParaRPr lang="en-US" sz="2200" b="0" strike="noStrike" spc="-1" dirty="0">
              <a:solidFill>
                <a:srgbClr val="000000"/>
              </a:solidFill>
              <a:latin typeface="Arial"/>
            </a:endParaRPr>
          </a:p>
        </p:txBody>
      </p:sp>
    </p:spTree>
    <p:extLst>
      <p:ext uri="{BB962C8B-B14F-4D97-AF65-F5344CB8AC3E}">
        <p14:creationId xmlns:p14="http://schemas.microsoft.com/office/powerpoint/2010/main" val="2818896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TG4me (Revision to 802.15.4 2020)</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33</a:t>
            </a:fld>
            <a:endParaRPr lang="en-US"/>
          </a:p>
        </p:txBody>
      </p:sp>
    </p:spTree>
    <p:extLst>
      <p:ext uri="{BB962C8B-B14F-4D97-AF65-F5344CB8AC3E}">
        <p14:creationId xmlns:p14="http://schemas.microsoft.com/office/powerpoint/2010/main" val="332256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91960A-E25F-3241-9B80-70C7BBDB6E71}"/>
              </a:ext>
            </a:extLst>
          </p:cNvPr>
          <p:cNvSpPr>
            <a:spLocks noGrp="1"/>
          </p:cNvSpPr>
          <p:nvPr>
            <p:ph type="sldNum" sz="quarter" idx="12"/>
          </p:nvPr>
        </p:nvSpPr>
        <p:spPr/>
        <p:txBody>
          <a:bodyPr/>
          <a:lstStyle/>
          <a:p>
            <a:r>
              <a:rPr lang="en-US" altLang="en-US"/>
              <a:t>Slide </a:t>
            </a:r>
            <a:fld id="{FC48E8D0-BE64-DE41-B35D-CE8EF9001215}" type="slidenum">
              <a:rPr lang="en-US" altLang="en-US"/>
              <a:pPr/>
              <a:t>34</a:t>
            </a:fld>
            <a:endParaRPr lang="en-US" altLang="en-US"/>
          </a:p>
        </p:txBody>
      </p:sp>
      <p:sp>
        <p:nvSpPr>
          <p:cNvPr id="2" name="Title 1">
            <a:extLst>
              <a:ext uri="{FF2B5EF4-FFF2-40B4-BE49-F238E27FC236}">
                <a16:creationId xmlns:a16="http://schemas.microsoft.com/office/drawing/2014/main" id="{0EF6351D-BB37-D545-9F45-F59941DE3732}"/>
              </a:ext>
            </a:extLst>
          </p:cNvPr>
          <p:cNvSpPr>
            <a:spLocks noGrp="1"/>
          </p:cNvSpPr>
          <p:nvPr>
            <p:ph type="ctrTitle"/>
          </p:nvPr>
        </p:nvSpPr>
        <p:spPr>
          <a:xfrm>
            <a:off x="1143000" y="687908"/>
            <a:ext cx="6858000" cy="766763"/>
          </a:xfrm>
        </p:spPr>
        <p:txBody>
          <a:bodyPr/>
          <a:lstStyle/>
          <a:p>
            <a:r>
              <a:rPr lang="en-US" sz="3600" dirty="0"/>
              <a:t>15.4me Sessions this Week</a:t>
            </a:r>
          </a:p>
        </p:txBody>
      </p:sp>
      <p:graphicFrame>
        <p:nvGraphicFramePr>
          <p:cNvPr id="9" name="Inhaltsplatzhalter 6">
            <a:extLst>
              <a:ext uri="{FF2B5EF4-FFF2-40B4-BE49-F238E27FC236}">
                <a16:creationId xmlns:a16="http://schemas.microsoft.com/office/drawing/2014/main" id="{D3891C38-90C8-B54C-BBB1-1790DCF9C03A}"/>
              </a:ext>
            </a:extLst>
          </p:cNvPr>
          <p:cNvGraphicFramePr>
            <a:graphicFrameLocks/>
          </p:cNvGraphicFramePr>
          <p:nvPr/>
        </p:nvGraphicFramePr>
        <p:xfrm>
          <a:off x="857825" y="1493440"/>
          <a:ext cx="7752774" cy="4255105"/>
        </p:xfrm>
        <a:graphic>
          <a:graphicData uri="http://schemas.openxmlformats.org/drawingml/2006/table">
            <a:tbl>
              <a:tblPr firstRow="1" firstCol="1" bandRow="1">
                <a:tableStyleId>{00A15C55-8517-42AA-B614-E9B94910E393}</a:tableStyleId>
              </a:tblPr>
              <a:tblGrid>
                <a:gridCol w="818508">
                  <a:extLst>
                    <a:ext uri="{9D8B030D-6E8A-4147-A177-3AD203B41FA5}">
                      <a16:colId xmlns:a16="http://schemas.microsoft.com/office/drawing/2014/main" val="20000"/>
                    </a:ext>
                  </a:extLst>
                </a:gridCol>
                <a:gridCol w="2046269">
                  <a:extLst>
                    <a:ext uri="{9D8B030D-6E8A-4147-A177-3AD203B41FA5}">
                      <a16:colId xmlns:a16="http://schemas.microsoft.com/office/drawing/2014/main" val="20001"/>
                    </a:ext>
                  </a:extLst>
                </a:gridCol>
                <a:gridCol w="1667488">
                  <a:extLst>
                    <a:ext uri="{9D8B030D-6E8A-4147-A177-3AD203B41FA5}">
                      <a16:colId xmlns:a16="http://schemas.microsoft.com/office/drawing/2014/main" val="20002"/>
                    </a:ext>
                  </a:extLst>
                </a:gridCol>
                <a:gridCol w="1620310">
                  <a:extLst>
                    <a:ext uri="{9D8B030D-6E8A-4147-A177-3AD203B41FA5}">
                      <a16:colId xmlns:a16="http://schemas.microsoft.com/office/drawing/2014/main" val="20003"/>
                    </a:ext>
                  </a:extLst>
                </a:gridCol>
                <a:gridCol w="1600199">
                  <a:extLst>
                    <a:ext uri="{9D8B030D-6E8A-4147-A177-3AD203B41FA5}">
                      <a16:colId xmlns:a16="http://schemas.microsoft.com/office/drawing/2014/main" val="20004"/>
                    </a:ext>
                  </a:extLst>
                </a:gridCol>
              </a:tblGrid>
              <a:tr h="500985">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Opening 802 Plenary </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802.15.4me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Session 3 (9am)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1"/>
                  </a:ext>
                </a:extLst>
              </a:tr>
              <a:tr h="455265">
                <a:tc>
                  <a:txBody>
                    <a:bodyPr/>
                    <a:lstStyle/>
                    <a:p>
                      <a:r>
                        <a:rPr lang="en-US" dirty="0"/>
                        <a:t>AM</a:t>
                      </a:r>
                      <a:r>
                        <a:rPr lang="en-US" baseline="0" dirty="0"/>
                        <a:t> 2</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Opening 802.15 Plenary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802.15.4me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Session 2</a:t>
                      </a:r>
                    </a:p>
                  </a:txBody>
                  <a:tcPr/>
                </a:tc>
                <a:tc>
                  <a:txBody>
                    <a:bodyPr/>
                    <a:lstStyle/>
                    <a:p>
                      <a:pPr algn="ctr"/>
                      <a:r>
                        <a:rPr lang="en-US" dirty="0"/>
                        <a:t>Midweek Plenary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802.15.4me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Session 4</a:t>
                      </a:r>
                    </a:p>
                  </a:txBody>
                  <a:tcPr/>
                </a:tc>
                <a:extLst>
                  <a:ext uri="{0D108BD9-81ED-4DB2-BD59-A6C34878D82A}">
                    <a16:rowId xmlns:a16="http://schemas.microsoft.com/office/drawing/2014/main" val="10002"/>
                  </a:ext>
                </a:extLst>
              </a:tr>
              <a:tr h="0">
                <a:tc>
                  <a:txBody>
                    <a:bodyPr/>
                    <a:lstStyle/>
                    <a:p>
                      <a:r>
                        <a:rPr lang="en-US" dirty="0"/>
                        <a:t>PM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802.15.4me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Session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802.15 Closing Plenary</a:t>
                      </a:r>
                    </a:p>
                  </a:txBody>
                  <a:tcPr/>
                </a:tc>
                <a:extLst>
                  <a:ext uri="{0D108BD9-81ED-4DB2-BD59-A6C34878D82A}">
                    <a16:rowId xmlns:a16="http://schemas.microsoft.com/office/drawing/2014/main" val="10004"/>
                  </a:ext>
                </a:extLst>
              </a:tr>
              <a:tr h="370840">
                <a:tc>
                  <a:txBody>
                    <a:bodyPr/>
                    <a:lstStyle/>
                    <a:p>
                      <a:r>
                        <a:rPr lang="en-US" dirty="0"/>
                        <a:t>6:30p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774931192"/>
                  </a:ext>
                </a:extLst>
              </a:tr>
            </a:tbl>
          </a:graphicData>
        </a:graphic>
      </p:graphicFrame>
      <p:sp>
        <p:nvSpPr>
          <p:cNvPr id="3" name="TextBox 2">
            <a:extLst>
              <a:ext uri="{FF2B5EF4-FFF2-40B4-BE49-F238E27FC236}">
                <a16:creationId xmlns:a16="http://schemas.microsoft.com/office/drawing/2014/main" id="{43695B29-5A45-4944-8BB9-523EF2AE72E2}"/>
              </a:ext>
            </a:extLst>
          </p:cNvPr>
          <p:cNvSpPr txBox="1"/>
          <p:nvPr/>
        </p:nvSpPr>
        <p:spPr>
          <a:xfrm>
            <a:off x="1648918" y="5366479"/>
            <a:ext cx="1947969" cy="276999"/>
          </a:xfrm>
          <a:prstGeom prst="rect">
            <a:avLst/>
          </a:prstGeom>
          <a:noFill/>
        </p:spPr>
        <p:txBody>
          <a:bodyPr wrap="none" rtlCol="0">
            <a:spAutoFit/>
          </a:bodyPr>
          <a:lstStyle/>
          <a:p>
            <a:r>
              <a:rPr lang="en-US" sz="1200" dirty="0"/>
              <a:t>4 Sessions will be scheduled</a:t>
            </a:r>
          </a:p>
        </p:txBody>
      </p:sp>
    </p:spTree>
    <p:extLst>
      <p:ext uri="{BB962C8B-B14F-4D97-AF65-F5344CB8AC3E}">
        <p14:creationId xmlns:p14="http://schemas.microsoft.com/office/powerpoint/2010/main" val="772851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Agenda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800" dirty="0"/>
              <a:t>	</a:t>
            </a:r>
          </a:p>
          <a:p>
            <a:pPr lvl="1"/>
            <a:r>
              <a:rPr lang="en-US" sz="2400" dirty="0"/>
              <a:t>Call for Patents</a:t>
            </a:r>
          </a:p>
          <a:p>
            <a:pPr lvl="1"/>
            <a:r>
              <a:rPr lang="en-US" sz="2400" dirty="0"/>
              <a:t>Approve Agenda </a:t>
            </a:r>
          </a:p>
          <a:p>
            <a:pPr lvl="1"/>
            <a:r>
              <a:rPr lang="en-US" sz="2400" dirty="0"/>
              <a:t>Approve Minutes</a:t>
            </a:r>
          </a:p>
          <a:p>
            <a:pPr lvl="1"/>
            <a:r>
              <a:rPr lang="en-US" sz="2400" dirty="0"/>
              <a:t>Ballot Results</a:t>
            </a:r>
          </a:p>
          <a:p>
            <a:pPr lvl="1"/>
            <a:r>
              <a:rPr lang="en-US" sz="2400" dirty="0"/>
              <a:t>Comments </a:t>
            </a:r>
          </a:p>
          <a:p>
            <a:pPr lvl="1"/>
            <a:r>
              <a:rPr lang="en-US" sz="2400" dirty="0"/>
              <a:t>Next Steps </a:t>
            </a:r>
          </a:p>
          <a:p>
            <a:pPr lvl="1"/>
            <a:r>
              <a:rPr lang="en-US" sz="2400" dirty="0"/>
              <a:t>Review Draft Timeline</a:t>
            </a:r>
          </a:p>
          <a:p>
            <a:pPr lvl="1"/>
            <a:r>
              <a:rPr lang="en-US" sz="2400" dirty="0"/>
              <a:t>Update Checklist (DCN 15.23.0400.03)</a:t>
            </a:r>
          </a:p>
          <a:p>
            <a:pPr lvl="1"/>
            <a:r>
              <a:rPr lang="en-US" sz="2400" dirty="0"/>
              <a:t>Next meetings</a:t>
            </a:r>
            <a:endParaRPr lang="en-US" sz="1800" dirty="0"/>
          </a:p>
          <a:p>
            <a:endParaRPr lang="en-US" sz="20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35</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id="{1B363A52-4277-AD42-AF6E-043DBB2ABEE1}"/>
              </a:ext>
            </a:extLst>
          </p:cNvPr>
          <p:cNvSpPr txBox="1">
            <a:spLocks/>
          </p:cNvSpPr>
          <p:nvPr/>
        </p:nvSpPr>
        <p:spPr bwMode="auto">
          <a:xfrm>
            <a:off x="723900" y="262233"/>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Agenda </a:t>
            </a:r>
          </a:p>
        </p:txBody>
      </p:sp>
    </p:spTree>
    <p:extLst>
      <p:ext uri="{BB962C8B-B14F-4D97-AF65-F5344CB8AC3E}">
        <p14:creationId xmlns:p14="http://schemas.microsoft.com/office/powerpoint/2010/main" val="2211291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21F1C5-52DF-6E77-6B8F-C2C2ADDE2DFE}"/>
              </a:ext>
            </a:extLst>
          </p:cNvPr>
          <p:cNvSpPr>
            <a:spLocks noGrp="1"/>
          </p:cNvSpPr>
          <p:nvPr>
            <p:ph type="sldNum" sz="quarter" idx="12"/>
          </p:nvPr>
        </p:nvSpPr>
        <p:spPr/>
        <p:txBody>
          <a:bodyPr/>
          <a:lstStyle/>
          <a:p>
            <a:r>
              <a:rPr lang="en-US" altLang="en-US"/>
              <a:t>Slide </a:t>
            </a:r>
            <a:fld id="{58152E45-916A-4842-9355-BAD8FE9287DF}" type="slidenum">
              <a:rPr lang="en-US" altLang="en-US" smtClean="0"/>
              <a:pPr/>
              <a:t>36</a:t>
            </a:fld>
            <a:endParaRPr lang="en-US" altLang="en-US"/>
          </a:p>
        </p:txBody>
      </p:sp>
      <p:sp>
        <p:nvSpPr>
          <p:cNvPr id="4" name="Title 1">
            <a:extLst>
              <a:ext uri="{FF2B5EF4-FFF2-40B4-BE49-F238E27FC236}">
                <a16:creationId xmlns:a16="http://schemas.microsoft.com/office/drawing/2014/main" id="{881B23E7-D0BD-6418-1215-2011F1C87F44}"/>
              </a:ext>
            </a:extLst>
          </p:cNvPr>
          <p:cNvSpPr>
            <a:spLocks noGrp="1"/>
          </p:cNvSpPr>
          <p:nvPr>
            <p:ph type="title"/>
          </p:nvPr>
        </p:nvSpPr>
        <p:spPr/>
        <p:txBody>
          <a:bodyPr/>
          <a:lstStyle/>
          <a:p>
            <a:r>
              <a:rPr lang="en-US" dirty="0"/>
              <a:t>TG Motion for CRG</a:t>
            </a:r>
          </a:p>
        </p:txBody>
      </p:sp>
      <p:sp>
        <p:nvSpPr>
          <p:cNvPr id="5" name="TextBox 4">
            <a:extLst>
              <a:ext uri="{FF2B5EF4-FFF2-40B4-BE49-F238E27FC236}">
                <a16:creationId xmlns:a16="http://schemas.microsoft.com/office/drawing/2014/main" id="{C4A6466D-EEEB-20C9-6F38-967775000DF0}"/>
              </a:ext>
            </a:extLst>
          </p:cNvPr>
          <p:cNvSpPr txBox="1"/>
          <p:nvPr/>
        </p:nvSpPr>
        <p:spPr>
          <a:xfrm>
            <a:off x="755242" y="1761067"/>
            <a:ext cx="7711425" cy="4093428"/>
          </a:xfrm>
          <a:prstGeom prst="rect">
            <a:avLst/>
          </a:prstGeom>
          <a:noFill/>
        </p:spPr>
        <p:txBody>
          <a:bodyPr wrap="square">
            <a:spAutoFit/>
          </a:bodyPr>
          <a:lstStyle/>
          <a:p>
            <a:r>
              <a:rPr lang="en-US" sz="2000" dirty="0"/>
              <a:t>Move that TG4me formally request that 802.15 WG approve the formation of a Comment Resolution Group (CRG) for the WG balloting of the P802.15.04.me_D02 with the following membership: Gary Stuebing(chair), Tero </a:t>
            </a:r>
            <a:r>
              <a:rPr lang="en-US" sz="2000" dirty="0" err="1"/>
              <a:t>Kivinen</a:t>
            </a:r>
            <a:r>
              <a:rPr lang="en-US" sz="2000" dirty="0"/>
              <a:t>, Phil Beecher, Billy Verso, Ann Krieger and Ben Rolfe. The 802.15.4me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endParaRPr lang="en-US" sz="2000" dirty="0"/>
          </a:p>
          <a:p>
            <a:r>
              <a:rPr lang="en-US" sz="2000" dirty="0"/>
              <a:t>Moved: Ann Krieger</a:t>
            </a:r>
          </a:p>
          <a:p>
            <a:r>
              <a:rPr lang="en-US" sz="2000" dirty="0"/>
              <a:t>Second: Tero </a:t>
            </a:r>
            <a:r>
              <a:rPr lang="en-US" sz="2000" dirty="0" err="1"/>
              <a:t>Kivinen</a:t>
            </a:r>
            <a:r>
              <a:rPr lang="en-US" sz="2000" dirty="0"/>
              <a:t> </a:t>
            </a:r>
          </a:p>
        </p:txBody>
      </p:sp>
    </p:spTree>
    <p:extLst>
      <p:ext uri="{BB962C8B-B14F-4D97-AF65-F5344CB8AC3E}">
        <p14:creationId xmlns:p14="http://schemas.microsoft.com/office/powerpoint/2010/main" val="2201958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21F1C5-52DF-6E77-6B8F-C2C2ADDE2DFE}"/>
              </a:ext>
            </a:extLst>
          </p:cNvPr>
          <p:cNvSpPr>
            <a:spLocks noGrp="1"/>
          </p:cNvSpPr>
          <p:nvPr>
            <p:ph type="sldNum" sz="quarter" idx="12"/>
          </p:nvPr>
        </p:nvSpPr>
        <p:spPr/>
        <p:txBody>
          <a:bodyPr/>
          <a:lstStyle/>
          <a:p>
            <a:r>
              <a:rPr lang="en-US" altLang="en-US"/>
              <a:t>Slide </a:t>
            </a:r>
            <a:fld id="{58152E45-916A-4842-9355-BAD8FE9287DF}" type="slidenum">
              <a:rPr lang="en-US" altLang="en-US" smtClean="0"/>
              <a:pPr/>
              <a:t>37</a:t>
            </a:fld>
            <a:endParaRPr lang="en-US" altLang="en-US"/>
          </a:p>
        </p:txBody>
      </p:sp>
      <p:sp>
        <p:nvSpPr>
          <p:cNvPr id="4" name="Title 1">
            <a:extLst>
              <a:ext uri="{FF2B5EF4-FFF2-40B4-BE49-F238E27FC236}">
                <a16:creationId xmlns:a16="http://schemas.microsoft.com/office/drawing/2014/main" id="{881B23E7-D0BD-6418-1215-2011F1C87F44}"/>
              </a:ext>
            </a:extLst>
          </p:cNvPr>
          <p:cNvSpPr>
            <a:spLocks noGrp="1"/>
          </p:cNvSpPr>
          <p:nvPr>
            <p:ph type="title"/>
          </p:nvPr>
        </p:nvSpPr>
        <p:spPr/>
        <p:txBody>
          <a:bodyPr/>
          <a:lstStyle/>
          <a:p>
            <a:r>
              <a:rPr lang="en-US" dirty="0"/>
              <a:t>WG Motion for CRG</a:t>
            </a:r>
          </a:p>
        </p:txBody>
      </p:sp>
      <p:sp>
        <p:nvSpPr>
          <p:cNvPr id="5" name="TextBox 4">
            <a:extLst>
              <a:ext uri="{FF2B5EF4-FFF2-40B4-BE49-F238E27FC236}">
                <a16:creationId xmlns:a16="http://schemas.microsoft.com/office/drawing/2014/main" id="{C4A6466D-EEEB-20C9-6F38-967775000DF0}"/>
              </a:ext>
            </a:extLst>
          </p:cNvPr>
          <p:cNvSpPr txBox="1"/>
          <p:nvPr/>
        </p:nvSpPr>
        <p:spPr>
          <a:xfrm>
            <a:off x="755242" y="1761067"/>
            <a:ext cx="7711425" cy="4093428"/>
          </a:xfrm>
          <a:prstGeom prst="rect">
            <a:avLst/>
          </a:prstGeom>
          <a:noFill/>
        </p:spPr>
        <p:txBody>
          <a:bodyPr wrap="square">
            <a:spAutoFit/>
          </a:bodyPr>
          <a:lstStyle/>
          <a:p>
            <a:r>
              <a:rPr lang="en-US" sz="2000" dirty="0"/>
              <a:t>Move that 802.15 WG approve the formation of a Comment Resolution Group (CRG) for the WG balloting of the P802.15.04.me_D01 with the following membership: Gary Stuebing(chair), Tero Kivinen, Phil Beecher, Billy Verso, Ann Krieger and Ben Rolfe. The 802.15.4me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endParaRPr lang="en-US" sz="2000" dirty="0"/>
          </a:p>
          <a:p>
            <a:r>
              <a:rPr lang="en-US" sz="2000" dirty="0"/>
              <a:t>Moved: Gary Stuebing</a:t>
            </a:r>
          </a:p>
          <a:p>
            <a:r>
              <a:rPr lang="en-US" sz="2000" dirty="0"/>
              <a:t>Second:</a:t>
            </a:r>
          </a:p>
        </p:txBody>
      </p:sp>
    </p:spTree>
    <p:extLst>
      <p:ext uri="{BB962C8B-B14F-4D97-AF65-F5344CB8AC3E}">
        <p14:creationId xmlns:p14="http://schemas.microsoft.com/office/powerpoint/2010/main" val="3760597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800" dirty="0"/>
              <a:t>Results of last ballot: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Comments Received: 310 – Rogue 3</a:t>
            </a:r>
          </a:p>
          <a:p>
            <a:pPr marL="0" indent="0">
              <a:buNone/>
            </a:pPr>
            <a:r>
              <a:rPr lang="en-US" sz="2800" dirty="0"/>
              <a:t>Latest Spreadsheet: 15-23-0497-13-04me</a:t>
            </a:r>
          </a:p>
          <a:p>
            <a:pPr marL="0" indent="0">
              <a:buNone/>
            </a:pPr>
            <a:endParaRPr lang="en-US" sz="2800" dirty="0"/>
          </a:p>
          <a:p>
            <a:pPr marL="0" indent="0">
              <a:buNone/>
            </a:pPr>
            <a:endParaRPr lang="en-US" sz="2800" dirty="0"/>
          </a:p>
          <a:p>
            <a:pPr marL="0" indent="0">
              <a:buNone/>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38</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210FAEC7-2EB0-EB29-484E-8C04969BADFF}"/>
              </a:ext>
            </a:extLst>
          </p:cNvPr>
          <p:cNvPicPr>
            <a:picLocks noChangeAspect="1"/>
          </p:cNvPicPr>
          <p:nvPr/>
        </p:nvPicPr>
        <p:blipFill>
          <a:blip r:embed="rId2"/>
          <a:stretch>
            <a:fillRect/>
          </a:stretch>
        </p:blipFill>
        <p:spPr>
          <a:xfrm>
            <a:off x="4361921" y="1219200"/>
            <a:ext cx="3098800" cy="3187700"/>
          </a:xfrm>
          <a:prstGeom prst="rect">
            <a:avLst/>
          </a:prstGeom>
        </p:spPr>
      </p:pic>
      <p:pic>
        <p:nvPicPr>
          <p:cNvPr id="7" name="Picture 6">
            <a:extLst>
              <a:ext uri="{FF2B5EF4-FFF2-40B4-BE49-F238E27FC236}">
                <a16:creationId xmlns:a16="http://schemas.microsoft.com/office/drawing/2014/main" id="{1B22CE10-1C95-06F4-5774-A9683103F402}"/>
              </a:ext>
            </a:extLst>
          </p:cNvPr>
          <p:cNvPicPr>
            <a:picLocks noChangeAspect="1"/>
          </p:cNvPicPr>
          <p:nvPr/>
        </p:nvPicPr>
        <p:blipFill>
          <a:blip r:embed="rId3"/>
          <a:stretch>
            <a:fillRect/>
          </a:stretch>
        </p:blipFill>
        <p:spPr>
          <a:xfrm>
            <a:off x="665398" y="5370754"/>
            <a:ext cx="7772400" cy="658046"/>
          </a:xfrm>
          <a:prstGeom prst="rect">
            <a:avLst/>
          </a:prstGeom>
        </p:spPr>
      </p:pic>
    </p:spTree>
    <p:extLst>
      <p:ext uri="{BB962C8B-B14F-4D97-AF65-F5344CB8AC3E}">
        <p14:creationId xmlns:p14="http://schemas.microsoft.com/office/powerpoint/2010/main" val="2664823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000" dirty="0"/>
              <a:t>Minutes: 15-23-0610-00-04me</a:t>
            </a:r>
          </a:p>
          <a:p>
            <a:pPr marL="0" indent="0">
              <a:buNone/>
            </a:pPr>
            <a:r>
              <a:rPr lang="en-US" sz="2000" dirty="0"/>
              <a:t>CRG Formed – Notification via reflector</a:t>
            </a:r>
          </a:p>
          <a:p>
            <a:pPr marL="0" indent="0">
              <a:buNone/>
            </a:pPr>
            <a:r>
              <a:rPr lang="en-US" sz="2000" dirty="0"/>
              <a:t>Sponsor Pool and MEC review to be requested</a:t>
            </a:r>
          </a:p>
          <a:p>
            <a:pPr marL="0" indent="0">
              <a:buNone/>
            </a:pPr>
            <a:r>
              <a:rPr lang="en-US" sz="2000" dirty="0"/>
              <a:t>After next Ballot</a:t>
            </a:r>
          </a:p>
          <a:p>
            <a:pPr marL="0" indent="0">
              <a:buNone/>
            </a:pPr>
            <a:r>
              <a:rPr lang="en-US" sz="2000" dirty="0"/>
              <a:t>Checklist: 	15-23-0400-03-04me</a:t>
            </a:r>
          </a:p>
          <a:p>
            <a:pPr marL="0" indent="0">
              <a:buNone/>
            </a:pPr>
            <a:r>
              <a:rPr lang="en-US" sz="2000" dirty="0"/>
              <a:t>Next meeting draft agenda: 15-23-0613-00-04me</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39</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7890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137</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22</a:t>
            </a:r>
            <a:endParaRPr lang="en-US" sz="2000" kern="0" dirty="0">
              <a:latin typeface="Arial Rounded MT Bold" pitchFamily="34" charset="0"/>
              <a:cs typeface="Arial" charset="0"/>
            </a:endParaRPr>
          </a:p>
          <a:p>
            <a:pPr marL="609600" indent="-609600"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516A2-CF63-EDF1-E9B4-AAC07969E37A}"/>
              </a:ext>
            </a:extLst>
          </p:cNvPr>
          <p:cNvSpPr>
            <a:spLocks noGrp="1"/>
          </p:cNvSpPr>
          <p:nvPr>
            <p:ph idx="1"/>
          </p:nvPr>
        </p:nvSpPr>
        <p:spPr>
          <a:xfrm>
            <a:off x="685800" y="1355310"/>
            <a:ext cx="7772400" cy="4114800"/>
          </a:xfrm>
        </p:spPr>
        <p:txBody>
          <a:bodyPr/>
          <a:lstStyle/>
          <a:p>
            <a:r>
              <a:rPr lang="en-US" sz="2000" dirty="0"/>
              <a:t>Nov/23 – Comment  Resolution and Recirc of Letter Ballot </a:t>
            </a:r>
          </a:p>
          <a:p>
            <a:r>
              <a:rPr lang="en-US" sz="2000" dirty="0"/>
              <a:t>Nov/23 – Request Sponsor Ballot Group</a:t>
            </a:r>
          </a:p>
          <a:p>
            <a:r>
              <a:rPr lang="en-US" sz="2000" dirty="0"/>
              <a:t>Jan/24 – Working Group Motion to SA Ballot and CRG (LMSC Package Created)</a:t>
            </a:r>
          </a:p>
          <a:p>
            <a:r>
              <a:rPr lang="en-US" sz="2000" dirty="0"/>
              <a:t>Jan/Feb 24 – Optimistic SA Ballot (EC Call?)</a:t>
            </a:r>
          </a:p>
          <a:p>
            <a:r>
              <a:rPr lang="en-US" sz="2000" dirty="0"/>
              <a:t>Mar/24 – SA Ballot comment resolution and CRG</a:t>
            </a:r>
          </a:p>
          <a:p>
            <a:r>
              <a:rPr lang="en-US" sz="2000" dirty="0"/>
              <a:t>Jul/24 – SA Recirc (CRG)</a:t>
            </a:r>
          </a:p>
          <a:p>
            <a:r>
              <a:rPr lang="en-US" sz="2000" dirty="0"/>
              <a:t>Sep/24 – Optimistic SA to </a:t>
            </a:r>
            <a:r>
              <a:rPr lang="en-US" sz="2000" dirty="0" err="1"/>
              <a:t>Revcom</a:t>
            </a:r>
            <a:endParaRPr lang="en-US" sz="2000" dirty="0"/>
          </a:p>
          <a:p>
            <a:r>
              <a:rPr lang="en-US" sz="2000" dirty="0"/>
              <a:t>Dec/24 – SA to </a:t>
            </a:r>
            <a:r>
              <a:rPr lang="en-US" sz="2000" dirty="0" err="1"/>
              <a:t>Revcom</a:t>
            </a:r>
            <a:endParaRPr lang="en-US" sz="2000" dirty="0"/>
          </a:p>
          <a:p>
            <a:endParaRPr lang="en-US" sz="2000" dirty="0"/>
          </a:p>
          <a:p>
            <a:endParaRPr lang="en-US" dirty="0"/>
          </a:p>
        </p:txBody>
      </p:sp>
      <p:sp>
        <p:nvSpPr>
          <p:cNvPr id="3" name="Slide Number Placeholder 2">
            <a:extLst>
              <a:ext uri="{FF2B5EF4-FFF2-40B4-BE49-F238E27FC236}">
                <a16:creationId xmlns:a16="http://schemas.microsoft.com/office/drawing/2014/main" id="{A8190534-3624-E059-6343-FB188EC8F971}"/>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40</a:t>
            </a:fld>
            <a:endParaRPr lang="en-US" altLang="en-US"/>
          </a:p>
        </p:txBody>
      </p:sp>
      <p:sp>
        <p:nvSpPr>
          <p:cNvPr id="4" name="Title 1">
            <a:extLst>
              <a:ext uri="{FF2B5EF4-FFF2-40B4-BE49-F238E27FC236}">
                <a16:creationId xmlns:a16="http://schemas.microsoft.com/office/drawing/2014/main" id="{60AEDFFC-F93F-7672-7411-F1ACF06C34FE}"/>
              </a:ext>
            </a:extLst>
          </p:cNvPr>
          <p:cNvSpPr txBox="1">
            <a:spLocks/>
          </p:cNvSpPr>
          <p:nvPr/>
        </p:nvSpPr>
        <p:spPr bwMode="auto">
          <a:xfrm>
            <a:off x="723900" y="27274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Draft Timeline </a:t>
            </a:r>
          </a:p>
        </p:txBody>
      </p:sp>
    </p:spTree>
    <p:extLst>
      <p:ext uri="{BB962C8B-B14F-4D97-AF65-F5344CB8AC3E}">
        <p14:creationId xmlns:p14="http://schemas.microsoft.com/office/powerpoint/2010/main" val="2303086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41</a:t>
            </a:fld>
            <a:endParaRPr lang="en-US" dirty="0"/>
          </a:p>
        </p:txBody>
      </p:sp>
    </p:spTree>
    <p:extLst>
      <p:ext uri="{BB962C8B-B14F-4D97-AF65-F5344CB8AC3E}">
        <p14:creationId xmlns:p14="http://schemas.microsoft.com/office/powerpoint/2010/main" val="4084250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42</a:t>
            </a:fld>
            <a:endParaRPr lang="en-US" altLang="ja-JP" dirty="0"/>
          </a:p>
        </p:txBody>
      </p:sp>
      <p:sp>
        <p:nvSpPr>
          <p:cNvPr id="8" name="コンテンツ プレースホルダー 1">
            <a:extLst>
              <a:ext uri="{FF2B5EF4-FFF2-40B4-BE49-F238E27FC236}">
                <a16:creationId xmlns:a16="http://schemas.microsoft.com/office/drawing/2014/main" id="{5352B25F-9FFB-DD92-0CF1-C0443E2F7DDD}"/>
              </a:ext>
            </a:extLst>
          </p:cNvPr>
          <p:cNvSpPr txBox="1">
            <a:spLocks/>
          </p:cNvSpPr>
          <p:nvPr/>
        </p:nvSpPr>
        <p:spPr>
          <a:xfrm>
            <a:off x="380999" y="1607473"/>
            <a:ext cx="8641325" cy="520679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nSpc>
                <a:spcPts val="2100"/>
              </a:lnSpc>
              <a:buFontTx/>
              <a:buNone/>
            </a:pPr>
            <a:r>
              <a:rPr lang="en-US" altLang="ja-JP" sz="1600" b="1" kern="0" dirty="0"/>
              <a:t>Objective</a:t>
            </a:r>
            <a:r>
              <a:rPr lang="en-US" altLang="ja-JP" sz="1600" kern="0" dirty="0"/>
              <a:t>: E</a:t>
            </a:r>
            <a:r>
              <a:rPr kumimoji="1" lang="en-US" altLang="ja-JP" sz="1600" kern="0" dirty="0"/>
              <a:t>nhancements to the BAN Ultra Wideband (UWB) physical layer (PHY) and media access control (MAC) to support enhanced dependability to a human BAN (</a:t>
            </a:r>
            <a:r>
              <a:rPr kumimoji="1" lang="en-US" altLang="ja-JP" sz="1600" kern="0" dirty="0">
                <a:solidFill>
                  <a:srgbClr val="FF0000"/>
                </a:solidFill>
              </a:rPr>
              <a:t>HBAN</a:t>
            </a:r>
            <a:r>
              <a:rPr kumimoji="1" lang="en-US" altLang="ja-JP" sz="1600" kern="0" dirty="0"/>
              <a:t>) and adds support for vehicle body area networks (</a:t>
            </a:r>
            <a:r>
              <a:rPr kumimoji="1" lang="en-US" altLang="ja-JP" sz="1600" kern="0" dirty="0">
                <a:solidFill>
                  <a:srgbClr val="FF0000"/>
                </a:solidFill>
              </a:rPr>
              <a:t>VBAN</a:t>
            </a:r>
            <a:r>
              <a:rPr kumimoji="1" lang="en-US" altLang="ja-JP" sz="1600" kern="0" dirty="0"/>
              <a:t>), a coordinator in a vehicle with devices around the vehicular cabin.</a:t>
            </a:r>
          </a:p>
          <a:p>
            <a:pPr marL="0" indent="0">
              <a:lnSpc>
                <a:spcPts val="2100"/>
              </a:lnSpc>
              <a:buFontTx/>
              <a:buNone/>
            </a:pPr>
            <a:r>
              <a:rPr lang="en-US" altLang="ja-JP" sz="1600" b="1" kern="0" dirty="0"/>
              <a:t>Action:  </a:t>
            </a:r>
          </a:p>
          <a:p>
            <a:pPr marL="0" indent="0">
              <a:lnSpc>
                <a:spcPts val="2100"/>
              </a:lnSpc>
              <a:buFontTx/>
              <a:buNone/>
            </a:pPr>
            <a:r>
              <a:rPr lang="en-US" altLang="ja-JP" sz="1600" kern="0" dirty="0">
                <a:solidFill>
                  <a:srgbClr val="FF0000"/>
                </a:solidFill>
                <a:highlight>
                  <a:srgbClr val="FFFF00"/>
                </a:highlight>
              </a:rPr>
              <a:t>•Update draft#1.9 of  Draft Proposals for Pre-Ballot</a:t>
            </a:r>
          </a:p>
          <a:p>
            <a:pPr marL="0" indent="0">
              <a:lnSpc>
                <a:spcPts val="2100"/>
              </a:lnSpc>
              <a:buFontTx/>
              <a:buNone/>
            </a:pPr>
            <a:r>
              <a:rPr lang="en-US" altLang="ja-JP" sz="1600" kern="0" dirty="0">
                <a:solidFill>
                  <a:srgbClr val="FF0000"/>
                </a:solidFill>
              </a:rPr>
              <a:t>•Comment resolution for draft#1.9</a:t>
            </a:r>
          </a:p>
          <a:p>
            <a:pPr marL="0" indent="0">
              <a:lnSpc>
                <a:spcPts val="2100"/>
              </a:lnSpc>
              <a:buFontTx/>
              <a:buNone/>
            </a:pPr>
            <a:r>
              <a:rPr lang="en-US" altLang="ja-JP" sz="1600" kern="0" dirty="0">
                <a:solidFill>
                  <a:srgbClr val="FF0000"/>
                </a:solidFill>
              </a:rPr>
              <a:t>•Performance Evaluation of Technologies in PHY; Channel Coding According to 8 QoS Levels of Packets and  Coexistence Levels, Interference Mitigation, etc.  </a:t>
            </a:r>
          </a:p>
          <a:p>
            <a:pPr marL="0" indent="0">
              <a:lnSpc>
                <a:spcPts val="2100"/>
              </a:lnSpc>
              <a:buFontTx/>
              <a:buNone/>
            </a:pPr>
            <a:r>
              <a:rPr lang="en-US" altLang="ja-JP" sz="1600" kern="0" dirty="0">
                <a:solidFill>
                  <a:srgbClr val="FF0000"/>
                </a:solidFill>
              </a:rPr>
              <a:t>•Performance Evaluation of Technologies in MAC; Channel Management, CCA, Hybrid Contention Free/Access Protocol According to 8 </a:t>
            </a:r>
            <a:r>
              <a:rPr lang="en-US" altLang="ja-JP" sz="1600" kern="0" dirty="0" err="1">
                <a:solidFill>
                  <a:srgbClr val="FF0000"/>
                </a:solidFill>
              </a:rPr>
              <a:t>QoSs</a:t>
            </a:r>
            <a:r>
              <a:rPr lang="en-US" altLang="ja-JP" sz="1600" kern="0" dirty="0">
                <a:solidFill>
                  <a:srgbClr val="FF0000"/>
                </a:solidFill>
              </a:rPr>
              <a:t> and Coexistences.</a:t>
            </a:r>
          </a:p>
          <a:p>
            <a:pPr marL="0" indent="0">
              <a:lnSpc>
                <a:spcPts val="2100"/>
              </a:lnSpc>
              <a:buFontTx/>
              <a:buNone/>
            </a:pPr>
            <a:r>
              <a:rPr lang="en-US" altLang="ja-JP" sz="1600" kern="0" dirty="0">
                <a:solidFill>
                  <a:srgbClr val="FF0000"/>
                </a:solidFill>
              </a:rPr>
              <a:t>•Harmonization or Commonality with 4ab in Coexistence and Feasible Implementation of 6ma and 4ab</a:t>
            </a:r>
          </a:p>
          <a:p>
            <a:pPr eaLnBrk="1" hangingPunct="1">
              <a:lnSpc>
                <a:spcPts val="2100"/>
              </a:lnSpc>
              <a:buFont typeface="Arial" panose="020B0604020202020204" pitchFamily="34" charset="0"/>
              <a:buChar char="•"/>
              <a:defRPr/>
            </a:pPr>
            <a:r>
              <a:rPr kumimoji="1" lang="en-US" altLang="ja-JP" sz="1600" kern="0" dirty="0">
                <a:solidFill>
                  <a:srgbClr val="FF0000"/>
                </a:solidFill>
                <a:latin typeface="Arial"/>
                <a:ea typeface="+mn-ea"/>
              </a:rPr>
              <a:t>Feasibility of TSN of 802.1 in MAC </a:t>
            </a:r>
            <a:r>
              <a:rPr kumimoji="1" lang="en-US" altLang="ja-JP" sz="1600" kern="0" dirty="0">
                <a:solidFill>
                  <a:srgbClr val="FF0000"/>
                </a:solidFill>
                <a:latin typeface="Arial"/>
                <a:ea typeface="+mn-ea"/>
                <a:sym typeface="Wingdings" panose="05000000000000000000" pitchFamily="2" charset="2"/>
              </a:rPr>
              <a:t> </a:t>
            </a:r>
            <a:r>
              <a:rPr kumimoji="1" lang="en-US" altLang="ja-JP" sz="1600" kern="0" dirty="0">
                <a:solidFill>
                  <a:srgbClr val="FF0000"/>
                </a:solidFill>
                <a:highlight>
                  <a:srgbClr val="FFFF00"/>
                </a:highlight>
                <a:latin typeface="Arial"/>
                <a:ea typeface="+mn-ea"/>
                <a:sym typeface="Wingdings" panose="05000000000000000000" pitchFamily="2" charset="2"/>
              </a:rPr>
              <a:t>Joint IEEE802.1&amp;15 PAR&amp;CSD for TSN</a:t>
            </a:r>
            <a:endParaRPr kumimoji="1" lang="en-US" altLang="ja-JP" sz="1600" kern="0" dirty="0">
              <a:solidFill>
                <a:srgbClr val="FF0000"/>
              </a:solidFill>
              <a:highlight>
                <a:srgbClr val="FFFF00"/>
              </a:highlight>
              <a:latin typeface="Arial"/>
              <a:ea typeface="+mn-ea"/>
            </a:endParaRPr>
          </a:p>
          <a:p>
            <a:pPr marL="0" indent="0">
              <a:lnSpc>
                <a:spcPts val="2100"/>
              </a:lnSpc>
              <a:buFontTx/>
              <a:buNone/>
            </a:pPr>
            <a:r>
              <a:rPr lang="en-US" altLang="ja-JP" sz="1600" b="1" kern="0" dirty="0"/>
              <a:t>Next Things to Do</a:t>
            </a:r>
            <a:r>
              <a:rPr lang="ja-JP" altLang="en-US" sz="1600" b="1" kern="0" dirty="0"/>
              <a:t>：</a:t>
            </a:r>
            <a:endParaRPr lang="en-US" altLang="ja-JP" sz="1600" b="1" kern="0" dirty="0"/>
          </a:p>
          <a:p>
            <a:pPr marL="0" indent="0">
              <a:lnSpc>
                <a:spcPts val="2100"/>
              </a:lnSpc>
              <a:buFontTx/>
              <a:buNone/>
            </a:pPr>
            <a:r>
              <a:rPr lang="en-US" altLang="ja-JP" sz="1600" kern="0" dirty="0">
                <a:solidFill>
                  <a:srgbClr val="FF0000"/>
                </a:solidFill>
              </a:rPr>
              <a:t>     Finalize draft for initial Letter Ballot</a:t>
            </a:r>
            <a:endParaRPr lang="en-US" altLang="ja-JP" sz="1600" kern="0" dirty="0"/>
          </a:p>
          <a:p>
            <a:pPr marL="0" indent="0">
              <a:lnSpc>
                <a:spcPts val="2100"/>
              </a:lnSpc>
              <a:buFontTx/>
              <a:buNone/>
            </a:pPr>
            <a:endParaRPr kumimoji="1" lang="ja-JP" altLang="en-US" sz="1800" kern="0" dirty="0"/>
          </a:p>
        </p:txBody>
      </p:sp>
      <p:sp>
        <p:nvSpPr>
          <p:cNvPr id="9" name="タイトル 2">
            <a:extLst>
              <a:ext uri="{FF2B5EF4-FFF2-40B4-BE49-F238E27FC236}">
                <a16:creationId xmlns:a16="http://schemas.microsoft.com/office/drawing/2014/main" id="{5196A837-52B5-283F-8FAF-5BB9DC55C3A2}"/>
              </a:ext>
            </a:extLst>
          </p:cNvPr>
          <p:cNvSpPr>
            <a:spLocks noGrp="1"/>
          </p:cNvSpPr>
          <p:nvPr>
            <p:ph type="title"/>
          </p:nvPr>
        </p:nvSpPr>
        <p:spPr>
          <a:xfrm>
            <a:off x="494070" y="723311"/>
            <a:ext cx="8347587" cy="754576"/>
          </a:xfrm>
        </p:spPr>
        <p:txBody>
          <a:bodyPr/>
          <a:lstStyle/>
          <a:p>
            <a:pPr>
              <a:lnSpc>
                <a:spcPts val="2700"/>
              </a:lnSpc>
            </a:pPr>
            <a:r>
              <a:rPr kumimoji="1" lang="en-US" altLang="ja-JP" sz="2400" b="1" dirty="0"/>
              <a:t>Objectives of TG 6ma – Enhanced Dependability Body Area Network (</a:t>
            </a:r>
            <a:r>
              <a:rPr kumimoji="1" lang="en-US" altLang="ja-JP" sz="2400" b="1" dirty="0">
                <a:solidFill>
                  <a:srgbClr val="FF0000"/>
                </a:solidFill>
              </a:rPr>
              <a:t>ED-BAN</a:t>
            </a:r>
            <a:r>
              <a:rPr kumimoji="1" lang="en-US" altLang="ja-JP" sz="2400" b="1" dirty="0"/>
              <a:t>)</a:t>
            </a:r>
            <a:endParaRPr kumimoji="1" lang="ja-JP" altLang="en-US" sz="2400" b="1" dirty="0"/>
          </a:p>
        </p:txBody>
      </p:sp>
    </p:spTree>
    <p:extLst>
      <p:ext uri="{BB962C8B-B14F-4D97-AF65-F5344CB8AC3E}">
        <p14:creationId xmlns:p14="http://schemas.microsoft.com/office/powerpoint/2010/main" val="3272061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AE53725-9F8B-1B98-AB1C-E17E13102B74}"/>
              </a:ext>
            </a:extLst>
          </p:cNvPr>
          <p:cNvPicPr>
            <a:picLocks noChangeAspect="1"/>
          </p:cNvPicPr>
          <p:nvPr/>
        </p:nvPicPr>
        <p:blipFill rotWithShape="1">
          <a:blip r:embed="rId3"/>
          <a:srcRect l="1" r="1309"/>
          <a:stretch/>
        </p:blipFill>
        <p:spPr>
          <a:xfrm>
            <a:off x="914400" y="2209800"/>
            <a:ext cx="7286198" cy="4157610"/>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3" y="1115532"/>
            <a:ext cx="87047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a:t>
            </a:r>
            <a:r>
              <a:rPr kumimoji="1" lang="en-US" altLang="ja-JP" sz="1200" b="1" dirty="0">
                <a:solidFill>
                  <a:prstClr val="black"/>
                </a:solidFill>
                <a:latin typeface="游ゴシック" panose="020F0502020204030204"/>
                <a:ea typeface="游ゴシック" panose="020B0400000000000000" pitchFamily="50" charset="-128"/>
              </a:rPr>
              <a:t>5</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Honolulu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0 - 10:30 Nov.14(TUE)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Honolulu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11:00-13:00 Nov.14(TUE)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Honolulu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11:00-13:00 Nov.14(TUE)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Honolulu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11:00-13:00 Nov.14(TUE)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318974"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13-16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Nov.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43</a:t>
            </a:fld>
            <a:endParaRPr lang="en-US" altLang="ja-JP" dirty="0"/>
          </a:p>
        </p:txBody>
      </p:sp>
      <p:cxnSp>
        <p:nvCxnSpPr>
          <p:cNvPr id="11" name="直線コネクタ 10">
            <a:extLst>
              <a:ext uri="{FF2B5EF4-FFF2-40B4-BE49-F238E27FC236}">
                <a16:creationId xmlns:a16="http://schemas.microsoft.com/office/drawing/2014/main" id="{A7BE5166-12E6-BDE8-58EA-77522382C93E}"/>
              </a:ext>
            </a:extLst>
          </p:cNvPr>
          <p:cNvCxnSpPr/>
          <p:nvPr/>
        </p:nvCxnSpPr>
        <p:spPr bwMode="auto">
          <a:xfrm>
            <a:off x="914400" y="4389449"/>
            <a:ext cx="7376767"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F44D821F-6B6E-F4E5-4AEB-B8C9E5F6E1F6}"/>
              </a:ext>
            </a:extLst>
          </p:cNvPr>
          <p:cNvCxnSpPr/>
          <p:nvPr/>
        </p:nvCxnSpPr>
        <p:spPr bwMode="auto">
          <a:xfrm>
            <a:off x="914400" y="4923288"/>
            <a:ext cx="7382865"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04F8D465-7263-C114-42A9-03E8DC4C4B3B}"/>
              </a:ext>
            </a:extLst>
          </p:cNvPr>
          <p:cNvCxnSpPr/>
          <p:nvPr/>
        </p:nvCxnSpPr>
        <p:spPr bwMode="auto">
          <a:xfrm>
            <a:off x="914400" y="3758078"/>
            <a:ext cx="7414217"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6736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386133" y="1115532"/>
            <a:ext cx="87047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a:t>
            </a:r>
            <a:r>
              <a:rPr kumimoji="1" lang="en-US" altLang="ja-JP" sz="1200" b="1" dirty="0">
                <a:solidFill>
                  <a:prstClr val="black"/>
                </a:solidFill>
                <a:latin typeface="游ゴシック" panose="020F0502020204030204"/>
                <a:ea typeface="游ゴシック" panose="020B0400000000000000" pitchFamily="50" charset="-128"/>
              </a:rPr>
              <a:t>5</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Honolulu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8:3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0 - 10:30 Nov.14(TUE)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Honolulu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11:00-13:00 Nov.14(TUE)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Honolulu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11:00-13:00 Nov.14(TUE)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dirty="0">
                <a:solidFill>
                  <a:prstClr val="black"/>
                </a:solidFill>
                <a:highlight>
                  <a:srgbClr val="FFFF00"/>
                </a:highlight>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Nov.13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Honolulu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11:00-13:00 Nov.14(TUE)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318974"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13-16</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Nov.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363940" y="2602911"/>
            <a:ext cx="4603844" cy="430887"/>
          </a:xfrm>
          <a:prstGeom prst="rect">
            <a:avLst/>
          </a:prstGeom>
          <a:noFill/>
        </p:spPr>
        <p:txBody>
          <a:bodyPr wrap="square">
            <a:spAutoFit/>
          </a:bodyPr>
          <a:lstStyle/>
          <a:p>
            <a:r>
              <a:rPr kumimoji="1" lang="en-US" altLang="ja-JP" sz="2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endParaRPr lang="ja-JP" altLang="en-US" sz="2200" dirty="0"/>
          </a:p>
        </p:txBody>
      </p:sp>
      <p:sp>
        <p:nvSpPr>
          <p:cNvPr id="11" name="テキスト ボックス 10">
            <a:extLst>
              <a:ext uri="{FF2B5EF4-FFF2-40B4-BE49-F238E27FC236}">
                <a16:creationId xmlns:a16="http://schemas.microsoft.com/office/drawing/2014/main" id="{C29498A8-2248-234A-3050-526DC433208F}"/>
              </a:ext>
            </a:extLst>
          </p:cNvPr>
          <p:cNvSpPr txBox="1"/>
          <p:nvPr/>
        </p:nvSpPr>
        <p:spPr>
          <a:xfrm>
            <a:off x="386133" y="2967335"/>
            <a:ext cx="7141718" cy="1508105"/>
          </a:xfrm>
          <a:prstGeom prst="rect">
            <a:avLst/>
          </a:prstGeom>
          <a:noFill/>
        </p:spPr>
        <p:txBody>
          <a:bodyPr wrap="square">
            <a:spAutoFit/>
          </a:bodyPr>
          <a:lstStyle/>
          <a:p>
            <a:r>
              <a:rPr lang="en-US" altLang="ja-JP" sz="2000" dirty="0"/>
              <a:t>Meeting link: </a:t>
            </a:r>
            <a:r>
              <a:rPr lang="en-US" altLang="ja-JP" sz="2000" dirty="0">
                <a:hlinkClick r:id="rId3"/>
              </a:rPr>
              <a:t>https://ieeesa.webex.com/ieeesa/j.php?MTID=mca39b1aeaf9ee5b85bb81cd3fcf994b1</a:t>
            </a:r>
            <a:endParaRPr lang="en-US" altLang="ja-JP" sz="2000" dirty="0"/>
          </a:p>
          <a:p>
            <a:endParaRPr lang="ja-JP" altLang="en-US" dirty="0"/>
          </a:p>
        </p:txBody>
      </p:sp>
      <p:graphicFrame>
        <p:nvGraphicFramePr>
          <p:cNvPr id="12" name="表 11">
            <a:extLst>
              <a:ext uri="{FF2B5EF4-FFF2-40B4-BE49-F238E27FC236}">
                <a16:creationId xmlns:a16="http://schemas.microsoft.com/office/drawing/2014/main" id="{D61C0C5D-8801-043D-20B1-4E7BFCA62D7B}"/>
              </a:ext>
            </a:extLst>
          </p:cNvPr>
          <p:cNvGraphicFramePr>
            <a:graphicFrameLocks noGrp="1"/>
          </p:cNvGraphicFramePr>
          <p:nvPr/>
        </p:nvGraphicFramePr>
        <p:xfrm>
          <a:off x="430471" y="4154674"/>
          <a:ext cx="4051299" cy="533400"/>
        </p:xfrm>
        <a:graphic>
          <a:graphicData uri="http://schemas.openxmlformats.org/drawingml/2006/table">
            <a:tbl>
              <a:tblPr>
                <a:tableStyleId>{5C22544A-7EE6-4342-B048-85BDC9FD1C3A}</a:tableStyleId>
              </a:tblPr>
              <a:tblGrid>
                <a:gridCol w="4051299">
                  <a:extLst>
                    <a:ext uri="{9D8B030D-6E8A-4147-A177-3AD203B41FA5}">
                      <a16:colId xmlns:a16="http://schemas.microsoft.com/office/drawing/2014/main" val="3731623533"/>
                    </a:ext>
                  </a:extLst>
                </a:gridCol>
              </a:tblGrid>
              <a:tr h="266700">
                <a:tc>
                  <a:txBody>
                    <a:bodyPr/>
                    <a:lstStyle/>
                    <a:p>
                      <a:pPr algn="l" fontAlgn="b"/>
                      <a:r>
                        <a:rPr lang="en-US" sz="1600" u="none" strike="noStrike" dirty="0">
                          <a:effectLst/>
                        </a:rPr>
                        <a:t>Meeting number: 2340 662 2743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18934556"/>
                  </a:ext>
                </a:extLst>
              </a:tr>
              <a:tr h="266700">
                <a:tc>
                  <a:txBody>
                    <a:bodyPr/>
                    <a:lstStyle/>
                    <a:p>
                      <a:pPr algn="l" fontAlgn="b"/>
                      <a:r>
                        <a:rPr lang="fi-FI" sz="1600" u="none" strike="noStrike" dirty="0" err="1">
                          <a:effectLst/>
                        </a:rPr>
                        <a:t>Password</a:t>
                      </a:r>
                      <a:r>
                        <a:rPr lang="fi-FI" sz="1600" u="none" strike="noStrike" dirty="0">
                          <a:effectLst/>
                        </a:rPr>
                        <a:t>: 80215novmtgrm2</a:t>
                      </a:r>
                      <a:endParaRPr lang="fi-FI"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8717230"/>
                  </a:ext>
                </a:extLst>
              </a:tr>
            </a:tbl>
          </a:graphicData>
        </a:graphic>
      </p:graphicFrame>
    </p:spTree>
    <p:extLst>
      <p:ext uri="{BB962C8B-B14F-4D97-AF65-F5344CB8AC3E}">
        <p14:creationId xmlns:p14="http://schemas.microsoft.com/office/powerpoint/2010/main" val="1903330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45</a:t>
            </a:fld>
            <a:endParaRPr lang="en-US" dirty="0"/>
          </a:p>
        </p:txBody>
      </p:sp>
      <p:sp>
        <p:nvSpPr>
          <p:cNvPr id="3" name="Rectangle 3">
            <a:extLst>
              <a:ext uri="{FF2B5EF4-FFF2-40B4-BE49-F238E27FC236}">
                <a16:creationId xmlns:a16="http://schemas.microsoft.com/office/drawing/2014/main" id="{5BEEE087-2D5A-D0C3-4792-1BECA62DFD20}"/>
              </a:ext>
            </a:extLst>
          </p:cNvPr>
          <p:cNvSpPr txBox="1">
            <a:spLocks noChangeArrowheads="1"/>
          </p:cNvSpPr>
          <p:nvPr/>
        </p:nvSpPr>
        <p:spPr bwMode="auto">
          <a:xfrm>
            <a:off x="538921" y="1070288"/>
            <a:ext cx="8063524" cy="551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ts val="1200"/>
              </a:lnSpc>
            </a:pPr>
            <a:r>
              <a:rPr lang="en-US" altLang="ja-JP" sz="1050" kern="0" dirty="0"/>
              <a:t>TG15.6ma meeting call to order</a:t>
            </a:r>
          </a:p>
          <a:p>
            <a:pPr algn="l">
              <a:lnSpc>
                <a:spcPts val="1200"/>
              </a:lnSpc>
            </a:pPr>
            <a:r>
              <a:rPr lang="en-US" altLang="ja-JP" sz="1050" kern="0" dirty="0"/>
              <a:t>Call for essential patents and policies &amp; procedures reminder </a:t>
            </a:r>
          </a:p>
          <a:p>
            <a:pPr algn="l">
              <a:lnSpc>
                <a:spcPts val="1200"/>
              </a:lnSpc>
            </a:pPr>
            <a:r>
              <a:rPr lang="en-US" altLang="ja-JP" sz="1050" kern="0" dirty="0"/>
              <a:t>Approve last meeting minutes: TG 15.6ma Meeting Minutes for September 2023                       doc.#15-23-0513-00-06ma</a:t>
            </a:r>
          </a:p>
          <a:p>
            <a:pPr algn="l">
              <a:lnSpc>
                <a:spcPts val="1200"/>
              </a:lnSpc>
            </a:pPr>
            <a:r>
              <a:rPr lang="en-US" altLang="ja-JP" sz="1050" kern="0" dirty="0"/>
              <a:t>Agenda of TG15.6ma November Meeting                                                                                    doc.#15-23-0555-03-06ma   </a:t>
            </a:r>
          </a:p>
          <a:p>
            <a:pPr algn="l">
              <a:lnSpc>
                <a:spcPts val="1200"/>
              </a:lnSpc>
            </a:pPr>
            <a:r>
              <a:rPr lang="en-US" altLang="ja-JP" sz="1050" kern="0" dirty="0"/>
              <a:t>Review and Summary</a:t>
            </a:r>
          </a:p>
          <a:p>
            <a:pPr lvl="1" indent="-228600" algn="l" eaLnBrk="1" hangingPunct="1">
              <a:lnSpc>
                <a:spcPts val="1200"/>
              </a:lnSpc>
              <a:spcBef>
                <a:spcPts val="0"/>
              </a:spcBef>
              <a:spcAft>
                <a:spcPts val="0"/>
              </a:spcAft>
              <a:buFontTx/>
              <a:buAutoNum type="arabicPeriod"/>
              <a:defRPr/>
            </a:pPr>
            <a:r>
              <a:rPr lang="en-US" altLang="ja-JP" sz="1050" kern="0" dirty="0">
                <a:solidFill>
                  <a:srgbClr val="000000"/>
                </a:solidFill>
                <a:ea typeface="Times New Roman"/>
                <a:cs typeface="Times New Roman"/>
                <a:sym typeface="Times New Roman"/>
              </a:rPr>
              <a:t>Basic Consensus in MAC and PHY of Revision of IEEE802.15.6-2012(IEEE802.15.6ma)</a:t>
            </a:r>
            <a:r>
              <a:rPr lang="en-US" altLang="ja-JP" sz="1050" kern="0" dirty="0">
                <a:solidFill>
                  <a:srgbClr val="000000"/>
                </a:solidFill>
                <a:cs typeface="Times New Roman" pitchFamily="18" charset="0"/>
              </a:rPr>
              <a:t> </a:t>
            </a:r>
            <a:r>
              <a:rPr lang="en-US" altLang="ja-JP" sz="1050" kern="0" dirty="0">
                <a:solidFill>
                  <a:srgbClr val="000000"/>
                </a:solidFill>
                <a:latin typeface="Arial"/>
                <a:cs typeface="Times New Roman" pitchFamily="18" charset="0"/>
              </a:rPr>
              <a:t>doc.#15-23-0557-00-06ma</a:t>
            </a:r>
          </a:p>
          <a:p>
            <a:pPr marL="514350" lvl="1" algn="l" eaLnBrk="1" hangingPunct="1">
              <a:lnSpc>
                <a:spcPts val="1200"/>
              </a:lnSpc>
              <a:spcBef>
                <a:spcPts val="0"/>
              </a:spcBef>
              <a:spcAft>
                <a:spcPts val="0"/>
              </a:spcAft>
              <a:defRPr/>
            </a:pPr>
            <a:r>
              <a:rPr lang="en-US" altLang="ja-JP" sz="1050" kern="0" dirty="0">
                <a:solidFill>
                  <a:srgbClr val="000000"/>
                </a:solidFill>
                <a:latin typeface="Arial"/>
                <a:cs typeface="Times New Roman" pitchFamily="18" charset="0"/>
              </a:rPr>
              <a:t>2.   Progress and Action Items for Draft#1                                                                                doc.#15-23-0360-02-06ma</a:t>
            </a:r>
          </a:p>
          <a:p>
            <a:pPr lvl="1" indent="-228600" algn="l" eaLnBrk="1" hangingPunct="1">
              <a:lnSpc>
                <a:spcPts val="1200"/>
              </a:lnSpc>
              <a:spcBef>
                <a:spcPts val="0"/>
              </a:spcBef>
              <a:spcAft>
                <a:spcPts val="0"/>
              </a:spcAft>
              <a:buFontTx/>
              <a:buAutoNum type="arabicPeriod" startAt="3"/>
              <a:defRPr/>
            </a:pPr>
            <a:r>
              <a:rPr lang="en-US" altLang="ja-JP" sz="1050" kern="0" dirty="0">
                <a:solidFill>
                  <a:srgbClr val="000000"/>
                </a:solidFill>
                <a:latin typeface="Arial"/>
                <a:cs typeface="Times New Roman" pitchFamily="18" charset="0"/>
              </a:rPr>
              <a:t> Draft pre-ballot comment resolution                                                                                    doc.#15-23-0476-05-06ma  </a:t>
            </a:r>
          </a:p>
          <a:p>
            <a:pPr lvl="1" indent="-228600" algn="l" eaLnBrk="1" hangingPunct="1">
              <a:lnSpc>
                <a:spcPts val="1200"/>
              </a:lnSpc>
              <a:spcBef>
                <a:spcPts val="0"/>
              </a:spcBef>
              <a:spcAft>
                <a:spcPts val="0"/>
              </a:spcAft>
              <a:buFontTx/>
              <a:buAutoNum type="arabicPeriod" startAt="3"/>
              <a:defRPr/>
            </a:pPr>
            <a:r>
              <a:rPr lang="en-US" altLang="ja-JP" sz="1050" kern="0" dirty="0">
                <a:solidFill>
                  <a:srgbClr val="000000"/>
                </a:solidFill>
                <a:latin typeface="Arial"/>
                <a:cs typeface="Times New Roman" pitchFamily="18" charset="0"/>
              </a:rPr>
              <a:t> Rescheduling Timeline                                                                                                        doc.#15-23-0361-02-06ma</a:t>
            </a:r>
          </a:p>
          <a:p>
            <a:pPr lvl="1" indent="-228600" algn="l" eaLnBrk="1" hangingPunct="1">
              <a:lnSpc>
                <a:spcPts val="1200"/>
              </a:lnSpc>
              <a:spcBef>
                <a:spcPts val="0"/>
              </a:spcBef>
              <a:spcAft>
                <a:spcPts val="0"/>
              </a:spcAft>
              <a:buFontTx/>
              <a:buAutoNum type="arabicPeriod" startAt="3"/>
              <a:defRPr/>
            </a:pPr>
            <a:r>
              <a:rPr lang="en-US" altLang="ja-JP" sz="1050" kern="0" dirty="0">
                <a:solidFill>
                  <a:srgbClr val="000000"/>
                </a:solidFill>
                <a:latin typeface="Arial"/>
                <a:cs typeface="Times New Roman" pitchFamily="18" charset="0"/>
              </a:rPr>
              <a:t> Comment Resolution Database for Pre-Ballot-WG                                                              doc.#15-23-0476-10-06ma</a:t>
            </a:r>
          </a:p>
          <a:p>
            <a:pPr marL="171450" lvl="1" indent="-171450" algn="l">
              <a:lnSpc>
                <a:spcPts val="1200"/>
              </a:lnSpc>
              <a:spcBef>
                <a:spcPts val="0"/>
              </a:spcBef>
              <a:spcAft>
                <a:spcPts val="0"/>
              </a:spcAft>
              <a:buFont typeface="Arial" panose="020B0604020202020204" pitchFamily="34" charset="0"/>
              <a:buChar char="•"/>
              <a:defRPr/>
            </a:pPr>
            <a:r>
              <a:rPr lang="en-US" altLang="ja-JP" sz="1050" kern="0" dirty="0">
                <a:solidFill>
                  <a:srgbClr val="000000"/>
                </a:solidFill>
                <a:latin typeface="Arial"/>
                <a:cs typeface="Times New Roman" pitchFamily="18" charset="0"/>
              </a:rPr>
              <a:t>     Presentation</a:t>
            </a:r>
          </a:p>
          <a:p>
            <a:pPr lvl="1" indent="-228600" algn="l" eaLnBrk="1" hangingPunct="1">
              <a:lnSpc>
                <a:spcPts val="1200"/>
              </a:lnSpc>
              <a:spcBef>
                <a:spcPts val="0"/>
              </a:spcBef>
              <a:spcAft>
                <a:spcPts val="0"/>
              </a:spcAft>
              <a:buFontTx/>
              <a:buAutoNum type="arabicPeriod"/>
              <a:defRPr/>
            </a:pPr>
            <a:r>
              <a:rPr lang="en-US" altLang="ja-JP" sz="1050" kern="0" dirty="0">
                <a:solidFill>
                  <a:srgbClr val="000000"/>
                </a:solidFill>
                <a:latin typeface="Arial"/>
                <a:cs typeface="Times New Roman" pitchFamily="18" charset="0"/>
              </a:rPr>
              <a:t>MAC features for operating coexisting multiple dependable BANs                                       doc.#15-23-0558-00-06ma</a:t>
            </a:r>
          </a:p>
          <a:p>
            <a:pPr lvl="1" indent="-228600" algn="l">
              <a:lnSpc>
                <a:spcPts val="1200"/>
              </a:lnSpc>
              <a:spcBef>
                <a:spcPts val="0"/>
              </a:spcBef>
              <a:spcAft>
                <a:spcPts val="0"/>
              </a:spcAft>
              <a:buFontTx/>
              <a:buAutoNum type="arabicPeriod"/>
              <a:defRPr/>
            </a:pPr>
            <a:r>
              <a:rPr lang="en-US" altLang="ja-JP" sz="1050" kern="0" dirty="0">
                <a:solidFill>
                  <a:srgbClr val="000000"/>
                </a:solidFill>
                <a:latin typeface="Arial"/>
                <a:cs typeface="Times New Roman" pitchFamily="18" charset="0"/>
              </a:rPr>
              <a:t>Overview and convergence of MAC proposals for 15.6ma                                                   doc.#15-23-0408-02-06ma</a:t>
            </a:r>
          </a:p>
          <a:p>
            <a:pPr lvl="1" indent="-228600" algn="l">
              <a:lnSpc>
                <a:spcPts val="1200"/>
              </a:lnSpc>
              <a:spcBef>
                <a:spcPts val="0"/>
              </a:spcBef>
              <a:spcAft>
                <a:spcPts val="0"/>
              </a:spcAft>
              <a:buFontTx/>
              <a:buAutoNum type="arabicPeriod"/>
              <a:defRPr/>
            </a:pPr>
            <a:r>
              <a:rPr lang="en-US" altLang="ja-JP" sz="1050" kern="0" dirty="0">
                <a:solidFill>
                  <a:srgbClr val="000000"/>
                </a:solidFill>
                <a:latin typeface="Arial"/>
                <a:cs typeface="Times New Roman" pitchFamily="18" charset="0"/>
              </a:rPr>
              <a:t>Progress and Action Items for Draft#1 (Draft#1.9)                                                                doc.#15-23-0360-02-06ma</a:t>
            </a:r>
          </a:p>
          <a:p>
            <a:pPr lvl="1" indent="-228600" algn="l">
              <a:lnSpc>
                <a:spcPts val="1200"/>
              </a:lnSpc>
              <a:spcBef>
                <a:spcPts val="0"/>
              </a:spcBef>
              <a:spcAft>
                <a:spcPts val="0"/>
              </a:spcAft>
              <a:buFontTx/>
              <a:buAutoNum type="arabicPeriod"/>
              <a:defRPr/>
            </a:pPr>
            <a:r>
              <a:rPr lang="en-US" altLang="ja-JP" sz="1050" kern="0" dirty="0">
                <a:solidFill>
                  <a:srgbClr val="000000"/>
                </a:solidFill>
                <a:latin typeface="Arial"/>
                <a:cs typeface="Times New Roman" pitchFamily="18" charset="0"/>
              </a:rPr>
              <a:t>Hybrid ARQ Scheme for High QoS Packets in High Class of Coexistence of IEEE 802.15.6ma             0474-01-06ma</a:t>
            </a:r>
          </a:p>
          <a:p>
            <a:pPr lvl="1" indent="-228600" algn="l">
              <a:lnSpc>
                <a:spcPts val="1200"/>
              </a:lnSpc>
              <a:spcBef>
                <a:spcPts val="0"/>
              </a:spcBef>
              <a:spcAft>
                <a:spcPts val="0"/>
              </a:spcAft>
              <a:buFontTx/>
              <a:buAutoNum type="arabicPeriod"/>
              <a:defRPr/>
            </a:pPr>
            <a:r>
              <a:rPr lang="en-US" altLang="ja-JP" sz="1050" kern="0" dirty="0">
                <a:solidFill>
                  <a:srgbClr val="000000"/>
                </a:solidFill>
                <a:latin typeface="Arial"/>
                <a:cs typeface="Times New Roman" pitchFamily="18" charset="0"/>
              </a:rPr>
              <a:t>Evaluation of IEEE 802.15.6 Ultra-wideband Physical Layer Utilizing Super Orthogonal Convolutional Code  0562-05</a:t>
            </a:r>
          </a:p>
          <a:p>
            <a:pPr lvl="1" indent="-228600" algn="l">
              <a:lnSpc>
                <a:spcPts val="1200"/>
              </a:lnSpc>
              <a:spcBef>
                <a:spcPts val="0"/>
              </a:spcBef>
              <a:spcAft>
                <a:spcPts val="0"/>
              </a:spcAft>
              <a:buFontTx/>
              <a:buAutoNum type="arabicPeriod" startAt="6"/>
              <a:defRPr/>
            </a:pPr>
            <a:r>
              <a:rPr lang="en-US" altLang="ja-JP" sz="1050" kern="0" dirty="0">
                <a:solidFill>
                  <a:srgbClr val="000000"/>
                </a:solidFill>
                <a:latin typeface="Arial"/>
                <a:cs typeface="Times New Roman" pitchFamily="18" charset="0"/>
              </a:rPr>
              <a:t>Simulation results for Nagoya I. T. and YRP-IAI MAC proposal  </a:t>
            </a:r>
            <a:r>
              <a:rPr lang="it-IT" altLang="ja-JP" sz="1050" kern="0" dirty="0">
                <a:solidFill>
                  <a:srgbClr val="000000"/>
                </a:solidFill>
                <a:latin typeface="Arial"/>
                <a:cs typeface="Times New Roman" pitchFamily="18" charset="0"/>
              </a:rPr>
              <a:t> Based on TG6ma Channel Model</a:t>
            </a:r>
            <a:r>
              <a:rPr lang="en-US" altLang="ja-JP" sz="1050" kern="0" dirty="0">
                <a:solidFill>
                  <a:srgbClr val="000000"/>
                </a:solidFill>
                <a:latin typeface="Arial"/>
                <a:cs typeface="Times New Roman" pitchFamily="18" charset="0"/>
              </a:rPr>
              <a:t>      -0352-01-06ma</a:t>
            </a:r>
          </a:p>
          <a:p>
            <a:pPr lvl="1" indent="-228600" algn="l">
              <a:lnSpc>
                <a:spcPts val="1200"/>
              </a:lnSpc>
              <a:spcBef>
                <a:spcPts val="0"/>
              </a:spcBef>
              <a:spcAft>
                <a:spcPts val="0"/>
              </a:spcAft>
              <a:buFontTx/>
              <a:buAutoNum type="arabicPeriod" startAt="6"/>
              <a:defRPr/>
            </a:pPr>
            <a:r>
              <a:rPr lang="en-US" altLang="ja-JP" sz="1050" kern="0" dirty="0">
                <a:solidFill>
                  <a:srgbClr val="000000"/>
                </a:solidFill>
                <a:latin typeface="Arial"/>
                <a:cs typeface="Times New Roman" pitchFamily="18" charset="0"/>
              </a:rPr>
              <a:t>UWB Positioning in 15.6ma for Multiple BAN Adjacent Scenarios                                        doc.#15-23-0560-00-06ma</a:t>
            </a:r>
          </a:p>
          <a:p>
            <a:pPr lvl="1" indent="-228600" algn="l">
              <a:lnSpc>
                <a:spcPts val="1200"/>
              </a:lnSpc>
              <a:spcBef>
                <a:spcPts val="0"/>
              </a:spcBef>
              <a:spcAft>
                <a:spcPts val="0"/>
              </a:spcAft>
              <a:buFontTx/>
              <a:buAutoNum type="arabicPeriod" startAt="6"/>
              <a:defRPr/>
            </a:pPr>
            <a:r>
              <a:rPr lang="en-US" altLang="ja-JP" sz="1050" kern="0" dirty="0">
                <a:solidFill>
                  <a:srgbClr val="000000"/>
                </a:solidFill>
                <a:latin typeface="Arial"/>
                <a:cs typeface="Times New Roman" pitchFamily="18" charset="0"/>
              </a:rPr>
              <a:t>Preliminary performance evaluation of ranging in coexistence environment                         doc.#15-23-0353-04-06ma</a:t>
            </a:r>
          </a:p>
          <a:p>
            <a:pPr lvl="1" indent="-228600" algn="l">
              <a:lnSpc>
                <a:spcPts val="1200"/>
              </a:lnSpc>
              <a:spcBef>
                <a:spcPts val="0"/>
              </a:spcBef>
              <a:spcAft>
                <a:spcPts val="0"/>
              </a:spcAft>
              <a:buFontTx/>
              <a:buAutoNum type="arabicPeriod" startAt="6"/>
              <a:defRPr/>
            </a:pPr>
            <a:r>
              <a:rPr lang="en-US" altLang="ja-JP" sz="1050" kern="0" dirty="0">
                <a:solidFill>
                  <a:srgbClr val="000000"/>
                </a:solidFill>
                <a:latin typeface="Arial"/>
                <a:cs typeface="Times New Roman" pitchFamily="18" charset="0"/>
              </a:rPr>
              <a:t>Performance Evaluation of Channel Coding under Various Channel Models in Some </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Classes of Coexistence in TG6ma</a:t>
            </a:r>
            <a:r>
              <a:rPr lang="ja-JP" altLang="en-US" sz="1050" kern="0" dirty="0">
                <a:solidFill>
                  <a:srgbClr val="000000"/>
                </a:solidFill>
                <a:latin typeface="Arial"/>
                <a:cs typeface="Times New Roman" pitchFamily="18" charset="0"/>
              </a:rPr>
              <a:t>　　　　　　   　                                                                 </a:t>
            </a:r>
            <a:r>
              <a:rPr lang="en-US" altLang="ja-JP" sz="1050" kern="0" dirty="0">
                <a:solidFill>
                  <a:srgbClr val="000000"/>
                </a:solidFill>
                <a:latin typeface="Arial"/>
                <a:cs typeface="Times New Roman" pitchFamily="18" charset="0"/>
              </a:rPr>
              <a:t> doc.#15-23-0577-00-06ma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10. </a:t>
            </a:r>
            <a:r>
              <a:rPr lang="it-IT" altLang="ja-JP" sz="1050" kern="0" dirty="0">
                <a:solidFill>
                  <a:srgbClr val="000000"/>
                </a:solidFill>
                <a:latin typeface="Arial"/>
                <a:cs typeface="Times New Roman" pitchFamily="18" charset="0"/>
              </a:rPr>
              <a:t>TG6ma Channel Model Document for Enhanced Dependability                                           doc.#15-22-0519-01-06ma</a:t>
            </a:r>
            <a:endParaRPr lang="en-US" altLang="ja-JP" sz="1050" kern="0" dirty="0">
              <a:solidFill>
                <a:srgbClr val="000000"/>
              </a:solidFill>
              <a:latin typeface="Arial"/>
              <a:cs typeface="Times New Roman" pitchFamily="18" charset="0"/>
            </a:endParaRP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11.Comments to channel-model-document                                                                                doc.#15-23-0605-00-06ma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12.Interference Mitigation Schemes in Class 3, 5, 6, and 7 of </a:t>
            </a:r>
            <a:r>
              <a:rPr lang="en-US" altLang="ja-JP" sz="1050" kern="0" dirty="0" err="1">
                <a:solidFill>
                  <a:srgbClr val="000000"/>
                </a:solidFill>
                <a:latin typeface="Arial"/>
                <a:cs typeface="Times New Roman" pitchFamily="18" charset="0"/>
              </a:rPr>
              <a:t>Coexisitence</a:t>
            </a:r>
            <a:r>
              <a:rPr lang="en-US" altLang="ja-JP" sz="1050" kern="0" dirty="0">
                <a:solidFill>
                  <a:srgbClr val="000000"/>
                </a:solidFill>
                <a:latin typeface="Arial"/>
                <a:cs typeface="Times New Roman" pitchFamily="18" charset="0"/>
              </a:rPr>
              <a:t> in TG6ma</a:t>
            </a:r>
            <a:r>
              <a:rPr lang="ja-JP" altLang="en-US" sz="1050" kern="0" dirty="0">
                <a:solidFill>
                  <a:srgbClr val="000000"/>
                </a:solidFill>
                <a:latin typeface="Arial"/>
                <a:cs typeface="Times New Roman" pitchFamily="18" charset="0"/>
              </a:rPr>
              <a:t>　</a:t>
            </a:r>
            <a:r>
              <a:rPr lang="it-IT" altLang="ja-JP" sz="1050" kern="0" dirty="0">
                <a:solidFill>
                  <a:srgbClr val="000000"/>
                </a:solidFill>
                <a:latin typeface="Arial"/>
                <a:cs typeface="Times New Roman" pitchFamily="18" charset="0"/>
              </a:rPr>
              <a:t>           </a:t>
            </a:r>
            <a:r>
              <a:rPr lang="en-US" altLang="ja-JP" sz="1050" kern="0" dirty="0">
                <a:solidFill>
                  <a:srgbClr val="000000"/>
                </a:solidFill>
                <a:latin typeface="Arial"/>
                <a:cs typeface="Times New Roman" pitchFamily="18" charset="0"/>
              </a:rPr>
              <a:t>doc.#15-22-0571-01-06ma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13. Proposed text for 6ma MAC  General Framework Elements &amp; Beacon Access Phase         doc.#15-23-0367-02-06ma </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14. MAC Protocol Proposal for Multiple BAN Environment (Level 1,2,3)                                     doc.#15-23-0639-03-06ma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15. </a:t>
            </a:r>
            <a:r>
              <a:rPr lang="en-US" altLang="ja-JP" sz="1050" kern="1200" dirty="0">
                <a:solidFill>
                  <a:srgbClr val="000000"/>
                </a:solidFill>
                <a:latin typeface="Arial"/>
                <a:ea typeface="ＭＳ Ｐゴシック" charset="-128"/>
                <a:cs typeface="+mn-cs"/>
              </a:rPr>
              <a:t>Proposal of MAC Revision for </a:t>
            </a:r>
            <a:r>
              <a:rPr lang="en-US" altLang="ja-JP" sz="1050" kern="1200" dirty="0" err="1">
                <a:solidFill>
                  <a:srgbClr val="000000"/>
                </a:solidFill>
                <a:latin typeface="Arial"/>
                <a:ea typeface="ＭＳ Ｐゴシック" charset="-128"/>
                <a:cs typeface="+mn-cs"/>
              </a:rPr>
              <a:t>for</a:t>
            </a:r>
            <a:r>
              <a:rPr lang="en-US" altLang="ja-JP" sz="1050" kern="1200" dirty="0">
                <a:solidFill>
                  <a:srgbClr val="000000"/>
                </a:solidFill>
                <a:latin typeface="Arial"/>
                <a:ea typeface="ＭＳ Ｐゴシック" charset="-128"/>
                <a:cs typeface="+mn-cs"/>
              </a:rPr>
              <a:t> IEEE802.15.6ma in Class 1 of Coexistence of Multiple BANs        23-0593-00-06ma</a:t>
            </a:r>
            <a:endParaRPr lang="en-US" altLang="ja-JP" sz="1050" kern="0" dirty="0">
              <a:solidFill>
                <a:srgbClr val="000000"/>
              </a:solidFill>
              <a:latin typeface="Arial"/>
              <a:cs typeface="Times New Roman" pitchFamily="18" charset="0"/>
            </a:endParaRP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16. Overview and convergence of MAC proposals for 15.6ma                                                    doc.#15-23-0408-02-06ma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17. Progress Report of TG6ma                                                                                                   doc.#15-23-0056-05-06ma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18. Timeline of TG6ma                                                                                                                doc.#15.23-0407-02-06ma</a:t>
            </a:r>
          </a:p>
          <a:p>
            <a:pPr marL="514350" lvl="1" algn="l">
              <a:lnSpc>
                <a:spcPts val="1200"/>
              </a:lnSpc>
              <a:spcBef>
                <a:spcPts val="0"/>
              </a:spcBef>
              <a:spcAft>
                <a:spcPts val="0"/>
              </a:spcAft>
              <a:defRPr/>
            </a:pPr>
            <a:r>
              <a:rPr lang="en-US" altLang="ja-JP" sz="1050" kern="0" dirty="0">
                <a:solidFill>
                  <a:srgbClr val="000000"/>
                </a:solidFill>
                <a:latin typeface="Arial"/>
                <a:cs typeface="Times New Roman" pitchFamily="18" charset="0"/>
              </a:rPr>
              <a:t>19. TG15.6ma Closing Report for November 2023                                                                     doc.#15-23-0594-00-06ma</a:t>
            </a:r>
          </a:p>
          <a:p>
            <a:pPr marL="514350" lvl="1" algn="l" eaLnBrk="1" hangingPunct="1">
              <a:lnSpc>
                <a:spcPts val="1200"/>
              </a:lnSpc>
              <a:spcBef>
                <a:spcPts val="0"/>
              </a:spcBef>
              <a:spcAft>
                <a:spcPts val="0"/>
              </a:spcAft>
              <a:defRPr/>
            </a:pPr>
            <a:r>
              <a:rPr lang="en-US" altLang="ja-JP" sz="1050" kern="0" dirty="0">
                <a:solidFill>
                  <a:srgbClr val="000000"/>
                </a:solidFill>
                <a:latin typeface="Arial"/>
                <a:cs typeface="Times New Roman" pitchFamily="18" charset="0"/>
              </a:rPr>
              <a:t>20. TG15.6ma Meeting Minutes for November 2023                                                                   doc.#15-23-0608-00-06ma</a:t>
            </a:r>
          </a:p>
          <a:p>
            <a:pPr marL="285750" indent="-171450" algn="l">
              <a:lnSpc>
                <a:spcPts val="1300"/>
              </a:lnSpc>
              <a:spcBef>
                <a:spcPts val="0"/>
              </a:spcBef>
              <a:spcAft>
                <a:spcPts val="0"/>
              </a:spcAft>
              <a:defRPr/>
            </a:pPr>
            <a:r>
              <a:rPr kumimoji="1" lang="en-US" altLang="ja-JP" sz="1050" kern="0" dirty="0">
                <a:solidFill>
                  <a:srgbClr val="000000"/>
                </a:solidFill>
                <a:latin typeface="Arial"/>
                <a:cs typeface="Times New Roman" pitchFamily="18" charset="0"/>
              </a:rPr>
              <a:t> Joint work between 802.1 and 802.15</a:t>
            </a:r>
          </a:p>
          <a:p>
            <a:pPr marL="114300" algn="l">
              <a:lnSpc>
                <a:spcPts val="1300"/>
              </a:lnSpc>
              <a:spcBef>
                <a:spcPts val="0"/>
              </a:spcBef>
              <a:spcAft>
                <a:spcPts val="0"/>
              </a:spcAft>
              <a:defRPr/>
            </a:pPr>
            <a:r>
              <a:rPr lang="en-US" altLang="ja-JP" sz="1050" kern="0" dirty="0">
                <a:solidFill>
                  <a:srgbClr val="000000"/>
                </a:solidFill>
                <a:latin typeface="Arial"/>
                <a:cs typeface="Times New Roman" pitchFamily="18" charset="0"/>
              </a:rPr>
              <a:t>         1.   PAR-par-review-sc-meeting-agenda-and-comment-slides-november-2023-plenary-Honolulu      doc.:802.11-23-1690r1</a:t>
            </a:r>
            <a:endParaRPr kumimoji="1" lang="en-US" altLang="ja-JP" sz="1050" kern="0" dirty="0">
              <a:solidFill>
                <a:srgbClr val="000000"/>
              </a:solidFill>
              <a:latin typeface="Arial"/>
              <a:cs typeface="Times New Roman" pitchFamily="18" charset="0"/>
            </a:endParaRPr>
          </a:p>
          <a:p>
            <a:pPr>
              <a:lnSpc>
                <a:spcPts val="1300"/>
              </a:lnSpc>
            </a:pPr>
            <a:endParaRPr lang="en-US" altLang="ja-JP" sz="1400" kern="0" dirty="0"/>
          </a:p>
        </p:txBody>
      </p:sp>
      <p:sp>
        <p:nvSpPr>
          <p:cNvPr id="5" name="Rectangle 2">
            <a:extLst>
              <a:ext uri="{FF2B5EF4-FFF2-40B4-BE49-F238E27FC236}">
                <a16:creationId xmlns:a16="http://schemas.microsoft.com/office/drawing/2014/main" id="{039B3B70-BB44-4E22-F1F4-9F8EE2CF87D2}"/>
              </a:ext>
            </a:extLst>
          </p:cNvPr>
          <p:cNvSpPr txBox="1">
            <a:spLocks noChangeArrowheads="1"/>
          </p:cNvSpPr>
          <p:nvPr/>
        </p:nvSpPr>
        <p:spPr bwMode="auto">
          <a:xfrm>
            <a:off x="684483" y="637939"/>
            <a:ext cx="7772400" cy="42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400" b="1" kern="0" dirty="0"/>
              <a:t>Agenda items for the week</a:t>
            </a:r>
            <a:endParaRPr lang="ja-JP" altLang="ja-JP" sz="2400" b="1" kern="0" dirty="0"/>
          </a:p>
        </p:txBody>
      </p:sp>
    </p:spTree>
    <p:extLst>
      <p:ext uri="{BB962C8B-B14F-4D97-AF65-F5344CB8AC3E}">
        <p14:creationId xmlns:p14="http://schemas.microsoft.com/office/powerpoint/2010/main" val="1024302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46</a:t>
            </a:fld>
            <a:endParaRPr lang="en-US" dirty="0"/>
          </a:p>
        </p:txBody>
      </p:sp>
      <p:sp>
        <p:nvSpPr>
          <p:cNvPr id="6" name="Title 1">
            <a:extLst>
              <a:ext uri="{FF2B5EF4-FFF2-40B4-BE49-F238E27FC236}">
                <a16:creationId xmlns:a16="http://schemas.microsoft.com/office/drawing/2014/main" id="{ADFC5842-C4D1-954C-E758-CB35D2825363}"/>
              </a:ext>
            </a:extLst>
          </p:cNvPr>
          <p:cNvSpPr txBox="1">
            <a:spLocks/>
          </p:cNvSpPr>
          <p:nvPr/>
        </p:nvSpPr>
        <p:spPr bwMode="auto">
          <a:xfrm>
            <a:off x="200689" y="700864"/>
            <a:ext cx="8742622" cy="50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dirty="0"/>
              <a:t>15.6ma PHY and MAC New Features </a:t>
            </a:r>
          </a:p>
        </p:txBody>
      </p:sp>
      <p:sp>
        <p:nvSpPr>
          <p:cNvPr id="8" name="Content Placeholder 5">
            <a:extLst>
              <a:ext uri="{FF2B5EF4-FFF2-40B4-BE49-F238E27FC236}">
                <a16:creationId xmlns:a16="http://schemas.microsoft.com/office/drawing/2014/main" id="{022AB557-27FD-7C66-5E8C-146B9A3BA453}"/>
              </a:ext>
            </a:extLst>
          </p:cNvPr>
          <p:cNvSpPr txBox="1">
            <a:spLocks/>
          </p:cNvSpPr>
          <p:nvPr/>
        </p:nvSpPr>
        <p:spPr>
          <a:xfrm>
            <a:off x="438592" y="1296741"/>
            <a:ext cx="8471492" cy="528500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2540" indent="0">
              <a:lnSpc>
                <a:spcPts val="2000"/>
              </a:lnSpc>
              <a:buFontTx/>
              <a:buNone/>
            </a:pPr>
            <a:r>
              <a:rPr lang="en-US" sz="1600" kern="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sz="1600" kern="0" dirty="0"/>
              <a:t>PHY</a:t>
            </a:r>
          </a:p>
          <a:p>
            <a:pPr lvl="2">
              <a:lnSpc>
                <a:spcPts val="2000"/>
              </a:lnSpc>
            </a:pPr>
            <a:r>
              <a:rPr lang="en-US" sz="1600" kern="0" dirty="0"/>
              <a:t>Various channel coding and decoding matched with QoS priority levels of packets and coexistence classes</a:t>
            </a:r>
          </a:p>
          <a:p>
            <a:pPr lvl="2">
              <a:lnSpc>
                <a:spcPts val="2000"/>
              </a:lnSpc>
            </a:pPr>
            <a:r>
              <a:rPr lang="en-US" sz="1600" kern="0" dirty="0"/>
              <a:t>Interference mitigation schemes according to various environment of coexistence classes</a:t>
            </a:r>
          </a:p>
          <a:p>
            <a:pPr marL="822960" lvl="1" indent="-457200">
              <a:lnSpc>
                <a:spcPts val="2000"/>
              </a:lnSpc>
              <a:buFont typeface="+mj-lt"/>
              <a:buAutoNum type="arabicPeriod"/>
            </a:pPr>
            <a:r>
              <a:rPr lang="en-US" sz="1600" kern="0" dirty="0"/>
              <a:t>MAC</a:t>
            </a:r>
          </a:p>
          <a:p>
            <a:pPr lvl="2">
              <a:lnSpc>
                <a:spcPts val="2000"/>
              </a:lnSpc>
            </a:pPr>
            <a:r>
              <a:rPr lang="en-US" sz="1600" kern="0" dirty="0"/>
              <a:t>Two channels using two UWB band channels are applied for management channel to control frames of coexisting networks and data transmission channel. </a:t>
            </a:r>
            <a:r>
              <a:rPr lang="en-US" sz="1600" kern="0" dirty="0">
                <a:solidFill>
                  <a:srgbClr val="FF0000"/>
                </a:solidFill>
              </a:rPr>
              <a:t>Its alternative mode is two channels for management and data transmission using a single UWB band channel.</a:t>
            </a:r>
          </a:p>
          <a:p>
            <a:pPr lvl="2">
              <a:lnSpc>
                <a:spcPts val="2000"/>
              </a:lnSpc>
            </a:pPr>
            <a:r>
              <a:rPr lang="en-US" sz="1600" kern="0" dirty="0"/>
              <a:t>Coordinator-to-coordinator(C2C) negotiation of existing networks</a:t>
            </a:r>
          </a:p>
          <a:p>
            <a:pPr marL="822960" lvl="1" indent="-457200">
              <a:lnSpc>
                <a:spcPts val="2000"/>
              </a:lnSpc>
              <a:buFont typeface="+mj-lt"/>
              <a:buAutoNum type="arabicPeriod"/>
            </a:pPr>
            <a:r>
              <a:rPr lang="en-US" sz="1600" kern="0" dirty="0"/>
              <a:t>Cross Layer of PHY and MAC</a:t>
            </a:r>
          </a:p>
          <a:p>
            <a:pPr lvl="2">
              <a:lnSpc>
                <a:spcPts val="2000"/>
              </a:lnSpc>
            </a:pPr>
            <a:r>
              <a:rPr lang="en-US" sz="1600" kern="0" dirty="0"/>
              <a:t>Hybrid ARQ for higher priority pf packets in high class of coexistence</a:t>
            </a:r>
          </a:p>
          <a:p>
            <a:pPr marL="365760" lvl="1" indent="0">
              <a:lnSpc>
                <a:spcPts val="2000"/>
              </a:lnSpc>
              <a:buFontTx/>
              <a:buNone/>
            </a:pPr>
            <a:endParaRPr lang="en-US" kern="0" dirty="0"/>
          </a:p>
        </p:txBody>
      </p:sp>
    </p:spTree>
    <p:extLst>
      <p:ext uri="{BB962C8B-B14F-4D97-AF65-F5344CB8AC3E}">
        <p14:creationId xmlns:p14="http://schemas.microsoft.com/office/powerpoint/2010/main" val="4223104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47</a:t>
            </a:fld>
            <a:endParaRPr lang="en-US" dirty="0"/>
          </a:p>
        </p:txBody>
      </p:sp>
      <p:sp>
        <p:nvSpPr>
          <p:cNvPr id="2" name="タイトル 2">
            <a:extLst>
              <a:ext uri="{FF2B5EF4-FFF2-40B4-BE49-F238E27FC236}">
                <a16:creationId xmlns:a16="http://schemas.microsoft.com/office/drawing/2014/main" id="{25769D14-F8EF-423F-DD0F-8463A06D7646}"/>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kumimoji="1" lang="en-US" altLang="ja-JP" sz="2400" b="1" kern="0" dirty="0">
                <a:latin typeface="+mn-lt"/>
              </a:rPr>
              <a:t>QoS Levels of Packets </a:t>
            </a:r>
            <a:br>
              <a:rPr kumimoji="1" lang="en-US" altLang="ja-JP" sz="2400" b="1" kern="0" dirty="0">
                <a:latin typeface="+mn-lt"/>
              </a:rPr>
            </a:br>
            <a:r>
              <a:rPr kumimoji="1" lang="en-US" altLang="ja-JP" sz="2400" b="1" kern="0" dirty="0">
                <a:latin typeface="+mn-lt"/>
              </a:rPr>
              <a:t>corresponding to User Priority </a:t>
            </a:r>
            <a:endParaRPr kumimoji="1" lang="ja-JP" altLang="en-US" sz="2400" b="1" kern="0" dirty="0">
              <a:latin typeface="+mn-lt"/>
            </a:endParaRPr>
          </a:p>
        </p:txBody>
      </p:sp>
      <p:graphicFrame>
        <p:nvGraphicFramePr>
          <p:cNvPr id="3" name="表 6">
            <a:extLst>
              <a:ext uri="{FF2B5EF4-FFF2-40B4-BE49-F238E27FC236}">
                <a16:creationId xmlns:a16="http://schemas.microsoft.com/office/drawing/2014/main" id="{818BE63C-22BE-7326-9176-A35A4609F6D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5" name="テキスト ボックス 6">
            <a:extLst>
              <a:ext uri="{FF2B5EF4-FFF2-40B4-BE49-F238E27FC236}">
                <a16:creationId xmlns:a16="http://schemas.microsoft.com/office/drawing/2014/main" id="{E33DC3AA-660E-B40C-B4B5-E72D0A9CC972}"/>
              </a:ext>
            </a:extLst>
          </p:cNvPr>
          <p:cNvSpPr txBox="1"/>
          <p:nvPr/>
        </p:nvSpPr>
        <p:spPr>
          <a:xfrm>
            <a:off x="234051" y="1949335"/>
            <a:ext cx="4468578"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dirty="0">
                <a:latin typeface="+mj-lt"/>
              </a:rPr>
              <a:t>In Std.15.6 WBAN systems, a various data such as vital signs, skin temperature,  blood pressure, ECG, EEG, </a:t>
            </a:r>
            <a:r>
              <a:rPr kumimoji="1" lang="en-US" altLang="ja-JP" sz="1800" dirty="0" err="1">
                <a:latin typeface="+mj-lt"/>
              </a:rPr>
              <a:t>ECoG</a:t>
            </a:r>
            <a:r>
              <a:rPr kumimoji="1" lang="en-US" altLang="ja-JP" sz="1800" dirty="0">
                <a:latin typeface="+mj-lt"/>
              </a:rPr>
              <a:t>, and vehicle controlling commons have different QoS levels corresponding to user priority.</a:t>
            </a:r>
            <a:endParaRPr kumimoji="1" lang="en-US" altLang="ja-JP" sz="1800" b="1" u="sng" dirty="0">
              <a:latin typeface="+mj-lt"/>
            </a:endParaRPr>
          </a:p>
          <a:p>
            <a:pPr marL="285750" indent="-285750">
              <a:buFont typeface="Arial" panose="020B0604020202020204" pitchFamily="34" charset="0"/>
              <a:buChar char="•"/>
            </a:pPr>
            <a:r>
              <a:rPr lang="en-US" altLang="ja-JP" sz="1800" dirty="0">
                <a:latin typeface="+mj-lt"/>
              </a:rPr>
              <a:t>In 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r>
              <a:rPr kumimoji="1" lang="en-US" altLang="ja-JP" sz="1800" dirty="0">
                <a:latin typeface="+mj-lt"/>
              </a:rPr>
              <a:t>Therefore, </a:t>
            </a:r>
            <a:r>
              <a:rPr kumimoji="1" lang="en-US" altLang="ja-JP" sz="1800" b="1" u="sng" dirty="0">
                <a:latin typeface="+mj-lt"/>
              </a:rPr>
              <a:t>appropriate sets of error controlling scheme with FEC and hybrid ARQ </a:t>
            </a:r>
            <a:r>
              <a:rPr kumimoji="1" lang="en-US" altLang="ja-JP" sz="1800" dirty="0">
                <a:latin typeface="+mj-lt"/>
              </a:rPr>
              <a:t>corresponding to QoS levels have been standardized in 15.6ma,</a:t>
            </a:r>
          </a:p>
        </p:txBody>
      </p:sp>
    </p:spTree>
    <p:extLst>
      <p:ext uri="{BB962C8B-B14F-4D97-AF65-F5344CB8AC3E}">
        <p14:creationId xmlns:p14="http://schemas.microsoft.com/office/powerpoint/2010/main" val="3850550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48</a:t>
            </a:fld>
            <a:endParaRPr lang="en-US" dirty="0"/>
          </a:p>
        </p:txBody>
      </p:sp>
      <p:sp>
        <p:nvSpPr>
          <p:cNvPr id="6" name="タイトル 1">
            <a:extLst>
              <a:ext uri="{FF2B5EF4-FFF2-40B4-BE49-F238E27FC236}">
                <a16:creationId xmlns:a16="http://schemas.microsoft.com/office/drawing/2014/main" id="{8CD6067F-DA12-875B-0940-25609D41E159}"/>
              </a:ext>
            </a:extLst>
          </p:cNvPr>
          <p:cNvSpPr txBox="1">
            <a:spLocks/>
          </p:cNvSpPr>
          <p:nvPr/>
        </p:nvSpPr>
        <p:spPr bwMode="auto">
          <a:xfrm>
            <a:off x="685800" y="685800"/>
            <a:ext cx="7772400" cy="79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000" b="1" kern="0" dirty="0">
                <a:solidFill>
                  <a:srgbClr val="000000"/>
                </a:solidFill>
                <a:latin typeface="+mn-ea"/>
                <a:ea typeface="+mn-ea"/>
                <a:cs typeface="Times New Roman"/>
                <a:sym typeface="Times New Roman"/>
              </a:rPr>
              <a:t>Definition of Coexistence Environment Classes</a:t>
            </a:r>
            <a:endParaRPr kumimoji="1" lang="ja-JP" altLang="en-US" sz="2800" b="1" kern="0" dirty="0">
              <a:latin typeface="+mn-ea"/>
              <a:ea typeface="+mn-ea"/>
            </a:endParaRPr>
          </a:p>
        </p:txBody>
      </p:sp>
      <p:graphicFrame>
        <p:nvGraphicFramePr>
          <p:cNvPr id="7" name="Table 8">
            <a:extLst>
              <a:ext uri="{FF2B5EF4-FFF2-40B4-BE49-F238E27FC236}">
                <a16:creationId xmlns:a16="http://schemas.microsoft.com/office/drawing/2014/main" id="{FB45FAEC-4D41-D2D1-AB52-363E88F2D35A}"/>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8" name="Content Placeholder 2">
            <a:extLst>
              <a:ext uri="{FF2B5EF4-FFF2-40B4-BE49-F238E27FC236}">
                <a16:creationId xmlns:a16="http://schemas.microsoft.com/office/drawing/2014/main" id="{7B0F79C7-753C-F8A3-D281-027FC682C73B}"/>
              </a:ext>
            </a:extLst>
          </p:cNvPr>
          <p:cNvSpPr txBox="1">
            <a:spLocks/>
          </p:cNvSpPr>
          <p:nvPr/>
        </p:nvSpPr>
        <p:spPr>
          <a:xfrm>
            <a:off x="685800" y="5752730"/>
            <a:ext cx="7772400"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600" kern="0" dirty="0"/>
              <a:t>The coexistence </a:t>
            </a:r>
            <a:r>
              <a:rPr lang="en-US" altLang="ja-JP" sz="1600" kern="0" dirty="0"/>
              <a:t>class</a:t>
            </a:r>
            <a:r>
              <a:rPr kumimoji="1" lang="en-US" altLang="ja-JP" sz="1600" kern="0" dirty="0"/>
              <a:t> has been redefied to 8 levels, which </a:t>
            </a:r>
            <a:r>
              <a:rPr kumimoji="1" lang="en-US" sz="1600" kern="0" dirty="0"/>
              <a:t>can be represented by 3 bits and would be suitable to include in PHY or MAC headers.</a:t>
            </a:r>
            <a:endParaRPr lang="en-US" sz="1600" kern="0" dirty="0"/>
          </a:p>
        </p:txBody>
      </p:sp>
    </p:spTree>
    <p:extLst>
      <p:ext uri="{BB962C8B-B14F-4D97-AF65-F5344CB8AC3E}">
        <p14:creationId xmlns:p14="http://schemas.microsoft.com/office/powerpoint/2010/main" val="3094392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49</a:t>
            </a:fld>
            <a:endParaRPr lang="en-US" dirty="0"/>
          </a:p>
        </p:txBody>
      </p:sp>
      <p:sp>
        <p:nvSpPr>
          <p:cNvPr id="2" name="タイトル 1">
            <a:extLst>
              <a:ext uri="{FF2B5EF4-FFF2-40B4-BE49-F238E27FC236}">
                <a16:creationId xmlns:a16="http://schemas.microsoft.com/office/drawing/2014/main" id="{9099FED3-9B7B-4B1D-7EE8-A21754F57C65}"/>
              </a:ext>
            </a:extLst>
          </p:cNvPr>
          <p:cNvSpPr txBox="1">
            <a:spLocks/>
          </p:cNvSpPr>
          <p:nvPr/>
        </p:nvSpPr>
        <p:spPr bwMode="auto">
          <a:xfrm>
            <a:off x="0" y="533401"/>
            <a:ext cx="9143999" cy="79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400" b="1" kern="0" dirty="0">
                <a:solidFill>
                  <a:srgbClr val="000000"/>
                </a:solidFill>
                <a:latin typeface="+mn-ea"/>
                <a:ea typeface="+mn-ea"/>
                <a:cs typeface="Times New Roman"/>
                <a:sym typeface="Times New Roman"/>
              </a:rPr>
              <a:t>FEC/HARQ for 8 Coexistence Classes × 8 QoS Packet Levels</a:t>
            </a:r>
            <a:endParaRPr kumimoji="1" lang="ja-JP" altLang="en-US" sz="3200" b="1" kern="0" dirty="0">
              <a:latin typeface="+mn-ea"/>
              <a:ea typeface="+mn-ea"/>
            </a:endParaRPr>
          </a:p>
        </p:txBody>
      </p:sp>
      <p:sp>
        <p:nvSpPr>
          <p:cNvPr id="3" name="Content Placeholder 2">
            <a:extLst>
              <a:ext uri="{FF2B5EF4-FFF2-40B4-BE49-F238E27FC236}">
                <a16:creationId xmlns:a16="http://schemas.microsoft.com/office/drawing/2014/main" id="{1C15A9B3-1DD4-6FD7-8549-EBC0F9B5D239}"/>
              </a:ext>
            </a:extLst>
          </p:cNvPr>
          <p:cNvSpPr txBox="1">
            <a:spLocks/>
          </p:cNvSpPr>
          <p:nvPr/>
        </p:nvSpPr>
        <p:spPr>
          <a:xfrm>
            <a:off x="647699" y="5601917"/>
            <a:ext cx="8106833"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600" kern="0" dirty="0"/>
              <a:t>FEC codes and Hybrid ARQ have been designed for 8 ×</a:t>
            </a:r>
            <a:r>
              <a:rPr lang="ja-JP" altLang="en-US" sz="1600" kern="0" dirty="0"/>
              <a:t> </a:t>
            </a:r>
            <a:r>
              <a:rPr lang="en-US" altLang="ja-JP" sz="1600" kern="0" dirty="0"/>
              <a:t>8</a:t>
            </a:r>
            <a:r>
              <a:rPr lang="ja-JP" altLang="en-US" sz="1600" kern="0" dirty="0"/>
              <a:t> </a:t>
            </a:r>
            <a:r>
              <a:rPr lang="en-US" altLang="ja-JP" sz="1600" kern="0" dirty="0"/>
              <a:t>=</a:t>
            </a:r>
            <a:r>
              <a:rPr lang="ja-JP" altLang="en-US" sz="1600" kern="0" dirty="0"/>
              <a:t> </a:t>
            </a:r>
            <a:r>
              <a:rPr lang="en-US" altLang="ja-JP" sz="1600" kern="0" dirty="0"/>
              <a:t>64</a:t>
            </a:r>
            <a:r>
              <a:rPr lang="ja-JP" altLang="en-US" sz="1600" kern="0" dirty="0"/>
              <a:t> </a:t>
            </a:r>
            <a:r>
              <a:rPr lang="en-US" altLang="ja-JP" sz="1600" kern="0" dirty="0"/>
              <a:t>combinations</a:t>
            </a:r>
            <a:r>
              <a:rPr lang="ja-JP" altLang="en-US" sz="1600" kern="0" dirty="0"/>
              <a:t> </a:t>
            </a:r>
            <a:r>
              <a:rPr lang="en-US" altLang="ja-JP" sz="1600" kern="0" dirty="0"/>
              <a:t>for</a:t>
            </a:r>
            <a:r>
              <a:rPr lang="ja-JP" altLang="en-US" sz="1600" kern="0" dirty="0"/>
              <a:t> </a:t>
            </a:r>
            <a:r>
              <a:rPr lang="en-US" altLang="ja-JP" sz="1600" kern="0" dirty="0"/>
              <a:t>QoS</a:t>
            </a:r>
            <a:r>
              <a:rPr lang="ja-JP" altLang="en-US" sz="1600" kern="0" dirty="0"/>
              <a:t> </a:t>
            </a:r>
            <a:r>
              <a:rPr lang="en-US" altLang="ja-JP" sz="1600" kern="0" dirty="0"/>
              <a:t>levels</a:t>
            </a:r>
            <a:r>
              <a:rPr lang="ja-JP" altLang="en-US" sz="1600" kern="0" dirty="0"/>
              <a:t> </a:t>
            </a:r>
            <a:r>
              <a:rPr lang="en-US" altLang="ja-JP" sz="1600" kern="0" dirty="0"/>
              <a:t>and</a:t>
            </a:r>
            <a:r>
              <a:rPr lang="ja-JP" altLang="en-US" sz="1600" kern="0" dirty="0"/>
              <a:t> </a:t>
            </a:r>
            <a:r>
              <a:rPr lang="en-US" altLang="ja-JP" sz="1600" kern="0" dirty="0"/>
              <a:t>Coexistence</a:t>
            </a:r>
            <a:r>
              <a:rPr lang="ja-JP" altLang="en-US" sz="1600" kern="0" dirty="0"/>
              <a:t> </a:t>
            </a:r>
            <a:r>
              <a:rPr lang="en-US" altLang="ja-JP" sz="1600" kern="0" dirty="0"/>
              <a:t>classes under various standard of channel models.</a:t>
            </a:r>
            <a:endParaRPr lang="en-US" sz="1600" kern="0" dirty="0"/>
          </a:p>
        </p:txBody>
      </p:sp>
      <p:pic>
        <p:nvPicPr>
          <p:cNvPr id="5" name="図 7" descr="テーブル&#10;&#10;自動的に生成された説明">
            <a:extLst>
              <a:ext uri="{FF2B5EF4-FFF2-40B4-BE49-F238E27FC236}">
                <a16:creationId xmlns:a16="http://schemas.microsoft.com/office/drawing/2014/main" id="{9C60E0D4-6E91-5FBF-514C-8E49166BE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Tree>
    <p:extLst>
      <p:ext uri="{BB962C8B-B14F-4D97-AF65-F5344CB8AC3E}">
        <p14:creationId xmlns:p14="http://schemas.microsoft.com/office/powerpoint/2010/main" val="414653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Sept. Interim</a:t>
            </a:r>
          </a:p>
        </p:txBody>
      </p:sp>
      <p:pic>
        <p:nvPicPr>
          <p:cNvPr id="2" name="Picture 1">
            <a:extLst>
              <a:ext uri="{FF2B5EF4-FFF2-40B4-BE49-F238E27FC236}">
                <a16:creationId xmlns:a16="http://schemas.microsoft.com/office/drawing/2014/main" id="{F90F8E56-40E0-BB75-FA5C-296E3BF90D18}"/>
              </a:ext>
            </a:extLst>
          </p:cNvPr>
          <p:cNvPicPr>
            <a:picLocks noChangeAspect="1"/>
          </p:cNvPicPr>
          <p:nvPr/>
        </p:nvPicPr>
        <p:blipFill>
          <a:blip r:embed="rId2"/>
          <a:stretch>
            <a:fillRect/>
          </a:stretch>
        </p:blipFill>
        <p:spPr>
          <a:xfrm>
            <a:off x="666750" y="1239421"/>
            <a:ext cx="7810500" cy="523599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50</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69" y="4870311"/>
            <a:ext cx="8568952"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6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extLst>
              <p:ext uri="{D42A27DB-BD31-4B8C-83A1-F6EECF244321}">
                <p14:modId xmlns:p14="http://schemas.microsoft.com/office/powerpoint/2010/main" val="3384071472"/>
              </p:ext>
            </p:extLst>
          </p:nvPr>
        </p:nvGraphicFramePr>
        <p:xfrm>
          <a:off x="232469" y="1325181"/>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7" y="1265578"/>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6" y="738450"/>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2" y="1239444"/>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49" y="740210"/>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2119422" y="767600"/>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51</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344447" y="817107"/>
            <a:ext cx="2639697" cy="461665"/>
          </a:xfrm>
          <a:prstGeom prst="rect">
            <a:avLst/>
          </a:prstGeom>
          <a:noFill/>
        </p:spPr>
        <p:txBody>
          <a:bodyPr wrap="none" rtlCol="0">
            <a:spAutoFit/>
          </a:bodyPr>
          <a:lstStyle/>
          <a:p>
            <a:r>
              <a:rPr lang="en-US" sz="2400" b="1" dirty="0"/>
              <a:t>TG 6ma Timeline</a:t>
            </a:r>
          </a:p>
        </p:txBody>
      </p:sp>
      <p:graphicFrame>
        <p:nvGraphicFramePr>
          <p:cNvPr id="12" name="Diagram 6">
            <a:extLst>
              <a:ext uri="{FF2B5EF4-FFF2-40B4-BE49-F238E27FC236}">
                <a16:creationId xmlns:a16="http://schemas.microsoft.com/office/drawing/2014/main" id="{BBE37834-BEAB-63C1-2ECD-9FA475589D86}"/>
              </a:ext>
            </a:extLst>
          </p:cNvPr>
          <p:cNvGraphicFramePr/>
          <p:nvPr>
            <p:extLst>
              <p:ext uri="{D42A27DB-BD31-4B8C-83A1-F6EECF244321}">
                <p14:modId xmlns:p14="http://schemas.microsoft.com/office/powerpoint/2010/main" val="271692835"/>
              </p:ext>
            </p:extLst>
          </p:nvPr>
        </p:nvGraphicFramePr>
        <p:xfrm>
          <a:off x="135467" y="1783201"/>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グループ化 1">
            <a:extLst>
              <a:ext uri="{FF2B5EF4-FFF2-40B4-BE49-F238E27FC236}">
                <a16:creationId xmlns:a16="http://schemas.microsoft.com/office/drawing/2014/main" id="{F3524165-B353-1A36-E6CC-5C4F3E046847}"/>
              </a:ext>
            </a:extLst>
          </p:cNvPr>
          <p:cNvGrpSpPr/>
          <p:nvPr/>
        </p:nvGrpSpPr>
        <p:grpSpPr>
          <a:xfrm>
            <a:off x="7035854" y="1797373"/>
            <a:ext cx="934526" cy="1445514"/>
            <a:chOff x="6050708" y="0"/>
            <a:chExt cx="934526" cy="1445514"/>
          </a:xfrm>
        </p:grpSpPr>
        <p:sp>
          <p:nvSpPr>
            <p:cNvPr id="3" name="正方形/長方形 2">
              <a:extLst>
                <a:ext uri="{FF2B5EF4-FFF2-40B4-BE49-F238E27FC236}">
                  <a16:creationId xmlns:a16="http://schemas.microsoft.com/office/drawing/2014/main" id="{95F317FE-9D18-8367-932F-DF72D478A02A}"/>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 name="テキスト ボックス 4">
              <a:extLst>
                <a:ext uri="{FF2B5EF4-FFF2-40B4-BE49-F238E27FC236}">
                  <a16:creationId xmlns:a16="http://schemas.microsoft.com/office/drawing/2014/main" id="{296981A9-07A1-9C49-7E66-BCDF0C254833}"/>
                </a:ext>
              </a:extLst>
            </p:cNvPr>
            <p:cNvSpPr txBox="1"/>
            <p:nvPr/>
          </p:nvSpPr>
          <p:spPr>
            <a:xfrm>
              <a:off x="6050708" y="291754"/>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2024</a:t>
              </a:r>
            </a:p>
          </p:txBody>
        </p:sp>
      </p:grpSp>
      <p:sp>
        <p:nvSpPr>
          <p:cNvPr id="7" name="楕円 6">
            <a:extLst>
              <a:ext uri="{FF2B5EF4-FFF2-40B4-BE49-F238E27FC236}">
                <a16:creationId xmlns:a16="http://schemas.microsoft.com/office/drawing/2014/main" id="{EDCA183C-BB01-902A-D35B-DCC42BE4DA07}"/>
              </a:ext>
            </a:extLst>
          </p:cNvPr>
          <p:cNvSpPr/>
          <p:nvPr/>
        </p:nvSpPr>
        <p:spPr>
          <a:xfrm>
            <a:off x="8290431" y="332138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11" name="グループ化 10">
            <a:extLst>
              <a:ext uri="{FF2B5EF4-FFF2-40B4-BE49-F238E27FC236}">
                <a16:creationId xmlns:a16="http://schemas.microsoft.com/office/drawing/2014/main" id="{A10755A3-2E65-C4F9-1109-E9E161FD0074}"/>
              </a:ext>
            </a:extLst>
          </p:cNvPr>
          <p:cNvGrpSpPr/>
          <p:nvPr/>
        </p:nvGrpSpPr>
        <p:grpSpPr>
          <a:xfrm>
            <a:off x="7579454" y="1829301"/>
            <a:ext cx="923582" cy="3240763"/>
            <a:chOff x="5972884" y="53299"/>
            <a:chExt cx="923582" cy="3240763"/>
          </a:xfrm>
        </p:grpSpPr>
        <p:sp>
          <p:nvSpPr>
            <p:cNvPr id="13" name="正方形/長方形 12">
              <a:extLst>
                <a:ext uri="{FF2B5EF4-FFF2-40B4-BE49-F238E27FC236}">
                  <a16:creationId xmlns:a16="http://schemas.microsoft.com/office/drawing/2014/main" id="{321D946D-1FD8-0591-9F3F-3C5952326C40}"/>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14" name="テキスト ボックス 13">
              <a:extLst>
                <a:ext uri="{FF2B5EF4-FFF2-40B4-BE49-F238E27FC236}">
                  <a16:creationId xmlns:a16="http://schemas.microsoft.com/office/drawing/2014/main" id="{CB25EBD9-D1A8-8B6B-5282-AB8518DDD9D5}"/>
                </a:ext>
              </a:extLst>
            </p:cNvPr>
            <p:cNvSpPr txBox="1"/>
            <p:nvPr/>
          </p:nvSpPr>
          <p:spPr>
            <a:xfrm>
              <a:off x="5972884" y="1895118"/>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Aug. 2024</a:t>
              </a:r>
            </a:p>
          </p:txBody>
        </p:sp>
      </p:gr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9" name="楕円 8">
            <a:extLst>
              <a:ext uri="{FF2B5EF4-FFF2-40B4-BE49-F238E27FC236}">
                <a16:creationId xmlns:a16="http://schemas.microsoft.com/office/drawing/2014/main" id="{4B1AC8FB-DF62-AFD9-421C-8A7C3DB7053A}"/>
              </a:ext>
            </a:extLst>
          </p:cNvPr>
          <p:cNvSpPr/>
          <p:nvPr/>
        </p:nvSpPr>
        <p:spPr>
          <a:xfrm>
            <a:off x="1558964" y="332455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6" name="楕円 15">
            <a:extLst>
              <a:ext uri="{FF2B5EF4-FFF2-40B4-BE49-F238E27FC236}">
                <a16:creationId xmlns:a16="http://schemas.microsoft.com/office/drawing/2014/main" id="{B175AB80-4D23-9ECC-8915-9DA3754366C6}"/>
              </a:ext>
            </a:extLst>
          </p:cNvPr>
          <p:cNvSpPr/>
          <p:nvPr/>
        </p:nvSpPr>
        <p:spPr>
          <a:xfrm>
            <a:off x="5480208" y="3347474"/>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20" name="グループ化 19">
            <a:extLst>
              <a:ext uri="{FF2B5EF4-FFF2-40B4-BE49-F238E27FC236}">
                <a16:creationId xmlns:a16="http://schemas.microsoft.com/office/drawing/2014/main" id="{25354B8A-865D-85B8-FAAE-70EE126C9F0F}"/>
              </a:ext>
            </a:extLst>
          </p:cNvPr>
          <p:cNvGrpSpPr/>
          <p:nvPr/>
        </p:nvGrpSpPr>
        <p:grpSpPr>
          <a:xfrm>
            <a:off x="5874051" y="1129174"/>
            <a:ext cx="772500" cy="2052971"/>
            <a:chOff x="5168409" y="82635"/>
            <a:chExt cx="772500" cy="2052971"/>
          </a:xfrm>
        </p:grpSpPr>
        <p:sp>
          <p:nvSpPr>
            <p:cNvPr id="21" name="正方形/長方形 20">
              <a:extLst>
                <a:ext uri="{FF2B5EF4-FFF2-40B4-BE49-F238E27FC236}">
                  <a16:creationId xmlns:a16="http://schemas.microsoft.com/office/drawing/2014/main" id="{25AE7012-670E-8BC2-5712-5A31659D817E}"/>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22" name="テキスト ボックス 21">
              <a:extLst>
                <a:ext uri="{FF2B5EF4-FFF2-40B4-BE49-F238E27FC236}">
                  <a16:creationId xmlns:a16="http://schemas.microsoft.com/office/drawing/2014/main" id="{51AA4BF8-75B8-75EB-4260-F387D862EAE6}"/>
                </a:ext>
              </a:extLst>
            </p:cNvPr>
            <p:cNvSpPr txBox="1"/>
            <p:nvPr/>
          </p:nvSpPr>
          <p:spPr>
            <a:xfrm>
              <a:off x="5222542" y="664238"/>
              <a:ext cx="718367"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p:txBody>
        </p:sp>
      </p:grpSp>
      <p:grpSp>
        <p:nvGrpSpPr>
          <p:cNvPr id="23" name="グループ化 22">
            <a:extLst>
              <a:ext uri="{FF2B5EF4-FFF2-40B4-BE49-F238E27FC236}">
                <a16:creationId xmlns:a16="http://schemas.microsoft.com/office/drawing/2014/main" id="{A3D2D0EA-64BF-2B6B-AD25-65FDC4E66CB7}"/>
              </a:ext>
            </a:extLst>
          </p:cNvPr>
          <p:cNvGrpSpPr/>
          <p:nvPr/>
        </p:nvGrpSpPr>
        <p:grpSpPr>
          <a:xfrm>
            <a:off x="6316624" y="738126"/>
            <a:ext cx="954116" cy="4348223"/>
            <a:chOff x="5168409" y="82635"/>
            <a:chExt cx="954116" cy="4348223"/>
          </a:xfrm>
        </p:grpSpPr>
        <p:sp>
          <p:nvSpPr>
            <p:cNvPr id="24" name="正方形/長方形 23">
              <a:extLst>
                <a:ext uri="{FF2B5EF4-FFF2-40B4-BE49-F238E27FC236}">
                  <a16:creationId xmlns:a16="http://schemas.microsoft.com/office/drawing/2014/main" id="{A9E88181-C22C-5B34-1700-3D1775B44D3B}"/>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25" name="テキスト ボックス 24">
              <a:extLst>
                <a:ext uri="{FF2B5EF4-FFF2-40B4-BE49-F238E27FC236}">
                  <a16:creationId xmlns:a16="http://schemas.microsoft.com/office/drawing/2014/main" id="{ED63A317-B657-1698-BA33-C7BCF73473ED}"/>
                </a:ext>
              </a:extLst>
            </p:cNvPr>
            <p:cNvSpPr txBox="1"/>
            <p:nvPr/>
          </p:nvSpPr>
          <p:spPr>
            <a:xfrm>
              <a:off x="5368983" y="1127709"/>
              <a:ext cx="753542" cy="3303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June</a:t>
              </a:r>
              <a:r>
                <a:rPr lang="en-US" sz="1400" b="1" kern="1200" dirty="0">
                  <a:solidFill>
                    <a:srgbClr val="000000">
                      <a:hueOff val="0"/>
                      <a:satOff val="0"/>
                      <a:lumOff val="0"/>
                      <a:alphaOff val="0"/>
                    </a:srgbClr>
                  </a:solidFill>
                  <a:latin typeface="Times New Roman"/>
                  <a:ea typeface="+mn-ea"/>
                  <a:cs typeface="+mn-cs"/>
                </a:rPr>
                <a:t>  2024</a:t>
              </a:r>
            </a:p>
          </p:txBody>
        </p:sp>
      </p:grpSp>
      <p:sp>
        <p:nvSpPr>
          <p:cNvPr id="10" name="楕円 9">
            <a:extLst>
              <a:ext uri="{FF2B5EF4-FFF2-40B4-BE49-F238E27FC236}">
                <a16:creationId xmlns:a16="http://schemas.microsoft.com/office/drawing/2014/main" id="{D94E84C3-0D51-148E-3ED4-6E3B0D7BE2FD}"/>
              </a:ext>
            </a:extLst>
          </p:cNvPr>
          <p:cNvSpPr/>
          <p:nvPr/>
        </p:nvSpPr>
        <p:spPr>
          <a:xfrm>
            <a:off x="3637857" y="3343936"/>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grpSp>
        <p:nvGrpSpPr>
          <p:cNvPr id="17" name="グループ化 16">
            <a:extLst>
              <a:ext uri="{FF2B5EF4-FFF2-40B4-BE49-F238E27FC236}">
                <a16:creationId xmlns:a16="http://schemas.microsoft.com/office/drawing/2014/main" id="{0AF9E5CF-9185-CE73-9F26-73EE8EE9B756}"/>
              </a:ext>
            </a:extLst>
          </p:cNvPr>
          <p:cNvGrpSpPr/>
          <p:nvPr/>
        </p:nvGrpSpPr>
        <p:grpSpPr>
          <a:xfrm>
            <a:off x="3378640" y="1885808"/>
            <a:ext cx="868169" cy="1355521"/>
            <a:chOff x="2222243" y="89518"/>
            <a:chExt cx="868169" cy="1355521"/>
          </a:xfrm>
        </p:grpSpPr>
        <p:sp>
          <p:nvSpPr>
            <p:cNvPr id="18" name="正方形/長方形 17">
              <a:extLst>
                <a:ext uri="{FF2B5EF4-FFF2-40B4-BE49-F238E27FC236}">
                  <a16:creationId xmlns:a16="http://schemas.microsoft.com/office/drawing/2014/main" id="{704B6D09-74BF-AF5B-D160-971B7A706CC9}"/>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19" name="テキスト ボックス 18">
              <a:extLst>
                <a:ext uri="{FF2B5EF4-FFF2-40B4-BE49-F238E27FC236}">
                  <a16:creationId xmlns:a16="http://schemas.microsoft.com/office/drawing/2014/main" id="{073709A8-E433-79A3-7776-769C6CD02B93}"/>
                </a:ext>
              </a:extLst>
            </p:cNvPr>
            <p:cNvSpPr txBox="1"/>
            <p:nvPr/>
          </p:nvSpPr>
          <p:spPr>
            <a:xfrm>
              <a:off x="2222243" y="89518"/>
              <a:ext cx="868169"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Finalize Std Draft V1</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August 2023</a:t>
              </a:r>
            </a:p>
          </p:txBody>
        </p:sp>
      </p:grpSp>
      <p:sp>
        <p:nvSpPr>
          <p:cNvPr id="26" name="楕円 25">
            <a:extLst>
              <a:ext uri="{FF2B5EF4-FFF2-40B4-BE49-F238E27FC236}">
                <a16:creationId xmlns:a16="http://schemas.microsoft.com/office/drawing/2014/main" id="{60F18FE1-916C-2C63-5CF7-EBADF81F1F69}"/>
              </a:ext>
            </a:extLst>
          </p:cNvPr>
          <p:cNvSpPr/>
          <p:nvPr/>
        </p:nvSpPr>
        <p:spPr>
          <a:xfrm>
            <a:off x="7806849" y="332772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Tree>
    <p:extLst>
      <p:ext uri="{BB962C8B-B14F-4D97-AF65-F5344CB8AC3E}">
        <p14:creationId xmlns:p14="http://schemas.microsoft.com/office/powerpoint/2010/main" val="3753164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52</a:t>
            </a:fld>
            <a:endParaRPr sz="1200" dirty="0"/>
          </a:p>
        </p:txBody>
      </p:sp>
      <p:sp>
        <p:nvSpPr>
          <p:cNvPr id="4" name="TextBox 7">
            <a:extLst>
              <a:ext uri="{FF2B5EF4-FFF2-40B4-BE49-F238E27FC236}">
                <a16:creationId xmlns:a16="http://schemas.microsoft.com/office/drawing/2014/main" id="{73C3641D-B2CB-D056-A431-A244F1BAECBE}"/>
              </a:ext>
            </a:extLst>
          </p:cNvPr>
          <p:cNvSpPr txBox="1"/>
          <p:nvPr/>
        </p:nvSpPr>
        <p:spPr>
          <a:xfrm>
            <a:off x="3324717" y="613511"/>
            <a:ext cx="2322302" cy="461665"/>
          </a:xfrm>
          <a:prstGeom prst="rect">
            <a:avLst/>
          </a:prstGeom>
          <a:noFill/>
        </p:spPr>
        <p:txBody>
          <a:bodyPr wrap="none" rtlCol="0">
            <a:spAutoFit/>
          </a:bodyPr>
          <a:lstStyle/>
          <a:p>
            <a:r>
              <a:rPr lang="en-US" sz="2400" b="1" dirty="0"/>
              <a:t>Timeline Details</a:t>
            </a:r>
          </a:p>
        </p:txBody>
      </p:sp>
      <p:graphicFrame>
        <p:nvGraphicFramePr>
          <p:cNvPr id="27" name="表 4">
            <a:extLst>
              <a:ext uri="{FF2B5EF4-FFF2-40B4-BE49-F238E27FC236}">
                <a16:creationId xmlns:a16="http://schemas.microsoft.com/office/drawing/2014/main" id="{7CAB3D92-F6FF-C7B2-1D6C-6CF5A001A768}"/>
              </a:ext>
            </a:extLst>
          </p:cNvPr>
          <p:cNvGraphicFramePr>
            <a:graphicFrameLocks noGrp="1"/>
          </p:cNvGraphicFramePr>
          <p:nvPr>
            <p:extLst>
              <p:ext uri="{D42A27DB-BD31-4B8C-83A1-F6EECF244321}">
                <p14:modId xmlns:p14="http://schemas.microsoft.com/office/powerpoint/2010/main" val="2294699581"/>
              </p:ext>
            </p:extLst>
          </p:nvPr>
        </p:nvGraphicFramePr>
        <p:xfrm>
          <a:off x="637526" y="1103896"/>
          <a:ext cx="7945147" cy="5227820"/>
        </p:xfrm>
        <a:graphic>
          <a:graphicData uri="http://schemas.openxmlformats.org/drawingml/2006/table">
            <a:tbl>
              <a:tblPr firstRow="1" firstCol="1" bandRow="1">
                <a:tableStyleId>{5C22544A-7EE6-4342-B048-85BDC9FD1C3A}</a:tableStyleId>
              </a:tblPr>
              <a:tblGrid>
                <a:gridCol w="2797407">
                  <a:extLst>
                    <a:ext uri="{9D8B030D-6E8A-4147-A177-3AD203B41FA5}">
                      <a16:colId xmlns:a16="http://schemas.microsoft.com/office/drawing/2014/main" val="3373569716"/>
                    </a:ext>
                  </a:extLst>
                </a:gridCol>
                <a:gridCol w="1426379">
                  <a:extLst>
                    <a:ext uri="{9D8B030D-6E8A-4147-A177-3AD203B41FA5}">
                      <a16:colId xmlns:a16="http://schemas.microsoft.com/office/drawing/2014/main" val="807585388"/>
                    </a:ext>
                  </a:extLst>
                </a:gridCol>
                <a:gridCol w="3721361">
                  <a:extLst>
                    <a:ext uri="{9D8B030D-6E8A-4147-A177-3AD203B41FA5}">
                      <a16:colId xmlns:a16="http://schemas.microsoft.com/office/drawing/2014/main" val="2122188044"/>
                    </a:ext>
                  </a:extLst>
                </a:gridCol>
              </a:tblGrid>
              <a:tr h="166847">
                <a:tc>
                  <a:txBody>
                    <a:bodyPr/>
                    <a:lstStyle/>
                    <a:p>
                      <a:pPr marL="0" marR="0" algn="ctr">
                        <a:lnSpc>
                          <a:spcPct val="115000"/>
                        </a:lnSpc>
                        <a:spcBef>
                          <a:spcPts val="0"/>
                        </a:spcBef>
                        <a:spcAft>
                          <a:spcPts val="0"/>
                        </a:spcAft>
                      </a:pPr>
                      <a:r>
                        <a:rPr lang="en-US" sz="1050" dirty="0">
                          <a:effectLst/>
                        </a:rPr>
                        <a:t>Topic</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Deadline</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Notes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extLst>
                  <a:ext uri="{0D108BD9-81ED-4DB2-BD59-A6C34878D82A}">
                    <a16:rowId xmlns:a16="http://schemas.microsoft.com/office/drawing/2014/main" val="2520522873"/>
                  </a:ext>
                </a:extLst>
              </a:tr>
              <a:tr h="711556">
                <a:tc>
                  <a:txBody>
                    <a:bodyPr/>
                    <a:lstStyle/>
                    <a:p>
                      <a:pPr marL="0" marR="0">
                        <a:lnSpc>
                          <a:spcPct val="115000"/>
                        </a:lnSpc>
                        <a:spcBef>
                          <a:spcPts val="0"/>
                        </a:spcBef>
                        <a:spcAft>
                          <a:spcPts val="0"/>
                        </a:spcAft>
                      </a:pPr>
                      <a:r>
                        <a:rPr lang="en-US" sz="1050" dirty="0">
                          <a:effectLst/>
                        </a:rPr>
                        <a:t>Technical Requirements Document (TRD). Channel Model Document (CMD). Call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Sept. 2022</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TRD describes the technical requirements baseline for the evaluation of proposals. The CMD contains the channel models for different use cases targeted by the Std.</a:t>
                      </a:r>
                      <a:endParaRPr lang="ja-JP" sz="1050" dirty="0">
                        <a:effectLst/>
                      </a:endParaRPr>
                    </a:p>
                    <a:p>
                      <a:pPr marL="0" marR="0">
                        <a:lnSpc>
                          <a:spcPct val="115000"/>
                        </a:lnSpc>
                        <a:spcBef>
                          <a:spcPts val="0"/>
                        </a:spcBef>
                        <a:spcAft>
                          <a:spcPts val="0"/>
                        </a:spcAft>
                      </a:pPr>
                      <a:r>
                        <a:rPr lang="en-US" sz="1050" dirty="0">
                          <a:effectLst/>
                        </a:rPr>
                        <a:t>Announcement of call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87548146"/>
                  </a:ext>
                </a:extLst>
              </a:tr>
              <a:tr h="249229">
                <a:tc>
                  <a:txBody>
                    <a:bodyPr/>
                    <a:lstStyle/>
                    <a:p>
                      <a:pPr marL="0" marR="0">
                        <a:lnSpc>
                          <a:spcPct val="115000"/>
                        </a:lnSpc>
                        <a:spcBef>
                          <a:spcPts val="0"/>
                        </a:spcBef>
                        <a:spcAft>
                          <a:spcPts val="0"/>
                        </a:spcAft>
                      </a:pPr>
                      <a:r>
                        <a:rPr lang="en-US" sz="1050" dirty="0">
                          <a:effectLst/>
                        </a:rPr>
                        <a:t>Due day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a:effectLst/>
                        </a:rPr>
                        <a:t>March 10</a:t>
                      </a:r>
                      <a:r>
                        <a:rPr lang="en-US" sz="1050" baseline="30000">
                          <a:effectLst/>
                        </a:rPr>
                        <a:t>th</a:t>
                      </a:r>
                      <a:r>
                        <a:rPr lang="en-US" sz="1050">
                          <a:effectLst/>
                        </a:rPr>
                        <a: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 </a:t>
                      </a:r>
                      <a:r>
                        <a:rPr lang="en-US" altLang="ja-JP" sz="1050" dirty="0">
                          <a:effectLst/>
                        </a:rPr>
                        <a:t>Postponed from January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074276685"/>
                  </a:ext>
                </a:extLst>
              </a:tr>
              <a:tr h="379038">
                <a:tc>
                  <a:txBody>
                    <a:bodyPr/>
                    <a:lstStyle/>
                    <a:p>
                      <a:pPr marL="0" marR="0">
                        <a:lnSpc>
                          <a:spcPct val="115000"/>
                        </a:lnSpc>
                        <a:spcBef>
                          <a:spcPts val="0"/>
                        </a:spcBef>
                        <a:spcAft>
                          <a:spcPts val="0"/>
                        </a:spcAft>
                      </a:pPr>
                      <a:r>
                        <a:rPr lang="en-US" sz="1050" dirty="0">
                          <a:effectLst/>
                        </a:rPr>
                        <a:t>Presentation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Nov. 2022,  January, March, May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Start of discussions for harmonization of proposals.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03890370"/>
                  </a:ext>
                </a:extLst>
              </a:tr>
              <a:tr h="172736">
                <a:tc>
                  <a:txBody>
                    <a:bodyPr/>
                    <a:lstStyle/>
                    <a:p>
                      <a:pPr marL="0" marR="0">
                        <a:lnSpc>
                          <a:spcPct val="120000"/>
                        </a:lnSpc>
                        <a:spcBef>
                          <a:spcPts val="0"/>
                        </a:spcBef>
                        <a:spcAft>
                          <a:spcPts val="0"/>
                        </a:spcAft>
                      </a:pPr>
                      <a:r>
                        <a:rPr lang="en-US" sz="1050" dirty="0">
                          <a:effectLst/>
                        </a:rPr>
                        <a:t>Harmonization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July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Agreements on key technologies.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94872119"/>
                  </a:ext>
                </a:extLst>
              </a:tr>
              <a:tr h="362200">
                <a:tc>
                  <a:txBody>
                    <a:bodyPr/>
                    <a:lstStyle/>
                    <a:p>
                      <a:pPr marL="0" marR="0">
                        <a:lnSpc>
                          <a:spcPct val="120000"/>
                        </a:lnSpc>
                        <a:spcBef>
                          <a:spcPts val="0"/>
                        </a:spcBef>
                        <a:spcAft>
                          <a:spcPts val="0"/>
                        </a:spcAft>
                      </a:pPr>
                      <a:r>
                        <a:rPr lang="en-US" sz="1050" dirty="0">
                          <a:effectLst/>
                        </a:rPr>
                        <a:t>Std Draft v.1.7</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September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Mostly editorial revisions and start integrating text of agreed proposals.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971130197"/>
                  </a:ext>
                </a:extLst>
              </a:tr>
              <a:tr h="362200">
                <a:tc>
                  <a:txBody>
                    <a:bodyPr/>
                    <a:lstStyle/>
                    <a:p>
                      <a:pPr marL="0" marR="0">
                        <a:lnSpc>
                          <a:spcPct val="120000"/>
                        </a:lnSpc>
                        <a:spcBef>
                          <a:spcPts val="0"/>
                        </a:spcBef>
                        <a:spcAft>
                          <a:spcPts val="0"/>
                        </a:spcAft>
                      </a:pPr>
                      <a:r>
                        <a:rPr lang="en-US" sz="1050" dirty="0">
                          <a:effectLst/>
                        </a:rPr>
                        <a:t>Preliminary Std Draft v. 1.9</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November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Upload preliminary draft V1 in WG private repository and collecting comments to be used for revision.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881622587"/>
                  </a:ext>
                </a:extLst>
              </a:tr>
              <a:tr h="172736">
                <a:tc>
                  <a:txBody>
                    <a:bodyPr/>
                    <a:lstStyle/>
                    <a:p>
                      <a:pPr marL="0" marR="0">
                        <a:lnSpc>
                          <a:spcPct val="120000"/>
                        </a:lnSpc>
                        <a:spcBef>
                          <a:spcPts val="0"/>
                        </a:spcBef>
                        <a:spcAft>
                          <a:spcPts val="0"/>
                        </a:spcAft>
                      </a:pPr>
                      <a:r>
                        <a:rPr lang="en-US" sz="1050" dirty="0">
                          <a:effectLst/>
                        </a:rPr>
                        <a:t>Std Draft v. 2.0</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TG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65456968"/>
                  </a:ext>
                </a:extLst>
              </a:tr>
              <a:tr h="172736">
                <a:tc>
                  <a:txBody>
                    <a:bodyPr/>
                    <a:lstStyle/>
                    <a:p>
                      <a:pPr marL="0" marR="0">
                        <a:lnSpc>
                          <a:spcPct val="120000"/>
                        </a:lnSpc>
                        <a:spcBef>
                          <a:spcPts val="0"/>
                        </a:spcBef>
                        <a:spcAft>
                          <a:spcPts val="0"/>
                        </a:spcAft>
                      </a:pPr>
                      <a:r>
                        <a:rPr lang="en-US" sz="1050" dirty="0">
                          <a:effectLst/>
                        </a:rPr>
                        <a:t>WG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WG pre-ballot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99023231"/>
                  </a:ext>
                </a:extLst>
              </a:tr>
              <a:tr h="259105">
                <a:tc>
                  <a:txBody>
                    <a:bodyPr/>
                    <a:lstStyle/>
                    <a:p>
                      <a:pPr marL="0" marR="0">
                        <a:lnSpc>
                          <a:spcPct val="120000"/>
                        </a:lnSpc>
                        <a:spcBef>
                          <a:spcPts val="0"/>
                        </a:spcBef>
                        <a:spcAft>
                          <a:spcPts val="0"/>
                        </a:spcAft>
                      </a:pPr>
                      <a:r>
                        <a:rPr lang="en-US" sz="1050" dirty="0">
                          <a:effectLst/>
                        </a:rPr>
                        <a:t>Comments and resolution for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Finish resolutions to pre-ballot comments and recirculation.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20649457"/>
                  </a:ext>
                </a:extLst>
              </a:tr>
              <a:tr h="172736">
                <a:tc>
                  <a:txBody>
                    <a:bodyPr/>
                    <a:lstStyle/>
                    <a:p>
                      <a:pPr marL="0" marR="0">
                        <a:lnSpc>
                          <a:spcPct val="120000"/>
                        </a:lnSpc>
                        <a:spcBef>
                          <a:spcPts val="0"/>
                        </a:spcBef>
                        <a:spcAft>
                          <a:spcPts val="0"/>
                        </a:spcAft>
                      </a:pPr>
                      <a:r>
                        <a:rPr lang="en-US" sz="1050" dirty="0">
                          <a:effectLst/>
                        </a:rPr>
                        <a:t>WG letter ballot (LB)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LB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670800571"/>
                  </a:ext>
                </a:extLst>
              </a:tr>
              <a:tr h="172736">
                <a:tc>
                  <a:txBody>
                    <a:bodyPr/>
                    <a:lstStyle/>
                    <a:p>
                      <a:pPr marL="0" marR="0">
                        <a:lnSpc>
                          <a:spcPct val="120000"/>
                        </a:lnSpc>
                        <a:spcBef>
                          <a:spcPts val="0"/>
                        </a:spcBef>
                        <a:spcAft>
                          <a:spcPts val="0"/>
                        </a:spcAft>
                      </a:pPr>
                      <a:r>
                        <a:rPr lang="en-US" sz="1050" dirty="0">
                          <a:effectLst/>
                        </a:rPr>
                        <a:t>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Comment-resolutions to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14813110"/>
                  </a:ext>
                </a:extLst>
              </a:tr>
              <a:tr h="362200">
                <a:tc>
                  <a:txBody>
                    <a:bodyPr/>
                    <a:lstStyle/>
                    <a:p>
                      <a:pPr marL="0" marR="0">
                        <a:lnSpc>
                          <a:spcPct val="120000"/>
                        </a:lnSpc>
                        <a:spcBef>
                          <a:spcPts val="0"/>
                        </a:spcBef>
                        <a:spcAft>
                          <a:spcPts val="0"/>
                        </a:spcAft>
                      </a:pPr>
                      <a:r>
                        <a:rPr lang="en-US" sz="1050" dirty="0">
                          <a:effectLst/>
                        </a:rPr>
                        <a:t>Conditional approval for Sponsor Ballot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Seek conditional approval</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21804914"/>
                  </a:ext>
                </a:extLst>
              </a:tr>
              <a:tr h="259105">
                <a:tc>
                  <a:txBody>
                    <a:bodyPr/>
                    <a:lstStyle/>
                    <a:p>
                      <a:pPr marL="0" marR="0">
                        <a:lnSpc>
                          <a:spcPct val="120000"/>
                        </a:lnSpc>
                        <a:spcBef>
                          <a:spcPts val="0"/>
                        </a:spcBef>
                        <a:spcAft>
                          <a:spcPts val="0"/>
                        </a:spcAft>
                      </a:pPr>
                      <a:r>
                        <a:rPr lang="en-US" sz="1050" dirty="0">
                          <a:effectLst/>
                        </a:rPr>
                        <a:t>Final LB recirculation. EC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Just before the March meeting.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635356219"/>
                  </a:ext>
                </a:extLst>
              </a:tr>
              <a:tr h="172736">
                <a:tc>
                  <a:txBody>
                    <a:bodyPr/>
                    <a:lstStyle/>
                    <a:p>
                      <a:pPr marL="0" marR="0">
                        <a:lnSpc>
                          <a:spcPct val="120000"/>
                        </a:lnSpc>
                        <a:spcBef>
                          <a:spcPts val="0"/>
                        </a:spcBef>
                        <a:spcAft>
                          <a:spcPts val="0"/>
                        </a:spcAft>
                      </a:pPr>
                      <a:r>
                        <a:rPr lang="en-US" sz="1050" dirty="0">
                          <a:effectLst/>
                        </a:rPr>
                        <a:t>EC approval to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466481069"/>
                  </a:ext>
                </a:extLst>
              </a:tr>
              <a:tr h="172736">
                <a:tc>
                  <a:txBody>
                    <a:bodyPr/>
                    <a:lstStyle/>
                    <a:p>
                      <a:pPr marL="0" marR="0">
                        <a:lnSpc>
                          <a:spcPct val="120000"/>
                        </a:lnSpc>
                        <a:spcBef>
                          <a:spcPts val="0"/>
                        </a:spcBef>
                        <a:spcAft>
                          <a:spcPts val="0"/>
                        </a:spcAft>
                      </a:pPr>
                      <a:r>
                        <a:rPr lang="en-US" sz="1050" dirty="0">
                          <a:effectLst/>
                        </a:rPr>
                        <a:t>SB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June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23723813"/>
                  </a:ext>
                </a:extLst>
              </a:tr>
              <a:tr h="172736">
                <a:tc>
                  <a:txBody>
                    <a:bodyPr/>
                    <a:lstStyle/>
                    <a:p>
                      <a:pPr marL="0" marR="0">
                        <a:lnSpc>
                          <a:spcPct val="120000"/>
                        </a:lnSpc>
                        <a:spcBef>
                          <a:spcPts val="0"/>
                        </a:spcBef>
                        <a:spcAft>
                          <a:spcPts val="0"/>
                        </a:spcAft>
                      </a:pPr>
                      <a:r>
                        <a:rPr lang="en-US" sz="1050" dirty="0">
                          <a:effectLst/>
                        </a:rPr>
                        <a:t>SB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July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Resolutions to SB.</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965977265"/>
                  </a:ext>
                </a:extLst>
              </a:tr>
              <a:tr h="334570">
                <a:tc>
                  <a:txBody>
                    <a:bodyPr/>
                    <a:lstStyle/>
                    <a:p>
                      <a:pPr marL="0" marR="0">
                        <a:lnSpc>
                          <a:spcPct val="110000"/>
                        </a:lnSpc>
                        <a:spcBef>
                          <a:spcPts val="0"/>
                        </a:spcBef>
                        <a:spcAft>
                          <a:spcPts val="0"/>
                        </a:spcAft>
                      </a:pPr>
                      <a:r>
                        <a:rPr lang="en-US" sz="1050" dirty="0">
                          <a:effectLst/>
                        </a:rPr>
                        <a:t>Conditional/unconditional approval to RevCom</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0000"/>
                        </a:lnSpc>
                        <a:spcBef>
                          <a:spcPts val="0"/>
                        </a:spcBef>
                        <a:spcAft>
                          <a:spcPts val="0"/>
                        </a:spcAft>
                      </a:pPr>
                      <a:r>
                        <a:rPr lang="en-US" sz="1050" dirty="0">
                          <a:effectLst/>
                        </a:rPr>
                        <a:t>July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0000"/>
                        </a:lnSpc>
                        <a:spcBef>
                          <a:spcPts val="0"/>
                        </a:spcBef>
                        <a:spcAft>
                          <a:spcPts val="0"/>
                        </a:spcAft>
                      </a:pPr>
                      <a:r>
                        <a:rPr lang="en-US" sz="1050">
                          <a:effectLst/>
                        </a:rPr>
                        <a:t>Submission to SASB agenda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000059126"/>
                  </a:ext>
                </a:extLst>
              </a:tr>
              <a:tr h="172736">
                <a:tc>
                  <a:txBody>
                    <a:bodyPr/>
                    <a:lstStyle/>
                    <a:p>
                      <a:pPr marL="0" marR="0">
                        <a:lnSpc>
                          <a:spcPct val="120000"/>
                        </a:lnSpc>
                        <a:spcBef>
                          <a:spcPts val="0"/>
                        </a:spcBef>
                        <a:spcAft>
                          <a:spcPts val="0"/>
                        </a:spcAft>
                      </a:pPr>
                      <a:r>
                        <a:rPr lang="en-US" sz="1050" dirty="0">
                          <a:effectLst/>
                        </a:rPr>
                        <a:t>SB recirculation if required</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August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18411585"/>
                  </a:ext>
                </a:extLst>
              </a:tr>
              <a:tr h="172736">
                <a:tc>
                  <a:txBody>
                    <a:bodyPr/>
                    <a:lstStyle/>
                    <a:p>
                      <a:pPr marL="0" marR="0">
                        <a:lnSpc>
                          <a:spcPct val="120000"/>
                        </a:lnSpc>
                        <a:spcBef>
                          <a:spcPts val="0"/>
                        </a:spcBef>
                        <a:spcAft>
                          <a:spcPts val="0"/>
                        </a:spcAft>
                      </a:pPr>
                      <a:r>
                        <a:rPr lang="en-US" sz="1050" dirty="0">
                          <a:effectLst/>
                        </a:rPr>
                        <a:t>RevCom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September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RevCom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575618497"/>
                  </a:ext>
                </a:extLst>
              </a:tr>
            </a:tbl>
          </a:graphicData>
        </a:graphic>
      </p:graphicFrame>
    </p:spTree>
    <p:extLst>
      <p:ext uri="{BB962C8B-B14F-4D97-AF65-F5344CB8AC3E}">
        <p14:creationId xmlns:p14="http://schemas.microsoft.com/office/powerpoint/2010/main" val="3827853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53</a:t>
            </a:fld>
            <a:endParaRPr sz="1200" dirty="0"/>
          </a:p>
        </p:txBody>
      </p:sp>
      <p:sp>
        <p:nvSpPr>
          <p:cNvPr id="2" name="コンテンツ プレースホルダー 1">
            <a:extLst>
              <a:ext uri="{FF2B5EF4-FFF2-40B4-BE49-F238E27FC236}">
                <a16:creationId xmlns:a16="http://schemas.microsoft.com/office/drawing/2014/main" id="{96024BC9-2A92-FEE8-3BF1-04C1F1BB225D}"/>
              </a:ext>
            </a:extLst>
          </p:cNvPr>
          <p:cNvSpPr txBox="1">
            <a:spLocks/>
          </p:cNvSpPr>
          <p:nvPr/>
        </p:nvSpPr>
        <p:spPr>
          <a:xfrm>
            <a:off x="186578" y="1052526"/>
            <a:ext cx="8969829" cy="546277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nSpc>
                <a:spcPts val="1300"/>
              </a:lnSpc>
              <a:buFontTx/>
              <a:buNone/>
            </a:pPr>
            <a:r>
              <a:rPr lang="ja-JP" altLang="en-US" sz="1400" kern="0"/>
              <a:t>・</a:t>
            </a:r>
            <a:r>
              <a:rPr lang="is-IS" altLang="ja-JP" sz="1400" kern="0"/>
              <a:t>TG15.6ma opening report for Novenber 2023 meeting                                                15-23-0556-01-06ma</a:t>
            </a:r>
          </a:p>
          <a:p>
            <a:pPr marL="0" indent="0">
              <a:lnSpc>
                <a:spcPts val="1300"/>
              </a:lnSpc>
              <a:buFontTx/>
              <a:buNone/>
            </a:pPr>
            <a:r>
              <a:rPr lang="ja-JP" altLang="en-US" sz="1400" kern="0"/>
              <a:t>・</a:t>
            </a:r>
            <a:r>
              <a:rPr lang="is-IS" altLang="ja-JP" sz="1400" kern="0"/>
              <a:t>TG15.6ma Agenda of  November Meeting in 2023                                                      15-23-0555-02-06ma</a:t>
            </a:r>
            <a:endParaRPr lang="en-US" altLang="ja-JP" sz="1400" kern="0">
              <a:solidFill>
                <a:srgbClr val="000000"/>
              </a:solidFill>
              <a:latin typeface="Arial"/>
              <a:cs typeface="Times New Roman" pitchFamily="18" charset="0"/>
            </a:endParaRP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Progress and Action Items for Draft#1                                                                          15-23-0360-01-06ma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Draft pre-ballot comment resolution                                                                              15-23-0476-10-06ma  </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Rescheduling Timeline                                                                                                  15-23-0361-02-06ma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Basic Consensus in MAC and PHY of Revision of IEEE802.15.6-2012                       15-23-0557-00-06ma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MAC features for operating coexisting multiple dependable BANs                               15-23-0558-00-06ma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Overview and convergence of MAC proposals for 15.6ma                                            15-23-0408-02-06ma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Simulation results for Nagoya I. T. and YRP-IAI MAC proposal                                    15-23-0242-03-06ma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Hybrid ARQ Scheme for High QoS Packets in High Class of Coexistence of IEEE 802.15.6ma 0474-01-06ma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Evaluation of IEEE 802.15.6 Ultra-wideband Physical Layer Utilizing Super Orthogonal Convolutional Code</a:t>
            </a:r>
          </a:p>
          <a:p>
            <a:pPr marL="0" indent="0">
              <a:lnSpc>
                <a:spcPts val="1300"/>
              </a:lnSpc>
              <a:buFontTx/>
              <a:buNone/>
            </a:pPr>
            <a:r>
              <a:rPr lang="en-US" altLang="ja-JP" sz="1400" kern="0">
                <a:solidFill>
                  <a:srgbClr val="000000"/>
                </a:solidFill>
                <a:latin typeface="Arial"/>
                <a:cs typeface="Times New Roman" pitchFamily="18" charset="0"/>
              </a:rPr>
              <a:t>                                                                                                                                            15-22-0562-05-06ma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UWB Positioning in 15.6ma for Multiple BAN Adjacent Scenarios                                 15-23-0560-00-06ma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Preliminary performance evaluation of ranging in coexistence environment                  15-23-0353-04-06ma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Performance Evaluation of Channel Coding under Various Channel Models in Some </a:t>
            </a:r>
          </a:p>
          <a:p>
            <a:pPr marL="0" indent="0">
              <a:lnSpc>
                <a:spcPts val="1300"/>
              </a:lnSpc>
              <a:buFontTx/>
              <a:buNone/>
            </a:pPr>
            <a:r>
              <a:rPr lang="en-US" altLang="ja-JP" sz="1400" kern="0">
                <a:solidFill>
                  <a:srgbClr val="000000"/>
                </a:solidFill>
                <a:latin typeface="Arial"/>
                <a:cs typeface="Times New Roman" pitchFamily="18" charset="0"/>
              </a:rPr>
              <a:t>Classes of Coexistence in TG6ma</a:t>
            </a:r>
            <a:r>
              <a:rPr lang="ja-JP" altLang="en-US" sz="1400" kern="0">
                <a:solidFill>
                  <a:srgbClr val="000000"/>
                </a:solidFill>
                <a:latin typeface="Arial"/>
                <a:cs typeface="Times New Roman" pitchFamily="18" charset="0"/>
              </a:rPr>
              <a:t>　　　　　　   　                                                         </a:t>
            </a:r>
            <a:r>
              <a:rPr lang="en-US" altLang="ja-JP" sz="1400" kern="0">
                <a:solidFill>
                  <a:srgbClr val="000000"/>
                </a:solidFill>
                <a:latin typeface="Arial"/>
                <a:cs typeface="Times New Roman" pitchFamily="18" charset="0"/>
              </a:rPr>
              <a:t>15-23-0577-00-06ma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TG6ma Channel Model Document for Enhanced Dependability                                    15-22-0519-01-06ma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Comments to channel-model-document                                                                         15-23-0605-00-06ma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Interference Mitigation Schemes in Class 3, 5, 6, and 7 of Coexisitence in TG6ma</a:t>
            </a:r>
            <a:r>
              <a:rPr lang="ja-JP" altLang="en-US" sz="1400" kern="0">
                <a:solidFill>
                  <a:srgbClr val="000000"/>
                </a:solidFill>
                <a:latin typeface="Arial"/>
                <a:cs typeface="Times New Roman" pitchFamily="18" charset="0"/>
              </a:rPr>
              <a:t>　   </a:t>
            </a:r>
            <a:r>
              <a:rPr lang="en-US" altLang="ja-JP" sz="1400" kern="0">
                <a:solidFill>
                  <a:srgbClr val="000000"/>
                </a:solidFill>
                <a:latin typeface="Arial"/>
                <a:cs typeface="Times New Roman" pitchFamily="18" charset="0"/>
              </a:rPr>
              <a:t>15-22-0571-01-06ma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Proposed text for 6ma MAC  General Framework Elements &amp; Beacon Access Phase  15-23-0367-02-06ma </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MAC Protocol Proposal for Multiple BAN Environment (Level 1,2,3)                              15-23-0639-03-06ma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Preliminary Performance Evaluation of Channel Coding in TG6ma</a:t>
            </a:r>
            <a:r>
              <a:rPr lang="ja-JP" altLang="en-US" sz="1400" kern="0">
                <a:solidFill>
                  <a:srgbClr val="000000"/>
                </a:solidFill>
                <a:latin typeface="Arial"/>
                <a:cs typeface="Times New Roman" pitchFamily="18" charset="0"/>
              </a:rPr>
              <a:t>　　　　　　  　　</a:t>
            </a:r>
            <a:r>
              <a:rPr lang="en-US" altLang="ja-JP" sz="1400" kern="0">
                <a:solidFill>
                  <a:srgbClr val="000000"/>
                </a:solidFill>
                <a:latin typeface="Arial"/>
                <a:cs typeface="Times New Roman" pitchFamily="18" charset="0"/>
              </a:rPr>
              <a:t>15-23-0521-01-06ma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Progress Report of TG6ma                                                                                             15-23-0056-05-06ma</a:t>
            </a:r>
          </a:p>
          <a:p>
            <a:pPr marL="0" indent="0">
              <a:lnSpc>
                <a:spcPts val="1300"/>
              </a:lnSpc>
              <a:buFontTx/>
              <a:buNone/>
            </a:pPr>
            <a:r>
              <a:rPr lang="ja-JP" altLang="en-US" sz="1400" kern="0">
                <a:solidFill>
                  <a:srgbClr val="000000"/>
                </a:solidFill>
                <a:latin typeface="Arial"/>
                <a:cs typeface="Times New Roman" pitchFamily="18" charset="0"/>
              </a:rPr>
              <a:t>・</a:t>
            </a:r>
            <a:r>
              <a:rPr lang="en-US" altLang="ja-JP" sz="1400" kern="0">
                <a:solidFill>
                  <a:srgbClr val="000000"/>
                </a:solidFill>
                <a:latin typeface="Arial"/>
                <a:cs typeface="Times New Roman" pitchFamily="18" charset="0"/>
              </a:rPr>
              <a:t>Timeline of TG6ma                                                                                                          15.23-0407-02-06ma</a:t>
            </a:r>
          </a:p>
          <a:p>
            <a:pPr marL="0" indent="0">
              <a:lnSpc>
                <a:spcPts val="1300"/>
              </a:lnSpc>
              <a:buFontTx/>
              <a:buNone/>
            </a:pPr>
            <a:r>
              <a:rPr kumimoji="1" lang="ja-JP" altLang="en-US" sz="1400" kern="0">
                <a:solidFill>
                  <a:srgbClr val="000000"/>
                </a:solidFill>
                <a:latin typeface="Arial"/>
                <a:ea typeface="+mn-ea"/>
              </a:rPr>
              <a:t>・</a:t>
            </a:r>
            <a:r>
              <a:rPr kumimoji="1" lang="is-IS" altLang="ja-JP" sz="1400" kern="0">
                <a:solidFill>
                  <a:srgbClr val="000000"/>
                </a:solidFill>
                <a:latin typeface="Arial"/>
                <a:ea typeface="+mn-ea"/>
              </a:rPr>
              <a:t>TG15.6ma closing report for November 2023 meeting                                                   15-23-0594-00-06ma</a:t>
            </a:r>
          </a:p>
          <a:p>
            <a:pPr marL="0" indent="0">
              <a:lnSpc>
                <a:spcPts val="1300"/>
              </a:lnSpc>
              <a:buFontTx/>
              <a:buNone/>
            </a:pPr>
            <a:r>
              <a:rPr kumimoji="1" lang="ja-JP" altLang="en-US" sz="1400" kern="0">
                <a:solidFill>
                  <a:srgbClr val="000000"/>
                </a:solidFill>
                <a:latin typeface="Arial"/>
                <a:ea typeface="+mn-ea"/>
              </a:rPr>
              <a:t>・</a:t>
            </a:r>
            <a:r>
              <a:rPr kumimoji="1" lang="is-IS" altLang="ja-JP" sz="1400" kern="0">
                <a:solidFill>
                  <a:srgbClr val="000000"/>
                </a:solidFill>
                <a:latin typeface="Arial"/>
                <a:ea typeface="+mn-ea"/>
              </a:rPr>
              <a:t>TG15.6ma</a:t>
            </a:r>
            <a:r>
              <a:rPr lang="ja-JP" altLang="en-US" sz="1400" kern="0">
                <a:solidFill>
                  <a:srgbClr val="000000"/>
                </a:solidFill>
                <a:latin typeface="Arial"/>
              </a:rPr>
              <a:t> </a:t>
            </a:r>
            <a:r>
              <a:rPr lang="en-US" altLang="ja-JP" sz="1400" kern="0">
                <a:solidFill>
                  <a:srgbClr val="000000"/>
                </a:solidFill>
                <a:latin typeface="Arial"/>
              </a:rPr>
              <a:t>November</a:t>
            </a:r>
            <a:r>
              <a:rPr kumimoji="1" lang="is-IS" altLang="ja-JP" sz="1400" kern="0">
                <a:solidFill>
                  <a:srgbClr val="000000"/>
                </a:solidFill>
                <a:latin typeface="Arial"/>
                <a:ea typeface="+mn-ea"/>
              </a:rPr>
              <a:t> 2023 meeting minutes                                                                 15-23-0608-00-06ma</a:t>
            </a:r>
            <a:r>
              <a:rPr lang="fi-FI" altLang="ja-JP" sz="1200" kern="0"/>
              <a:t>      </a:t>
            </a:r>
            <a:endParaRPr kumimoji="1" lang="ja-JP" altLang="en-US" sz="1200" kern="0" dirty="0"/>
          </a:p>
        </p:txBody>
      </p:sp>
      <p:sp>
        <p:nvSpPr>
          <p:cNvPr id="3" name="タイトル 2">
            <a:extLst>
              <a:ext uri="{FF2B5EF4-FFF2-40B4-BE49-F238E27FC236}">
                <a16:creationId xmlns:a16="http://schemas.microsoft.com/office/drawing/2014/main" id="{EDB851A9-1A48-0396-00BE-ADEBE34DFD19}"/>
              </a:ext>
            </a:extLst>
          </p:cNvPr>
          <p:cNvSpPr txBox="1">
            <a:spLocks/>
          </p:cNvSpPr>
          <p:nvPr/>
        </p:nvSpPr>
        <p:spPr>
          <a:xfrm>
            <a:off x="611560" y="598188"/>
            <a:ext cx="7727370" cy="436855"/>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400" b="1" kern="0" dirty="0">
                <a:latin typeface="+mn-lt"/>
              </a:rPr>
              <a:t>Contributions</a:t>
            </a:r>
            <a:endParaRPr kumimoji="1" lang="ja-JP" altLang="en-US" sz="2400" b="1" kern="0" dirty="0">
              <a:latin typeface="+mn-lt"/>
            </a:endParaRPr>
          </a:p>
        </p:txBody>
      </p:sp>
    </p:spTree>
    <p:extLst>
      <p:ext uri="{BB962C8B-B14F-4D97-AF65-F5344CB8AC3E}">
        <p14:creationId xmlns:p14="http://schemas.microsoft.com/office/powerpoint/2010/main" val="1887527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54</a:t>
            </a:fld>
            <a:endParaRPr sz="1200" dirty="0"/>
          </a:p>
        </p:txBody>
      </p:sp>
      <p:sp>
        <p:nvSpPr>
          <p:cNvPr id="2" name="コンテンツ プレースホルダー 1">
            <a:extLst>
              <a:ext uri="{FF2B5EF4-FFF2-40B4-BE49-F238E27FC236}">
                <a16:creationId xmlns:a16="http://schemas.microsoft.com/office/drawing/2014/main" id="{5BB34B6C-88DA-0025-DEC9-D2B5AF4C8346}"/>
              </a:ext>
            </a:extLst>
          </p:cNvPr>
          <p:cNvSpPr txBox="1">
            <a:spLocks/>
          </p:cNvSpPr>
          <p:nvPr/>
        </p:nvSpPr>
        <p:spPr>
          <a:xfrm>
            <a:off x="671782" y="1326842"/>
            <a:ext cx="8296718" cy="500485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514350" indent="-514350" eaLnBrk="1" hangingPunct="1">
              <a:buFont typeface="+mj-lt"/>
              <a:buAutoNum type="arabicPeriod"/>
              <a:defRPr/>
            </a:pPr>
            <a:r>
              <a:rPr kumimoji="1" lang="en-US" altLang="ja-JP" sz="1800" kern="0" dirty="0">
                <a:solidFill>
                  <a:srgbClr val="000000"/>
                </a:solidFill>
                <a:latin typeface="Arial"/>
              </a:rPr>
              <a:t>Chair; Ryuji Kohno, YNU/YRP-IAI  </a:t>
            </a:r>
          </a:p>
          <a:p>
            <a:pPr marL="0" indent="0" eaLnBrk="1" hangingPunct="1">
              <a:buFontTx/>
              <a:buNone/>
              <a:defRPr/>
            </a:pPr>
            <a:r>
              <a:rPr lang="en-US" altLang="ja-JP" sz="1800" kern="0" dirty="0">
                <a:solidFill>
                  <a:srgbClr val="000000"/>
                </a:solidFill>
                <a:latin typeface="Arial"/>
              </a:rPr>
              <a:t>                 </a:t>
            </a:r>
            <a:r>
              <a:rPr kumimoji="1" lang="en-US" altLang="ja-JP" sz="1800" kern="0" dirty="0">
                <a:solidFill>
                  <a:srgbClr val="000000"/>
                </a:solidFill>
                <a:latin typeface="Arial"/>
              </a:rPr>
              <a:t> kohno@ynu.ac.jp, kohno@yrp-iai.jp</a:t>
            </a:r>
          </a:p>
          <a:p>
            <a:pPr marL="514350" indent="-514350" eaLnBrk="1" hangingPunct="1">
              <a:buFontTx/>
              <a:buAutoNum type="arabicPeriod" startAt="2"/>
              <a:defRPr/>
            </a:pPr>
            <a:r>
              <a:rPr kumimoji="1" lang="en-US" altLang="ja-JP" sz="1800" kern="0" dirty="0">
                <a:solidFill>
                  <a:srgbClr val="000000"/>
                </a:solidFill>
                <a:latin typeface="Arial"/>
              </a:rPr>
              <a:t>1</a:t>
            </a:r>
            <a:r>
              <a:rPr kumimoji="1" lang="en-US" altLang="ja-JP" sz="1800" kern="0" baseline="30000" dirty="0">
                <a:solidFill>
                  <a:srgbClr val="000000"/>
                </a:solidFill>
                <a:latin typeface="Arial"/>
              </a:rPr>
              <a:t>st</a:t>
            </a:r>
            <a:r>
              <a:rPr kumimoji="1" lang="en-US" altLang="ja-JP" sz="1800" kern="0" dirty="0">
                <a:solidFill>
                  <a:srgbClr val="000000"/>
                </a:solidFill>
                <a:latin typeface="Arial"/>
              </a:rPr>
              <a:t> Vice-Chair;   Marco Hernandez, YRP-IAI/CWC</a:t>
            </a:r>
          </a:p>
          <a:p>
            <a:pPr marL="0" indent="0" eaLnBrk="1" hangingPunct="1">
              <a:buFontTx/>
              <a:buNone/>
              <a:defRPr/>
            </a:pPr>
            <a:r>
              <a:rPr kumimoji="1" lang="en-US" altLang="ja-JP" sz="1800" kern="0" dirty="0">
                <a:solidFill>
                  <a:srgbClr val="000000"/>
                </a:solidFill>
                <a:latin typeface="Arial"/>
              </a:rPr>
              <a:t>                  m</a:t>
            </a:r>
            <a:r>
              <a:rPr lang="en-US" altLang="ja-JP" sz="1800" kern="0" dirty="0">
                <a:solidFill>
                  <a:srgbClr val="000000"/>
                </a:solidFill>
                <a:latin typeface="Arial"/>
              </a:rPr>
              <a:t>arco.hernandez@ieee.org</a:t>
            </a:r>
            <a:endParaRPr kumimoji="1" lang="en-US" altLang="ja-JP" sz="1800" kern="0" dirty="0">
              <a:solidFill>
                <a:srgbClr val="000000"/>
              </a:solidFill>
              <a:latin typeface="Arial"/>
            </a:endParaRPr>
          </a:p>
          <a:p>
            <a:pPr marL="0" indent="0" eaLnBrk="1" hangingPunct="1">
              <a:buFontTx/>
              <a:buNone/>
              <a:defRPr/>
            </a:pPr>
            <a:r>
              <a:rPr lang="en-US" altLang="ja-JP" sz="1800" kern="0" dirty="0">
                <a:solidFill>
                  <a:srgbClr val="000000"/>
                </a:solidFill>
                <a:latin typeface="Arial"/>
              </a:rPr>
              <a:t>        2</a:t>
            </a:r>
            <a:r>
              <a:rPr lang="en-US" altLang="ja-JP" sz="1800" kern="0" baseline="30000" dirty="0">
                <a:solidFill>
                  <a:srgbClr val="000000"/>
                </a:solidFill>
                <a:latin typeface="Arial"/>
              </a:rPr>
              <a:t>nd</a:t>
            </a:r>
            <a:r>
              <a:rPr lang="en-US" altLang="ja-JP" sz="1800" kern="0" dirty="0">
                <a:solidFill>
                  <a:srgbClr val="000000"/>
                </a:solidFill>
                <a:latin typeface="Arial"/>
              </a:rPr>
              <a:t> Vice-Chair; Daisuke Anzai, NIT</a:t>
            </a:r>
            <a:r>
              <a:rPr kumimoji="1" lang="en-US" altLang="ja-JP" sz="1800" kern="0" dirty="0">
                <a:solidFill>
                  <a:srgbClr val="000000"/>
                </a:solidFill>
                <a:latin typeface="Arial"/>
              </a:rPr>
              <a:t>    </a:t>
            </a:r>
          </a:p>
          <a:p>
            <a:pPr marL="0" indent="0" eaLnBrk="1" hangingPunct="1">
              <a:buFontTx/>
              <a:buNone/>
              <a:defRPr/>
            </a:pPr>
            <a:r>
              <a:rPr lang="en-US" altLang="ja-JP" sz="1800" kern="0" dirty="0">
                <a:solidFill>
                  <a:srgbClr val="000000"/>
                </a:solidFill>
                <a:latin typeface="Arial"/>
              </a:rPr>
              <a:t>                  </a:t>
            </a:r>
            <a:r>
              <a:rPr kumimoji="1" lang="en-US" altLang="ja-JP" sz="1800" kern="0" dirty="0">
                <a:solidFill>
                  <a:srgbClr val="000000"/>
                </a:solidFill>
                <a:latin typeface="Arial"/>
              </a:rPr>
              <a:t>anzai@nitech.ac.jp</a:t>
            </a:r>
          </a:p>
          <a:p>
            <a:pPr marL="0" indent="0" eaLnBrk="1" hangingPunct="1">
              <a:buFontTx/>
              <a:buNone/>
              <a:defRPr/>
            </a:pPr>
            <a:r>
              <a:rPr kumimoji="1" lang="en-US" altLang="ja-JP" sz="1800" kern="0" dirty="0">
                <a:solidFill>
                  <a:srgbClr val="000000"/>
                </a:solidFill>
                <a:latin typeface="Arial"/>
              </a:rPr>
              <a:t>3.   Secretary;      Takumi Kobayashi, YNU/TCU</a:t>
            </a:r>
          </a:p>
          <a:p>
            <a:pPr marL="0" indent="0" eaLnBrk="1" hangingPunct="1">
              <a:buFontTx/>
              <a:buNone/>
              <a:defRPr/>
            </a:pPr>
            <a:r>
              <a:rPr kumimoji="1" lang="en-US" altLang="ja-JP" sz="1800" kern="0" dirty="0">
                <a:solidFill>
                  <a:srgbClr val="000000"/>
                </a:solidFill>
                <a:latin typeface="Arial"/>
              </a:rPr>
              <a:t>                  kobayashi-takumi@yrp-iai.jp, kobayashi@nitech.ac.jp</a:t>
            </a:r>
          </a:p>
          <a:p>
            <a:pPr marL="514350" indent="-514350" eaLnBrk="1" hangingPunct="1">
              <a:buFontTx/>
              <a:buAutoNum type="arabicPeriod" startAt="4"/>
              <a:defRPr/>
            </a:pPr>
            <a:r>
              <a:rPr kumimoji="1" lang="en-US" altLang="ja-JP" sz="1800" kern="0" dirty="0">
                <a:solidFill>
                  <a:srgbClr val="000000"/>
                </a:solidFill>
                <a:latin typeface="Arial"/>
              </a:rPr>
              <a:t>Technical Editors;  </a:t>
            </a:r>
          </a:p>
          <a:p>
            <a:pPr marL="0" indent="0" eaLnBrk="1" hangingPunct="1">
              <a:buFontTx/>
              <a:buNone/>
              <a:defRPr/>
            </a:pPr>
            <a:r>
              <a:rPr lang="en-US" altLang="ja-JP" sz="1800" kern="0" dirty="0">
                <a:solidFill>
                  <a:srgbClr val="000000"/>
                </a:solidFill>
                <a:latin typeface="Arial"/>
              </a:rPr>
              <a:t>             </a:t>
            </a:r>
            <a:r>
              <a:rPr kumimoji="1" lang="en-US" altLang="ja-JP" sz="1800" kern="0" dirty="0">
                <a:solidFill>
                  <a:srgbClr val="000000"/>
                </a:solidFill>
                <a:latin typeface="Arial"/>
              </a:rPr>
              <a:t>Minsoo Kim, YRP-IAI   minsoo@minsookim.com</a:t>
            </a:r>
          </a:p>
          <a:p>
            <a:pPr marL="0" indent="0" algn="just" eaLnBrk="1" hangingPunct="1">
              <a:buFontTx/>
              <a:buNone/>
              <a:defRPr/>
            </a:pPr>
            <a:r>
              <a:rPr lang="en-US" altLang="ja-JP" sz="1800" kern="0" dirty="0">
                <a:solidFill>
                  <a:srgbClr val="000000"/>
                </a:solidFill>
                <a:latin typeface="Arial"/>
              </a:rPr>
              <a:t>             </a:t>
            </a:r>
            <a:r>
              <a:rPr lang="en-US" altLang="ja-JP" sz="1800" kern="0" dirty="0" err="1">
                <a:solidFill>
                  <a:srgbClr val="000000"/>
                </a:solidFill>
                <a:latin typeface="Arial"/>
              </a:rPr>
              <a:t>Seong</a:t>
            </a:r>
            <a:r>
              <a:rPr lang="en-US" altLang="ja-JP" sz="1800" kern="0" dirty="0">
                <a:solidFill>
                  <a:srgbClr val="000000"/>
                </a:solidFill>
                <a:latin typeface="Arial"/>
              </a:rPr>
              <a:t>-Soon Joo, KPST     wowbk@kpst.co.kr</a:t>
            </a:r>
          </a:p>
          <a:p>
            <a:pPr marL="0" indent="0" algn="just" eaLnBrk="1" hangingPunct="1">
              <a:buFontTx/>
              <a:buNone/>
              <a:defRPr/>
            </a:pPr>
            <a:r>
              <a:rPr kumimoji="1" lang="en-US" altLang="ja-JP" sz="1800" kern="0" dirty="0">
                <a:solidFill>
                  <a:srgbClr val="000000"/>
                </a:solidFill>
                <a:latin typeface="Arial"/>
              </a:rPr>
              <a:t>             Kento Takabayashi, Toyo U. </a:t>
            </a:r>
            <a:r>
              <a:rPr kumimoji="1" lang="fi-FI" altLang="ja-JP" sz="1800" kern="0" dirty="0">
                <a:solidFill>
                  <a:srgbClr val="000000"/>
                </a:solidFill>
                <a:latin typeface="Arial"/>
              </a:rPr>
              <a:t>takabayashi.kento.xp@gmail.com</a:t>
            </a:r>
            <a:endParaRPr kumimoji="1" lang="en-US" altLang="ja-JP" sz="1800" kern="0" dirty="0">
              <a:solidFill>
                <a:srgbClr val="000000"/>
              </a:solidFill>
              <a:latin typeface="Arial"/>
            </a:endParaRPr>
          </a:p>
          <a:p>
            <a:pPr marL="0" indent="0">
              <a:buFontTx/>
              <a:buNone/>
              <a:defRPr/>
            </a:pPr>
            <a:r>
              <a:rPr kumimoji="1" lang="en-US" altLang="ja-JP" sz="1800" kern="0" dirty="0"/>
              <a:t>             Marco Hernandez, YRP-IAI/CWC  </a:t>
            </a:r>
            <a:r>
              <a:rPr kumimoji="1" lang="en-US" altLang="ja-JP" sz="1800" kern="0" dirty="0" err="1">
                <a:hlinkClick r:id="rId2"/>
              </a:rPr>
              <a:t>marco.hernandez@ie</a:t>
            </a:r>
            <a:r>
              <a:rPr lang="en-US" altLang="ja-JP" sz="1800" kern="0" dirty="0"/>
              <a:t> </a:t>
            </a:r>
            <a:r>
              <a:rPr kumimoji="1" lang="en-US" altLang="ja-JP" sz="1800" kern="0" dirty="0">
                <a:hlinkClick r:id="rId2"/>
              </a:rPr>
              <a:t>ee.org</a:t>
            </a:r>
            <a:endParaRPr kumimoji="1" lang="en-US" altLang="ja-JP" sz="1800" kern="0" dirty="0"/>
          </a:p>
          <a:p>
            <a:pPr marL="0" indent="0" eaLnBrk="1" hangingPunct="1">
              <a:buFontTx/>
              <a:buNone/>
              <a:defRPr/>
            </a:pPr>
            <a:r>
              <a:rPr lang="en-US" altLang="ja-JP" sz="1800" kern="0" dirty="0"/>
              <a:t>             </a:t>
            </a:r>
            <a:r>
              <a:rPr lang="en-US" altLang="ja-JP" sz="1800" kern="0" dirty="0" err="1"/>
              <a:t>Jussi</a:t>
            </a:r>
            <a:r>
              <a:rPr lang="en-US" altLang="ja-JP" sz="1800" kern="0" dirty="0"/>
              <a:t> </a:t>
            </a:r>
            <a:r>
              <a:rPr lang="en-US" altLang="ja-JP" sz="1800" kern="0" dirty="0" err="1"/>
              <a:t>Haapola</a:t>
            </a:r>
            <a:r>
              <a:rPr lang="en-US" altLang="ja-JP" sz="1800" kern="0" dirty="0"/>
              <a:t>, CWC   jussi.haapola@oulu.fi</a:t>
            </a:r>
            <a:endParaRPr kumimoji="1" lang="ja-JP" altLang="en-US" sz="1800" kern="0" dirty="0"/>
          </a:p>
        </p:txBody>
      </p:sp>
      <p:sp>
        <p:nvSpPr>
          <p:cNvPr id="3" name="タイトル 2">
            <a:extLst>
              <a:ext uri="{FF2B5EF4-FFF2-40B4-BE49-F238E27FC236}">
                <a16:creationId xmlns:a16="http://schemas.microsoft.com/office/drawing/2014/main" id="{B8FFA6E0-4825-2801-A21D-6156A30ED0DA}"/>
              </a:ext>
            </a:extLst>
          </p:cNvPr>
          <p:cNvSpPr txBox="1">
            <a:spLocks/>
          </p:cNvSpPr>
          <p:nvPr/>
        </p:nvSpPr>
        <p:spPr>
          <a:xfrm>
            <a:off x="671782" y="618708"/>
            <a:ext cx="7772400" cy="595929"/>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2400" b="1" kern="0" dirty="0">
                <a:solidFill>
                  <a:schemeClr val="tx1"/>
                </a:solidFill>
                <a:latin typeface="+mn-lt"/>
              </a:rPr>
              <a:t>Contacts and Conference call</a:t>
            </a:r>
            <a:endParaRPr kumimoji="1" lang="ja-JP" altLang="en-US" sz="2400" b="1" kern="0" dirty="0">
              <a:solidFill>
                <a:schemeClr val="tx1"/>
              </a:solidFill>
              <a:latin typeface="+mn-lt"/>
            </a:endParaRPr>
          </a:p>
        </p:txBody>
      </p:sp>
    </p:spTree>
    <p:extLst>
      <p:ext uri="{BB962C8B-B14F-4D97-AF65-F5344CB8AC3E}">
        <p14:creationId xmlns:p14="http://schemas.microsoft.com/office/powerpoint/2010/main" val="3183596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TG7a (</a:t>
            </a:r>
            <a:r>
              <a:rPr lang="en-US" dirty="0"/>
              <a:t>HR LR OCC</a:t>
            </a:r>
            <a:r>
              <a:rPr lang="de-DE" dirty="0"/>
              <a:t>)</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55</a:t>
            </a:fld>
            <a:endParaRPr lang="en-US"/>
          </a:p>
        </p:txBody>
      </p:sp>
    </p:spTree>
    <p:extLst>
      <p:ext uri="{BB962C8B-B14F-4D97-AF65-F5344CB8AC3E}">
        <p14:creationId xmlns:p14="http://schemas.microsoft.com/office/powerpoint/2010/main" val="2535961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56</a:t>
            </a:fld>
            <a:endParaRPr lang="en-US"/>
          </a:p>
        </p:txBody>
      </p:sp>
      <p:sp>
        <p:nvSpPr>
          <p:cNvPr id="2" name="Title 1">
            <a:extLst>
              <a:ext uri="{FF2B5EF4-FFF2-40B4-BE49-F238E27FC236}">
                <a16:creationId xmlns:a16="http://schemas.microsoft.com/office/drawing/2014/main" id="{7D62F449-B8E4-C54A-2CFC-B24E6B58E34B}"/>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Accomplishment for the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8FAF6B84-4E96-3ABF-0228-CBBAC90A38A0}"/>
              </a:ext>
            </a:extLst>
          </p:cNvPr>
          <p:cNvSpPr txBox="1">
            <a:spLocks noChangeArrowheads="1"/>
          </p:cNvSpPr>
          <p:nvPr/>
        </p:nvSpPr>
        <p:spPr bwMode="auto">
          <a:xfrm>
            <a:off x="914400" y="1676400"/>
            <a:ext cx="7315200" cy="391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ja-JP" sz="2800" kern="0" dirty="0">
                <a:latin typeface="Times New Roman" panose="02020603050405020304" pitchFamily="18" charset="0"/>
                <a:cs typeface="Times New Roman" panose="02020603050405020304" pitchFamily="18" charset="0"/>
              </a:rPr>
              <a:t>3 Slots (on Mon., Tues., and Thurs.)</a:t>
            </a:r>
          </a:p>
          <a:p>
            <a:pPr marL="231775" algn="l"/>
            <a:r>
              <a:rPr lang="en-US" altLang="ja-JP" sz="1800" kern="0" dirty="0">
                <a:latin typeface="Times New Roman" panose="02020603050405020304" pitchFamily="18" charset="0"/>
                <a:cs typeface="Times New Roman" panose="02020603050405020304" pitchFamily="18" charset="0"/>
              </a:rPr>
              <a:t>1</a:t>
            </a:r>
            <a:r>
              <a:rPr lang="en-US" altLang="ja-JP" sz="1800" kern="0" baseline="30000" dirty="0">
                <a:latin typeface="Times New Roman" panose="02020603050405020304" pitchFamily="18" charset="0"/>
                <a:cs typeface="Times New Roman" panose="02020603050405020304" pitchFamily="18" charset="0"/>
              </a:rPr>
              <a:t>st</a:t>
            </a:r>
            <a:r>
              <a:rPr lang="en-US" altLang="ja-JP" sz="1800" kern="0" dirty="0">
                <a:latin typeface="Times New Roman" panose="02020603050405020304" pitchFamily="18" charset="0"/>
                <a:cs typeface="Times New Roman" panose="02020603050405020304" pitchFamily="18" charset="0"/>
              </a:rPr>
              <a:t> Slot (Mon.):</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Meeting Objectives and Agenda Approval (566-01)</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Current status of IEEE 802.15.7a Task Group (572-00)</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Discussion of TG and WG Motion</a:t>
            </a:r>
          </a:p>
          <a:p>
            <a:pPr marL="231775" algn="l"/>
            <a:r>
              <a:rPr lang="en-US" altLang="ja-JP" sz="1800" kern="0" dirty="0">
                <a:latin typeface="Times New Roman" panose="02020603050405020304" pitchFamily="18" charset="0"/>
                <a:cs typeface="Times New Roman" panose="02020603050405020304" pitchFamily="18" charset="0"/>
              </a:rPr>
              <a:t>2</a:t>
            </a:r>
            <a:r>
              <a:rPr lang="en-US" altLang="ja-JP" sz="1800" kern="0" baseline="30000" dirty="0">
                <a:latin typeface="Times New Roman" panose="02020603050405020304" pitchFamily="18" charset="0"/>
                <a:cs typeface="Times New Roman" panose="02020603050405020304" pitchFamily="18" charset="0"/>
              </a:rPr>
              <a:t>nd</a:t>
            </a:r>
            <a:r>
              <a:rPr lang="en-US" altLang="ja-JP" sz="1800" kern="0" dirty="0">
                <a:latin typeface="Times New Roman" panose="02020603050405020304" pitchFamily="18" charset="0"/>
                <a:cs typeface="Times New Roman" panose="02020603050405020304" pitchFamily="18" charset="0"/>
              </a:rPr>
              <a:t> Slot (Tues.):</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Meeting Objectives and Agenda Approval (566-01)</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Report to EC for Approval of P802.15.7a-D6 to go to SA Ballot</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Discussion of TG and WG Motion</a:t>
            </a:r>
          </a:p>
          <a:p>
            <a:pPr marL="231775" lvl="1" algn="l"/>
            <a:r>
              <a:rPr lang="en-US" altLang="ja-JP" sz="1800" kern="0" dirty="0">
                <a:latin typeface="Times New Roman" panose="02020603050405020304" pitchFamily="18" charset="0"/>
                <a:cs typeface="Times New Roman" panose="02020603050405020304" pitchFamily="18" charset="0"/>
              </a:rPr>
              <a:t>3</a:t>
            </a:r>
            <a:r>
              <a:rPr lang="en-US" altLang="ja-JP" sz="1800" kern="0" baseline="30000" dirty="0">
                <a:latin typeface="Times New Roman" panose="02020603050405020304" pitchFamily="18" charset="0"/>
                <a:cs typeface="Times New Roman" panose="02020603050405020304" pitchFamily="18" charset="0"/>
              </a:rPr>
              <a:t>rd</a:t>
            </a:r>
            <a:r>
              <a:rPr lang="en-US" altLang="ja-JP" sz="1800" kern="0" dirty="0">
                <a:latin typeface="Times New Roman" panose="02020603050405020304" pitchFamily="18" charset="0"/>
                <a:cs typeface="Times New Roman" panose="02020603050405020304" pitchFamily="18" charset="0"/>
              </a:rPr>
              <a:t> Slot (Thurs.):</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Comment resolution for Report to EC for Approval of P802.15.7a-D6 to go to SA Ballot</a:t>
            </a:r>
          </a:p>
          <a:p>
            <a:pPr marL="1082675" lvl="1" indent="-285750" algn="l">
              <a:buFont typeface="Arial" panose="020B0604020202020204" pitchFamily="34" charset="0"/>
              <a:buChar char="•"/>
            </a:pPr>
            <a:r>
              <a:rPr lang="en-US" altLang="ja-JP" sz="1800" kern="0" dirty="0">
                <a:latin typeface="Times New Roman" panose="02020603050405020304" pitchFamily="18" charset="0"/>
                <a:cs typeface="Times New Roman" panose="02020603050405020304" pitchFamily="18" charset="0"/>
              </a:rPr>
              <a:t>Plan for January meeting</a:t>
            </a:r>
          </a:p>
          <a:p>
            <a:pPr marL="1144588" lvl="1" indent="-342900" algn="l"/>
            <a:endParaRPr lang="en-US" altLang="ja-JP" sz="1800" kern="0" dirty="0">
              <a:latin typeface="Times New Roman" panose="02020603050405020304" pitchFamily="18" charset="0"/>
              <a:cs typeface="Times New Roman" panose="02020603050405020304" pitchFamily="18" charset="0"/>
            </a:endParaRPr>
          </a:p>
          <a:p>
            <a:pPr lvl="1" algn="just"/>
            <a:endParaRPr lang="en-US" altLang="ja-JP" sz="2100" kern="0" dirty="0">
              <a:latin typeface="Times New Roman" panose="02020603050405020304" pitchFamily="18" charset="0"/>
              <a:cs typeface="Times New Roman" panose="02020603050405020304" pitchFamily="18" charset="0"/>
            </a:endParaRPr>
          </a:p>
          <a:p>
            <a:pPr lvl="1" algn="just"/>
            <a:endParaRPr lang="en-US" altLang="ja-JP" sz="2000" kern="0" dirty="0">
              <a:latin typeface="Times New Roman" panose="02020603050405020304" pitchFamily="18" charset="0"/>
              <a:cs typeface="Times New Roman" panose="02020603050405020304" pitchFamily="18" charset="0"/>
            </a:endParaRPr>
          </a:p>
          <a:p>
            <a:pPr lvl="1" algn="just"/>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212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57</a:t>
            </a:fld>
            <a:endParaRPr lang="en-US"/>
          </a:p>
        </p:txBody>
      </p:sp>
      <p:sp>
        <p:nvSpPr>
          <p:cNvPr id="2" name="Rectangle 2">
            <a:extLst>
              <a:ext uri="{FF2B5EF4-FFF2-40B4-BE49-F238E27FC236}">
                <a16:creationId xmlns:a16="http://schemas.microsoft.com/office/drawing/2014/main" id="{9C03083E-7B01-94AC-70F2-A3CE35B8556D}"/>
              </a:ext>
            </a:extLst>
          </p:cNvPr>
          <p:cNvSpPr txBox="1">
            <a:spLocks noChangeArrowheads="1"/>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200" kern="0"/>
              <a:t>TG Motion</a:t>
            </a:r>
            <a:endParaRPr lang="en-US" altLang="en-US" sz="3200" kern="0" dirty="0"/>
          </a:p>
        </p:txBody>
      </p:sp>
      <p:sp>
        <p:nvSpPr>
          <p:cNvPr id="3" name="Rectangle 3">
            <a:extLst>
              <a:ext uri="{FF2B5EF4-FFF2-40B4-BE49-F238E27FC236}">
                <a16:creationId xmlns:a16="http://schemas.microsoft.com/office/drawing/2014/main" id="{715A42E2-AFD4-0BE7-32AD-BC00576A54CC}"/>
              </a:ext>
            </a:extLst>
          </p:cNvPr>
          <p:cNvSpPr txBox="1">
            <a:spLocks noChangeArrowheads="1"/>
          </p:cNvSpPr>
          <p:nvPr/>
        </p:nvSpPr>
        <p:spPr>
          <a:xfrm>
            <a:off x="914400" y="1493590"/>
            <a:ext cx="7543800" cy="361181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a:p>
          <a:p>
            <a:pPr marL="0" indent="0">
              <a:buFont typeface="Arial" pitchFamily="34" charset="0"/>
              <a:buNone/>
            </a:pPr>
            <a:r>
              <a:rPr lang="en-US" sz="1800" dirty="0"/>
              <a:t>Move that TG7a formally request that 802.15 reviews and approves the CSD [15-19-0297-03-0vat], and the CA document [15-22-0292-r3]; and requests unconditional approval from the EC to submit P802.15.7a_D6 to Standards Association ballot</a:t>
            </a:r>
          </a:p>
          <a:p>
            <a:pPr marL="0" indent="0">
              <a:buFont typeface="Arial" pitchFamily="34" charset="0"/>
              <a:buNone/>
            </a:pPr>
            <a:endParaRPr lang="en-US" sz="1800" dirty="0">
              <a:latin typeface="Arial" panose="020B0604020202020204" pitchFamily="34" charset="0"/>
              <a:cs typeface="Arial" panose="020B0604020202020204" pitchFamily="34" charset="0"/>
            </a:endParaRPr>
          </a:p>
          <a:p>
            <a:pPr marL="0" indent="0">
              <a:buFont typeface="Arial" pitchFamily="34" charset="0"/>
              <a:buNone/>
            </a:pPr>
            <a:r>
              <a:rPr lang="en-US" sz="1800" dirty="0"/>
              <a:t>Moved By: Phil Beecher</a:t>
            </a:r>
          </a:p>
          <a:p>
            <a:pPr marL="0" indent="0">
              <a:buFont typeface="Arial" pitchFamily="34" charset="0"/>
              <a:buNone/>
            </a:pPr>
            <a:r>
              <a:rPr lang="en-US" sz="1800" dirty="0"/>
              <a:t>Seconded By: Yeong Min Jang</a:t>
            </a:r>
          </a:p>
          <a:p>
            <a:pPr marL="0" indent="0">
              <a:buFont typeface="Arial" pitchFamily="34" charset="0"/>
              <a:buNone/>
            </a:pPr>
            <a:endParaRPr lang="en-US" sz="1800" dirty="0"/>
          </a:p>
          <a:p>
            <a:pPr marL="0" indent="0">
              <a:buFont typeface="Arial" pitchFamily="34" charset="0"/>
              <a:buNone/>
            </a:pPr>
            <a:r>
              <a:rPr lang="en-US" sz="1800" dirty="0"/>
              <a:t>Approved by unanimous consent</a:t>
            </a:r>
          </a:p>
        </p:txBody>
      </p:sp>
    </p:spTree>
    <p:extLst>
      <p:ext uri="{BB962C8B-B14F-4D97-AF65-F5344CB8AC3E}">
        <p14:creationId xmlns:p14="http://schemas.microsoft.com/office/powerpoint/2010/main" val="3396663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58</a:t>
            </a:fld>
            <a:endParaRPr lang="en-US"/>
          </a:p>
        </p:txBody>
      </p:sp>
      <p:sp>
        <p:nvSpPr>
          <p:cNvPr id="2" name="Rectangle 2">
            <a:extLst>
              <a:ext uri="{FF2B5EF4-FFF2-40B4-BE49-F238E27FC236}">
                <a16:creationId xmlns:a16="http://schemas.microsoft.com/office/drawing/2014/main" id="{9C03083E-7B01-94AC-70F2-A3CE35B8556D}"/>
              </a:ext>
            </a:extLst>
          </p:cNvPr>
          <p:cNvSpPr txBox="1">
            <a:spLocks noChangeArrowheads="1"/>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200" kern="0" dirty="0"/>
              <a:t>WG Motion</a:t>
            </a:r>
          </a:p>
        </p:txBody>
      </p:sp>
      <p:sp>
        <p:nvSpPr>
          <p:cNvPr id="3" name="Rectangle 3">
            <a:extLst>
              <a:ext uri="{FF2B5EF4-FFF2-40B4-BE49-F238E27FC236}">
                <a16:creationId xmlns:a16="http://schemas.microsoft.com/office/drawing/2014/main" id="{715A42E2-AFD4-0BE7-32AD-BC00576A54CC}"/>
              </a:ext>
            </a:extLst>
          </p:cNvPr>
          <p:cNvSpPr txBox="1">
            <a:spLocks noChangeArrowheads="1"/>
          </p:cNvSpPr>
          <p:nvPr/>
        </p:nvSpPr>
        <p:spPr>
          <a:xfrm>
            <a:off x="914400" y="1493590"/>
            <a:ext cx="7543800" cy="361181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a:p>
          <a:p>
            <a:pPr marL="0" indent="0">
              <a:buFont typeface="Arial" pitchFamily="34" charset="0"/>
              <a:buNone/>
            </a:pPr>
            <a:r>
              <a:rPr lang="en-US" sz="1800" dirty="0"/>
              <a:t>WG 802.15 has reviewed and approved the CSD document [15-19-0297-03-0vat], and the CA document [15-22-0292-r3], and requests unconditional approval from the EC to submit P802.15.7a_D6 to Standards Association ballot.</a:t>
            </a:r>
          </a:p>
          <a:p>
            <a:pPr marL="0" indent="0">
              <a:buFont typeface="Arial" pitchFamily="34" charset="0"/>
              <a:buNone/>
            </a:pPr>
            <a:endParaRPr lang="en-US" sz="1800" dirty="0"/>
          </a:p>
          <a:p>
            <a:pPr marL="0" indent="0">
              <a:buFont typeface="Arial" pitchFamily="34" charset="0"/>
              <a:buNone/>
            </a:pPr>
            <a:r>
              <a:rPr lang="en-US" sz="1800" dirty="0"/>
              <a:t>Moved By: Yeong Min Jang</a:t>
            </a:r>
          </a:p>
          <a:p>
            <a:pPr marL="0" indent="0">
              <a:buNone/>
            </a:pPr>
            <a:r>
              <a:rPr lang="en-US" sz="1800" dirty="0"/>
              <a:t>Seconded By: Phil Beecher</a:t>
            </a:r>
          </a:p>
          <a:p>
            <a:pPr marL="0" indent="0">
              <a:buFont typeface="Arial" pitchFamily="34" charset="0"/>
              <a:buNone/>
            </a:pPr>
            <a:endParaRPr lang="en-US" sz="1800" dirty="0"/>
          </a:p>
          <a:p>
            <a:pPr marL="0" indent="0">
              <a:buFont typeface="Arial" pitchFamily="34" charset="0"/>
              <a:buNone/>
            </a:pPr>
            <a:r>
              <a:rPr lang="en-US" altLang="en-US" sz="1800" dirty="0"/>
              <a:t>Vote: 36/0/0(Y/N/A)</a:t>
            </a:r>
          </a:p>
        </p:txBody>
      </p:sp>
    </p:spTree>
    <p:extLst>
      <p:ext uri="{BB962C8B-B14F-4D97-AF65-F5344CB8AC3E}">
        <p14:creationId xmlns:p14="http://schemas.microsoft.com/office/powerpoint/2010/main" val="1488584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59</a:t>
            </a:fld>
            <a:endParaRPr lang="en-US"/>
          </a:p>
        </p:txBody>
      </p:sp>
      <p:sp>
        <p:nvSpPr>
          <p:cNvPr id="2" name="Title 1">
            <a:extLst>
              <a:ext uri="{FF2B5EF4-FFF2-40B4-BE49-F238E27FC236}">
                <a16:creationId xmlns:a16="http://schemas.microsoft.com/office/drawing/2014/main" id="{7D62F449-B8E4-C54A-2CFC-B24E6B58E34B}"/>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4000" kern="0" dirty="0">
                <a:latin typeface="Times New Roman" panose="02020603050405020304" pitchFamily="18" charset="0"/>
                <a:cs typeface="Times New Roman" panose="02020603050405020304" pitchFamily="18" charset="0"/>
              </a:rPr>
              <a:t>Plan for January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8FAF6B84-4E96-3ABF-0228-CBBAC90A38A0}"/>
              </a:ext>
            </a:extLst>
          </p:cNvPr>
          <p:cNvSpPr txBox="1">
            <a:spLocks noChangeArrowheads="1"/>
          </p:cNvSpPr>
          <p:nvPr/>
        </p:nvSpPr>
        <p:spPr bwMode="auto">
          <a:xfrm>
            <a:off x="914400" y="1676400"/>
            <a:ext cx="7315200" cy="391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lnSpc>
                <a:spcPct val="80000"/>
              </a:lnSpc>
            </a:pPr>
            <a:r>
              <a:rPr lang="en-US" altLang="ja-JP" sz="2800" kern="0" dirty="0">
                <a:latin typeface="Times New Roman" panose="02020603050405020304" pitchFamily="18" charset="0"/>
                <a:ea typeface="ＭＳ Ｐゴシック" pitchFamily="50" charset="-128"/>
                <a:cs typeface="Times New Roman" panose="02020603050405020304" pitchFamily="18" charset="0"/>
              </a:rPr>
              <a:t>3 slots (AM1 on  Tue., Wed., and Thur.)</a:t>
            </a:r>
          </a:p>
          <a:p>
            <a:pPr marL="461963" indent="-231775" algn="just">
              <a:lnSpc>
                <a:spcPct val="80000"/>
              </a:lnSpc>
              <a:buFontTx/>
              <a:buChar char="-"/>
            </a:pPr>
            <a:r>
              <a:rPr lang="en-US" altLang="ko-KR" sz="1800" kern="0" dirty="0">
                <a:latin typeface="Times New Roman" panose="02020603050405020304" pitchFamily="18" charset="0"/>
                <a:ea typeface="굴림" pitchFamily="34" charset="-127"/>
                <a:cs typeface="Times New Roman" panose="02020603050405020304" pitchFamily="18" charset="0"/>
              </a:rPr>
              <a:t>Complete comment resolution for 1</a:t>
            </a:r>
            <a:r>
              <a:rPr lang="en-US" altLang="ko-KR" sz="1800" kern="0" baseline="30000" dirty="0">
                <a:latin typeface="Times New Roman" panose="02020603050405020304" pitchFamily="18" charset="0"/>
                <a:ea typeface="굴림" pitchFamily="34" charset="-127"/>
                <a:cs typeface="Times New Roman" panose="02020603050405020304" pitchFamily="18" charset="0"/>
              </a:rPr>
              <a:t>st</a:t>
            </a:r>
            <a:r>
              <a:rPr lang="en-US" altLang="ko-KR" sz="1800" kern="0" dirty="0">
                <a:latin typeface="Times New Roman" panose="02020603050405020304" pitchFamily="18" charset="0"/>
                <a:ea typeface="굴림" pitchFamily="34" charset="-127"/>
                <a:cs typeface="Times New Roman" panose="02020603050405020304" pitchFamily="18" charset="0"/>
              </a:rPr>
              <a:t> SA Ballot </a:t>
            </a:r>
          </a:p>
          <a:p>
            <a:pPr marL="461963" indent="-231775" algn="just">
              <a:lnSpc>
                <a:spcPct val="80000"/>
              </a:lnSpc>
              <a:buFontTx/>
              <a:buChar char="-"/>
            </a:pPr>
            <a:r>
              <a:rPr lang="en-US" altLang="ko-KR" sz="1800" kern="0" dirty="0">
                <a:latin typeface="Times New Roman" panose="02020603050405020304" pitchFamily="18" charset="0"/>
                <a:ea typeface="굴림" pitchFamily="34" charset="-127"/>
                <a:cs typeface="Times New Roman" panose="02020603050405020304" pitchFamily="18" charset="0"/>
              </a:rPr>
              <a:t>Prepare the D7 document for 2</a:t>
            </a:r>
            <a:r>
              <a:rPr lang="en-US" altLang="ko-KR" sz="1800" kern="0" baseline="30000" dirty="0">
                <a:latin typeface="Times New Roman" panose="02020603050405020304" pitchFamily="18" charset="0"/>
                <a:ea typeface="굴림" pitchFamily="34" charset="-127"/>
                <a:cs typeface="Times New Roman" panose="02020603050405020304" pitchFamily="18" charset="0"/>
              </a:rPr>
              <a:t>nd</a:t>
            </a:r>
            <a:r>
              <a:rPr lang="en-US" altLang="ko-KR" sz="1800" kern="0" dirty="0">
                <a:latin typeface="Times New Roman" panose="02020603050405020304" pitchFamily="18" charset="0"/>
                <a:ea typeface="굴림" pitchFamily="34" charset="-127"/>
                <a:cs typeface="Times New Roman" panose="02020603050405020304" pitchFamily="18" charset="0"/>
              </a:rPr>
              <a:t> SA Ballot</a:t>
            </a:r>
            <a:endParaRPr lang="en-US" altLang="ja-JP" sz="1800" kern="0" dirty="0">
              <a:latin typeface="Times New Roman" panose="02020603050405020304" pitchFamily="18" charset="0"/>
              <a:cs typeface="Times New Roman" panose="02020603050405020304" pitchFamily="18" charset="0"/>
            </a:endParaRPr>
          </a:p>
          <a:p>
            <a:pPr lvl="1" algn="just"/>
            <a:endParaRPr lang="en-US" altLang="ja-JP" sz="2100" kern="0" dirty="0">
              <a:latin typeface="Times New Roman" panose="02020603050405020304" pitchFamily="18" charset="0"/>
              <a:cs typeface="Times New Roman" panose="02020603050405020304" pitchFamily="18" charset="0"/>
            </a:endParaRPr>
          </a:p>
          <a:p>
            <a:pPr lvl="1" algn="just"/>
            <a:endParaRPr lang="en-US" altLang="ja-JP" sz="2000" kern="0" dirty="0">
              <a:latin typeface="Times New Roman" panose="02020603050405020304" pitchFamily="18" charset="0"/>
              <a:cs typeface="Times New Roman" panose="02020603050405020304" pitchFamily="18" charset="0"/>
            </a:endParaRPr>
          </a:p>
          <a:p>
            <a:pPr lvl="1" algn="just"/>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02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
        <p:nvSpPr>
          <p:cNvPr id="3" name="Google Shape;157;p7">
            <a:extLst>
              <a:ext uri="{FF2B5EF4-FFF2-40B4-BE49-F238E27FC236}">
                <a16:creationId xmlns:a16="http://schemas.microsoft.com/office/drawing/2014/main" id="{FEF201AF-ED32-179E-80D2-0F9CCF2F84A1}"/>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6</a:t>
            </a:fld>
            <a:endParaRPr lang="en-US"/>
          </a:p>
        </p:txBody>
      </p:sp>
      <p:pic>
        <p:nvPicPr>
          <p:cNvPr id="4" name="Picture 3">
            <a:extLst>
              <a:ext uri="{FF2B5EF4-FFF2-40B4-BE49-F238E27FC236}">
                <a16:creationId xmlns:a16="http://schemas.microsoft.com/office/drawing/2014/main" id="{DFC60DF5-DC9C-E3D0-A3BD-F9D5ED8CBA0A}"/>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5" name="図 5">
            <a:extLst>
              <a:ext uri="{FF2B5EF4-FFF2-40B4-BE49-F238E27FC236}">
                <a16:creationId xmlns:a16="http://schemas.microsoft.com/office/drawing/2014/main" id="{8274732D-F1F1-8CAD-1B5F-3168CF7B0B06}"/>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6" name="Graphic 5" descr="Map compass with solid fill">
            <a:extLst>
              <a:ext uri="{FF2B5EF4-FFF2-40B4-BE49-F238E27FC236}">
                <a16:creationId xmlns:a16="http://schemas.microsoft.com/office/drawing/2014/main" id="{3B7E523C-C92F-4EA8-DFD2-DEF4EF0419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7" name="Picture 6" descr="Massive planets orbiting a bright space">
            <a:extLst>
              <a:ext uri="{FF2B5EF4-FFF2-40B4-BE49-F238E27FC236}">
                <a16:creationId xmlns:a16="http://schemas.microsoft.com/office/drawing/2014/main" id="{8A8620B9-0400-9B01-AC11-BECF95A954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Content Placeholder 4">
            <a:extLst>
              <a:ext uri="{FF2B5EF4-FFF2-40B4-BE49-F238E27FC236}">
                <a16:creationId xmlns:a16="http://schemas.microsoft.com/office/drawing/2014/main" id="{BBDA930F-914E-DE9D-2060-871AA61A00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9" name="Content Placeholder 4" descr="A picture containing diagram&#10;&#10;Description automatically generated">
            <a:extLst>
              <a:ext uri="{FF2B5EF4-FFF2-40B4-BE49-F238E27FC236}">
                <a16:creationId xmlns:a16="http://schemas.microsoft.com/office/drawing/2014/main" id="{971C193F-5C33-A3AD-04E9-56C40344F4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0" name="Picture 9">
            <a:extLst>
              <a:ext uri="{FF2B5EF4-FFF2-40B4-BE49-F238E27FC236}">
                <a16:creationId xmlns:a16="http://schemas.microsoft.com/office/drawing/2014/main" id="{30C5C877-7295-FDCF-C651-2DEEFAE7AF9F}"/>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2" name="Picture 11">
            <a:extLst>
              <a:ext uri="{FF2B5EF4-FFF2-40B4-BE49-F238E27FC236}">
                <a16:creationId xmlns:a16="http://schemas.microsoft.com/office/drawing/2014/main" id="{BAA21699-4999-3F4E-6F21-B726EB2BB93D}"/>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3" name="Picture 12" descr="Warehouse Management">
            <a:extLst>
              <a:ext uri="{FF2B5EF4-FFF2-40B4-BE49-F238E27FC236}">
                <a16:creationId xmlns:a16="http://schemas.microsoft.com/office/drawing/2014/main" id="{F9019E59-BBD2-A368-2357-F10525237149}"/>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4" name="Picture 13">
            <a:extLst>
              <a:ext uri="{FF2B5EF4-FFF2-40B4-BE49-F238E27FC236}">
                <a16:creationId xmlns:a16="http://schemas.microsoft.com/office/drawing/2014/main" id="{E732C0C2-6289-7CC9-989E-2ACF34107470}"/>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5" name="Group 14">
            <a:extLst>
              <a:ext uri="{FF2B5EF4-FFF2-40B4-BE49-F238E27FC236}">
                <a16:creationId xmlns:a16="http://schemas.microsoft.com/office/drawing/2014/main" id="{73300346-A1CE-4C19-35FF-D785FD062907}"/>
              </a:ext>
            </a:extLst>
          </p:cNvPr>
          <p:cNvGrpSpPr/>
          <p:nvPr/>
        </p:nvGrpSpPr>
        <p:grpSpPr>
          <a:xfrm>
            <a:off x="8262749" y="4765511"/>
            <a:ext cx="597125" cy="1171798"/>
            <a:chOff x="8756083" y="1726475"/>
            <a:chExt cx="1396105" cy="2798307"/>
          </a:xfrm>
        </p:grpSpPr>
        <p:pic>
          <p:nvPicPr>
            <p:cNvPr id="16" name="Picture 15">
              <a:extLst>
                <a:ext uri="{FF2B5EF4-FFF2-40B4-BE49-F238E27FC236}">
                  <a16:creationId xmlns:a16="http://schemas.microsoft.com/office/drawing/2014/main" id="{C1488532-F5F3-1756-66EE-83280F68D41C}"/>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7" name="TextBox 16">
              <a:extLst>
                <a:ext uri="{FF2B5EF4-FFF2-40B4-BE49-F238E27FC236}">
                  <a16:creationId xmlns:a16="http://schemas.microsoft.com/office/drawing/2014/main" id="{874BBD44-30CC-D022-6110-A05512B6FBA2}"/>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8" name="TextBox 17">
            <a:extLst>
              <a:ext uri="{FF2B5EF4-FFF2-40B4-BE49-F238E27FC236}">
                <a16:creationId xmlns:a16="http://schemas.microsoft.com/office/drawing/2014/main" id="{A1B90655-8992-7A5F-C943-8427F2BE4427}"/>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9" name="Picture 18" descr="A picture containing text, clipart, dishware&#10;&#10;Description automatically generated">
            <a:extLst>
              <a:ext uri="{FF2B5EF4-FFF2-40B4-BE49-F238E27FC236}">
                <a16:creationId xmlns:a16="http://schemas.microsoft.com/office/drawing/2014/main" id="{0D46F278-3986-9CBD-7DCF-493ED5631B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0" name="TextBox 19">
            <a:extLst>
              <a:ext uri="{FF2B5EF4-FFF2-40B4-BE49-F238E27FC236}">
                <a16:creationId xmlns:a16="http://schemas.microsoft.com/office/drawing/2014/main" id="{422DF8A2-4B52-DB86-AA46-FA50A1262EE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1" name="TextBox 20">
            <a:extLst>
              <a:ext uri="{FF2B5EF4-FFF2-40B4-BE49-F238E27FC236}">
                <a16:creationId xmlns:a16="http://schemas.microsoft.com/office/drawing/2014/main" id="{3609721C-BF24-EE48-6DE9-0D8C40B4290C}"/>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2" name="TextBox 21">
            <a:extLst>
              <a:ext uri="{FF2B5EF4-FFF2-40B4-BE49-F238E27FC236}">
                <a16:creationId xmlns:a16="http://schemas.microsoft.com/office/drawing/2014/main" id="{340BE073-5326-3CD0-7072-BB85ADB46F3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3" name="Picture 22" descr="next-46-att-telehealth">
            <a:extLst>
              <a:ext uri="{FF2B5EF4-FFF2-40B4-BE49-F238E27FC236}">
                <a16:creationId xmlns:a16="http://schemas.microsoft.com/office/drawing/2014/main" id="{1FC4F5E1-CF79-1FF0-3DE2-72FAA483169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D77FAAE-6FB7-23AA-6D66-AAB58374F6E3}"/>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5" name="Picture 24">
            <a:extLst>
              <a:ext uri="{FF2B5EF4-FFF2-40B4-BE49-F238E27FC236}">
                <a16:creationId xmlns:a16="http://schemas.microsoft.com/office/drawing/2014/main" id="{169FA41C-1CB3-93ED-D391-0F954E89E46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832E082-9D60-70D6-95C5-ED8B935B9166}"/>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7" name="TextBox 26">
            <a:extLst>
              <a:ext uri="{FF2B5EF4-FFF2-40B4-BE49-F238E27FC236}">
                <a16:creationId xmlns:a16="http://schemas.microsoft.com/office/drawing/2014/main" id="{0D83F75E-FA6F-F17E-866A-1A83DE705214}"/>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8" name="Picture 27">
            <a:extLst>
              <a:ext uri="{FF2B5EF4-FFF2-40B4-BE49-F238E27FC236}">
                <a16:creationId xmlns:a16="http://schemas.microsoft.com/office/drawing/2014/main" id="{C73A6944-9C0D-0FFD-2B3D-A4D8C4D71B9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259F862-1D19-8BC5-6A59-C7644AC387A7}"/>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0" name="Bild 4">
            <a:extLst>
              <a:ext uri="{FF2B5EF4-FFF2-40B4-BE49-F238E27FC236}">
                <a16:creationId xmlns:a16="http://schemas.microsoft.com/office/drawing/2014/main" id="{AE166F32-E45B-6507-8874-76334BF82D62}"/>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1" name="TextBox 30">
            <a:extLst>
              <a:ext uri="{FF2B5EF4-FFF2-40B4-BE49-F238E27FC236}">
                <a16:creationId xmlns:a16="http://schemas.microsoft.com/office/drawing/2014/main" id="{53FA249E-103F-4F5D-CBA5-814D7B3C5E13}"/>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4096" name="Picture 4095">
            <a:extLst>
              <a:ext uri="{FF2B5EF4-FFF2-40B4-BE49-F238E27FC236}">
                <a16:creationId xmlns:a16="http://schemas.microsoft.com/office/drawing/2014/main" id="{094D19D2-20CD-1122-CC71-C109DC12B70B}"/>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4097" name="TextBox 4096">
            <a:extLst>
              <a:ext uri="{FF2B5EF4-FFF2-40B4-BE49-F238E27FC236}">
                <a16:creationId xmlns:a16="http://schemas.microsoft.com/office/drawing/2014/main" id="{A1AE440B-705C-BCB0-EC67-08B0839A4810}"/>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4098" name="Rectangle 4097">
            <a:extLst>
              <a:ext uri="{FF2B5EF4-FFF2-40B4-BE49-F238E27FC236}">
                <a16:creationId xmlns:a16="http://schemas.microsoft.com/office/drawing/2014/main" id="{95DC9185-2BB8-FC74-1CC8-6DF52662D6BF}"/>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Box 4098">
            <a:extLst>
              <a:ext uri="{FF2B5EF4-FFF2-40B4-BE49-F238E27FC236}">
                <a16:creationId xmlns:a16="http://schemas.microsoft.com/office/drawing/2014/main" id="{29919A58-EE21-5E39-504B-4A2303EFC93B}"/>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4101" name="Rectangle 4100">
            <a:extLst>
              <a:ext uri="{FF2B5EF4-FFF2-40B4-BE49-F238E27FC236}">
                <a16:creationId xmlns:a16="http://schemas.microsoft.com/office/drawing/2014/main" id="{B6544C81-88EA-8739-E7FA-8CD2E215AA66}"/>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TextBox 4101">
            <a:extLst>
              <a:ext uri="{FF2B5EF4-FFF2-40B4-BE49-F238E27FC236}">
                <a16:creationId xmlns:a16="http://schemas.microsoft.com/office/drawing/2014/main" id="{00BCD2D6-8541-0E0D-B3AF-843D6B3BDAA8}"/>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103" name="Rectangle 4102">
            <a:extLst>
              <a:ext uri="{FF2B5EF4-FFF2-40B4-BE49-F238E27FC236}">
                <a16:creationId xmlns:a16="http://schemas.microsoft.com/office/drawing/2014/main" id="{0A46136B-E597-1BA6-7C6E-491362E18FC3}"/>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TextBox 4103">
            <a:extLst>
              <a:ext uri="{FF2B5EF4-FFF2-40B4-BE49-F238E27FC236}">
                <a16:creationId xmlns:a16="http://schemas.microsoft.com/office/drawing/2014/main" id="{9A5CFA38-701E-A1BB-B23D-5D116152220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105" name="Rectangle 4104">
            <a:extLst>
              <a:ext uri="{FF2B5EF4-FFF2-40B4-BE49-F238E27FC236}">
                <a16:creationId xmlns:a16="http://schemas.microsoft.com/office/drawing/2014/main" id="{C24D2744-5845-E8D8-EC77-3E4FCF209F40}"/>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TextBox 4105">
            <a:extLst>
              <a:ext uri="{FF2B5EF4-FFF2-40B4-BE49-F238E27FC236}">
                <a16:creationId xmlns:a16="http://schemas.microsoft.com/office/drawing/2014/main" id="{3A44CC82-3484-DB47-976E-B82B7064DD6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107" name="Freeform: Shape 4106">
            <a:extLst>
              <a:ext uri="{FF2B5EF4-FFF2-40B4-BE49-F238E27FC236}">
                <a16:creationId xmlns:a16="http://schemas.microsoft.com/office/drawing/2014/main" id="{F7651CEB-C55A-18C1-9A15-F34CDAA9717A}"/>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TextBox 4107">
            <a:extLst>
              <a:ext uri="{FF2B5EF4-FFF2-40B4-BE49-F238E27FC236}">
                <a16:creationId xmlns:a16="http://schemas.microsoft.com/office/drawing/2014/main" id="{67568FA4-6285-0FFC-E186-4A48C2909ADE}"/>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109" name="Rectangle 4">
            <a:extLst>
              <a:ext uri="{FF2B5EF4-FFF2-40B4-BE49-F238E27FC236}">
                <a16:creationId xmlns:a16="http://schemas.microsoft.com/office/drawing/2014/main" id="{5B76A159-CD00-9404-1944-9E3EF05562FC}"/>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110" name="TextBox 4109">
            <a:extLst>
              <a:ext uri="{FF2B5EF4-FFF2-40B4-BE49-F238E27FC236}">
                <a16:creationId xmlns:a16="http://schemas.microsoft.com/office/drawing/2014/main" id="{9DA95E81-412B-E49A-CBD6-44855EC9A6D4}"/>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111" name="TextBox 4110">
            <a:extLst>
              <a:ext uri="{FF2B5EF4-FFF2-40B4-BE49-F238E27FC236}">
                <a16:creationId xmlns:a16="http://schemas.microsoft.com/office/drawing/2014/main" id="{277EA6CD-9A4A-40D8-3C0E-46A48400CB0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2009158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60</a:t>
            </a:fld>
            <a:endParaRPr lang="en-US" dirty="0"/>
          </a:p>
        </p:txBody>
      </p:sp>
    </p:spTree>
    <p:extLst>
      <p:ext uri="{BB962C8B-B14F-4D97-AF65-F5344CB8AC3E}">
        <p14:creationId xmlns:p14="http://schemas.microsoft.com/office/powerpoint/2010/main" val="2698048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61</a:t>
            </a:fld>
            <a:endParaRPr lang="en-US" dirty="0"/>
          </a:p>
        </p:txBody>
      </p:sp>
      <p:sp>
        <p:nvSpPr>
          <p:cNvPr id="3" name="Title 1">
            <a:extLst>
              <a:ext uri="{FF2B5EF4-FFF2-40B4-BE49-F238E27FC236}">
                <a16:creationId xmlns:a16="http://schemas.microsoft.com/office/drawing/2014/main" id="{AB17D27C-0D1B-75E9-5F2A-07465674E9DB}"/>
              </a:ext>
            </a:extLst>
          </p:cNvPr>
          <p:cNvSpPr txBox="1">
            <a:spLocks/>
          </p:cNvSpPr>
          <p:nvPr/>
        </p:nvSpPr>
        <p:spPr bwMode="auto">
          <a:xfrm>
            <a:off x="628650" y="1143001"/>
            <a:ext cx="7886700"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Opening</a:t>
            </a:r>
            <a:endParaRPr lang="en-US" kern="0" dirty="0"/>
          </a:p>
        </p:txBody>
      </p:sp>
      <p:sp>
        <p:nvSpPr>
          <p:cNvPr id="5" name="Content Placeholder 2">
            <a:extLst>
              <a:ext uri="{FF2B5EF4-FFF2-40B4-BE49-F238E27FC236}">
                <a16:creationId xmlns:a16="http://schemas.microsoft.com/office/drawing/2014/main" id="{2F70D7D8-61A2-52FB-F27E-205BA2F0A4E4}"/>
              </a:ext>
            </a:extLst>
          </p:cNvPr>
          <p:cNvSpPr txBox="1">
            <a:spLocks/>
          </p:cNvSpPr>
          <p:nvPr/>
        </p:nvSpPr>
        <p:spPr bwMode="auto">
          <a:xfrm>
            <a:off x="628650" y="2226469"/>
            <a:ext cx="4086225" cy="3263504"/>
          </a:xfrm>
          <a:prstGeom prst="rect">
            <a:avLst/>
          </a:prstGeom>
          <a:noFill/>
          <a:ln>
            <a:solidFill>
              <a:schemeClr val="accent1">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kern="0" dirty="0"/>
              <a:t>Introductions</a:t>
            </a:r>
          </a:p>
          <a:p>
            <a:endParaRPr lang="en-US" kern="0" dirty="0"/>
          </a:p>
          <a:p>
            <a:r>
              <a:rPr lang="en-US" kern="0" dirty="0"/>
              <a:t>Secretary for meeting</a:t>
            </a:r>
          </a:p>
          <a:p>
            <a:pPr lvl="1"/>
            <a:r>
              <a:rPr lang="en-US" kern="0" dirty="0"/>
              <a:t>Vishal</a:t>
            </a:r>
          </a:p>
          <a:p>
            <a:pPr lvl="1"/>
            <a:endParaRPr lang="en-US" kern="0" dirty="0"/>
          </a:p>
          <a:p>
            <a:r>
              <a:rPr lang="en-US" kern="0" dirty="0"/>
              <a:t>Agenda review and Approval</a:t>
            </a:r>
          </a:p>
          <a:p>
            <a:endParaRPr lang="en-US" kern="0" dirty="0"/>
          </a:p>
          <a:p>
            <a:endParaRPr lang="en-US" kern="0" dirty="0"/>
          </a:p>
          <a:p>
            <a:pPr lvl="1"/>
            <a:endParaRPr lang="en-US" kern="0" dirty="0"/>
          </a:p>
          <a:p>
            <a:endParaRPr lang="en-US" kern="0" dirty="0"/>
          </a:p>
          <a:p>
            <a:endParaRPr lang="en-US" kern="0" dirty="0"/>
          </a:p>
        </p:txBody>
      </p:sp>
      <p:sp>
        <p:nvSpPr>
          <p:cNvPr id="6" name="Content Placeholder 5">
            <a:extLst>
              <a:ext uri="{FF2B5EF4-FFF2-40B4-BE49-F238E27FC236}">
                <a16:creationId xmlns:a16="http://schemas.microsoft.com/office/drawing/2014/main" id="{180798C6-CDE0-D2EC-8C2E-BC385B70FF68}"/>
              </a:ext>
            </a:extLst>
          </p:cNvPr>
          <p:cNvSpPr txBox="1">
            <a:spLocks/>
          </p:cNvSpPr>
          <p:nvPr/>
        </p:nvSpPr>
        <p:spPr>
          <a:xfrm>
            <a:off x="4714875" y="2226468"/>
            <a:ext cx="4086225" cy="3263504"/>
          </a:xfrm>
          <a:prstGeom prst="rect">
            <a:avLst/>
          </a:prstGeom>
          <a:ln>
            <a:solidFill>
              <a:schemeClr val="accent1">
                <a:lumMod val="60000"/>
                <a:lumOff val="40000"/>
              </a:schemeClr>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3977790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62</a:t>
            </a:fld>
            <a:endParaRPr lang="en-US" dirty="0"/>
          </a:p>
        </p:txBody>
      </p:sp>
      <p:sp>
        <p:nvSpPr>
          <p:cNvPr id="2" name="Title 1">
            <a:extLst>
              <a:ext uri="{FF2B5EF4-FFF2-40B4-BE49-F238E27FC236}">
                <a16:creationId xmlns:a16="http://schemas.microsoft.com/office/drawing/2014/main" id="{30D1F4B5-13F0-05EB-6D31-887CDE13C4E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Plan for week</a:t>
            </a:r>
            <a:endParaRPr lang="en-US" kern="0" dirty="0"/>
          </a:p>
        </p:txBody>
      </p:sp>
      <p:sp>
        <p:nvSpPr>
          <p:cNvPr id="3" name="Content Placeholder 2">
            <a:extLst>
              <a:ext uri="{FF2B5EF4-FFF2-40B4-BE49-F238E27FC236}">
                <a16:creationId xmlns:a16="http://schemas.microsoft.com/office/drawing/2014/main" id="{3D011ACD-56E7-3F81-1F0E-85A3C04C9133}"/>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pPr>
            <a:r>
              <a:rPr lang="en-US" sz="2400" kern="0" dirty="0"/>
              <a:t>Tuesday PM1 1:30pm HST</a:t>
            </a:r>
          </a:p>
          <a:p>
            <a:pPr marL="457200" indent="-457200" algn="l">
              <a:buFont typeface="Arial" panose="020B0604020202020204" pitchFamily="34" charset="0"/>
              <a:buChar char="•"/>
            </a:pPr>
            <a:r>
              <a:rPr lang="en-US" sz="2400" kern="0" dirty="0"/>
              <a:t>Wednesday AM1 09:00am HST</a:t>
            </a:r>
          </a:p>
          <a:p>
            <a:pPr marL="457200" indent="-457200" algn="l">
              <a:buFont typeface="Arial" panose="020B0604020202020204" pitchFamily="34" charset="0"/>
              <a:buChar char="•"/>
            </a:pPr>
            <a:r>
              <a:rPr lang="en-US" sz="2400" kern="0" dirty="0"/>
              <a:t>Wednesday PM1 1:30pm HST</a:t>
            </a:r>
          </a:p>
          <a:p>
            <a:pPr marL="457200" indent="-457200" algn="l">
              <a:buFont typeface="Arial" panose="020B0604020202020204" pitchFamily="34" charset="0"/>
              <a:buChar char="•"/>
            </a:pPr>
            <a:r>
              <a:rPr lang="en-US" sz="2400" kern="0" dirty="0"/>
              <a:t>Thursday AM2 10:30am HST</a:t>
            </a:r>
          </a:p>
          <a:p>
            <a:pPr marL="457200" indent="-457200" algn="l">
              <a:buFont typeface="Arial" panose="020B0604020202020204" pitchFamily="34" charset="0"/>
              <a:buChar char="•"/>
            </a:pPr>
            <a:r>
              <a:rPr lang="en-US" sz="2400" kern="0" dirty="0"/>
              <a:t>Thursday PM1 1:30pm HST</a:t>
            </a:r>
          </a:p>
        </p:txBody>
      </p:sp>
    </p:spTree>
    <p:extLst>
      <p:ext uri="{BB962C8B-B14F-4D97-AF65-F5344CB8AC3E}">
        <p14:creationId xmlns:p14="http://schemas.microsoft.com/office/powerpoint/2010/main" val="1785667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63</a:t>
            </a:fld>
            <a:endParaRPr lang="en-US" dirty="0"/>
          </a:p>
        </p:txBody>
      </p:sp>
      <p:sp>
        <p:nvSpPr>
          <p:cNvPr id="2" name="Title 1">
            <a:extLst>
              <a:ext uri="{FF2B5EF4-FFF2-40B4-BE49-F238E27FC236}">
                <a16:creationId xmlns:a16="http://schemas.microsoft.com/office/drawing/2014/main" id="{24BD7EAD-C4BE-A1F1-AEEB-6C06D4BEBE91}"/>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November Meeting Start Status</a:t>
            </a:r>
            <a:endParaRPr lang="en-US" kern="0" dirty="0"/>
          </a:p>
        </p:txBody>
      </p:sp>
      <p:sp>
        <p:nvSpPr>
          <p:cNvPr id="3" name="Content Placeholder 2">
            <a:extLst>
              <a:ext uri="{FF2B5EF4-FFF2-40B4-BE49-F238E27FC236}">
                <a16:creationId xmlns:a16="http://schemas.microsoft.com/office/drawing/2014/main" id="{3486765E-4C35-286C-F8DF-D0DDC49BE8AB}"/>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400" kern="0" dirty="0"/>
              <a:t>Comment Collection 2 on D0.94 conducted in October</a:t>
            </a:r>
          </a:p>
          <a:p>
            <a:pPr algn="l"/>
            <a:endParaRPr lang="en-US" sz="2400" kern="0" dirty="0"/>
          </a:p>
          <a:p>
            <a:pPr algn="l"/>
            <a:r>
              <a:rPr lang="en-US" sz="2400" kern="0" dirty="0"/>
              <a:t>Comment resolution conducted in October 16</a:t>
            </a:r>
            <a:r>
              <a:rPr lang="en-US" sz="2400" kern="0" baseline="30000" dirty="0"/>
              <a:t>th</a:t>
            </a:r>
            <a:r>
              <a:rPr lang="en-US" sz="2400" kern="0" dirty="0"/>
              <a:t> and 30</a:t>
            </a:r>
            <a:r>
              <a:rPr lang="en-US" sz="2400" kern="0" baseline="30000" dirty="0"/>
              <a:t>th</a:t>
            </a:r>
            <a:r>
              <a:rPr lang="en-US" sz="2400" kern="0" dirty="0"/>
              <a:t> Teleconferences</a:t>
            </a:r>
          </a:p>
        </p:txBody>
      </p:sp>
    </p:spTree>
    <p:extLst>
      <p:ext uri="{BB962C8B-B14F-4D97-AF65-F5344CB8AC3E}">
        <p14:creationId xmlns:p14="http://schemas.microsoft.com/office/powerpoint/2010/main" val="1705975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64</a:t>
            </a:fld>
            <a:endParaRPr lang="en-US" dirty="0"/>
          </a:p>
        </p:txBody>
      </p:sp>
      <p:sp>
        <p:nvSpPr>
          <p:cNvPr id="2" name="Title 1">
            <a:extLst>
              <a:ext uri="{FF2B5EF4-FFF2-40B4-BE49-F238E27FC236}">
                <a16:creationId xmlns:a16="http://schemas.microsoft.com/office/drawing/2014/main" id="{D529B545-E601-BF0D-2CF5-BF914111B61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Teleconference Summary</a:t>
            </a:r>
            <a:endParaRPr lang="en-US" kern="0" dirty="0"/>
          </a:p>
        </p:txBody>
      </p:sp>
      <p:sp>
        <p:nvSpPr>
          <p:cNvPr id="3" name="Content Placeholder 2">
            <a:extLst>
              <a:ext uri="{FF2B5EF4-FFF2-40B4-BE49-F238E27FC236}">
                <a16:creationId xmlns:a16="http://schemas.microsoft.com/office/drawing/2014/main" id="{04605B5A-518B-FBBD-860E-AED11B4F949D}"/>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400" kern="0" dirty="0"/>
              <a:t>Minutes in: 15-23-0551-00-016t-tg16t-october-2023-teleconference-minutes.docx</a:t>
            </a:r>
          </a:p>
          <a:p>
            <a:pPr algn="l"/>
            <a:r>
              <a:rPr lang="en-US" sz="2400" kern="0" dirty="0"/>
              <a:t>2023-10-16</a:t>
            </a:r>
          </a:p>
          <a:p>
            <a:pPr marL="342900" lvl="1" algn="l">
              <a:lnSpc>
                <a:spcPct val="107000"/>
              </a:lnSpc>
              <a:spcBef>
                <a:spcPts val="0"/>
              </a:spcBef>
              <a:spcAft>
                <a:spcPts val="6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Comments discussed uploaded as 15-23-543-00-016t </a:t>
            </a:r>
          </a:p>
          <a:p>
            <a:pPr marL="342900" lvl="1" algn="l">
              <a:lnSpc>
                <a:spcPct val="107000"/>
              </a:lnSpc>
              <a:spcBef>
                <a:spcPts val="0"/>
              </a:spcBef>
              <a:spcAft>
                <a:spcPts val="6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Comments through row 15 have been discussed and resolved. </a:t>
            </a:r>
          </a:p>
          <a:p>
            <a:pPr lvl="1" algn="l"/>
            <a:endParaRPr lang="en-US" kern="0" dirty="0"/>
          </a:p>
          <a:p>
            <a:pPr algn="l"/>
            <a:r>
              <a:rPr lang="en-US" sz="2400" kern="0" dirty="0"/>
              <a:t>2023-10-30</a:t>
            </a:r>
          </a:p>
          <a:p>
            <a:pPr marL="342900" lvl="1" algn="l">
              <a:lnSpc>
                <a:spcPct val="107000"/>
              </a:lnSpc>
              <a:spcBef>
                <a:spcPts val="0"/>
              </a:spcBef>
              <a:spcAft>
                <a:spcPts val="6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Discussing comments in “Copy of 15-23-0456-00-016t-tg16t-preballot-comment-entry-form-Juha”</a:t>
            </a:r>
          </a:p>
          <a:p>
            <a:pPr marL="342900" lvl="1" algn="l">
              <a:lnSpc>
                <a:spcPct val="107000"/>
              </a:lnSpc>
              <a:spcBef>
                <a:spcPts val="0"/>
              </a:spcBef>
              <a:spcAft>
                <a:spcPts val="6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Discussed and resolved through Line 27</a:t>
            </a:r>
          </a:p>
          <a:p>
            <a:pPr marL="342900" lvl="1">
              <a:lnSpc>
                <a:spcPct val="107000"/>
              </a:lnSpc>
              <a:spcBef>
                <a:spcPts val="0"/>
              </a:spcBef>
              <a:spcAft>
                <a:spcPts val="6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Uploaded as “15-23-0550-00-016t-preballot-comment-entry-form-Juha-with resolutions.xlsx”</a:t>
            </a:r>
          </a:p>
          <a:p>
            <a:pPr lvl="1"/>
            <a:endParaRPr lang="en-US" kern="0" dirty="0"/>
          </a:p>
          <a:p>
            <a:endParaRPr lang="en-US" kern="0" dirty="0"/>
          </a:p>
        </p:txBody>
      </p:sp>
    </p:spTree>
    <p:extLst>
      <p:ext uri="{BB962C8B-B14F-4D97-AF65-F5344CB8AC3E}">
        <p14:creationId xmlns:p14="http://schemas.microsoft.com/office/powerpoint/2010/main" val="501045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65</a:t>
            </a:fld>
            <a:endParaRPr lang="en-US" dirty="0"/>
          </a:p>
        </p:txBody>
      </p:sp>
      <p:sp>
        <p:nvSpPr>
          <p:cNvPr id="2" name="Title 1">
            <a:extLst>
              <a:ext uri="{FF2B5EF4-FFF2-40B4-BE49-F238E27FC236}">
                <a16:creationId xmlns:a16="http://schemas.microsoft.com/office/drawing/2014/main" id="{2ED8BC0A-D4E3-2AF7-FD64-68BF13D873F4}"/>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Presentation of contributions</a:t>
            </a:r>
            <a:endParaRPr lang="en-US" kern="0" dirty="0"/>
          </a:p>
        </p:txBody>
      </p:sp>
      <p:sp>
        <p:nvSpPr>
          <p:cNvPr id="3" name="Content Placeholder 2">
            <a:extLst>
              <a:ext uri="{FF2B5EF4-FFF2-40B4-BE49-F238E27FC236}">
                <a16:creationId xmlns:a16="http://schemas.microsoft.com/office/drawing/2014/main" id="{7F3B71BC-F2BE-6B6F-BC62-035327ECC7CE}"/>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800" kern="0" dirty="0"/>
              <a:t>Wednesday AM1</a:t>
            </a:r>
          </a:p>
          <a:p>
            <a:pPr marL="514350" indent="-514350" algn="l">
              <a:buFont typeface="+mj-lt"/>
              <a:buAutoNum type="arabicPeriod"/>
            </a:pPr>
            <a:r>
              <a:rPr lang="en-US" sz="2400" kern="0" dirty="0"/>
              <a:t>15-23-0595-00-016t-ptmp-security-presentation</a:t>
            </a:r>
          </a:p>
          <a:p>
            <a:pPr marL="514350" indent="-514350" algn="l">
              <a:buFont typeface="+mj-lt"/>
              <a:buAutoNum type="arabicPeriod"/>
            </a:pPr>
            <a:r>
              <a:rPr lang="en-US" sz="2400" kern="0" dirty="0"/>
              <a:t>15-23-0582-00-016t-new-security-doc-for-802-16t-ptmp</a:t>
            </a:r>
          </a:p>
          <a:p>
            <a:endParaRPr lang="en-US" kern="0" dirty="0"/>
          </a:p>
          <a:p>
            <a:endParaRPr lang="en-US" kern="0" dirty="0"/>
          </a:p>
        </p:txBody>
      </p:sp>
    </p:spTree>
    <p:extLst>
      <p:ext uri="{BB962C8B-B14F-4D97-AF65-F5344CB8AC3E}">
        <p14:creationId xmlns:p14="http://schemas.microsoft.com/office/powerpoint/2010/main" val="3770663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66</a:t>
            </a:fld>
            <a:endParaRPr lang="en-US" dirty="0"/>
          </a:p>
        </p:txBody>
      </p:sp>
      <p:sp>
        <p:nvSpPr>
          <p:cNvPr id="2" name="Title 1">
            <a:extLst>
              <a:ext uri="{FF2B5EF4-FFF2-40B4-BE49-F238E27FC236}">
                <a16:creationId xmlns:a16="http://schemas.microsoft.com/office/drawing/2014/main" id="{1D84B156-7057-D6CC-C136-914CA34A8F98}"/>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Editing instructions for D1.0</a:t>
            </a:r>
            <a:endParaRPr lang="en-US" kern="0" dirty="0"/>
          </a:p>
        </p:txBody>
      </p:sp>
      <p:sp>
        <p:nvSpPr>
          <p:cNvPr id="3" name="Content Placeholder 2">
            <a:extLst>
              <a:ext uri="{FF2B5EF4-FFF2-40B4-BE49-F238E27FC236}">
                <a16:creationId xmlns:a16="http://schemas.microsoft.com/office/drawing/2014/main" id="{95C6CCD9-B612-2C78-9E53-2C28CF8CB63E}"/>
              </a:ext>
            </a:extLst>
          </p:cNvPr>
          <p:cNvSpPr txBox="1">
            <a:spLocks/>
          </p:cNvSpPr>
          <p:nvPr/>
        </p:nvSpPr>
        <p:spPr bwMode="auto">
          <a:xfrm>
            <a:off x="514350" y="2400300"/>
            <a:ext cx="800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15-23-0603-01-016t-consolidated-comment-resolutions-for-16t-comment-collection-2.xlsx    comment resolutions applied to draft.</a:t>
            </a:r>
          </a:p>
          <a:p>
            <a:pPr algn="l"/>
            <a:r>
              <a:rPr lang="en-US" kern="0" dirty="0"/>
              <a:t>15-23-0582-03-016t-new-security-doc-for-802-16t-ptmp.docx uploaded as text changes to apply to draft. </a:t>
            </a:r>
          </a:p>
          <a:p>
            <a:pPr algn="l"/>
            <a:r>
              <a:rPr lang="en-US" kern="0" dirty="0"/>
              <a:t>15-23-0611-00-016t-Comments-response.docx uploaded as text changes to apply to draft. </a:t>
            </a:r>
          </a:p>
        </p:txBody>
      </p:sp>
    </p:spTree>
    <p:extLst>
      <p:ext uri="{BB962C8B-B14F-4D97-AF65-F5344CB8AC3E}">
        <p14:creationId xmlns:p14="http://schemas.microsoft.com/office/powerpoint/2010/main" val="3253243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67</a:t>
            </a:fld>
            <a:endParaRPr lang="en-US" dirty="0"/>
          </a:p>
        </p:txBody>
      </p:sp>
      <p:sp>
        <p:nvSpPr>
          <p:cNvPr id="2" name="Title 1">
            <a:extLst>
              <a:ext uri="{FF2B5EF4-FFF2-40B4-BE49-F238E27FC236}">
                <a16:creationId xmlns:a16="http://schemas.microsoft.com/office/drawing/2014/main" id="{D119F856-4608-1C61-73D1-0799D99FAF3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Letter ballot</a:t>
            </a:r>
            <a:endParaRPr lang="en-US" kern="0" dirty="0"/>
          </a:p>
        </p:txBody>
      </p:sp>
      <p:sp>
        <p:nvSpPr>
          <p:cNvPr id="3" name="Content Placeholder 2">
            <a:extLst>
              <a:ext uri="{FF2B5EF4-FFF2-40B4-BE49-F238E27FC236}">
                <a16:creationId xmlns:a16="http://schemas.microsoft.com/office/drawing/2014/main" id="{C5309804-8B6D-8905-A212-F03A95E5E6BC}"/>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55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TG Motion to start Letter Ballot</a:t>
            </a:r>
          </a:p>
          <a:p>
            <a:pPr lvl="1" algn="l"/>
            <a:r>
              <a:rPr lang="en-US" kern="0" dirty="0"/>
              <a:t>Move that TG16t formally request that the 802.15 WG start a WG Letter Ballot requesting approval of document P802-15-16t_D1.0 and to forward document P802-15-16_D1.0, to Standards Association ballot.</a:t>
            </a:r>
          </a:p>
          <a:p>
            <a:pPr lvl="2" algn="l"/>
            <a:r>
              <a:rPr lang="en-US" kern="0" dirty="0"/>
              <a:t>Moved  - Vishal</a:t>
            </a:r>
          </a:p>
          <a:p>
            <a:pPr lvl="2" algn="l"/>
            <a:r>
              <a:rPr lang="en-US" kern="0" dirty="0"/>
              <a:t>Second - Menashe</a:t>
            </a:r>
          </a:p>
          <a:p>
            <a:pPr lvl="2" algn="l"/>
            <a:r>
              <a:rPr lang="en-US" kern="0" dirty="0"/>
              <a:t>TG Vote -  Approved with unanimous consent</a:t>
            </a:r>
          </a:p>
          <a:p>
            <a:pPr lvl="1" algn="l"/>
            <a:r>
              <a:rPr lang="en-US" kern="0" dirty="0"/>
              <a:t>Note – there is no CA document. From the CSD 24-19-0030-01-0000-licensed-narrowband-amendment-csd:</a:t>
            </a:r>
          </a:p>
          <a:p>
            <a:pPr lvl="2" algn="l"/>
            <a:r>
              <a:rPr lang="en-US" kern="0" dirty="0"/>
              <a:t>…explain why the CA document is not applicable.</a:t>
            </a:r>
          </a:p>
          <a:p>
            <a:pPr lvl="2" algn="l"/>
            <a:r>
              <a:rPr lang="en-US" kern="0" dirty="0"/>
              <a:t>The scope is to exclusively support operation in licensed spectrum.</a:t>
            </a:r>
          </a:p>
          <a:p>
            <a:pPr lvl="2" algn="l"/>
            <a:endParaRPr lang="en-US" kern="0" dirty="0"/>
          </a:p>
          <a:p>
            <a:pPr algn="l"/>
            <a:r>
              <a:rPr lang="en-US" kern="0" dirty="0"/>
              <a:t>Motion text for WG:</a:t>
            </a:r>
          </a:p>
          <a:p>
            <a:pPr lvl="1" algn="l"/>
            <a:r>
              <a:rPr lang="en-US" kern="0" dirty="0"/>
              <a:t>Move that 802.15 WG start a WG Letter Ballot requesting approval of document P802-15-16t_D1.0 and to forward document P802-15-16t_D1.0, to Standards Association ballot.</a:t>
            </a:r>
          </a:p>
          <a:p>
            <a:endParaRPr lang="en-US" kern="0" dirty="0"/>
          </a:p>
        </p:txBody>
      </p:sp>
    </p:spTree>
    <p:extLst>
      <p:ext uri="{BB962C8B-B14F-4D97-AF65-F5344CB8AC3E}">
        <p14:creationId xmlns:p14="http://schemas.microsoft.com/office/powerpoint/2010/main" val="2585006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68</a:t>
            </a:fld>
            <a:endParaRPr lang="en-US" dirty="0"/>
          </a:p>
        </p:txBody>
      </p:sp>
      <p:graphicFrame>
        <p:nvGraphicFramePr>
          <p:cNvPr id="5" name="Table 4">
            <a:extLst>
              <a:ext uri="{FF2B5EF4-FFF2-40B4-BE49-F238E27FC236}">
                <a16:creationId xmlns:a16="http://schemas.microsoft.com/office/drawing/2014/main" id="{A76E7BD1-B3F4-81A7-2166-0C677C18C990}"/>
              </a:ext>
            </a:extLst>
          </p:cNvPr>
          <p:cNvGraphicFramePr>
            <a:graphicFrameLocks noGrp="1"/>
          </p:cNvGraphicFramePr>
          <p:nvPr/>
        </p:nvGraphicFramePr>
        <p:xfrm>
          <a:off x="1028700" y="1750364"/>
          <a:ext cx="6915150" cy="393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384751907"/>
                    </a:ext>
                  </a:extLst>
                </a:gridCol>
                <a:gridCol w="19431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solidFill>
                            <a:schemeClr val="bg1">
                              <a:lumMod val="65000"/>
                            </a:schemeClr>
                          </a:solidFill>
                        </a:rPr>
                        <a:t>Draft Development</a:t>
                      </a:r>
                    </a:p>
                  </a:txBody>
                  <a:tcPr marL="68580" marR="68580" marT="34290" marB="34290"/>
                </a:tc>
                <a:tc>
                  <a:txBody>
                    <a:bodyPr/>
                    <a:lstStyle/>
                    <a:p>
                      <a:endParaRPr lang="en-US" sz="1800" dirty="0">
                        <a:solidFill>
                          <a:schemeClr val="bg1">
                            <a:lumMod val="65000"/>
                          </a:schemeClr>
                        </a:solidFill>
                      </a:endParaRPr>
                    </a:p>
                  </a:txBody>
                  <a:tcPr marL="68580" marR="68580" marT="34290" marB="34290"/>
                </a:tc>
                <a:extLst>
                  <a:ext uri="{0D108BD9-81ED-4DB2-BD59-A6C34878D82A}">
                    <a16:rowId xmlns:a16="http://schemas.microsoft.com/office/drawing/2014/main" val="4038355541"/>
                  </a:ext>
                </a:extLst>
              </a:tr>
              <a:tr h="393700">
                <a:tc>
                  <a:txBody>
                    <a:bodyPr/>
                    <a:lstStyle/>
                    <a:p>
                      <a:r>
                        <a:rPr lang="en-US" sz="1800" dirty="0">
                          <a:solidFill>
                            <a:schemeClr val="bg1">
                              <a:lumMod val="65000"/>
                            </a:schemeClr>
                          </a:solidFill>
                        </a:rPr>
                        <a:t>Informal TG review of draft</a:t>
                      </a:r>
                    </a:p>
                  </a:txBody>
                  <a:tcPr marL="68580" marR="68580" marT="34290" marB="34290"/>
                </a:tc>
                <a:tc>
                  <a:txBody>
                    <a:bodyPr/>
                    <a:lstStyle/>
                    <a:p>
                      <a:r>
                        <a:rPr lang="en-US" sz="1800" dirty="0">
                          <a:solidFill>
                            <a:schemeClr val="bg1">
                              <a:lumMod val="65000"/>
                            </a:schemeClr>
                          </a:solidFill>
                        </a:rPr>
                        <a:t>Mar 2023</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dirty="0"/>
                        <a:t>Nov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Jan 2024</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Mar 2024</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Nov 2024</a:t>
                      </a:r>
                    </a:p>
                  </a:txBody>
                  <a:tcPr marL="68580" marR="68580" marT="34290" marB="34290"/>
                </a:tc>
                <a:extLst>
                  <a:ext uri="{0D108BD9-81ED-4DB2-BD59-A6C34878D82A}">
                    <a16:rowId xmlns:a16="http://schemas.microsoft.com/office/drawing/2014/main" val="1058448561"/>
                  </a:ext>
                </a:extLst>
              </a:tr>
            </a:tbl>
          </a:graphicData>
        </a:graphic>
      </p:graphicFrame>
      <p:sp>
        <p:nvSpPr>
          <p:cNvPr id="6" name="Arrow: Left 5">
            <a:extLst>
              <a:ext uri="{FF2B5EF4-FFF2-40B4-BE49-F238E27FC236}">
                <a16:creationId xmlns:a16="http://schemas.microsoft.com/office/drawing/2014/main" id="{E6927461-67CC-55B7-F6D4-81F48EF60B94}"/>
              </a:ext>
            </a:extLst>
          </p:cNvPr>
          <p:cNvSpPr/>
          <p:nvPr/>
        </p:nvSpPr>
        <p:spPr>
          <a:xfrm>
            <a:off x="7258050" y="5443610"/>
            <a:ext cx="1543050" cy="45720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PAR Expiration Date:</a:t>
            </a:r>
            <a:r>
              <a:rPr lang="fr-FR" sz="1050" dirty="0"/>
              <a:t> 31 </a:t>
            </a:r>
            <a:r>
              <a:rPr lang="fr-FR" sz="1050" dirty="0" err="1"/>
              <a:t>Dec</a:t>
            </a:r>
            <a:r>
              <a:rPr lang="fr-FR" sz="1050" dirty="0"/>
              <a:t> 2024</a:t>
            </a:r>
            <a:endParaRPr lang="en-US" sz="1050" dirty="0"/>
          </a:p>
        </p:txBody>
      </p:sp>
      <p:sp>
        <p:nvSpPr>
          <p:cNvPr id="7" name="Arrow: Right 6">
            <a:extLst>
              <a:ext uri="{FF2B5EF4-FFF2-40B4-BE49-F238E27FC236}">
                <a16:creationId xmlns:a16="http://schemas.microsoft.com/office/drawing/2014/main" id="{D6EE1FF5-906D-60D7-A3FD-A5DA76D9A1B5}"/>
              </a:ext>
            </a:extLst>
          </p:cNvPr>
          <p:cNvSpPr/>
          <p:nvPr/>
        </p:nvSpPr>
        <p:spPr>
          <a:xfrm>
            <a:off x="171450" y="4114800"/>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8" name="Arrow: Left 7">
            <a:extLst>
              <a:ext uri="{FF2B5EF4-FFF2-40B4-BE49-F238E27FC236}">
                <a16:creationId xmlns:a16="http://schemas.microsoft.com/office/drawing/2014/main" id="{437863A8-CD29-0FD4-6221-B511966E5F2C}"/>
              </a:ext>
            </a:extLst>
          </p:cNvPr>
          <p:cNvSpPr/>
          <p:nvPr/>
        </p:nvSpPr>
        <p:spPr>
          <a:xfrm>
            <a:off x="7315200" y="4876800"/>
            <a:ext cx="1600200" cy="51435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Request PAR Extension July 2024</a:t>
            </a:r>
            <a:endParaRPr lang="en-US" sz="1050" dirty="0"/>
          </a:p>
        </p:txBody>
      </p:sp>
      <p:sp>
        <p:nvSpPr>
          <p:cNvPr id="9" name="Title 7">
            <a:extLst>
              <a:ext uri="{FF2B5EF4-FFF2-40B4-BE49-F238E27FC236}">
                <a16:creationId xmlns:a16="http://schemas.microsoft.com/office/drawing/2014/main" id="{03C2DE7A-A20E-B649-8459-7A322A1A37C3}"/>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Project Timeline</a:t>
            </a:r>
            <a:endParaRPr lang="en-US" kern="0" dirty="0"/>
          </a:p>
        </p:txBody>
      </p:sp>
    </p:spTree>
    <p:extLst>
      <p:ext uri="{BB962C8B-B14F-4D97-AF65-F5344CB8AC3E}">
        <p14:creationId xmlns:p14="http://schemas.microsoft.com/office/powerpoint/2010/main" val="1135694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(NG-SUN PHYs)</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69</a:t>
            </a:fld>
            <a:endParaRPr lang="en-US" dirty="0"/>
          </a:p>
        </p:txBody>
      </p:sp>
    </p:spTree>
    <p:extLst>
      <p:ext uri="{BB962C8B-B14F-4D97-AF65-F5344CB8AC3E}">
        <p14:creationId xmlns:p14="http://schemas.microsoft.com/office/powerpoint/2010/main" val="98233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70</a:t>
            </a:fld>
            <a:endParaRPr lang="en-US" dirty="0"/>
          </a:p>
        </p:txBody>
      </p:sp>
      <p:sp>
        <p:nvSpPr>
          <p:cNvPr id="3" name="Title 1">
            <a:extLst>
              <a:ext uri="{FF2B5EF4-FFF2-40B4-BE49-F238E27FC236}">
                <a16:creationId xmlns:a16="http://schemas.microsoft.com/office/drawing/2014/main" id="{C3D0CD54-3A19-D802-5696-DFD9A029E69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Agenda</a:t>
            </a:r>
            <a:endParaRPr lang="en-US" kern="0" dirty="0"/>
          </a:p>
        </p:txBody>
      </p:sp>
      <p:pic>
        <p:nvPicPr>
          <p:cNvPr id="5" name="Picture 4">
            <a:extLst>
              <a:ext uri="{FF2B5EF4-FFF2-40B4-BE49-F238E27FC236}">
                <a16:creationId xmlns:a16="http://schemas.microsoft.com/office/drawing/2014/main" id="{8CEFF7AE-2770-C74E-EDE1-C3B6F8460C3B}"/>
              </a:ext>
            </a:extLst>
          </p:cNvPr>
          <p:cNvPicPr>
            <a:picLocks noChangeAspect="1"/>
          </p:cNvPicPr>
          <p:nvPr/>
        </p:nvPicPr>
        <p:blipFill>
          <a:blip r:embed="rId2"/>
          <a:stretch>
            <a:fillRect/>
          </a:stretch>
        </p:blipFill>
        <p:spPr>
          <a:xfrm>
            <a:off x="434339" y="1624886"/>
            <a:ext cx="8275320" cy="4709160"/>
          </a:xfrm>
          <a:prstGeom prst="rect">
            <a:avLst/>
          </a:prstGeom>
          <a:ln>
            <a:solidFill>
              <a:schemeClr val="tx1"/>
            </a:solidFill>
          </a:ln>
        </p:spPr>
      </p:pic>
    </p:spTree>
    <p:extLst>
      <p:ext uri="{BB962C8B-B14F-4D97-AF65-F5344CB8AC3E}">
        <p14:creationId xmlns:p14="http://schemas.microsoft.com/office/powerpoint/2010/main" val="258499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71</a:t>
            </a:fld>
            <a:endParaRPr lang="en-US" dirty="0"/>
          </a:p>
        </p:txBody>
      </p:sp>
      <p:sp>
        <p:nvSpPr>
          <p:cNvPr id="2" name="Title 1">
            <a:extLst>
              <a:ext uri="{FF2B5EF4-FFF2-40B4-BE49-F238E27FC236}">
                <a16:creationId xmlns:a16="http://schemas.microsoft.com/office/drawing/2014/main" id="{82E1885B-8079-20DB-E832-42F5EA922DF1}"/>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SG November Closing Report</a:t>
            </a:r>
            <a:endParaRPr lang="en-US" kern="0" dirty="0"/>
          </a:p>
        </p:txBody>
      </p:sp>
      <p:sp>
        <p:nvSpPr>
          <p:cNvPr id="3" name="Content Placeholder 2">
            <a:extLst>
              <a:ext uri="{FF2B5EF4-FFF2-40B4-BE49-F238E27FC236}">
                <a16:creationId xmlns:a16="http://schemas.microsoft.com/office/drawing/2014/main" id="{B1517ACA-47E9-6D55-B839-77620C3BCD69}"/>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200" kern="0" dirty="0">
                <a:cs typeface="DejaVu Sans" pitchFamily="34" charset="0"/>
              </a:rPr>
              <a:t>Comment resolution PAR and CSD </a:t>
            </a:r>
          </a:p>
          <a:p>
            <a:pPr marL="685800" lvl="1" algn="l">
              <a:buFont typeface="Arial" panose="020B0604020202020204" pitchFamily="34" charset="0"/>
              <a:buChar char="•"/>
            </a:pPr>
            <a:r>
              <a:rPr lang="en-US" sz="1200" kern="0" dirty="0"/>
              <a:t>15-23-0606-00-04ad</a:t>
            </a:r>
          </a:p>
          <a:p>
            <a:pPr algn="l"/>
            <a:r>
              <a:rPr lang="en-US" sz="1200" kern="0" dirty="0">
                <a:cs typeface="DejaVu Sans" pitchFamily="34" charset="0"/>
              </a:rPr>
              <a:t>Comment resolution on CSD </a:t>
            </a:r>
          </a:p>
          <a:p>
            <a:pPr lvl="1" algn="l">
              <a:buFont typeface="Arial" panose="020B0604020202020204" pitchFamily="34" charset="0"/>
              <a:buChar char="•"/>
            </a:pPr>
            <a:r>
              <a:rPr lang="en-US" sz="1200" kern="0" dirty="0">
                <a:cs typeface="DejaVu Sans" pitchFamily="34" charset="0"/>
              </a:rPr>
              <a:t>Received comments from 802.1, 802.11 and 802.3</a:t>
            </a:r>
          </a:p>
          <a:p>
            <a:pPr lvl="1" algn="l">
              <a:buFont typeface="Arial" panose="020B0604020202020204" pitchFamily="34" charset="0"/>
              <a:buChar char="•"/>
            </a:pPr>
            <a:r>
              <a:rPr lang="en-US" sz="1200" kern="0" dirty="0">
                <a:cs typeface="DejaVu Sans" pitchFamily="34" charset="0"/>
              </a:rPr>
              <a:t>Comment resolution submission prepared: 15-23-0606-00-04ad</a:t>
            </a:r>
          </a:p>
          <a:p>
            <a:pPr lvl="1" algn="l">
              <a:buFont typeface="Arial" panose="020B0604020202020204" pitchFamily="34" charset="0"/>
              <a:buChar char="•"/>
            </a:pPr>
            <a:r>
              <a:rPr lang="en-US" sz="1200" kern="0" dirty="0">
                <a:cs typeface="DejaVu Sans" pitchFamily="34" charset="0"/>
              </a:rPr>
              <a:t>Updated CSD: 15-23-0494-03-04ad</a:t>
            </a:r>
          </a:p>
          <a:p>
            <a:pPr algn="l"/>
            <a:r>
              <a:rPr lang="en-US" sz="1200" kern="0" dirty="0">
                <a:cs typeface="DejaVu Sans" pitchFamily="34" charset="0"/>
              </a:rPr>
              <a:t>Comment resolution on PAR</a:t>
            </a:r>
          </a:p>
          <a:p>
            <a:pPr marL="685800" lvl="1" algn="l">
              <a:buSzPct val="90000"/>
              <a:buFont typeface="Arial" panose="020B0604020202020204" pitchFamily="34" charset="0"/>
              <a:buChar char="•"/>
            </a:pPr>
            <a:r>
              <a:rPr lang="en-US" sz="1200" kern="0" dirty="0">
                <a:cs typeface="DejaVu Sans" pitchFamily="34" charset="0"/>
              </a:rPr>
              <a:t>Received comments from 802.1, 802.11 and 802.3</a:t>
            </a:r>
          </a:p>
          <a:p>
            <a:pPr marL="685800" lvl="1" algn="l">
              <a:buSzPct val="90000"/>
              <a:buFont typeface="Arial" panose="020B0604020202020204" pitchFamily="34" charset="0"/>
              <a:buChar char="•"/>
            </a:pPr>
            <a:r>
              <a:rPr lang="en-US" sz="1200" kern="0" dirty="0">
                <a:cs typeface="DejaVu Sans" pitchFamily="34" charset="0"/>
              </a:rPr>
              <a:t>Comment resolution submission prepared: 15-23-0606-00-04ad</a:t>
            </a:r>
          </a:p>
          <a:p>
            <a:pPr marL="685800" lvl="1" algn="l">
              <a:buSzPct val="90000"/>
              <a:buFont typeface="Arial" panose="020B0604020202020204" pitchFamily="34" charset="0"/>
              <a:buChar char="•"/>
            </a:pPr>
            <a:r>
              <a:rPr lang="en-US" sz="1200" kern="0" dirty="0">
                <a:cs typeface="DejaVu Sans" pitchFamily="34" charset="0"/>
              </a:rPr>
              <a:t>Updated PAR: 15-23-0436-08-04ad </a:t>
            </a:r>
          </a:p>
          <a:p>
            <a:pPr algn="l">
              <a:buSzPct val="90000"/>
            </a:pPr>
            <a:r>
              <a:rPr lang="en-US" sz="1200" kern="0" dirty="0">
                <a:cs typeface="DejaVu Sans" pitchFamily="34" charset="0"/>
              </a:rPr>
              <a:t>Two contributions were provided</a:t>
            </a:r>
          </a:p>
          <a:p>
            <a:pPr marL="685800" lvl="1" algn="l">
              <a:buSzPct val="90000"/>
              <a:buFont typeface="Arial" panose="020B0604020202020204" pitchFamily="34" charset="0"/>
              <a:buChar char="•"/>
            </a:pPr>
            <a:r>
              <a:rPr lang="en-US" sz="1200" kern="0" dirty="0">
                <a:cs typeface="DejaVu Sans" pitchFamily="34" charset="0"/>
              </a:rPr>
              <a:t>“A Potential application for the Next Generation SUN PHYs” (15-23-0583-00-04ad)</a:t>
            </a:r>
          </a:p>
          <a:p>
            <a:pPr marL="685800" lvl="1" algn="l">
              <a:buSzPct val="90000"/>
              <a:buFont typeface="Arial" panose="020B0604020202020204" pitchFamily="34" charset="0"/>
              <a:buChar char="•"/>
            </a:pPr>
            <a:r>
              <a:rPr lang="en-US" sz="1200" kern="0" dirty="0">
                <a:cs typeface="DejaVu Sans" pitchFamily="34" charset="0"/>
              </a:rPr>
              <a:t>“Use cases for Next Generation SUN” (15-23-0597-00-04ad)</a:t>
            </a:r>
          </a:p>
          <a:p>
            <a:pPr algn="l"/>
            <a:r>
              <a:rPr lang="en-US" sz="1200" kern="0" dirty="0">
                <a:cs typeface="DejaVu Sans" pitchFamily="34" charset="0"/>
              </a:rPr>
              <a:t>Motions :  3 motions, see following pages</a:t>
            </a:r>
          </a:p>
          <a:p>
            <a:pPr algn="l"/>
            <a:r>
              <a:rPr lang="en-US" sz="1200" kern="0" dirty="0">
                <a:cs typeface="DejaVu Sans" pitchFamily="34" charset="0"/>
              </a:rPr>
              <a:t>Next steps:</a:t>
            </a:r>
          </a:p>
          <a:p>
            <a:pPr algn="l">
              <a:buFont typeface="Arial" panose="020B0604020202020204" pitchFamily="34" charset="0"/>
              <a:buChar char="•"/>
            </a:pPr>
            <a:r>
              <a:rPr lang="en-US" sz="1200" kern="0" dirty="0">
                <a:cs typeface="DejaVu Sans" pitchFamily="34" charset="0"/>
              </a:rPr>
              <a:t>SG requests 2 meetings during the January-24 interim meeting in PM slots</a:t>
            </a:r>
          </a:p>
          <a:p>
            <a:pPr algn="l">
              <a:buFont typeface="Arial" panose="020B0604020202020204" pitchFamily="34" charset="0"/>
              <a:buChar char="•"/>
            </a:pPr>
            <a:r>
              <a:rPr lang="en-US" sz="1200" kern="0" dirty="0">
                <a:cs typeface="DejaVu Sans" pitchFamily="34" charset="0"/>
              </a:rPr>
              <a:t>Ask for a  WEBEX call on Thursday December 7</a:t>
            </a:r>
            <a:r>
              <a:rPr lang="en-US" sz="1200" kern="0" baseline="30000" dirty="0">
                <a:cs typeface="DejaVu Sans" pitchFamily="34" charset="0"/>
              </a:rPr>
              <a:t>th</a:t>
            </a:r>
            <a:r>
              <a:rPr lang="en-US" sz="1200" kern="0" dirty="0">
                <a:cs typeface="DejaVu Sans" pitchFamily="34" charset="0"/>
              </a:rPr>
              <a:t> at 8AM (CST, Dallas, TX)</a:t>
            </a:r>
          </a:p>
        </p:txBody>
      </p:sp>
    </p:spTree>
    <p:extLst>
      <p:ext uri="{BB962C8B-B14F-4D97-AF65-F5344CB8AC3E}">
        <p14:creationId xmlns:p14="http://schemas.microsoft.com/office/powerpoint/2010/main" val="2188749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72</a:t>
            </a:fld>
            <a:endParaRPr lang="en-US" dirty="0"/>
          </a:p>
        </p:txBody>
      </p:sp>
      <p:sp>
        <p:nvSpPr>
          <p:cNvPr id="2" name="Title 1">
            <a:extLst>
              <a:ext uri="{FF2B5EF4-FFF2-40B4-BE49-F238E27FC236}">
                <a16:creationId xmlns:a16="http://schemas.microsoft.com/office/drawing/2014/main" id="{9CBA3F88-2888-C59A-86F0-E46919D7A69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Motions</a:t>
            </a:r>
            <a:endParaRPr lang="en-US" kern="0" dirty="0"/>
          </a:p>
        </p:txBody>
      </p:sp>
      <p:sp>
        <p:nvSpPr>
          <p:cNvPr id="3" name="Content Placeholder 2">
            <a:extLst>
              <a:ext uri="{FF2B5EF4-FFF2-40B4-BE49-F238E27FC236}">
                <a16:creationId xmlns:a16="http://schemas.microsoft.com/office/drawing/2014/main" id="{67D0E241-BBAC-4794-1345-536F2C42F09B}"/>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200" kern="0" dirty="0">
                <a:cs typeface="DejaVu Sans" pitchFamily="34" charset="0"/>
              </a:rPr>
              <a:t>SG4ad - extend Study Group</a:t>
            </a:r>
          </a:p>
          <a:p>
            <a:pPr algn="l"/>
            <a:endParaRPr lang="en-US" sz="1200" kern="0" dirty="0">
              <a:cs typeface="DejaVu Sans" pitchFamily="34" charset="0"/>
            </a:endParaRPr>
          </a:p>
          <a:p>
            <a:pPr algn="l"/>
            <a:r>
              <a:rPr lang="en-US" sz="1200" kern="0" dirty="0">
                <a:cs typeface="DejaVu Sans" pitchFamily="34" charset="0"/>
              </a:rPr>
              <a:t>Motion: that the 802.15 Working Group seeks approval from the IEEE 802 LMSC to extend the study group in 802.15 to develop the PAR and CSD documents for SG SUN </a:t>
            </a:r>
            <a:r>
              <a:rPr lang="en-US" sz="1200" kern="0" dirty="0" err="1">
                <a:cs typeface="DejaVu Sans" pitchFamily="34" charset="0"/>
              </a:rPr>
              <a:t>PHYs.</a:t>
            </a:r>
            <a:endParaRPr lang="en-US" sz="1200" kern="0" dirty="0">
              <a:cs typeface="DejaVu Sans" pitchFamily="34" charset="0"/>
            </a:endParaRPr>
          </a:p>
          <a:p>
            <a:pPr algn="l"/>
            <a:endParaRPr lang="en-US" sz="1200" kern="0" dirty="0">
              <a:cs typeface="DejaVu Sans" pitchFamily="34" charset="0"/>
            </a:endParaRPr>
          </a:p>
          <a:p>
            <a:pPr algn="l"/>
            <a:r>
              <a:rPr lang="en-US" sz="1200" kern="0" dirty="0">
                <a:cs typeface="DejaVu Sans" pitchFamily="34" charset="0"/>
              </a:rPr>
              <a:t>Moved by: Thomas Almholt</a:t>
            </a:r>
          </a:p>
          <a:p>
            <a:pPr algn="l"/>
            <a:r>
              <a:rPr lang="en-US" sz="1200" kern="0" dirty="0">
                <a:cs typeface="DejaVu Sans" pitchFamily="34" charset="0"/>
              </a:rPr>
              <a:t>Seconded by: Phil Beecher</a:t>
            </a:r>
          </a:p>
          <a:p>
            <a:pPr algn="l"/>
            <a:r>
              <a:rPr lang="en-US" sz="1200" kern="0" dirty="0">
                <a:cs typeface="DejaVu Sans" pitchFamily="34" charset="0"/>
              </a:rPr>
              <a:t>Result: 34/0/2</a:t>
            </a:r>
          </a:p>
        </p:txBody>
      </p:sp>
    </p:spTree>
    <p:extLst>
      <p:ext uri="{BB962C8B-B14F-4D97-AF65-F5344CB8AC3E}">
        <p14:creationId xmlns:p14="http://schemas.microsoft.com/office/powerpoint/2010/main" val="2972953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73</a:t>
            </a:fld>
            <a:endParaRPr lang="en-US" dirty="0"/>
          </a:p>
        </p:txBody>
      </p:sp>
      <p:sp>
        <p:nvSpPr>
          <p:cNvPr id="2" name="Title 1">
            <a:extLst>
              <a:ext uri="{FF2B5EF4-FFF2-40B4-BE49-F238E27FC236}">
                <a16:creationId xmlns:a16="http://schemas.microsoft.com/office/drawing/2014/main" id="{95151A09-7A06-EAD1-9A84-574506BCEC0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Motions</a:t>
            </a:r>
            <a:endParaRPr lang="en-US" kern="0" dirty="0"/>
          </a:p>
        </p:txBody>
      </p:sp>
      <p:sp>
        <p:nvSpPr>
          <p:cNvPr id="3" name="Content Placeholder 2">
            <a:extLst>
              <a:ext uri="{FF2B5EF4-FFF2-40B4-BE49-F238E27FC236}">
                <a16:creationId xmlns:a16="http://schemas.microsoft.com/office/drawing/2014/main" id="{870BE868-01D7-6A15-75A9-55F7C71C7D70}"/>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200" kern="0" dirty="0">
                <a:cs typeface="DejaVu Sans" pitchFamily="34" charset="0"/>
              </a:rPr>
              <a:t>SG4ad - Approve comment responses</a:t>
            </a:r>
          </a:p>
          <a:p>
            <a:pPr algn="l"/>
            <a:endParaRPr lang="en-US" sz="1200" kern="0" dirty="0">
              <a:cs typeface="DejaVu Sans" pitchFamily="34" charset="0"/>
            </a:endParaRPr>
          </a:p>
          <a:p>
            <a:pPr algn="l"/>
            <a:r>
              <a:rPr lang="en-US" sz="1200" kern="0" dirty="0">
                <a:cs typeface="DejaVu Sans" pitchFamily="34" charset="0"/>
              </a:rPr>
              <a:t>Request that the responses to received PAR and CSD review comments contained in document [15-23-0606-00-04ad] be approved for submission to the EC. The 802.15 working group chair and technical editor are authorized to make additional modifications to the responses as needed.</a:t>
            </a:r>
          </a:p>
          <a:p>
            <a:pPr algn="l"/>
            <a:endParaRPr lang="en-US" sz="1200" kern="0" dirty="0">
              <a:cs typeface="DejaVu Sans" pitchFamily="34" charset="0"/>
            </a:endParaRPr>
          </a:p>
          <a:p>
            <a:pPr algn="l"/>
            <a:r>
              <a:rPr lang="en-US" sz="1200" kern="0" dirty="0">
                <a:cs typeface="DejaVu Sans" pitchFamily="34" charset="0"/>
              </a:rPr>
              <a:t>Moved by: Thomas Almholt</a:t>
            </a:r>
          </a:p>
          <a:p>
            <a:pPr algn="l"/>
            <a:r>
              <a:rPr lang="en-US" sz="1200" kern="0" dirty="0">
                <a:cs typeface="DejaVu Sans" pitchFamily="34" charset="0"/>
              </a:rPr>
              <a:t>Seconded by: Phil Beecher</a:t>
            </a:r>
          </a:p>
          <a:p>
            <a:pPr algn="l"/>
            <a:r>
              <a:rPr lang="en-US" sz="1200" kern="0" dirty="0">
                <a:cs typeface="DejaVu Sans" pitchFamily="34" charset="0"/>
              </a:rPr>
              <a:t>Result: 33/0/6</a:t>
            </a:r>
          </a:p>
        </p:txBody>
      </p:sp>
    </p:spTree>
    <p:extLst>
      <p:ext uri="{BB962C8B-B14F-4D97-AF65-F5344CB8AC3E}">
        <p14:creationId xmlns:p14="http://schemas.microsoft.com/office/powerpoint/2010/main" val="1291494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74</a:t>
            </a:fld>
            <a:endParaRPr lang="en-US" dirty="0"/>
          </a:p>
        </p:txBody>
      </p:sp>
      <p:sp>
        <p:nvSpPr>
          <p:cNvPr id="2" name="Title 1">
            <a:extLst>
              <a:ext uri="{FF2B5EF4-FFF2-40B4-BE49-F238E27FC236}">
                <a16:creationId xmlns:a16="http://schemas.microsoft.com/office/drawing/2014/main" id="{A56307D8-0873-A723-6930-9D6F791F8C0A}"/>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Motions</a:t>
            </a:r>
            <a:endParaRPr lang="en-US" kern="0" dirty="0"/>
          </a:p>
        </p:txBody>
      </p:sp>
      <p:sp>
        <p:nvSpPr>
          <p:cNvPr id="3" name="Content Placeholder 2">
            <a:extLst>
              <a:ext uri="{FF2B5EF4-FFF2-40B4-BE49-F238E27FC236}">
                <a16:creationId xmlns:a16="http://schemas.microsoft.com/office/drawing/2014/main" id="{02D6A6D1-8E9B-A19A-640D-A62BC6DE1BF8}"/>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200" kern="0" dirty="0">
                <a:cs typeface="DejaVu Sans" pitchFamily="34" charset="0"/>
              </a:rPr>
              <a:t>SG4ad - Approve PAR and CSD</a:t>
            </a:r>
          </a:p>
          <a:p>
            <a:pPr algn="l"/>
            <a:endParaRPr lang="en-US" sz="1200" kern="0" dirty="0">
              <a:cs typeface="DejaVu Sans" pitchFamily="34" charset="0"/>
            </a:endParaRPr>
          </a:p>
          <a:p>
            <a:pPr algn="l"/>
            <a:r>
              <a:rPr lang="en-US" sz="1200" kern="0" dirty="0">
                <a:cs typeface="DejaVu Sans" pitchFamily="34" charset="0"/>
              </a:rPr>
              <a:t>Move that the PAR and CSD contained in documents [15-23-0436-08-04ad] and [15-23-0494-03-04ad], respectively, be approved by the IEEE 802.15 WG and that the EC be requested to forward the PAR to </a:t>
            </a:r>
            <a:r>
              <a:rPr lang="en-US" sz="1200" kern="0" dirty="0" err="1">
                <a:cs typeface="DejaVu Sans" pitchFamily="34" charset="0"/>
              </a:rPr>
              <a:t>NesCom</a:t>
            </a:r>
            <a:r>
              <a:rPr lang="en-US" sz="1200" kern="0" dirty="0">
                <a:cs typeface="DejaVu Sans" pitchFamily="34" charset="0"/>
              </a:rPr>
              <a:t>. The 802.15 working group chair and technical editor are authorized to make additional modifications to the PAR and CSD as needed to reflect EC discussion at its closing meeting.</a:t>
            </a:r>
          </a:p>
          <a:p>
            <a:pPr algn="l"/>
            <a:endParaRPr lang="en-US" sz="1200" kern="0" dirty="0">
              <a:cs typeface="DejaVu Sans" pitchFamily="34" charset="0"/>
            </a:endParaRPr>
          </a:p>
          <a:p>
            <a:pPr algn="l"/>
            <a:r>
              <a:rPr lang="en-US" sz="1200" kern="0" dirty="0">
                <a:cs typeface="DejaVu Sans" pitchFamily="34" charset="0"/>
              </a:rPr>
              <a:t>Moved by: Thomas Almholt</a:t>
            </a:r>
          </a:p>
          <a:p>
            <a:pPr algn="l"/>
            <a:r>
              <a:rPr lang="en-US" sz="1200" kern="0" dirty="0">
                <a:cs typeface="DejaVu Sans" pitchFamily="34" charset="0"/>
              </a:rPr>
              <a:t>Seconded by: Phil Beecher</a:t>
            </a:r>
          </a:p>
          <a:p>
            <a:pPr algn="l"/>
            <a:r>
              <a:rPr lang="en-US" sz="1200" kern="0" dirty="0">
                <a:cs typeface="DejaVu Sans" pitchFamily="34" charset="0"/>
              </a:rPr>
              <a:t>Result: 34/1/4</a:t>
            </a:r>
          </a:p>
        </p:txBody>
      </p:sp>
    </p:spTree>
    <p:extLst>
      <p:ext uri="{BB962C8B-B14F-4D97-AF65-F5344CB8AC3E}">
        <p14:creationId xmlns:p14="http://schemas.microsoft.com/office/powerpoint/2010/main" val="578775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75</a:t>
            </a:fld>
            <a:endParaRPr lang="en-US" dirty="0"/>
          </a:p>
        </p:txBody>
      </p:sp>
    </p:spTree>
    <p:extLst>
      <p:ext uri="{BB962C8B-B14F-4D97-AF65-F5344CB8AC3E}">
        <p14:creationId xmlns:p14="http://schemas.microsoft.com/office/powerpoint/2010/main" val="2148939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Agenda for November</a:t>
            </a:r>
            <a:endParaRPr lang="en-US" sz="4400" b="0" strike="noStrike" spc="-1">
              <a:solidFill>
                <a:srgbClr val="000000"/>
              </a:solidFill>
              <a:latin typeface="Arial"/>
            </a:endParaRPr>
          </a:p>
        </p:txBody>
      </p:sp>
      <p:sp>
        <p:nvSpPr>
          <p:cNvPr id="164"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Discuss what happened on IETF 118 in Prague (November 04 – 10, 2023)</a:t>
            </a:r>
            <a:endParaRPr lang="en-US" sz="2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BB62A268-DE84-DA8F-5487-F37A35D62E1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IETF 118</a:t>
            </a:r>
            <a:endParaRPr lang="en-US" sz="4400" b="0" strike="noStrike" spc="-1">
              <a:solidFill>
                <a:srgbClr val="000000"/>
              </a:solidFill>
              <a:latin typeface="Arial"/>
            </a:endParaRPr>
          </a:p>
        </p:txBody>
      </p:sp>
      <p:sp>
        <p:nvSpPr>
          <p:cNvPr id="166"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IETF 118 was held in Prague between 4</a:t>
            </a:r>
            <a:r>
              <a:rPr lang="en-US" sz="2400" b="0" strike="noStrike" spc="-1" baseline="33000" dirty="0">
                <a:solidFill>
                  <a:srgbClr val="000000"/>
                </a:solidFill>
                <a:latin typeface="Arial"/>
                <a:ea typeface="DejaVu Sans"/>
              </a:rPr>
              <a:t>th</a:t>
            </a:r>
            <a:r>
              <a:rPr lang="en-US" sz="2400" b="0" strike="noStrike" spc="-1" dirty="0">
                <a:solidFill>
                  <a:srgbClr val="000000"/>
                </a:solidFill>
                <a:latin typeface="Arial"/>
                <a:ea typeface="DejaVu Sans"/>
              </a:rPr>
              <a:t> of November and 10</a:t>
            </a:r>
            <a:r>
              <a:rPr lang="en-US" sz="2400" b="0" strike="noStrike" spc="-1" baseline="33000" dirty="0">
                <a:solidFill>
                  <a:srgbClr val="000000"/>
                </a:solidFill>
                <a:latin typeface="Arial"/>
                <a:ea typeface="DejaVu Sans"/>
              </a:rPr>
              <a:t>th</a:t>
            </a:r>
            <a:r>
              <a:rPr lang="en-US" sz="2400" b="0" strike="noStrike" spc="-1" dirty="0">
                <a:solidFill>
                  <a:srgbClr val="000000"/>
                </a:solidFill>
                <a:latin typeface="Arial"/>
                <a:ea typeface="DejaVu Sans"/>
              </a:rPr>
              <a:t> of November, 2023</a:t>
            </a:r>
            <a:endParaRPr lang="en-US" sz="24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The proceedings are being collected:</a:t>
            </a:r>
            <a:endParaRPr lang="en-US" sz="24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2"/>
              </a:rPr>
              <a:t>https://datatracker.ietf.org/meeting/118/proceedings</a:t>
            </a:r>
            <a:endParaRPr lang="en-US" sz="20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BC0FE95B-AD92-4436-4D9A-6A1FDFE10DD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IETF 119</a:t>
            </a:r>
            <a:endParaRPr lang="en-US" sz="4400" b="0" strike="noStrike" spc="-1">
              <a:solidFill>
                <a:srgbClr val="000000"/>
              </a:solidFill>
              <a:latin typeface="Arial"/>
            </a:endParaRPr>
          </a:p>
        </p:txBody>
      </p:sp>
      <p:sp>
        <p:nvSpPr>
          <p:cNvPr id="168"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IETF 117 will be held in Brisbane, Australia between 16</a:t>
            </a:r>
            <a:r>
              <a:rPr lang="en-US" sz="2400" b="0" strike="noStrike" spc="-1" baseline="33000" dirty="0">
                <a:solidFill>
                  <a:srgbClr val="000000"/>
                </a:solidFill>
                <a:latin typeface="Arial"/>
                <a:ea typeface="DejaVu Sans"/>
              </a:rPr>
              <a:t>th</a:t>
            </a:r>
            <a:r>
              <a:rPr lang="en-US" sz="2400" b="0" strike="noStrike" spc="-1" dirty="0">
                <a:solidFill>
                  <a:srgbClr val="000000"/>
                </a:solidFill>
                <a:latin typeface="Arial"/>
                <a:ea typeface="DejaVu Sans"/>
              </a:rPr>
              <a:t> of March and 22</a:t>
            </a:r>
            <a:r>
              <a:rPr lang="en-US" sz="2400" b="0" strike="noStrike" spc="-1" baseline="33000" dirty="0">
                <a:solidFill>
                  <a:srgbClr val="000000"/>
                </a:solidFill>
                <a:latin typeface="Arial"/>
                <a:ea typeface="DejaVu Sans"/>
              </a:rPr>
              <a:t>th</a:t>
            </a:r>
            <a:r>
              <a:rPr lang="en-US" sz="2400" b="0" strike="noStrike" spc="-1" dirty="0">
                <a:solidFill>
                  <a:srgbClr val="000000"/>
                </a:solidFill>
                <a:latin typeface="Arial"/>
                <a:ea typeface="DejaVu Sans"/>
              </a:rPr>
              <a:t> of March, 2024</a:t>
            </a:r>
            <a:endParaRPr lang="en-US" sz="24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Registration is not yet open, but should open early December</a:t>
            </a:r>
            <a:endParaRPr lang="en-US" sz="2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89332EF4-6FD8-95F4-8AD5-E4755F671A23}"/>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Working groups to cover</a:t>
            </a:r>
            <a:endParaRPr lang="en-US" sz="4400" b="0" strike="noStrike" spc="-1">
              <a:solidFill>
                <a:srgbClr val="000000"/>
              </a:solidFill>
              <a:latin typeface="Arial"/>
            </a:endParaRPr>
          </a:p>
        </p:txBody>
      </p:sp>
      <p:sp>
        <p:nvSpPr>
          <p:cNvPr id="170"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8000"/>
          </a:bodyPr>
          <a:lstStyle/>
          <a:p>
            <a:pPr marL="259200" indent="-259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Raw – Reliable and Available Wireless</a:t>
            </a:r>
            <a:endParaRPr lang="en-US" sz="3200" b="0" strike="noStrike" spc="-1">
              <a:solidFill>
                <a:srgbClr val="000000"/>
              </a:solidFill>
              <a:latin typeface="Arial"/>
            </a:endParaRPr>
          </a:p>
          <a:p>
            <a:pPr marL="259200" indent="-259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6lo – IPv6 over Networks of Resource-constrained Nodes</a:t>
            </a:r>
            <a:endParaRPr lang="en-US" sz="3200" b="0" strike="noStrike" spc="-1">
              <a:solidFill>
                <a:srgbClr val="000000"/>
              </a:solidFill>
              <a:latin typeface="Arial"/>
            </a:endParaRPr>
          </a:p>
          <a:p>
            <a:pPr marL="259200" indent="-259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Lpwan – IPv6 over Low Power Wide-Area Networks</a:t>
            </a:r>
            <a:endParaRPr lang="en-US" sz="3200" b="0" strike="noStrike" spc="-1">
              <a:solidFill>
                <a:srgbClr val="000000"/>
              </a:solidFill>
              <a:latin typeface="Arial"/>
            </a:endParaRPr>
          </a:p>
          <a:p>
            <a:pPr marL="259200" indent="-259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Lake – Lightweight Authenticated Key Exchange</a:t>
            </a:r>
            <a:endParaRPr lang="en-US" sz="3200" b="0" strike="noStrike" spc="-1">
              <a:solidFill>
                <a:srgbClr val="000000"/>
              </a:solidFill>
              <a:latin typeface="Arial"/>
            </a:endParaRPr>
          </a:p>
          <a:p>
            <a:pPr marL="259200" indent="-259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Suit – Software Updates for Internet of Things</a:t>
            </a:r>
            <a:endParaRPr lang="en-US" sz="3200" b="0" strike="noStrike" spc="-1">
              <a:solidFill>
                <a:srgbClr val="000000"/>
              </a:solidFill>
              <a:latin typeface="Arial"/>
            </a:endParaRPr>
          </a:p>
        </p:txBody>
      </p:sp>
      <p:sp>
        <p:nvSpPr>
          <p:cNvPr id="2" name="Foliennummernplatzhalter 3">
            <a:extLst>
              <a:ext uri="{FF2B5EF4-FFF2-40B4-BE49-F238E27FC236}">
                <a16:creationId xmlns:a16="http://schemas.microsoft.com/office/drawing/2014/main" id="{DBA23558-3A84-06E0-4767-B77076C58D27}"/>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457200" y="725040"/>
            <a:ext cx="8227800" cy="124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Raw – Reliable and Available Wireless</a:t>
            </a:r>
            <a:endParaRPr lang="en-US" sz="4400" b="0" strike="noStrike" spc="-1">
              <a:solidFill>
                <a:srgbClr val="000000"/>
              </a:solidFill>
              <a:latin typeface="Arial"/>
            </a:endParaRPr>
          </a:p>
        </p:txBody>
      </p:sp>
      <p:sp>
        <p:nvSpPr>
          <p:cNvPr id="172"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65680" indent="-2656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Has been concluded in October 2023.</a:t>
            </a:r>
            <a:endParaRPr lang="en-US" sz="2400" b="0" strike="noStrike" spc="-1" dirty="0">
              <a:solidFill>
                <a:srgbClr val="000000"/>
              </a:solidFill>
              <a:latin typeface="Arial"/>
            </a:endParaRPr>
          </a:p>
          <a:p>
            <a:pPr marL="265680" indent="-2656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Document Status</a:t>
            </a:r>
            <a:endParaRPr lang="en-US" sz="24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 Reliable and Available Wireless (RAW) Use Cases was published as RFC 9450</a:t>
            </a:r>
            <a:endParaRPr lang="en-US" sz="2400" b="0" strike="noStrike" spc="-1" dirty="0">
              <a:solidFill>
                <a:srgbClr val="000000"/>
              </a:solidFill>
              <a:latin typeface="Arial"/>
            </a:endParaRPr>
          </a:p>
          <a:p>
            <a:pPr marL="532080" lvl="1" indent="-265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Publication requested</a:t>
            </a:r>
            <a:endParaRPr lang="en-US" sz="2400" b="0" strike="noStrike" spc="-1" dirty="0">
              <a:solidFill>
                <a:srgbClr val="000000"/>
              </a:solidFill>
              <a:latin typeface="Arial"/>
            </a:endParaRPr>
          </a:p>
          <a:p>
            <a:pPr marL="799200" lvl="2" indent="-26568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2"/>
              </a:rPr>
              <a:t>https://datatracker.ietf.org/doc/draft-ietf-raw-technologies/</a:t>
            </a:r>
            <a:endParaRPr lang="en-US" sz="20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D77A551E-4910-FDEE-AA59-B27B56990BD3}"/>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Raw WG Documents</a:t>
            </a:r>
            <a:endParaRPr lang="en-US" sz="4400" b="0" strike="noStrike" spc="-1">
              <a:solidFill>
                <a:srgbClr val="000000"/>
              </a:solidFill>
              <a:latin typeface="Arial"/>
            </a:endParaRPr>
          </a:p>
        </p:txBody>
      </p:sp>
      <p:sp>
        <p:nvSpPr>
          <p:cNvPr id="174"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WG Documents should be moving to the </a:t>
            </a:r>
            <a:r>
              <a:rPr lang="en-US" sz="2400" b="0" strike="noStrike" spc="-1" dirty="0" err="1">
                <a:solidFill>
                  <a:srgbClr val="000000"/>
                </a:solidFill>
                <a:latin typeface="Arial"/>
                <a:ea typeface="DejaVu Sans"/>
              </a:rPr>
              <a:t>DetNet</a:t>
            </a:r>
            <a:endParaRPr lang="en-US" sz="24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2"/>
              </a:rPr>
              <a:t>https://datatracker.ietf.org/doc/draft-ietf-raw-architecture/</a:t>
            </a:r>
            <a:endParaRPr lang="en-US" sz="2000" b="0" strike="noStrike" spc="-1" dirty="0">
              <a:solidFill>
                <a:srgbClr val="000000"/>
              </a:solidFill>
              <a:latin typeface="Arial"/>
            </a:endParaRP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3"/>
              </a:rPr>
              <a:t>https://datatracker.ietf.org/doc/draft-ietf-raw-oam-support</a:t>
            </a:r>
            <a:r>
              <a:rPr lang="en-US" sz="2400" b="0" u="sng" strike="noStrike" spc="-1" dirty="0">
                <a:solidFill>
                  <a:srgbClr val="0000FF"/>
                </a:solidFill>
                <a:uFillTx/>
                <a:latin typeface="Arial"/>
                <a:ea typeface="DejaVu Sans"/>
                <a:hlinkClick r:id="rId3"/>
              </a:rPr>
              <a:t>/</a:t>
            </a:r>
            <a:endParaRPr lang="en-US" sz="2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C4D2DCFA-7A07-47CA-375E-A7BDE972F46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457200" y="725040"/>
            <a:ext cx="8227800" cy="124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6lo – IPv6 over Networks of Resource-constrained Nodes</a:t>
            </a:r>
            <a:endParaRPr lang="en-US" sz="4400" b="0" strike="noStrike" spc="-1">
              <a:solidFill>
                <a:srgbClr val="000000"/>
              </a:solidFill>
              <a:latin typeface="Arial"/>
            </a:endParaRPr>
          </a:p>
        </p:txBody>
      </p:sp>
      <p:sp>
        <p:nvSpPr>
          <p:cNvPr id="176"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15280" indent="-2152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Did meet in 118</a:t>
            </a:r>
            <a:endParaRPr lang="en-US" sz="2400" b="0" strike="noStrike" spc="-1" dirty="0">
              <a:solidFill>
                <a:srgbClr val="000000"/>
              </a:solidFill>
              <a:latin typeface="Arial"/>
            </a:endParaRPr>
          </a:p>
          <a:p>
            <a:pPr marL="349920" lvl="1" indent="-1749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CC"/>
                </a:solidFill>
                <a:uFillTx/>
                <a:latin typeface="Arial"/>
                <a:ea typeface="DejaVu Sans"/>
                <a:hlinkClick r:id="rId2"/>
              </a:rPr>
              <a:t>Minutes</a:t>
            </a:r>
            <a:endParaRPr lang="en-US" sz="2000" b="0" strike="noStrike" spc="-1" dirty="0">
              <a:solidFill>
                <a:srgbClr val="000000"/>
              </a:solidFill>
              <a:latin typeface="Arial"/>
            </a:endParaRPr>
          </a:p>
          <a:p>
            <a:pPr marL="349920" lvl="1" indent="-1749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000" b="0" u="sng" strike="noStrike" spc="-1" dirty="0" err="1">
                <a:solidFill>
                  <a:srgbClr val="0000CC"/>
                </a:solidFill>
                <a:uFillTx/>
                <a:latin typeface="Arial"/>
                <a:ea typeface="DejaVu Sans"/>
                <a:hlinkClick r:id="rId3"/>
              </a:rPr>
              <a:t>Meetecho</a:t>
            </a:r>
            <a:r>
              <a:rPr lang="en-US" sz="2000" b="0" u="sng" strike="noStrike" spc="-1" dirty="0">
                <a:solidFill>
                  <a:srgbClr val="0000CC"/>
                </a:solidFill>
                <a:uFillTx/>
                <a:latin typeface="Arial"/>
                <a:ea typeface="DejaVu Sans"/>
                <a:hlinkClick r:id="rId3"/>
              </a:rPr>
              <a:t> recording</a:t>
            </a:r>
            <a:endParaRPr lang="en-US" sz="2000" b="0" strike="noStrike" spc="-1" dirty="0">
              <a:solidFill>
                <a:srgbClr val="000000"/>
              </a:solidFill>
              <a:latin typeface="Arial"/>
            </a:endParaRPr>
          </a:p>
          <a:p>
            <a:pPr marL="239040" indent="-2390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Document status</a:t>
            </a:r>
            <a:endParaRPr lang="en-US" sz="2400" b="0" strike="noStrike" spc="-1" dirty="0">
              <a:solidFill>
                <a:srgbClr val="000000"/>
              </a:solidFill>
              <a:latin typeface="Arial"/>
            </a:endParaRPr>
          </a:p>
          <a:p>
            <a:pPr marL="478800" lvl="1" indent="-23904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Applicability and Use Cases for IPv6 over Networks of Resource-constrained Nodes (6lo) was published as RFC9453</a:t>
            </a:r>
            <a:endParaRPr lang="en-US" sz="2000" b="0" strike="noStrike" spc="-1" dirty="0">
              <a:solidFill>
                <a:srgbClr val="000000"/>
              </a:solidFill>
              <a:latin typeface="Arial"/>
            </a:endParaRPr>
          </a:p>
          <a:p>
            <a:pPr marL="478800" lvl="1" indent="-23904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000" b="0" strike="noStrike" spc="-1" dirty="0">
                <a:solidFill>
                  <a:srgbClr val="000000"/>
                </a:solidFill>
                <a:latin typeface="Arial"/>
                <a:ea typeface="DejaVu Sans"/>
              </a:rPr>
              <a:t>Transmission of IPv6 Packets over Near Field Communication was published as RFC9428</a:t>
            </a:r>
            <a:endParaRPr lang="en-US" sz="20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0E94DB54-0F78-71C2-BDE9-290E79C104F5}"/>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6lo Work in progress</a:t>
            </a:r>
            <a:endParaRPr lang="en-US" sz="4400" b="0" strike="noStrike" spc="-1">
              <a:solidFill>
                <a:srgbClr val="000000"/>
              </a:solidFill>
              <a:latin typeface="Arial"/>
            </a:endParaRPr>
          </a:p>
        </p:txBody>
      </p:sp>
      <p:sp>
        <p:nvSpPr>
          <p:cNvPr id="178" name="CustomShape 2"/>
          <p:cNvSpPr/>
          <p:nvPr/>
        </p:nvSpPr>
        <p:spPr>
          <a:xfrm>
            <a:off x="457200" y="2252520"/>
            <a:ext cx="84582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1000" lnSpcReduction="10000"/>
          </a:bodyPr>
          <a:lstStyle/>
          <a:p>
            <a:pPr marL="393120" lvl="1" indent="-19656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600" b="0" strike="noStrike" spc="-1" dirty="0">
                <a:solidFill>
                  <a:srgbClr val="000000"/>
                </a:solidFill>
                <a:latin typeface="Arial"/>
                <a:ea typeface="DejaVu Sans"/>
              </a:rPr>
              <a:t>Publication requested</a:t>
            </a:r>
            <a:endParaRPr lang="en-US" sz="2600" b="0" strike="noStrike" spc="-1" dirty="0">
              <a:solidFill>
                <a:srgbClr val="000000"/>
              </a:solidFill>
              <a:latin typeface="Arial"/>
            </a:endParaRPr>
          </a:p>
          <a:p>
            <a:pPr marL="589680" lvl="2" indent="-19656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rPr>
              <a:t>IPv6 ND Multicast Address Listener Registration</a:t>
            </a: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2"/>
              </a:rPr>
              <a:t>https://datatracker.ietf.org/doc/draft‐ietf‐6lo‐multicast‐registration/</a:t>
            </a:r>
            <a:endParaRPr lang="en-US" sz="2000" b="0" strike="noStrike" spc="-1" dirty="0">
              <a:solidFill>
                <a:srgbClr val="000000"/>
              </a:solidFill>
              <a:latin typeface="Arial"/>
            </a:endParaRPr>
          </a:p>
          <a:p>
            <a:pPr marL="393120" lvl="1" indent="-19656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Work in progress</a:t>
            </a:r>
            <a:endParaRPr lang="en-US" sz="2400" b="0" strike="noStrike" spc="-1" dirty="0">
              <a:solidFill>
                <a:srgbClr val="000000"/>
              </a:solidFill>
              <a:latin typeface="Arial"/>
            </a:endParaRPr>
          </a:p>
          <a:p>
            <a:pPr marL="589680" lvl="2" indent="-19656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rPr>
              <a:t>Transmission of SCHC-compressed Packets over IEEE 802.15.4</a:t>
            </a: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3"/>
              </a:rPr>
              <a:t>https://datatracker.ietf.org/doc//draft-gomez-6lo-schc-15dot4/</a:t>
            </a:r>
            <a:endParaRPr lang="en-US" sz="2000" b="0" strike="noStrike" spc="-1" dirty="0">
              <a:solidFill>
                <a:srgbClr val="000000"/>
              </a:solidFill>
              <a:latin typeface="Arial"/>
            </a:endParaRPr>
          </a:p>
          <a:p>
            <a:pPr marL="589680" lvl="2"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rPr>
              <a:t>Path-Aware Semantic Addressing (PASA) for Low power and Lossy Networks</a:t>
            </a: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4"/>
              </a:rPr>
              <a:t>https://datatracker.ietf.org/doc/draft-ietf-6lo-path-aware-semantic-addressing/</a:t>
            </a:r>
            <a:endParaRPr lang="en-US" sz="2000" b="0" strike="noStrike" spc="-1" dirty="0">
              <a:solidFill>
                <a:srgbClr val="000000"/>
              </a:solidFill>
              <a:latin typeface="Arial"/>
            </a:endParaRPr>
          </a:p>
          <a:p>
            <a:pPr marL="589680" lvl="2"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rPr>
              <a:t>IPv6 Neighbor Discovery Prefix Registration</a:t>
            </a:r>
          </a:p>
          <a:p>
            <a:pPr marL="786240" lvl="3" indent="-196560">
              <a:buClr>
                <a:srgbClr val="000000"/>
              </a:buClr>
              <a:buSzPct val="45000"/>
              <a:buFont typeface="Wingdings" charset="2"/>
              <a:buChar char=""/>
            </a:pPr>
            <a:r>
              <a:rPr lang="en-US" sz="1800" b="0" u="sng" strike="noStrike" spc="-1" dirty="0">
                <a:solidFill>
                  <a:srgbClr val="0000CC"/>
                </a:solidFill>
                <a:uFillTx/>
                <a:latin typeface="Arial"/>
                <a:hlinkClick r:id="rId5"/>
              </a:rPr>
              <a:t>https://datatracker.ietf.org/doc/draft-ietf-6lo-prefix-registration/</a:t>
            </a:r>
            <a:endParaRPr lang="en-US" sz="1800" b="0" strike="noStrike" spc="-1" dirty="0">
              <a:solidFill>
                <a:srgbClr val="000000"/>
              </a:solidFill>
              <a:latin typeface="Arial"/>
            </a:endParaRPr>
          </a:p>
          <a:p>
            <a:pPr marL="589680" lvl="2" indent="-196560">
              <a:buClr>
                <a:srgbClr val="000000"/>
              </a:buClr>
              <a:buSzPct val="45000"/>
              <a:buFont typeface="Wingdings" charset="2"/>
              <a:buChar char=""/>
            </a:pPr>
            <a:r>
              <a:rPr lang="en-US" sz="1800" b="0" strike="noStrike" spc="-1" dirty="0">
                <a:solidFill>
                  <a:srgbClr val="000000"/>
                </a:solidFill>
                <a:latin typeface="Arial"/>
              </a:rPr>
              <a:t>Transmission of IPv6 Packets over Short-Range OWC</a:t>
            </a:r>
          </a:p>
          <a:p>
            <a:pPr marL="786240" lvl="3" indent="-196560">
              <a:buClr>
                <a:srgbClr val="000000"/>
              </a:buClr>
              <a:buSzPct val="45000"/>
              <a:buFont typeface="Wingdings" charset="2"/>
              <a:buChar char=""/>
            </a:pPr>
            <a:r>
              <a:rPr lang="en-US" sz="1800" b="0" u="sng" strike="noStrike" spc="-1" dirty="0">
                <a:solidFill>
                  <a:srgbClr val="0000CC"/>
                </a:solidFill>
                <a:uFillTx/>
                <a:latin typeface="Arial"/>
                <a:hlinkClick r:id="rId6"/>
              </a:rPr>
              <a:t>https://datatracker.ietf.org/doc/html/draft-choi-6lo-owc-01</a:t>
            </a:r>
            <a:endParaRPr lang="en-US" sz="18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C4B8B841-5D19-5A1F-E2CF-5920347E6C7A}"/>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83</a:t>
            </a:fld>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457200" y="725040"/>
            <a:ext cx="8227800" cy="124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Lpwan – IPv6 over Low Power Wide-Area Networks</a:t>
            </a:r>
            <a:endParaRPr lang="en-US" sz="4400" b="0" strike="noStrike" spc="-1">
              <a:solidFill>
                <a:srgbClr val="000000"/>
              </a:solidFill>
              <a:latin typeface="Arial"/>
            </a:endParaRPr>
          </a:p>
        </p:txBody>
      </p:sp>
      <p:sp>
        <p:nvSpPr>
          <p:cNvPr id="180"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7000"/>
          </a:bodyPr>
          <a:lstStyle/>
          <a:p>
            <a:pPr marL="372960" indent="-3729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Has been concluded in July 2023.</a:t>
            </a:r>
            <a:endParaRPr lang="en-US" sz="2500" b="0" strike="noStrike" spc="-1" dirty="0">
              <a:solidFill>
                <a:srgbClr val="000000"/>
              </a:solidFill>
              <a:latin typeface="Arial"/>
            </a:endParaRPr>
          </a:p>
          <a:p>
            <a:pPr marL="372960" indent="-3729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500" b="0" strike="noStrike" spc="-1" dirty="0">
                <a:solidFill>
                  <a:srgbClr val="000000"/>
                </a:solidFill>
                <a:latin typeface="Arial"/>
                <a:ea typeface="DejaVu Sans"/>
              </a:rPr>
              <a:t>Document status</a:t>
            </a:r>
            <a:endParaRPr lang="en-US" sz="2500" b="0" strike="noStrike" spc="-1" dirty="0">
              <a:solidFill>
                <a:srgbClr val="000000"/>
              </a:solidFill>
              <a:latin typeface="Arial"/>
            </a:endParaRPr>
          </a:p>
          <a:p>
            <a:pPr marL="747000" lvl="1" indent="-3729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Static Context Header Compression (SCHC) Compound Acknowledgement (ACK) was published as RFC9441</a:t>
            </a:r>
            <a:endParaRPr lang="en-US" sz="2100" b="0" strike="noStrike" spc="-1" dirty="0">
              <a:solidFill>
                <a:srgbClr val="000000"/>
              </a:solidFill>
              <a:latin typeface="Arial"/>
            </a:endParaRPr>
          </a:p>
          <a:p>
            <a:pPr marL="747000" lvl="1" indent="-3729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100" b="0" strike="noStrike" spc="-1" dirty="0">
                <a:solidFill>
                  <a:srgbClr val="000000"/>
                </a:solidFill>
                <a:latin typeface="Arial"/>
                <a:ea typeface="DejaVu Sans"/>
              </a:rPr>
              <a:t>Static Context Header Compression (SCHC) over Sigfox Low-Power Wide Area Network (LPWAN) was published as RFC9442</a:t>
            </a:r>
            <a:endParaRPr lang="en-US" sz="21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C6132152-3B23-D505-2B79-610A691739AE}"/>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457200" y="725040"/>
            <a:ext cx="8227800" cy="124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Lake – Lightweight Authenticated Key Exchange</a:t>
            </a:r>
            <a:endParaRPr lang="en-US" sz="4400" b="0" strike="noStrike" spc="-1">
              <a:solidFill>
                <a:srgbClr val="000000"/>
              </a:solidFill>
              <a:latin typeface="Arial"/>
            </a:endParaRPr>
          </a:p>
        </p:txBody>
      </p:sp>
      <p:sp>
        <p:nvSpPr>
          <p:cNvPr id="182" name="CustomShape 2"/>
          <p:cNvSpPr/>
          <p:nvPr/>
        </p:nvSpPr>
        <p:spPr>
          <a:xfrm>
            <a:off x="457200" y="2252520"/>
            <a:ext cx="8227800" cy="3462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1000" lnSpcReduction="20000"/>
          </a:bodyPr>
          <a:lstStyle/>
          <a:p>
            <a:pPr marL="162000" indent="-162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strike="noStrike" spc="-1" dirty="0">
                <a:solidFill>
                  <a:srgbClr val="000000"/>
                </a:solidFill>
                <a:latin typeface="Arial"/>
                <a:ea typeface="DejaVu Sans"/>
              </a:rPr>
              <a:t>Did meet in 118</a:t>
            </a:r>
            <a:endParaRPr lang="en-US" sz="2300" b="0" strike="noStrike" spc="-1" dirty="0">
              <a:solidFill>
                <a:srgbClr val="000000"/>
              </a:solidFill>
              <a:latin typeface="Arial"/>
            </a:endParaRPr>
          </a:p>
          <a:p>
            <a:pPr marL="263520" lvl="1" indent="-1317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u="sng" strike="noStrike" spc="-1" dirty="0">
                <a:solidFill>
                  <a:srgbClr val="0000CC"/>
                </a:solidFill>
                <a:uFillTx/>
                <a:latin typeface="Arial"/>
                <a:ea typeface="DejaVu Sans"/>
                <a:hlinkClick r:id="rId2"/>
              </a:rPr>
              <a:t>Minutes</a:t>
            </a:r>
            <a:endParaRPr lang="en-US" sz="2300" b="0" strike="noStrike" spc="-1" dirty="0">
              <a:solidFill>
                <a:srgbClr val="000000"/>
              </a:solidFill>
              <a:latin typeface="Arial"/>
            </a:endParaRPr>
          </a:p>
          <a:p>
            <a:pPr marL="263520" lvl="1" indent="-13176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u="sng" strike="noStrike" spc="-1" dirty="0" err="1">
                <a:solidFill>
                  <a:srgbClr val="0000CC"/>
                </a:solidFill>
                <a:uFillTx/>
                <a:latin typeface="Arial"/>
                <a:ea typeface="DejaVu Sans"/>
                <a:hlinkClick r:id="rId3"/>
              </a:rPr>
              <a:t>Meetecho</a:t>
            </a:r>
            <a:r>
              <a:rPr lang="en-US" sz="2300" b="0" u="sng" strike="noStrike" spc="-1" dirty="0">
                <a:solidFill>
                  <a:srgbClr val="0000CC"/>
                </a:solidFill>
                <a:uFillTx/>
                <a:latin typeface="Arial"/>
                <a:ea typeface="DejaVu Sans"/>
                <a:hlinkClick r:id="rId3"/>
              </a:rPr>
              <a:t> recording</a:t>
            </a:r>
            <a:endParaRPr lang="en-US" sz="2300" b="0" strike="noStrike" spc="-1" dirty="0">
              <a:solidFill>
                <a:srgbClr val="000000"/>
              </a:solidFill>
              <a:latin typeface="Arial"/>
            </a:endParaRPr>
          </a:p>
          <a:p>
            <a:pPr marL="162000" indent="-162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strike="noStrike" spc="-1" dirty="0">
                <a:solidFill>
                  <a:srgbClr val="000000"/>
                </a:solidFill>
                <a:latin typeface="Arial"/>
                <a:ea typeface="DejaVu Sans"/>
              </a:rPr>
              <a:t>Lake was rechartered July 2023 to include new work.</a:t>
            </a:r>
            <a:endParaRPr lang="en-US" sz="2300" b="0" strike="noStrike" spc="-1" dirty="0">
              <a:solidFill>
                <a:srgbClr val="000000"/>
              </a:solidFill>
              <a:latin typeface="Arial"/>
            </a:endParaRPr>
          </a:p>
          <a:p>
            <a:pPr marL="162000" indent="-162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strike="noStrike" spc="-1" dirty="0">
                <a:solidFill>
                  <a:srgbClr val="000000"/>
                </a:solidFill>
                <a:latin typeface="Arial"/>
                <a:ea typeface="DejaVu Sans"/>
              </a:rPr>
              <a:t>Document status</a:t>
            </a:r>
            <a:endParaRPr lang="en-US" sz="2300" b="0" strike="noStrike" spc="-1" dirty="0">
              <a:solidFill>
                <a:srgbClr val="000000"/>
              </a:solidFill>
              <a:latin typeface="Arial"/>
            </a:endParaRPr>
          </a:p>
          <a:p>
            <a:pPr marL="279720" lvl="1" indent="-13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strike="noStrike" spc="-1" dirty="0">
                <a:solidFill>
                  <a:srgbClr val="000000"/>
                </a:solidFill>
                <a:latin typeface="Arial"/>
                <a:ea typeface="DejaVu Sans"/>
              </a:rPr>
              <a:t>In RFC editor queue</a:t>
            </a:r>
            <a:endParaRPr lang="en-US" sz="2300" b="0" strike="noStrike" spc="-1" dirty="0">
              <a:solidFill>
                <a:srgbClr val="000000"/>
              </a:solidFill>
              <a:latin typeface="Arial"/>
            </a:endParaRPr>
          </a:p>
          <a:p>
            <a:pPr marL="419760" lvl="2" indent="-13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u="sng" strike="noStrike" spc="-1" dirty="0">
                <a:solidFill>
                  <a:srgbClr val="0000FF"/>
                </a:solidFill>
                <a:uFillTx/>
                <a:latin typeface="Arial"/>
                <a:ea typeface="DejaVu Sans"/>
                <a:hlinkClick r:id="rId4"/>
              </a:rPr>
              <a:t>https://datatracker.ietf.org/doc/draft-ietf-lake-edhoc/</a:t>
            </a:r>
            <a:endParaRPr lang="en-US" sz="2300" b="0" strike="noStrike" spc="-1" dirty="0">
              <a:solidFill>
                <a:srgbClr val="000000"/>
              </a:solidFill>
              <a:latin typeface="Arial"/>
            </a:endParaRPr>
          </a:p>
          <a:p>
            <a:pPr marL="419760" lvl="2" indent="-13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u="sng" strike="noStrike" spc="-1" dirty="0">
                <a:solidFill>
                  <a:srgbClr val="0000FF"/>
                </a:solidFill>
                <a:uFillTx/>
                <a:latin typeface="Arial"/>
                <a:ea typeface="DejaVu Sans"/>
                <a:hlinkClick r:id="rId5"/>
              </a:rPr>
              <a:t>https://datatracker.ietf.org/doc/draft-ietf-lake-traces/</a:t>
            </a:r>
            <a:endParaRPr lang="en-US" sz="2300" b="0" strike="noStrike" spc="-1" dirty="0">
              <a:solidFill>
                <a:srgbClr val="000000"/>
              </a:solidFill>
              <a:latin typeface="Arial"/>
            </a:endParaRPr>
          </a:p>
          <a:p>
            <a:pPr marL="279720" lvl="1" indent="-13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strike="noStrike" spc="-1" dirty="0">
                <a:solidFill>
                  <a:srgbClr val="000000"/>
                </a:solidFill>
                <a:latin typeface="Arial"/>
                <a:ea typeface="DejaVu Sans"/>
              </a:rPr>
              <a:t>Working documents</a:t>
            </a:r>
            <a:endParaRPr lang="en-US" sz="2300" b="0" strike="noStrike" spc="-1" dirty="0">
              <a:solidFill>
                <a:srgbClr val="000000"/>
              </a:solidFill>
              <a:latin typeface="Arial"/>
            </a:endParaRPr>
          </a:p>
          <a:p>
            <a:pPr marL="419760" lvl="2" indent="-1393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300" b="0" u="sng" strike="noStrike" spc="-1" dirty="0">
                <a:solidFill>
                  <a:srgbClr val="0000CC"/>
                </a:solidFill>
                <a:uFillTx/>
                <a:latin typeface="Arial"/>
                <a:ea typeface="DejaVu Sans"/>
                <a:hlinkClick r:id="rId6"/>
              </a:rPr>
              <a:t>https://datatracker.ietf.org/doc/draft-ietf-lake-authz/</a:t>
            </a:r>
            <a:endParaRPr lang="en-US" sz="2300" b="0" strike="noStrike" spc="-1" dirty="0">
              <a:solidFill>
                <a:srgbClr val="000000"/>
              </a:solidFill>
              <a:latin typeface="Arial"/>
            </a:endParaRPr>
          </a:p>
          <a:p>
            <a:pPr>
              <a:lnSpc>
                <a:spcPct val="100000"/>
              </a:lnSpc>
              <a:spcBef>
                <a:spcPts val="1417"/>
              </a:spcBef>
              <a:tabLst>
                <a:tab pos="182880" algn="l"/>
                <a:tab pos="365760" algn="l"/>
                <a:tab pos="548640" algn="l"/>
                <a:tab pos="731520" algn="l"/>
              </a:tabLst>
            </a:pP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8B4B3A7E-FF19-5EB3-74BB-62BB4BF2E79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457200" y="725040"/>
            <a:ext cx="8227800" cy="124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Suit – Software Updates for Internet of Things</a:t>
            </a:r>
            <a:endParaRPr lang="en-US" sz="4400" b="0" strike="noStrike" spc="-1">
              <a:solidFill>
                <a:srgbClr val="000000"/>
              </a:solidFill>
              <a:latin typeface="Arial"/>
            </a:endParaRPr>
          </a:p>
        </p:txBody>
      </p:sp>
      <p:sp>
        <p:nvSpPr>
          <p:cNvPr id="184"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42500" lnSpcReduction="20000"/>
          </a:bodyPr>
          <a:lstStyle/>
          <a:p>
            <a:pPr marL="239400" indent="-239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Did meet in 118</a:t>
            </a:r>
            <a:endParaRPr lang="en-US" sz="3200" b="0" strike="noStrike" spc="-1" dirty="0">
              <a:solidFill>
                <a:srgbClr val="000000"/>
              </a:solidFill>
              <a:latin typeface="Arial"/>
            </a:endParaRPr>
          </a:p>
          <a:p>
            <a:pPr marL="216000" lvl="1" indent="-108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dirty="0">
                <a:solidFill>
                  <a:srgbClr val="0000CC"/>
                </a:solidFill>
                <a:uFillTx/>
                <a:latin typeface="Arial"/>
                <a:ea typeface="DejaVu Sans"/>
                <a:hlinkClick r:id="rId2"/>
              </a:rPr>
              <a:t>Minutes</a:t>
            </a:r>
            <a:endParaRPr lang="en-US" sz="3200" b="0" strike="noStrike" spc="-1" dirty="0">
              <a:solidFill>
                <a:srgbClr val="000000"/>
              </a:solidFill>
              <a:latin typeface="Arial"/>
            </a:endParaRPr>
          </a:p>
          <a:p>
            <a:pPr marL="216000" lvl="1" indent="-108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dirty="0" err="1">
                <a:solidFill>
                  <a:srgbClr val="0000CC"/>
                </a:solidFill>
                <a:uFillTx/>
                <a:latin typeface="Arial"/>
                <a:ea typeface="DejaVu Sans"/>
                <a:hlinkClick r:id="rId3"/>
              </a:rPr>
              <a:t>Meetecho</a:t>
            </a:r>
            <a:r>
              <a:rPr lang="en-US" sz="3200" b="0" u="sng" strike="noStrike" spc="-1" dirty="0">
                <a:solidFill>
                  <a:srgbClr val="0000CC"/>
                </a:solidFill>
                <a:uFillTx/>
                <a:latin typeface="Arial"/>
                <a:ea typeface="DejaVu Sans"/>
                <a:hlinkClick r:id="rId3"/>
              </a:rPr>
              <a:t> recording</a:t>
            </a:r>
            <a:endParaRPr lang="en-US" sz="3200" b="0" strike="noStrike" spc="-1" dirty="0">
              <a:solidFill>
                <a:srgbClr val="000000"/>
              </a:solidFill>
              <a:latin typeface="Arial"/>
            </a:endParaRPr>
          </a:p>
          <a:p>
            <a:pPr marL="239400" indent="-239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Document status</a:t>
            </a:r>
            <a:endParaRPr lang="en-US" sz="3200" b="0" strike="noStrike" spc="-1" dirty="0">
              <a:solidFill>
                <a:srgbClr val="000000"/>
              </a:solidFill>
              <a:latin typeface="Arial"/>
            </a:endParaRPr>
          </a:p>
          <a:p>
            <a:pPr marL="479520" lvl="1" indent="-239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Publication requested</a:t>
            </a:r>
            <a:endParaRPr lang="en-US" sz="3200" b="0" strike="noStrike" spc="-1" dirty="0">
              <a:solidFill>
                <a:srgbClr val="000000"/>
              </a:solidFill>
              <a:latin typeface="Arial"/>
            </a:endParaRPr>
          </a:p>
          <a:p>
            <a:pPr marL="540000" lvl="4" indent="-108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4"/>
              </a:rPr>
              <a:t>https://datatracker.ietf.org/doc/draft-ietf-suit-manifest/</a:t>
            </a:r>
            <a:endParaRPr lang="en-US" sz="2800" b="0" strike="noStrike" spc="-1" dirty="0">
              <a:solidFill>
                <a:srgbClr val="000000"/>
              </a:solidFill>
              <a:latin typeface="Arial"/>
            </a:endParaRPr>
          </a:p>
          <a:p>
            <a:pPr marL="540000" lvl="4" indent="-108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5"/>
              </a:rPr>
              <a:t>https://datatracker.ietf.org/doc/draft-ietf-suit-mud/</a:t>
            </a:r>
            <a:endParaRPr lang="en-US" sz="2800" b="0" strike="noStrike" spc="-1" dirty="0">
              <a:solidFill>
                <a:srgbClr val="000000"/>
              </a:solidFill>
              <a:latin typeface="Arial"/>
            </a:endParaRPr>
          </a:p>
          <a:p>
            <a:pPr marL="239400"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Work in Progress (most of then almost done in WG)</a:t>
            </a:r>
            <a:endParaRPr lang="en-US" sz="3200" b="0" strike="noStrike" spc="-1" dirty="0">
              <a:solidFill>
                <a:srgbClr val="000000"/>
              </a:solidFill>
              <a:latin typeface="Arial"/>
            </a:endParaRPr>
          </a:p>
          <a:p>
            <a:pPr marL="47952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6"/>
              </a:rPr>
              <a:t>https://datatracker.ietf.org/doc/draft-ietf-suit-firmware-encryption/</a:t>
            </a:r>
            <a:endParaRPr lang="en-US" sz="2800" b="0" strike="noStrike" spc="-1" dirty="0">
              <a:solidFill>
                <a:srgbClr val="000000"/>
              </a:solidFill>
              <a:latin typeface="Arial"/>
            </a:endParaRPr>
          </a:p>
          <a:p>
            <a:pPr marL="47952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7"/>
              </a:rPr>
              <a:t>https://datatracker.ietf.org/doc/draft-ietf-suit-report/</a:t>
            </a:r>
            <a:endParaRPr lang="en-US" sz="2800" b="0" strike="noStrike" spc="-1" dirty="0">
              <a:solidFill>
                <a:srgbClr val="000000"/>
              </a:solidFill>
              <a:latin typeface="Arial"/>
            </a:endParaRPr>
          </a:p>
          <a:p>
            <a:pPr marL="47952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8"/>
              </a:rPr>
              <a:t>https://datatracker.ietf.org/doc/draft-ietf-suit-trust-domains/</a:t>
            </a:r>
            <a:endParaRPr lang="en-US" sz="2800" b="0" strike="noStrike" spc="-1" dirty="0">
              <a:solidFill>
                <a:srgbClr val="000000"/>
              </a:solidFill>
              <a:latin typeface="Arial"/>
            </a:endParaRPr>
          </a:p>
          <a:p>
            <a:pPr marL="47952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9"/>
              </a:rPr>
              <a:t>https://datatracker.ietf.org/doc/draft-ietf-suit-update-management/</a:t>
            </a:r>
            <a:endParaRPr lang="en-US" sz="2800" b="0" strike="noStrike" spc="-1" dirty="0">
              <a:solidFill>
                <a:srgbClr val="000000"/>
              </a:solidFill>
              <a:latin typeface="Arial"/>
            </a:endParaRPr>
          </a:p>
          <a:p>
            <a:pPr marL="479520" lvl="1" indent="-2394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10"/>
              </a:rPr>
              <a:t>https://datatracker.ietf.org/doc/draft-moran-suit-mti/</a:t>
            </a:r>
            <a:endParaRPr lang="en-US" sz="28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B8D31B82-8C33-13CA-309F-588BDB089CB6}"/>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777600"/>
            <a:ext cx="82278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BoFs in IETF 118</a:t>
            </a:r>
            <a:endParaRPr lang="en-US" sz="4400" b="0" strike="noStrike" spc="-1">
              <a:solidFill>
                <a:srgbClr val="000000"/>
              </a:solidFill>
              <a:latin typeface="Arial"/>
            </a:endParaRPr>
          </a:p>
        </p:txBody>
      </p:sp>
      <p:sp>
        <p:nvSpPr>
          <p:cNvPr id="186" name="CustomShape 2"/>
          <p:cNvSpPr/>
          <p:nvPr/>
        </p:nvSpPr>
        <p:spPr>
          <a:xfrm>
            <a:off x="457200" y="2252520"/>
            <a:ext cx="82278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9500" lnSpcReduction="20000"/>
          </a:bodyPr>
          <a:lstStyle/>
          <a:p>
            <a:pPr marL="277200" indent="-277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a:solidFill>
                  <a:srgbClr val="000000"/>
                </a:solidFill>
                <a:latin typeface="Arial"/>
                <a:ea typeface="DejaVu Sans"/>
              </a:rPr>
              <a:t>List of requested </a:t>
            </a:r>
            <a:r>
              <a:rPr lang="en-IE" sz="3000" b="0" strike="noStrike" spc="-1" dirty="0" err="1">
                <a:solidFill>
                  <a:srgbClr val="000000"/>
                </a:solidFill>
                <a:latin typeface="Arial"/>
                <a:ea typeface="DejaVu Sans"/>
              </a:rPr>
              <a:t>BoFs</a:t>
            </a:r>
            <a:r>
              <a:rPr lang="en-IE" sz="3000" b="0" strike="noStrike" spc="-1" dirty="0">
                <a:solidFill>
                  <a:srgbClr val="000000"/>
                </a:solidFill>
                <a:latin typeface="Arial"/>
                <a:ea typeface="DejaVu Sans"/>
              </a:rPr>
              <a:t> can be found from </a:t>
            </a:r>
            <a:r>
              <a:rPr lang="en-IE" sz="3000" b="0" u="sng" strike="noStrike" spc="-1" dirty="0">
                <a:solidFill>
                  <a:srgbClr val="0000FF"/>
                </a:solidFill>
                <a:uFillTx/>
                <a:latin typeface="Arial"/>
                <a:ea typeface="DejaVu Sans"/>
                <a:hlinkClick r:id="rId2"/>
              </a:rPr>
              <a:t>https://datatracker.ietf.org/doc/bof-requests</a:t>
            </a:r>
            <a:endParaRPr lang="en-US" sz="3000" b="0" strike="noStrike" spc="-1" dirty="0">
              <a:solidFill>
                <a:srgbClr val="000000"/>
              </a:solidFill>
              <a:latin typeface="Arial"/>
            </a:endParaRPr>
          </a:p>
          <a:p>
            <a:pPr marL="277200" indent="-277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a:solidFill>
                  <a:srgbClr val="000000"/>
                </a:solidFill>
                <a:latin typeface="Arial"/>
                <a:ea typeface="DejaVu Sans"/>
              </a:rPr>
              <a:t>List of approved </a:t>
            </a:r>
            <a:r>
              <a:rPr lang="en-IE" sz="3000" b="0" strike="noStrike" spc="-1" dirty="0" err="1">
                <a:solidFill>
                  <a:srgbClr val="000000"/>
                </a:solidFill>
                <a:latin typeface="Arial"/>
                <a:ea typeface="DejaVu Sans"/>
              </a:rPr>
              <a:t>BoFs</a:t>
            </a:r>
            <a:r>
              <a:rPr lang="en-IE" sz="3000" b="0" strike="noStrike" spc="-1" dirty="0">
                <a:solidFill>
                  <a:srgbClr val="000000"/>
                </a:solidFill>
                <a:latin typeface="Arial"/>
                <a:ea typeface="DejaVu Sans"/>
              </a:rPr>
              <a:t> can be found from </a:t>
            </a:r>
            <a:r>
              <a:rPr lang="en-IE" sz="3000" b="0" u="sng" strike="noStrike" spc="-1" dirty="0">
                <a:solidFill>
                  <a:srgbClr val="0000FF"/>
                </a:solidFill>
                <a:uFillTx/>
                <a:latin typeface="Arial"/>
                <a:ea typeface="DejaVu Sans"/>
                <a:hlinkClick r:id="rId3"/>
              </a:rPr>
              <a:t>https://datatracker.ietf.org/wg/bofs/</a:t>
            </a:r>
            <a:endParaRPr lang="en-US" sz="3000" b="0" strike="noStrike" spc="-1" dirty="0">
              <a:solidFill>
                <a:srgbClr val="000000"/>
              </a:solidFill>
              <a:latin typeface="Arial"/>
            </a:endParaRPr>
          </a:p>
          <a:p>
            <a:pPr marL="277200" indent="-277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err="1">
                <a:solidFill>
                  <a:srgbClr val="000000"/>
                </a:solidFill>
                <a:latin typeface="Arial"/>
                <a:ea typeface="DejaVu Sans"/>
              </a:rPr>
              <a:t>BoFs</a:t>
            </a:r>
            <a:r>
              <a:rPr lang="en-IE" sz="3000" b="0" strike="noStrike" spc="-1" dirty="0">
                <a:solidFill>
                  <a:srgbClr val="000000"/>
                </a:solidFill>
                <a:latin typeface="Arial"/>
                <a:ea typeface="DejaVu Sans"/>
              </a:rPr>
              <a:t> for IETF 118</a:t>
            </a:r>
            <a:endParaRPr lang="en-US" sz="3000" b="0" strike="noStrike" spc="-1" dirty="0">
              <a:solidFill>
                <a:srgbClr val="000000"/>
              </a:solidFill>
              <a:latin typeface="Arial"/>
            </a:endParaRPr>
          </a:p>
          <a:p>
            <a:pPr marL="311040" lvl="1" indent="-155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err="1">
                <a:solidFill>
                  <a:srgbClr val="000000"/>
                </a:solidFill>
                <a:latin typeface="Arial"/>
                <a:ea typeface="DejaVu Sans"/>
              </a:rPr>
              <a:t>wimse</a:t>
            </a:r>
            <a:endParaRPr lang="en-US" sz="3000" b="0" strike="noStrike" spc="-1" dirty="0">
              <a:solidFill>
                <a:srgbClr val="000000"/>
              </a:solidFill>
              <a:latin typeface="Arial"/>
            </a:endParaRPr>
          </a:p>
          <a:p>
            <a:pPr marL="311040" lvl="1" indent="-155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a:solidFill>
                  <a:srgbClr val="000000"/>
                </a:solidFill>
                <a:latin typeface="Arial"/>
                <a:ea typeface="DejaVu Sans"/>
              </a:rPr>
              <a:t>spice</a:t>
            </a:r>
            <a:endParaRPr lang="en-US" sz="3000" b="0" strike="noStrike" spc="-1" dirty="0">
              <a:solidFill>
                <a:srgbClr val="000000"/>
              </a:solidFill>
              <a:latin typeface="Arial"/>
            </a:endParaRPr>
          </a:p>
          <a:p>
            <a:pPr marL="311040" lvl="1" indent="-155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err="1">
                <a:solidFill>
                  <a:srgbClr val="000000"/>
                </a:solidFill>
                <a:latin typeface="Arial"/>
                <a:ea typeface="DejaVu Sans"/>
              </a:rPr>
              <a:t>dult</a:t>
            </a:r>
            <a:endParaRPr lang="en-US" sz="3000" b="0" strike="noStrike" spc="-1" dirty="0">
              <a:solidFill>
                <a:srgbClr val="000000"/>
              </a:solidFill>
              <a:latin typeface="Arial"/>
            </a:endParaRPr>
          </a:p>
          <a:p>
            <a:pPr marL="311040" lvl="1" indent="-155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000" b="0" strike="noStrike" spc="-1" dirty="0" err="1">
                <a:solidFill>
                  <a:srgbClr val="000000"/>
                </a:solidFill>
                <a:latin typeface="Arial"/>
                <a:ea typeface="DejaVu Sans"/>
              </a:rPr>
              <a:t>vcon</a:t>
            </a:r>
            <a:endParaRPr lang="en-US" sz="3000" b="0" strike="noStrike" spc="-1" dirty="0">
              <a:solidFill>
                <a:srgbClr val="000000"/>
              </a:solidFill>
              <a:latin typeface="Arial"/>
            </a:endParaRPr>
          </a:p>
          <a:p>
            <a:pPr>
              <a:lnSpc>
                <a:spcPct val="100000"/>
              </a:lnSpc>
              <a:spcBef>
                <a:spcPts val="1134"/>
              </a:spcBef>
              <a:tabLst>
                <a:tab pos="182880" algn="l"/>
                <a:tab pos="365760" algn="l"/>
                <a:tab pos="548640" algn="l"/>
                <a:tab pos="731520" algn="l"/>
              </a:tabLst>
            </a:pPr>
            <a:endParaRPr lang="en-US" sz="3200" b="0" strike="noStrike" spc="-1" dirty="0">
              <a:solidFill>
                <a:srgbClr val="000000"/>
              </a:solidFill>
              <a:latin typeface="Arial"/>
            </a:endParaRPr>
          </a:p>
          <a:p>
            <a:pPr>
              <a:lnSpc>
                <a:spcPct val="100000"/>
              </a:lnSpc>
              <a:spcBef>
                <a:spcPts val="1134"/>
              </a:spcBef>
              <a:tabLst>
                <a:tab pos="182880" algn="l"/>
                <a:tab pos="365760" algn="l"/>
                <a:tab pos="548640" algn="l"/>
                <a:tab pos="731520" algn="l"/>
              </a:tabLst>
            </a:pPr>
            <a:endParaRPr lang="en-US" sz="32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D49CFEE0-A668-057B-9E6D-C71B3591081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5"/>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Workload Identity in Multi System Environments (wimse)</a:t>
            </a:r>
            <a:endParaRPr lang="en-US" sz="4400" b="0" strike="noStrike" spc="-1">
              <a:solidFill>
                <a:srgbClr val="000000"/>
              </a:solidFill>
              <a:latin typeface="Arial"/>
            </a:endParaRPr>
          </a:p>
        </p:txBody>
      </p:sp>
      <p:sp>
        <p:nvSpPr>
          <p:cNvPr id="188" name="CustomShape 6"/>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7500" lnSpcReduction="10000"/>
          </a:bodyPr>
          <a:lstStyle/>
          <a:p>
            <a:pPr marL="140400"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400" b="0" strike="noStrike" spc="-1" dirty="0">
                <a:solidFill>
                  <a:srgbClr val="000000"/>
                </a:solidFill>
                <a:latin typeface="Arial"/>
                <a:ea typeface="DejaVu Sans"/>
              </a:rPr>
              <a:t>Non-WG forming </a:t>
            </a:r>
            <a:r>
              <a:rPr lang="en-IE" sz="2400" b="0" strike="noStrike" spc="-1" dirty="0" err="1">
                <a:solidFill>
                  <a:srgbClr val="000000"/>
                </a:solidFill>
                <a:latin typeface="Arial"/>
                <a:ea typeface="DejaVu Sans"/>
              </a:rPr>
              <a:t>BoF</a:t>
            </a:r>
            <a:r>
              <a:rPr lang="en-IE" sz="2400" b="0" strike="noStrike" spc="-1" dirty="0">
                <a:solidFill>
                  <a:srgbClr val="000000"/>
                </a:solidFill>
                <a:latin typeface="Arial"/>
                <a:ea typeface="DejaVu Sans"/>
              </a:rPr>
              <a:t>.</a:t>
            </a:r>
            <a:endParaRPr lang="en-US" sz="2400" b="0" strike="noStrike" spc="-1" dirty="0">
              <a:solidFill>
                <a:srgbClr val="000000"/>
              </a:solidFill>
              <a:latin typeface="Arial"/>
            </a:endParaRPr>
          </a:p>
          <a:p>
            <a:pPr marL="280800" lvl="1"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400" b="0" strike="noStrike" spc="-1" dirty="0">
                <a:solidFill>
                  <a:srgbClr val="000000"/>
                </a:solidFill>
                <a:latin typeface="Arial"/>
                <a:ea typeface="DejaVu Sans"/>
              </a:rPr>
              <a:t>Will gauge the activity today to determine next steps - </a:t>
            </a:r>
            <a:r>
              <a:rPr lang="en-IE" sz="2400" b="0" strike="noStrike" spc="-1" dirty="0" err="1">
                <a:solidFill>
                  <a:srgbClr val="000000"/>
                </a:solidFill>
                <a:latin typeface="Arial"/>
                <a:ea typeface="DejaVu Sans"/>
              </a:rPr>
              <a:t>BoF</a:t>
            </a:r>
            <a:r>
              <a:rPr lang="en-IE" sz="2400" b="0" strike="noStrike" spc="-1" dirty="0">
                <a:solidFill>
                  <a:srgbClr val="000000"/>
                </a:solidFill>
                <a:latin typeface="Arial"/>
                <a:ea typeface="DejaVu Sans"/>
              </a:rPr>
              <a:t> in Brisbane or creating a WG between 118 and 119</a:t>
            </a:r>
            <a:endParaRPr lang="en-US" sz="2400" b="0" strike="noStrike" spc="-1" dirty="0">
              <a:solidFill>
                <a:srgbClr val="000000"/>
              </a:solidFill>
              <a:latin typeface="Arial"/>
            </a:endParaRPr>
          </a:p>
          <a:p>
            <a:pPr marL="280800" lvl="1"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400" b="0" strike="noStrike" spc="-1" dirty="0">
                <a:solidFill>
                  <a:srgbClr val="000000"/>
                </a:solidFill>
                <a:latin typeface="Arial"/>
                <a:ea typeface="DejaVu Sans"/>
              </a:rPr>
              <a:t>One challenge today is that customers run workloads in multiple clouds with no mechanisms to reason over the identity systems across these clouds</a:t>
            </a:r>
            <a:endParaRPr lang="en-US" sz="2400" b="0" strike="noStrike" spc="-1" dirty="0">
              <a:solidFill>
                <a:srgbClr val="000000"/>
              </a:solidFill>
              <a:latin typeface="Arial"/>
            </a:endParaRPr>
          </a:p>
          <a:p>
            <a:pPr marL="280800" lvl="1"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400" b="0" strike="noStrike" spc="-1" dirty="0">
                <a:solidFill>
                  <a:srgbClr val="000000"/>
                </a:solidFill>
                <a:latin typeface="Arial"/>
                <a:ea typeface="DejaVu Sans"/>
              </a:rPr>
              <a:t>Need standards for a variety of things, </a:t>
            </a:r>
            <a:r>
              <a:rPr lang="en-IE" sz="2400" b="0" strike="noStrike" spc="-1" dirty="0" err="1">
                <a:solidFill>
                  <a:srgbClr val="000000"/>
                </a:solidFill>
                <a:latin typeface="Arial"/>
                <a:ea typeface="DejaVu Sans"/>
              </a:rPr>
              <a:t>eg.</a:t>
            </a:r>
            <a:r>
              <a:rPr lang="en-IE" sz="2400" b="0" strike="noStrike" spc="-1" dirty="0">
                <a:solidFill>
                  <a:srgbClr val="000000"/>
                </a:solidFill>
                <a:latin typeface="Arial"/>
                <a:ea typeface="DejaVu Sans"/>
              </a:rPr>
              <a:t> </a:t>
            </a:r>
            <a:r>
              <a:rPr lang="en-IE" sz="2400" b="0" strike="noStrike" spc="-1" dirty="0" err="1">
                <a:solidFill>
                  <a:srgbClr val="000000"/>
                </a:solidFill>
                <a:latin typeface="Arial"/>
                <a:ea typeface="DejaVu Sans"/>
              </a:rPr>
              <a:t>authN</a:t>
            </a:r>
            <a:r>
              <a:rPr lang="en-IE" sz="2400" b="0" strike="noStrike" spc="-1" dirty="0">
                <a:solidFill>
                  <a:srgbClr val="000000"/>
                </a:solidFill>
                <a:latin typeface="Arial"/>
                <a:ea typeface="DejaVu Sans"/>
              </a:rPr>
              <a:t>, </a:t>
            </a:r>
            <a:r>
              <a:rPr lang="en-IE" sz="2400" b="0" strike="noStrike" spc="-1" dirty="0" err="1">
                <a:solidFill>
                  <a:srgbClr val="000000"/>
                </a:solidFill>
                <a:latin typeface="Arial"/>
                <a:ea typeface="DejaVu Sans"/>
              </a:rPr>
              <a:t>authZ</a:t>
            </a:r>
            <a:r>
              <a:rPr lang="en-IE" sz="2400" b="0" strike="noStrike" spc="-1" dirty="0">
                <a:solidFill>
                  <a:srgbClr val="000000"/>
                </a:solidFill>
                <a:latin typeface="Arial"/>
                <a:ea typeface="DejaVu Sans"/>
              </a:rPr>
              <a:t>, federation, attestation, monitoring, </a:t>
            </a:r>
            <a:r>
              <a:rPr lang="en-IE" sz="2400" b="0" strike="noStrike" spc="-1" dirty="0" err="1">
                <a:solidFill>
                  <a:srgbClr val="000000"/>
                </a:solidFill>
                <a:latin typeface="Arial"/>
                <a:ea typeface="DejaVu Sans"/>
              </a:rPr>
              <a:t>worload</a:t>
            </a:r>
            <a:r>
              <a:rPr lang="en-IE" sz="2400" b="0" strike="noStrike" spc="-1" dirty="0">
                <a:solidFill>
                  <a:srgbClr val="000000"/>
                </a:solidFill>
                <a:latin typeface="Arial"/>
                <a:ea typeface="DejaVu Sans"/>
              </a:rPr>
              <a:t> federations, etc</a:t>
            </a:r>
            <a:endParaRPr lang="en-US" sz="2400" b="0" strike="noStrike" spc="-1" dirty="0">
              <a:solidFill>
                <a:srgbClr val="000000"/>
              </a:solidFill>
              <a:latin typeface="Arial"/>
            </a:endParaRPr>
          </a:p>
          <a:p>
            <a:pPr marL="280800" lvl="1" indent="-1404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400" b="0" strike="noStrike" spc="-1" dirty="0">
                <a:solidFill>
                  <a:srgbClr val="000000"/>
                </a:solidFill>
                <a:latin typeface="Arial"/>
                <a:ea typeface="DejaVu Sans"/>
              </a:rPr>
              <a:t>Many existing standards that we could leverage, including other organizations' standards (see Pieter's slide for a description of the various standards)</a:t>
            </a:r>
            <a:endParaRPr lang="en-US" sz="24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DE741A17-AFD6-0C7A-F1C2-7AF00FE4CA31}"/>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7"/>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Secure Patterns for Internet CrEdentials (spice)</a:t>
            </a:r>
            <a:endParaRPr lang="en-US" sz="4400" b="0" strike="noStrike" spc="-1">
              <a:solidFill>
                <a:srgbClr val="000000"/>
              </a:solidFill>
              <a:latin typeface="Arial"/>
            </a:endParaRPr>
          </a:p>
        </p:txBody>
      </p:sp>
      <p:sp>
        <p:nvSpPr>
          <p:cNvPr id="190" name="CustomShape 8"/>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8000"/>
          </a:bodyPr>
          <a:lstStyle/>
          <a:p>
            <a:pPr marL="358560" lvl="1" indent="-1792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a:solidFill>
                  <a:srgbClr val="000000"/>
                </a:solidFill>
                <a:latin typeface="Arial"/>
                <a:ea typeface="DejaVu Sans"/>
              </a:rPr>
              <a:t>Group describes various use cases related to credential exchange in a three party model (issuer, holder, verifier).  These use cases aid in the identification of which Secure Patterns for Internet </a:t>
            </a:r>
            <a:r>
              <a:rPr lang="en-IE" sz="2100" b="0" strike="noStrike" spc="-1" dirty="0" err="1">
                <a:solidFill>
                  <a:srgbClr val="000000"/>
                </a:solidFill>
                <a:latin typeface="Arial"/>
                <a:ea typeface="DejaVu Sans"/>
              </a:rPr>
              <a:t>CrEdentials</a:t>
            </a:r>
            <a:r>
              <a:rPr lang="en-IE" sz="2100" b="0" strike="noStrike" spc="-1" dirty="0">
                <a:solidFill>
                  <a:srgbClr val="000000"/>
                </a:solidFill>
                <a:latin typeface="Arial"/>
                <a:ea typeface="DejaVu Sans"/>
              </a:rPr>
              <a:t> (SPICE) are most in need of specification or detailed documentation.</a:t>
            </a:r>
            <a:endParaRPr lang="en-US" sz="2100" b="0" strike="noStrike" spc="-1" dirty="0">
              <a:solidFill>
                <a:srgbClr val="000000"/>
              </a:solidFill>
              <a:latin typeface="Arial"/>
            </a:endParaRPr>
          </a:p>
          <a:p>
            <a:pPr marL="358560" lvl="1" indent="-1792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a:solidFill>
                  <a:srgbClr val="000000"/>
                </a:solidFill>
                <a:latin typeface="Arial"/>
                <a:ea typeface="DejaVu Sans"/>
              </a:rPr>
              <a:t>Privacy: Selective Disclosure and </a:t>
            </a:r>
            <a:r>
              <a:rPr lang="en-IE" sz="2100" b="0" strike="noStrike" spc="-1" dirty="0" err="1">
                <a:solidFill>
                  <a:srgbClr val="000000"/>
                </a:solidFill>
                <a:latin typeface="Arial"/>
                <a:ea typeface="DejaVu Sans"/>
              </a:rPr>
              <a:t>Unlinkability</a:t>
            </a:r>
            <a:endParaRPr lang="en-US" sz="2100" b="0" strike="noStrike" spc="-1" dirty="0">
              <a:solidFill>
                <a:srgbClr val="000000"/>
              </a:solidFill>
              <a:latin typeface="Arial"/>
            </a:endParaRPr>
          </a:p>
          <a:p>
            <a:pPr marL="358560" lvl="1" indent="-1792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a:solidFill>
                  <a:srgbClr val="000000"/>
                </a:solidFill>
                <a:latin typeface="Arial"/>
                <a:ea typeface="DejaVu Sans"/>
              </a:rPr>
              <a:t>There was enough interest to start working on the issue.</a:t>
            </a:r>
            <a:endParaRPr lang="en-US" sz="21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485200CD-58B2-3349-C204-50489D9DDE29}"/>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9"/>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 Detecting Unwanted Location Trackers (dult) </a:t>
            </a:r>
            <a:endParaRPr lang="en-US" sz="4400" b="0" strike="noStrike" spc="-1">
              <a:solidFill>
                <a:srgbClr val="000000"/>
              </a:solidFill>
              <a:latin typeface="Arial"/>
            </a:endParaRPr>
          </a:p>
        </p:txBody>
      </p:sp>
      <p:sp>
        <p:nvSpPr>
          <p:cNvPr id="192" name="CustomShape 10"/>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116640" indent="-116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1600" b="0" strike="noStrike" spc="-1" dirty="0">
                <a:solidFill>
                  <a:srgbClr val="000000"/>
                </a:solidFill>
                <a:latin typeface="Arial"/>
                <a:ea typeface="DejaVu Sans"/>
              </a:rPr>
              <a:t>This document’s goal is to, in part, help protect the privacy of individuals from unwanted tracking by location-tracking accessories. Location-tracking accessories provide numerous benefits to consumers, but, as with all technology, it is possible for them to be misused. Misuse of location-tracking accessories can result in unwanted tracking of individuals or items for nefarious purposes such as stalking, harassment, and theft. Formalizing a set of best practices for manufacturers will allow for scalable compatibility with unwanted tracking detection technologies on various smartphone platforms and improve privacy and security for individuals.</a:t>
            </a:r>
            <a:endParaRPr lang="en-US" sz="1600" b="0" strike="noStrike" spc="-1" dirty="0">
              <a:solidFill>
                <a:srgbClr val="000000"/>
              </a:solidFill>
              <a:latin typeface="Arial"/>
            </a:endParaRPr>
          </a:p>
          <a:p>
            <a:pPr marL="116640" indent="-116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1600" b="0" strike="noStrike" spc="-1" dirty="0">
                <a:solidFill>
                  <a:srgbClr val="000000"/>
                </a:solidFill>
                <a:latin typeface="Arial"/>
                <a:ea typeface="DejaVu Sans"/>
              </a:rPr>
              <a:t>Unwanted tracking detection can both detect and alert individuals that a location tracker separated from the owner's device is traveling with them, as well as provide means to find and disable the tracker. This document outlines technical best practices for location tracker manufacturers, which will allow for their compatibility with unwanted tracking detection and alerting technology on platforms.</a:t>
            </a:r>
            <a:endParaRPr lang="en-US" sz="1600" b="0" strike="noStrike" spc="-1" dirty="0">
              <a:solidFill>
                <a:srgbClr val="000000"/>
              </a:solidFill>
              <a:latin typeface="Arial"/>
            </a:endParaRPr>
          </a:p>
          <a:p>
            <a:pPr marL="116640" indent="-116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1600" b="0" strike="noStrike" spc="-1" dirty="0">
                <a:solidFill>
                  <a:srgbClr val="000000"/>
                </a:solidFill>
                <a:latin typeface="Arial"/>
                <a:ea typeface="DejaVu Sans"/>
              </a:rPr>
              <a:t>Second </a:t>
            </a:r>
            <a:r>
              <a:rPr lang="en-IE" sz="1600" b="0" strike="noStrike" spc="-1" dirty="0" err="1">
                <a:solidFill>
                  <a:srgbClr val="000000"/>
                </a:solidFill>
                <a:latin typeface="Arial"/>
                <a:ea typeface="DejaVu Sans"/>
              </a:rPr>
              <a:t>BoF</a:t>
            </a:r>
            <a:r>
              <a:rPr lang="en-IE" sz="1600" b="0" strike="noStrike" spc="-1" dirty="0">
                <a:solidFill>
                  <a:srgbClr val="000000"/>
                </a:solidFill>
                <a:latin typeface="Arial"/>
                <a:ea typeface="DejaVu Sans"/>
              </a:rPr>
              <a:t>, will form a working group</a:t>
            </a:r>
            <a:endParaRPr lang="en-US" sz="16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2CE6D84D-35A9-6565-B2D3-95FDCBD2B192}"/>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1"/>
          <p:cNvSpPr/>
          <p:nvPr/>
        </p:nvSpPr>
        <p:spPr>
          <a:xfrm>
            <a:off x="457200" y="725040"/>
            <a:ext cx="8228160" cy="1249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Vcon (vcon)</a:t>
            </a:r>
            <a:endParaRPr lang="en-US" sz="4400" b="0" strike="noStrike" spc="-1">
              <a:solidFill>
                <a:srgbClr val="000000"/>
              </a:solidFill>
              <a:latin typeface="Arial"/>
            </a:endParaRPr>
          </a:p>
        </p:txBody>
      </p:sp>
      <p:sp>
        <p:nvSpPr>
          <p:cNvPr id="194" name="CustomShape 12"/>
          <p:cNvSpPr/>
          <p:nvPr/>
        </p:nvSpPr>
        <p:spPr>
          <a:xfrm>
            <a:off x="457200" y="2252520"/>
            <a:ext cx="8228160" cy="3976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000"/>
          </a:bodyPr>
          <a:lstStyle/>
          <a:p>
            <a:pPr marL="205200" indent="-2052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2100" b="0" strike="noStrike" spc="-1" dirty="0">
                <a:solidFill>
                  <a:srgbClr val="000000"/>
                </a:solidFill>
                <a:latin typeface="Arial"/>
                <a:ea typeface="DejaVu Sans"/>
              </a:rPr>
              <a:t>The </a:t>
            </a:r>
            <a:r>
              <a:rPr lang="en-IE" sz="2100" b="0" strike="noStrike" spc="-1" dirty="0" err="1">
                <a:solidFill>
                  <a:srgbClr val="000000"/>
                </a:solidFill>
                <a:latin typeface="Arial"/>
                <a:ea typeface="DejaVu Sans"/>
              </a:rPr>
              <a:t>vCon</a:t>
            </a:r>
            <a:r>
              <a:rPr lang="en-IE" sz="2100" b="0" strike="noStrike" spc="-1" dirty="0">
                <a:solidFill>
                  <a:srgbClr val="000000"/>
                </a:solidFill>
                <a:latin typeface="Arial"/>
                <a:ea typeface="DejaVu Sans"/>
              </a:rPr>
              <a:t> working group is about passing conversational data. Such data is commonly generated and collected in business environments, from chat logs to transcripts to recordings. Most systems provide a way to store such information, but there are not many standards or interoperability within the storage or transmission mechanisms or formats.</a:t>
            </a:r>
            <a:endParaRPr lang="en-US" sz="2100" b="0" strike="noStrike" spc="-1" dirty="0">
              <a:solidFill>
                <a:srgbClr val="000000"/>
              </a:solidFill>
              <a:latin typeface="Arial"/>
            </a:endParaRPr>
          </a:p>
        </p:txBody>
      </p:sp>
      <p:sp>
        <p:nvSpPr>
          <p:cNvPr id="2" name="Foliennummernplatzhalter 3">
            <a:extLst>
              <a:ext uri="{FF2B5EF4-FFF2-40B4-BE49-F238E27FC236}">
                <a16:creationId xmlns:a16="http://schemas.microsoft.com/office/drawing/2014/main" id="{A7A20D04-7B02-4DAB-1FF6-36782BCBAC48}"/>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MAIN/RULES</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92</a:t>
            </a:fld>
            <a:endParaRPr lang="en-US" dirty="0"/>
          </a:p>
        </p:txBody>
      </p:sp>
    </p:spTree>
    <p:extLst>
      <p:ext uri="{BB962C8B-B14F-4D97-AF65-F5344CB8AC3E}">
        <p14:creationId xmlns:p14="http://schemas.microsoft.com/office/powerpoint/2010/main" val="15140565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93</a:t>
            </a:fld>
            <a:endParaRPr lang="en-US" dirty="0"/>
          </a:p>
        </p:txBody>
      </p:sp>
      <p:sp>
        <p:nvSpPr>
          <p:cNvPr id="3" name="Rectangle 2">
            <a:extLst>
              <a:ext uri="{FF2B5EF4-FFF2-40B4-BE49-F238E27FC236}">
                <a16:creationId xmlns:a16="http://schemas.microsoft.com/office/drawing/2014/main" id="{2E77F3B7-042F-3FB2-5454-63291AED8115}"/>
              </a:ext>
            </a:extLst>
          </p:cNvPr>
          <p:cNvSpPr txBox="1">
            <a:spLocks noChangeArrowheads="1"/>
          </p:cNvSpPr>
          <p:nvPr/>
        </p:nvSpPr>
        <p:spPr bwMode="auto">
          <a:xfrm>
            <a:off x="1485149" y="1144190"/>
            <a:ext cx="582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a:latin typeface="Calibri" panose="020F0502020204030204" pitchFamily="34" charset="0"/>
                <a:cs typeface="Calibri" panose="020F0502020204030204" pitchFamily="34" charset="0"/>
              </a:rPr>
              <a:t>SC Main/Rules Meeting Objectives – Agenda</a:t>
            </a:r>
            <a:endParaRPr lang="en-US" sz="2400" kern="0" dirty="0">
              <a:latin typeface="Calibri" panose="020F0502020204030204" pitchFamily="34" charset="0"/>
              <a:cs typeface="Calibri" panose="020F0502020204030204" pitchFamily="34" charset="0"/>
            </a:endParaRPr>
          </a:p>
        </p:txBody>
      </p:sp>
      <p:sp>
        <p:nvSpPr>
          <p:cNvPr id="5" name="Rectangle 5">
            <a:extLst>
              <a:ext uri="{FF2B5EF4-FFF2-40B4-BE49-F238E27FC236}">
                <a16:creationId xmlns:a16="http://schemas.microsoft.com/office/drawing/2014/main" id="{E7A8079F-351E-AE8F-26B2-F47D0F69009D}"/>
              </a:ext>
            </a:extLst>
          </p:cNvPr>
          <p:cNvSpPr>
            <a:spLocks noChangeArrowheads="1"/>
          </p:cNvSpPr>
          <p:nvPr/>
        </p:nvSpPr>
        <p:spPr bwMode="auto">
          <a:xfrm>
            <a:off x="628651" y="1600200"/>
            <a:ext cx="7943850"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225"/>
              </a:spcAft>
            </a:pPr>
            <a:r>
              <a:rPr lang="en-US" sz="1500" b="1" dirty="0">
                <a:latin typeface="Calibri" panose="020F0502020204030204" pitchFamily="34" charset="0"/>
                <a:cs typeface="Calibri" panose="020F0502020204030204" pitchFamily="34" charset="0"/>
              </a:rPr>
              <a:t>Meetings 1&amp;2 (Monday and Tuesday)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802 PAR Requests</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225"/>
              </a:spcAft>
            </a:pPr>
            <a:endParaRPr lang="en-US" sz="15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225"/>
              </a:spcAft>
            </a:pPr>
            <a:r>
              <a:rPr lang="en-US" sz="1500" b="1" dirty="0">
                <a:latin typeface="Calibri" panose="020F0502020204030204" pitchFamily="34" charset="0"/>
                <a:cs typeface="Calibri" panose="020F0502020204030204" pitchFamily="34" charset="0"/>
                <a:sym typeface="Wingdings" panose="05000000000000000000" pitchFamily="2" charset="2"/>
              </a:rPr>
              <a:t>Meeting 3 Wednesday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 -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Recess</a:t>
            </a:r>
          </a:p>
          <a:p>
            <a:pPr marL="0" lvl="2">
              <a:spcAft>
                <a:spcPts val="225"/>
              </a:spcAft>
            </a:pPr>
            <a:endParaRPr lang="en-US" sz="1500" b="1" dirty="0">
              <a:latin typeface="Calibri" panose="020F0502020204030204" pitchFamily="34" charset="0"/>
              <a:cs typeface="Calibri" panose="020F0502020204030204" pitchFamily="34" charset="0"/>
            </a:endParaRPr>
          </a:p>
          <a:p>
            <a:pPr marL="0" lvl="2">
              <a:spcAft>
                <a:spcPts val="225"/>
              </a:spcAft>
            </a:pPr>
            <a:r>
              <a:rPr lang="en-US" sz="1500" b="1" dirty="0">
                <a:latin typeface="Calibri" panose="020F0502020204030204" pitchFamily="34" charset="0"/>
                <a:cs typeface="Calibri" panose="020F0502020204030204" pitchFamily="34" charset="0"/>
              </a:rPr>
              <a:t>Meeting 4 Thursday</a:t>
            </a:r>
            <a:endParaRPr lang="en-US" sz="1500" dirty="0">
              <a:latin typeface="Calibri" panose="020F0502020204030204" pitchFamily="34" charset="0"/>
              <a:cs typeface="Calibri" panose="020F0502020204030204" pitchFamily="34" charset="0"/>
            </a:endParaRP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Discussion on rules and voting credit</a:t>
            </a:r>
          </a:p>
          <a:p>
            <a:pPr marL="342900" lvl="2" indent="-342900">
              <a:spcAft>
                <a:spcPts val="225"/>
              </a:spcAft>
              <a:buFont typeface="+mj-lt"/>
              <a:buAutoNum type="arabicPeriod"/>
            </a:pPr>
            <a:r>
              <a:rPr lang="en-US" sz="1500" dirty="0" err="1">
                <a:latin typeface="Calibri" panose="020F0502020204030204" pitchFamily="34" charset="0"/>
                <a:cs typeface="Calibri" panose="020F0502020204030204" pitchFamily="34" charset="0"/>
              </a:rPr>
              <a:t>A.o.B.</a:t>
            </a:r>
            <a:r>
              <a:rPr lang="en-US" sz="1500" dirty="0">
                <a:latin typeface="Calibri" panose="020F0502020204030204" pitchFamily="34" charset="0"/>
                <a:cs typeface="Calibri" panose="020F0502020204030204" pitchFamily="34" charset="0"/>
              </a:rPr>
              <a:t> </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Adjourn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8977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94</a:t>
            </a:fld>
            <a:endParaRPr lang="en-US" dirty="0"/>
          </a:p>
        </p:txBody>
      </p:sp>
      <p:sp>
        <p:nvSpPr>
          <p:cNvPr id="2" name="Title 1">
            <a:extLst>
              <a:ext uri="{FF2B5EF4-FFF2-40B4-BE49-F238E27FC236}">
                <a16:creationId xmlns:a16="http://schemas.microsoft.com/office/drawing/2014/main" id="{0C2EB27B-16F5-E533-E8FE-2D62BC35B9F2}"/>
              </a:ext>
            </a:extLst>
          </p:cNvPr>
          <p:cNvSpPr txBox="1">
            <a:spLocks/>
          </p:cNvSpPr>
          <p:nvPr/>
        </p:nvSpPr>
        <p:spPr bwMode="auto">
          <a:xfrm>
            <a:off x="713597" y="1028701"/>
            <a:ext cx="7770813" cy="29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2400" b="1" kern="0" dirty="0">
                <a:latin typeface="Calibri" panose="020F0502020204030204" pitchFamily="34" charset="0"/>
                <a:cs typeface="Calibri" panose="020F0502020204030204" pitchFamily="34" charset="0"/>
              </a:rPr>
              <a:t>PAR Review SCM</a:t>
            </a:r>
            <a:endParaRPr lang="en-US" sz="2400" b="1" kern="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4AC3C5-97EE-0D87-A429-E668C695B735}"/>
              </a:ext>
            </a:extLst>
          </p:cNvPr>
          <p:cNvSpPr txBox="1">
            <a:spLocks/>
          </p:cNvSpPr>
          <p:nvPr/>
        </p:nvSpPr>
        <p:spPr bwMode="auto">
          <a:xfrm>
            <a:off x="521550" y="1323171"/>
            <a:ext cx="8154906" cy="404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214313" indent="-214313" algn="l"/>
            <a:r>
              <a:rPr lang="en-US" sz="1800" kern="0" dirty="0">
                <a:latin typeface="Calibri" panose="020F0502020204030204" pitchFamily="34" charset="0"/>
                <a:ea typeface="Calibri" panose="020F0502020204030204" pitchFamily="34" charset="0"/>
                <a:cs typeface="Calibri" panose="020F0502020204030204" pitchFamily="34" charset="0"/>
              </a:rPr>
              <a:t>PARs to be considered at November 2023 Plenary</a:t>
            </a:r>
            <a:r>
              <a:rPr lang="en-US" sz="18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800" kern="0" dirty="0">
                <a:solidFill>
                  <a:srgbClr val="000000"/>
                </a:solidFill>
                <a:latin typeface="Calibri" panose="020F0502020204030204" pitchFamily="34" charset="0"/>
                <a:ea typeface="Calibri" panose="020F0502020204030204" pitchFamily="34" charset="0"/>
                <a:cs typeface="Calibri" panose="020F0502020204030204" pitchFamily="34" charset="0"/>
              </a:rPr>
              <a:t>Nov 12-17) Honolulu, HI, USA</a:t>
            </a:r>
          </a:p>
          <a:p>
            <a:pPr lvl="1" algn="l">
              <a:buFont typeface="Arial" panose="020B0604020202020204" pitchFamily="34" charset="0"/>
              <a:buChar char="•"/>
            </a:pP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802.1CB-2017/Cor1 - FRER Corrigendum 1,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2"/>
              </a:rPr>
              <a:t>PAR</a:t>
            </a:r>
            <a:endPar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l">
              <a:buFont typeface="Arial" panose="020B0604020202020204" pitchFamily="34" charset="0"/>
              <a:buChar char="•"/>
            </a:pP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802.1ACea - Amendment - Support for IEEE Std 802.15.6 ,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PAR</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CSD</a:t>
            </a:r>
            <a:endPar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l">
              <a:buFont typeface="Arial" panose="020B0604020202020204" pitchFamily="34" charset="0"/>
              <a:buChar char="•"/>
            </a:pP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802.1AXdz - Amendment - YANG for Link Aggregation ,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5"/>
              </a:rPr>
              <a:t>PAR</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6"/>
              </a:rPr>
              <a:t>CSD</a:t>
            </a:r>
            <a:endPar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l">
              <a:buFont typeface="Arial" panose="020B0604020202020204" pitchFamily="34" charset="0"/>
              <a:buChar char="•"/>
            </a:pP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802.15.4ad - Amendment - Data rate and range extensions to IEEE 802.15.4 Smart Utility Network (SUN) Physical layer (PHY),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7"/>
              </a:rPr>
              <a:t>PAR</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rPr>
              <a:t>CSD</a:t>
            </a:r>
            <a:endPar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l">
              <a:buFont typeface="Arial" panose="020B0604020202020204" pitchFamily="34" charset="0"/>
              <a:buChar char="•"/>
            </a:pP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802.19.3a - Recommended Practice Amendment: Enhanced sub-1GHz Coexistence ,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9"/>
              </a:rPr>
              <a:t>PAR</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10"/>
              </a:rPr>
              <a:t>CSD</a:t>
            </a:r>
            <a:endParaRPr lang="en-GB" sz="135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en-US" altLang="en-US" sz="2700" kern="0" dirty="0"/>
          </a:p>
          <a:p>
            <a:pPr marL="214313" indent="-214313" algn="l"/>
            <a:r>
              <a:rPr lang="en-US" altLang="en-US" sz="1800" kern="0" dirty="0">
                <a:latin typeface="Calibri" panose="020F0502020204030204" pitchFamily="34" charset="0"/>
                <a:cs typeface="Calibri" panose="020F0502020204030204" pitchFamily="34" charset="0"/>
              </a:rPr>
              <a:t>802.15 Comments are due Tuesday 14 November </a:t>
            </a:r>
            <a:r>
              <a:rPr lang="en-US" sz="1800" kern="0" dirty="0">
                <a:latin typeface="Calibri" panose="020F0502020204030204" pitchFamily="34" charset="0"/>
                <a:cs typeface="Calibri" panose="020F0502020204030204" pitchFamily="34" charset="0"/>
              </a:rPr>
              <a:t>18:00</a:t>
            </a:r>
          </a:p>
          <a:p>
            <a:pPr marL="214313" indent="-214313" algn="l"/>
            <a:r>
              <a:rPr lang="en-US" altLang="en-US" sz="1800" kern="0" dirty="0">
                <a:latin typeface="Calibri" panose="020F0502020204030204" pitchFamily="34" charset="0"/>
                <a:cs typeface="Calibri" panose="020F0502020204030204" pitchFamily="34" charset="0"/>
              </a:rPr>
              <a:t>Comments submitted as document: </a:t>
            </a:r>
          </a:p>
          <a:p>
            <a:pPr algn="l"/>
            <a:r>
              <a:rPr lang="en-US" altLang="en-US" sz="1800" kern="0" dirty="0">
                <a:latin typeface="Calibri" panose="020F0502020204030204" pitchFamily="34" charset="0"/>
                <a:ea typeface="Calibri" panose="020F0502020204030204" pitchFamily="34" charset="0"/>
                <a:cs typeface="Calibri" panose="020F0502020204030204" pitchFamily="34" charset="0"/>
                <a:hlinkClick r:id="rId11"/>
              </a:rPr>
              <a:t>https://mentor.ieee.org/802.15/dcn/23/15-23-0580-00-0mag-802-15-comments-on-pars-csds-november-2023.pptx</a:t>
            </a:r>
            <a:endParaRPr lang="en-US" altLang="en-US" sz="1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altLang="en-US" sz="18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7218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95</a:t>
            </a:fld>
            <a:endParaRPr lang="en-US" dirty="0"/>
          </a:p>
        </p:txBody>
      </p:sp>
      <p:sp>
        <p:nvSpPr>
          <p:cNvPr id="2" name="Rectangle 2">
            <a:extLst>
              <a:ext uri="{FF2B5EF4-FFF2-40B4-BE49-F238E27FC236}">
                <a16:creationId xmlns:a16="http://schemas.microsoft.com/office/drawing/2014/main" id="{EF0CA503-A023-C8AE-ED79-1F14BE5CB0F0}"/>
              </a:ext>
            </a:extLst>
          </p:cNvPr>
          <p:cNvSpPr txBox="1">
            <a:spLocks noChangeArrowheads="1"/>
          </p:cNvSpPr>
          <p:nvPr/>
        </p:nvSpPr>
        <p:spPr bwMode="auto">
          <a:xfrm>
            <a:off x="1485149" y="1144190"/>
            <a:ext cx="582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dirty="0">
                <a:latin typeface="Calibri" panose="020F0502020204030204" pitchFamily="34" charset="0"/>
                <a:cs typeface="Calibri" panose="020F0502020204030204" pitchFamily="34" charset="0"/>
              </a:rPr>
              <a:t>SCM other items</a:t>
            </a:r>
            <a:endParaRPr lang="en-US" sz="2400" kern="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E604881F-931A-9FED-E111-EBBFB791BC9A}"/>
              </a:ext>
            </a:extLst>
          </p:cNvPr>
          <p:cNvSpPr>
            <a:spLocks noChangeArrowheads="1"/>
          </p:cNvSpPr>
          <p:nvPr/>
        </p:nvSpPr>
        <p:spPr bwMode="auto">
          <a:xfrm>
            <a:off x="1314451" y="1600200"/>
            <a:ext cx="6499384"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257175" lvl="2" indent="-257175">
              <a:spcAft>
                <a:spcPts val="45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No urgent changes to operations manual – see next slide</a:t>
            </a:r>
          </a:p>
          <a:p>
            <a:pPr marL="0" lvl="2">
              <a:spcAft>
                <a:spcPts val="450"/>
              </a:spcAft>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0693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96</a:t>
            </a:fld>
            <a:endParaRPr lang="en-US" dirty="0"/>
          </a:p>
        </p:txBody>
      </p:sp>
      <p:sp>
        <p:nvSpPr>
          <p:cNvPr id="2" name="Content Placeholder 2">
            <a:extLst>
              <a:ext uri="{FF2B5EF4-FFF2-40B4-BE49-F238E27FC236}">
                <a16:creationId xmlns:a16="http://schemas.microsoft.com/office/drawing/2014/main" id="{A1EB6484-118B-6423-861F-3EBCB2116A3F}"/>
              </a:ext>
            </a:extLst>
          </p:cNvPr>
          <p:cNvSpPr txBox="1">
            <a:spLocks/>
          </p:cNvSpPr>
          <p:nvPr/>
        </p:nvSpPr>
        <p:spPr>
          <a:xfrm>
            <a:off x="521550" y="1323171"/>
            <a:ext cx="8154906" cy="40489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lgn="ctr">
              <a:spcBef>
                <a:spcPct val="0"/>
              </a:spcBef>
              <a:buNone/>
            </a:pPr>
            <a:r>
              <a:rPr lang="en-GB" sz="2400" b="1" kern="0" dirty="0">
                <a:solidFill>
                  <a:schemeClr val="tx2"/>
                </a:solidFill>
                <a:latin typeface="Calibri" panose="020F0502020204030204" pitchFamily="34" charset="0"/>
                <a:ea typeface="ＭＳ Ｐゴシック" charset="0"/>
                <a:cs typeface="Calibri" panose="020F0502020204030204" pitchFamily="34" charset="0"/>
              </a:rPr>
              <a:t>General discussion</a:t>
            </a:r>
          </a:p>
          <a:p>
            <a:pPr marL="514350" lvl="1"/>
            <a:r>
              <a:rPr lang="en-GB" sz="1500" kern="0" dirty="0">
                <a:latin typeface="Calibri" panose="020F0502020204030204" pitchFamily="34" charset="0"/>
                <a:cs typeface="Calibri" panose="020F0502020204030204" pitchFamily="34" charset="0"/>
              </a:rPr>
              <a:t>Evening meetings should be optional, i.e. not counted in denominator of voting credit</a:t>
            </a:r>
          </a:p>
          <a:p>
            <a:pPr marL="0" indent="0">
              <a:buNone/>
            </a:pPr>
            <a:endParaRPr lang="en-GB" sz="1800" kern="0" dirty="0">
              <a:latin typeface="Calibri" panose="020F0502020204030204" pitchFamily="34" charset="0"/>
              <a:ea typeface="Calibri" panose="020F0502020204030204" pitchFamily="34" charset="0"/>
              <a:cs typeface="Calibri" panose="020F0502020204030204" pitchFamily="34" charset="0"/>
            </a:endParaRPr>
          </a:p>
          <a:p>
            <a:pPr marL="0" indent="0" algn="ctr">
              <a:spcBef>
                <a:spcPct val="0"/>
              </a:spcBef>
              <a:buNone/>
            </a:pPr>
            <a:r>
              <a:rPr lang="en-GB" sz="2400" b="1" kern="0" dirty="0">
                <a:solidFill>
                  <a:schemeClr val="tx2"/>
                </a:solidFill>
                <a:latin typeface="Calibri" panose="020F0502020204030204" pitchFamily="34" charset="0"/>
                <a:ea typeface="ＭＳ Ｐゴシック" charset="0"/>
                <a:cs typeface="Calibri" panose="020F0502020204030204" pitchFamily="34" charset="0"/>
              </a:rPr>
              <a:t>Discussion about Operations Manual, Rules, Hybrid meetings and increasing participation</a:t>
            </a:r>
          </a:p>
          <a:p>
            <a:pPr marL="214313" indent="-214313"/>
            <a:r>
              <a:rPr lang="en-GB" sz="1800" kern="0" dirty="0">
                <a:latin typeface="Calibri" panose="020F0502020204030204" pitchFamily="34" charset="0"/>
                <a:ea typeface="Calibri" panose="020F0502020204030204" pitchFamily="34" charset="0"/>
                <a:cs typeface="Calibri" panose="020F0502020204030204" pitchFamily="34" charset="0"/>
              </a:rPr>
              <a:t>Recommendations from attendees:</a:t>
            </a:r>
          </a:p>
          <a:p>
            <a:pPr marL="514350" lvl="1"/>
            <a:r>
              <a:rPr lang="en-GB" sz="1500" kern="0" dirty="0">
                <a:latin typeface="Calibri" panose="020F0502020204030204" pitchFamily="34" charset="0"/>
                <a:ea typeface="Calibri" panose="020F0502020204030204" pitchFamily="34" charset="0"/>
                <a:cs typeface="Calibri" panose="020F0502020204030204" pitchFamily="34" charset="0"/>
              </a:rPr>
              <a:t>Assign 2 meeting credits for attending closing plenary</a:t>
            </a:r>
          </a:p>
          <a:p>
            <a:pPr marL="514350" lvl="1"/>
            <a:r>
              <a:rPr lang="en-GB" altLang="en-US" sz="1500" kern="0" dirty="0">
                <a:latin typeface="Calibri" panose="020F0502020204030204" pitchFamily="34" charset="0"/>
                <a:ea typeface="Calibri" panose="020F0502020204030204" pitchFamily="34" charset="0"/>
                <a:cs typeface="Calibri" panose="020F0502020204030204" pitchFamily="34" charset="0"/>
              </a:rPr>
              <a:t>Gain and retain voting rights using the same criteria as current rules, but MUST be in-person attendance</a:t>
            </a:r>
          </a:p>
          <a:p>
            <a:pPr marL="514350" lvl="1"/>
            <a:r>
              <a:rPr lang="en-GB" altLang="en-US" sz="1500" kern="0" dirty="0">
                <a:latin typeface="Calibri" panose="020F0502020204030204" pitchFamily="34" charset="0"/>
                <a:ea typeface="Calibri" panose="020F0502020204030204" pitchFamily="34" charset="0"/>
                <a:cs typeface="Calibri" panose="020F0502020204030204" pitchFamily="34" charset="0"/>
              </a:rPr>
              <a:t>Task group/standing committee  chair/vice chair, must be voting members of 802.15 – need to clarify in operations manual</a:t>
            </a:r>
          </a:p>
          <a:p>
            <a:pPr marL="514350" lvl="1"/>
            <a:r>
              <a:rPr lang="en-GB" altLang="en-US" sz="1500" kern="0" dirty="0">
                <a:latin typeface="Calibri" panose="020F0502020204030204" pitchFamily="34" charset="0"/>
                <a:ea typeface="Calibri" panose="020F0502020204030204" pitchFamily="34" charset="0"/>
                <a:cs typeface="Calibri" panose="020F0502020204030204" pitchFamily="34" charset="0"/>
              </a:rPr>
              <a:t>Sub - group chair or vice chair (or designated voting member) must be present </a:t>
            </a:r>
            <a:r>
              <a:rPr lang="en-GB" altLang="en-US" sz="1500" b="1" kern="0" dirty="0">
                <a:latin typeface="Calibri" panose="020F0502020204030204" pitchFamily="34" charset="0"/>
                <a:ea typeface="Calibri" panose="020F0502020204030204" pitchFamily="34" charset="0"/>
                <a:cs typeface="Calibri" panose="020F0502020204030204" pitchFamily="34" charset="0"/>
              </a:rPr>
              <a:t>in-person</a:t>
            </a:r>
            <a:r>
              <a:rPr lang="en-GB" altLang="en-US" sz="1500" kern="0" dirty="0">
                <a:latin typeface="Calibri" panose="020F0502020204030204" pitchFamily="34" charset="0"/>
                <a:ea typeface="Calibri" panose="020F0502020204030204" pitchFamily="34" charset="0"/>
                <a:cs typeface="Calibri" panose="020F0502020204030204" pitchFamily="34" charset="0"/>
              </a:rPr>
              <a:t> to run the meetings during a hybrid session.</a:t>
            </a:r>
          </a:p>
          <a:p>
            <a:pPr marL="514350" lvl="1"/>
            <a:endParaRPr lang="en-GB" altLang="en-US" sz="1500" kern="0" dirty="0">
              <a:latin typeface="Calibri" panose="020F0502020204030204" pitchFamily="34" charset="0"/>
              <a:ea typeface="Calibri" panose="020F0502020204030204" pitchFamily="34" charset="0"/>
              <a:cs typeface="Calibri" panose="020F0502020204030204" pitchFamily="34" charset="0"/>
            </a:endParaRPr>
          </a:p>
          <a:p>
            <a:pPr marL="214313"/>
            <a:endParaRPr lang="en-GB" alt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altLang="en-US" sz="1800" kern="0" dirty="0">
              <a:latin typeface="Calibri" panose="020F0502020204030204" pitchFamily="34" charset="0"/>
              <a:ea typeface="Calibri" panose="020F0502020204030204" pitchFamily="34" charset="0"/>
              <a:cs typeface="Calibri" panose="020F0502020204030204" pitchFamily="34" charset="0"/>
            </a:endParaRPr>
          </a:p>
          <a:p>
            <a:pPr marL="214313"/>
            <a:endParaRPr lang="en-GB" altLang="en-US" sz="1800" kern="0" dirty="0">
              <a:latin typeface="Calibri" panose="020F0502020204030204" pitchFamily="34" charset="0"/>
              <a:ea typeface="Calibri" panose="020F0502020204030204" pitchFamily="34" charset="0"/>
              <a:cs typeface="Calibri" panose="020F0502020204030204" pitchFamily="34" charset="0"/>
            </a:endParaRPr>
          </a:p>
          <a:p>
            <a:pPr marL="214313"/>
            <a:endParaRPr lang="en-US" altLang="en-US" sz="18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10427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THz</a:t>
            </a:r>
            <a:br>
              <a:rPr lang="de-DE" dirty="0"/>
            </a:br>
            <a:r>
              <a:rPr lang="de-DE" dirty="0"/>
              <a:t>November 2023 </a:t>
            </a:r>
            <a:br>
              <a:rPr lang="de-DE" dirty="0"/>
            </a:br>
            <a:r>
              <a:rPr lang="de-DE" dirty="0"/>
              <a:t>Closing Report</a:t>
            </a:r>
            <a:br>
              <a:rPr lang="de-DE" dirty="0"/>
            </a:br>
            <a:br>
              <a:rPr lang="de-DE" dirty="0"/>
            </a:br>
            <a:r>
              <a:rPr lang="de-DE" dirty="0"/>
              <a:t>Did not meet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97</a:t>
            </a:fld>
            <a:endParaRPr lang="en-US" dirty="0"/>
          </a:p>
        </p:txBody>
      </p:sp>
    </p:spTree>
    <p:extLst>
      <p:ext uri="{BB962C8B-B14F-4D97-AF65-F5344CB8AC3E}">
        <p14:creationId xmlns:p14="http://schemas.microsoft.com/office/powerpoint/2010/main" val="20190555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WNG</a:t>
            </a:r>
            <a:br>
              <a:rPr lang="de-DE" dirty="0"/>
            </a:br>
            <a:r>
              <a:rPr lang="de-DE" dirty="0"/>
              <a:t>November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98</a:t>
            </a:fld>
            <a:endParaRPr lang="en-US" dirty="0"/>
          </a:p>
        </p:txBody>
      </p:sp>
    </p:spTree>
    <p:extLst>
      <p:ext uri="{BB962C8B-B14F-4D97-AF65-F5344CB8AC3E}">
        <p14:creationId xmlns:p14="http://schemas.microsoft.com/office/powerpoint/2010/main" val="10277515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200" dirty="0">
                <a:latin typeface="Verdana" panose="020B0604030504040204" pitchFamily="34" charset="0"/>
                <a:ea typeface="Verdana" panose="020B0604030504040204" pitchFamily="34" charset="0"/>
              </a:rPr>
              <a:t>Opening and Meeting Reminders</a:t>
            </a:r>
          </a:p>
          <a:p>
            <a:pPr marL="514350" indent="-514350">
              <a:buFont typeface="+mj-lt"/>
              <a:buAutoNum type="arabicPeriod"/>
              <a:defRPr/>
            </a:pPr>
            <a:r>
              <a:rPr lang="en-US" sz="2200" dirty="0">
                <a:latin typeface="Verdana" panose="020B0604030504040204" pitchFamily="34" charset="0"/>
                <a:ea typeface="Verdana" panose="020B0604030504040204" pitchFamily="34" charset="0"/>
              </a:rPr>
              <a:t>Presentations and discussion</a:t>
            </a:r>
          </a:p>
          <a:p>
            <a:pPr marL="857250" lvl="2" indent="-514350">
              <a:buFont typeface="+mj-lt"/>
              <a:buAutoNum type="arabicPeriod"/>
              <a:defRPr/>
            </a:pPr>
            <a:r>
              <a:rPr lang="en-US" sz="1800" dirty="0">
                <a:latin typeface="Verdana" panose="020B0604030504040204" pitchFamily="34" charset="0"/>
                <a:ea typeface="Verdana" panose="020B0604030504040204" pitchFamily="34" charset="0"/>
                <a:cs typeface="+mn-cs"/>
              </a:rPr>
              <a:t>Channel Measurements, sub-1GHz bands (Robert)</a:t>
            </a:r>
          </a:p>
          <a:p>
            <a:pPr marL="857250" lvl="2" indent="-514350">
              <a:buFont typeface="+mj-lt"/>
              <a:buAutoNum type="arabicPeriod"/>
              <a:defRPr/>
            </a:pPr>
            <a:r>
              <a:rPr lang="en-US" sz="1800" dirty="0">
                <a:latin typeface="Verdana" panose="020B0604030504040204" pitchFamily="34" charset="0"/>
                <a:ea typeface="Verdana" panose="020B0604030504040204" pitchFamily="34" charset="0"/>
                <a:cs typeface="+mn-cs"/>
              </a:rPr>
              <a:t>Next Generation Optical Camera Communication Standard (Yeong Min Jang)</a:t>
            </a:r>
          </a:p>
          <a:p>
            <a:pPr marL="514350" indent="-514350">
              <a:buFont typeface="+mj-lt"/>
              <a:buAutoNum type="arabicPeriod"/>
              <a:defRPr/>
            </a:pPr>
            <a:r>
              <a:rPr lang="en-US" sz="2200" dirty="0">
                <a:latin typeface="Verdana" panose="020B0604030504040204" pitchFamily="34" charset="0"/>
                <a:ea typeface="Verdana" panose="020B0604030504040204" pitchFamily="34" charset="0"/>
              </a:rPr>
              <a:t>Any other business</a:t>
            </a:r>
          </a:p>
          <a:p>
            <a:pPr marL="514350" indent="-514350">
              <a:buFont typeface="+mj-lt"/>
              <a:buAutoNum type="arabicPeriod"/>
              <a:defRPr/>
            </a:pPr>
            <a:r>
              <a:rPr lang="en-US" sz="2200" dirty="0">
                <a:latin typeface="Verdana" panose="020B0604030504040204" pitchFamily="34" charset="0"/>
                <a:ea typeface="Verdana" panose="020B0604030504040204" pitchFamily="34" charset="0"/>
              </a:rPr>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99</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47251</TotalTime>
  <Words>8072</Words>
  <Application>Microsoft Office PowerPoint</Application>
  <PresentationFormat>On-screen Show (4:3)</PresentationFormat>
  <Paragraphs>1133</Paragraphs>
  <Slides>104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ＭＳ Ｐゴシック</vt:lpstr>
      <vt:lpstr>游ゴシック</vt:lpstr>
      <vt:lpstr>Arial</vt:lpstr>
      <vt:lpstr>Arial Rounded MT Bold</vt:lpstr>
      <vt:lpstr>Calibri</vt:lpstr>
      <vt:lpstr>Times New Roman</vt:lpstr>
      <vt:lpstr>Verdana</vt:lpstr>
      <vt:lpstr>Wingdings</vt:lpstr>
      <vt:lpstr>IEEE-802_15</vt:lpstr>
      <vt:lpstr> 147th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TG3mb (HDR) November 2023  Closing Report  Did not meet - Draft at IEEE Editor</vt:lpstr>
      <vt:lpstr>TG4ab (NG-UWB) November 2023  Closing Report</vt:lpstr>
      <vt:lpstr>Overview</vt:lpstr>
      <vt:lpstr>Session Objectives</vt:lpstr>
      <vt:lpstr>Presentations during plenary</vt:lpstr>
      <vt:lpstr>Motion</vt:lpstr>
      <vt:lpstr>Next Steps</vt:lpstr>
      <vt:lpstr>Interim telecon/Webex schedule</vt:lpstr>
      <vt:lpstr>TG4ac (Privacy) November 2023  Closing Report</vt:lpstr>
      <vt:lpstr>PowerPoint Presentation</vt:lpstr>
      <vt:lpstr>PowerPoint Presentation</vt:lpstr>
      <vt:lpstr>PowerPoint Presentation</vt:lpstr>
      <vt:lpstr>PowerPoint Presentation</vt:lpstr>
      <vt:lpstr>PowerPoint Presentation</vt:lpstr>
      <vt:lpstr>PowerPoint Presentation</vt:lpstr>
      <vt:lpstr>TG4me (Revision to 802.15.4 2020) November 2023  Closing Report</vt:lpstr>
      <vt:lpstr>15.4me Sessions this Week</vt:lpstr>
      <vt:lpstr>Agenda </vt:lpstr>
      <vt:lpstr>TG Motion for CRG</vt:lpstr>
      <vt:lpstr>WG Motion for CRG</vt:lpstr>
      <vt:lpstr>PowerPoint Presentation</vt:lpstr>
      <vt:lpstr>PowerPoint Presentation</vt:lpstr>
      <vt:lpstr>PowerPoint Presentation</vt:lpstr>
      <vt:lpstr>TG6ma (BAN/VAN) November 2023  Closing Report</vt:lpstr>
      <vt:lpstr>Objectives of TG 6ma – Enhanced Dependability Body Area Network (ED-BAN)</vt:lpstr>
      <vt:lpstr>TG15.6ma Interim Session Schedule for 13-16th, Nov. 2023</vt:lpstr>
      <vt:lpstr>TG15.6ma Interim Session Schedule for 13-16th, Nov.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TG7a (HR LR OCC) November 2023  Closing Report</vt:lpstr>
      <vt:lpstr>PowerPoint Presentation</vt:lpstr>
      <vt:lpstr>PowerPoint Presentation</vt:lpstr>
      <vt:lpstr>PowerPoint Presentation</vt:lpstr>
      <vt:lpstr>PowerPoint Presentation</vt:lpstr>
      <vt:lpstr>TG16t (Lic-NB) November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 (NG-SUN PHYs) November 2023  Closing Report</vt:lpstr>
      <vt:lpstr>PowerPoint Presentation</vt:lpstr>
      <vt:lpstr>PowerPoint Presentation</vt:lpstr>
      <vt:lpstr>PowerPoint Presentation</vt:lpstr>
      <vt:lpstr>PowerPoint Presentation</vt:lpstr>
      <vt:lpstr>PowerPoint Presentation</vt:lpstr>
      <vt:lpstr>SC IETF November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MAIN/RULES November 2023  Closing Report</vt:lpstr>
      <vt:lpstr>PowerPoint Presentation</vt:lpstr>
      <vt:lpstr>PowerPoint Presentation</vt:lpstr>
      <vt:lpstr>PowerPoint Presentation</vt:lpstr>
      <vt:lpstr>PowerPoint Presentation</vt:lpstr>
      <vt:lpstr>SC THz November 2023  Closing Report  Did not meet</vt:lpstr>
      <vt:lpstr>SC WNG November 2023  Closing Report</vt:lpstr>
      <vt:lpstr>PowerPoint Presentation</vt:lpstr>
      <vt:lpstr>References</vt:lpstr>
      <vt:lpstr>The usual question</vt:lpstr>
      <vt:lpstr>The usual question</vt:lpstr>
      <vt:lpstr>The usual question</vt:lpstr>
      <vt:lpstr>The usual question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1320</cp:revision>
  <cp:lastPrinted>2000-07-07T01:25:49Z</cp:lastPrinted>
  <dcterms:created xsi:type="dcterms:W3CDTF">1999-06-22T06:24:01Z</dcterms:created>
  <dcterms:modified xsi:type="dcterms:W3CDTF">2023-11-29T00:36:18Z</dcterms:modified>
  <cp:category/>
</cp:coreProperties>
</file>