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3"/>
  </p:notesMasterIdLst>
  <p:handoutMasterIdLst>
    <p:handoutMasterId r:id="rId14"/>
  </p:handoutMasterIdLst>
  <p:sldIdLst>
    <p:sldId id="259" r:id="rId5"/>
    <p:sldId id="258" r:id="rId6"/>
    <p:sldId id="398" r:id="rId7"/>
    <p:sldId id="311" r:id="rId8"/>
    <p:sldId id="256" r:id="rId9"/>
    <p:sldId id="310" r:id="rId10"/>
    <p:sldId id="404" r:id="rId11"/>
    <p:sldId id="40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86424" autoAdjust="0"/>
  </p:normalViewPr>
  <p:slideViewPr>
    <p:cSldViewPr>
      <p:cViewPr varScale="1">
        <p:scale>
          <a:sx n="65" d="100"/>
          <a:sy n="65" d="100"/>
        </p:scale>
        <p:origin x="612"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1606"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IEEE 802.15-15-23-0525-00-0000 </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2023</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IEEE 802.15-23-0525-00-0000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2023</a:t>
            </a:r>
            <a:endParaRPr lang="en-US" altLang="en-US" dirty="0"/>
          </a:p>
        </p:txBody>
      </p:sp>
      <p:sp>
        <p:nvSpPr>
          <p:cNvPr id="2052" name="Rectangle 4"/>
          <p:cNvSpPr>
            <a:spLocks noGrp="1" noRot="1" noChangeAspect="1" noChangeArrowheads="1" noTextEdit="1"/>
          </p:cNvSpPr>
          <p:nvPr>
            <p:ph type="sldImg" idx="2"/>
          </p:nvPr>
        </p:nvSpPr>
        <p:spPr bwMode="auto">
          <a:xfrm>
            <a:off x="1152525" y="982662"/>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802.15-15-23-0525-00-0000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September 2023</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802.15-15-23-0525-00-0000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September 2023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4</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982663"/>
            <a:ext cx="4625975" cy="3468687"/>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IEEE 802.15-23-0525-00-0000</a:t>
            </a:r>
            <a:endParaRPr lang="en-US" altLang="en-US" dirty="0"/>
          </a:p>
        </p:txBody>
      </p:sp>
      <p:sp>
        <p:nvSpPr>
          <p:cNvPr id="5" name="Date Placeholder 4"/>
          <p:cNvSpPr>
            <a:spLocks noGrp="1"/>
          </p:cNvSpPr>
          <p:nvPr>
            <p:ph type="dt" idx="1"/>
          </p:nvPr>
        </p:nvSpPr>
        <p:spPr/>
        <p:txBody>
          <a:bodyPr/>
          <a:lstStyle/>
          <a:p>
            <a:r>
              <a:rPr lang="en-US" altLang="en-US"/>
              <a:t>September 2023</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2708568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528977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402968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November 2023</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November 2023</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November 2023</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November 2023</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November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November 2023</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November 2023</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November 2023</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November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November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November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November 2023</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November 2023</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November 2023</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November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November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November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2023</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Date Placeholder 1">
            <a:extLst>
              <a:ext uri="{FF2B5EF4-FFF2-40B4-BE49-F238E27FC236}">
                <a16:creationId xmlns:a16="http://schemas.microsoft.com/office/drawing/2014/main" id="{A1ED0DA0-37B0-B918-3EC8-92E1F6C50767}"/>
              </a:ext>
            </a:extLst>
          </p:cNvPr>
          <p:cNvSpPr>
            <a:spLocks noGrp="1"/>
          </p:cNvSpPr>
          <p:nvPr>
            <p:ph type="dt" sz="half" idx="10"/>
          </p:nvPr>
        </p:nvSpPr>
        <p:spPr/>
        <p:txBody>
          <a:bodyPr/>
          <a:lstStyle/>
          <a:p>
            <a:r>
              <a:rPr lang="en-US" altLang="en-US"/>
              <a:t>November 2023</a:t>
            </a:r>
            <a:endParaRPr lang="en-US" altLang="en-US" dirty="0"/>
          </a:p>
        </p:txBody>
      </p:sp>
      <p:sp>
        <p:nvSpPr>
          <p:cNvPr id="3" name="Footer Placeholder 2">
            <a:extLst>
              <a:ext uri="{FF2B5EF4-FFF2-40B4-BE49-F238E27FC236}">
                <a16:creationId xmlns:a16="http://schemas.microsoft.com/office/drawing/2014/main" id="{FD9B0008-C66E-136C-A183-7E0DF0919C7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4" name="Slide Number Placeholder 3">
            <a:extLst>
              <a:ext uri="{FF2B5EF4-FFF2-40B4-BE49-F238E27FC236}">
                <a16:creationId xmlns:a16="http://schemas.microsoft.com/office/drawing/2014/main" id="{A8DD2485-B292-154E-0631-E163E67C80F9}"/>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2023</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 </a:t>
            </a:r>
            <a:r>
              <a:rPr lang="en-US" sz="1400" b="1" dirty="0">
                <a:effectLst/>
              </a:rPr>
              <a:t> IEEE 802.15-23-0525-00-0000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2023</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2023</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186-01-0wng-multi-ap-coordination-over-fibr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73212"/>
            <a:ext cx="1600200" cy="230832"/>
          </a:xfrm>
        </p:spPr>
        <p:txBody>
          <a:bodyPr/>
          <a:lstStyle/>
          <a:p>
            <a:r>
              <a:rPr lang="en-US" altLang="en-US" sz="1500"/>
              <a:t>November 2023</a:t>
            </a:r>
            <a:endParaRPr lang="en-US" altLang="en-US" sz="1500"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7" name="Rectangle 3">
            <a:extLst>
              <a:ext uri="{FF2B5EF4-FFF2-40B4-BE49-F238E27FC236}">
                <a16:creationId xmlns:a16="http://schemas.microsoft.com/office/drawing/2014/main" id="{91EC9994-9E97-D67C-AEEE-CEAB7193124B}"/>
              </a:ext>
            </a:extLst>
          </p:cNvPr>
          <p:cNvSpPr>
            <a:spLocks noChangeArrowheads="1"/>
          </p:cNvSpPr>
          <p:nvPr/>
        </p:nvSpPr>
        <p:spPr bwMode="auto">
          <a:xfrm>
            <a:off x="256938" y="748146"/>
            <a:ext cx="8635541" cy="4140242"/>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solidFill>
                  <a:srgbClr val="FF0000"/>
                </a:solidFill>
                <a:latin typeface="Times New Roman" panose="02020603050405020304" pitchFamily="18" charset="0"/>
              </a:rPr>
              <a:t>Liaison Report on 802.11 for November 2023</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November 16,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Al Petrick (Jones-Petrick and Associates) </a:t>
            </a:r>
            <a:r>
              <a:rPr lang="en-US" sz="1050" b="1" i="0" dirty="0">
                <a:solidFill>
                  <a:srgbClr val="000000"/>
                </a:solidFill>
                <a:effectLst/>
                <a:latin typeface="Verdana" panose="020B0604030504040204" pitchFamily="34" charset="0"/>
              </a:rPr>
              <a:t>15-23-0617-00-0000</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+1 321-235-3269,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apetrick123@gmail.com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 Liaison Report on 802.11 for November 2023</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 </a:t>
            </a:r>
            <a:r>
              <a:rPr lang="en-US" altLang="en-US" sz="1600" u="sng" dirty="0">
                <a:solidFill>
                  <a:srgbClr val="FF0000"/>
                </a:solidFill>
                <a:latin typeface="Times New Roman" panose="02020603050405020304" pitchFamily="18" charset="0"/>
              </a:rPr>
              <a:t>November 16, 2023</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November 2023</a:t>
            </a:r>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15-23-</a:t>
            </a:r>
            <a:r>
              <a:rPr lang="en-US" sz="2800" b="1" dirty="0">
                <a:solidFill>
                  <a:srgbClr val="FF0000"/>
                </a:solidFill>
              </a:rPr>
              <a:t>0617</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b="1" i="1" dirty="0">
                <a:solidFill>
                  <a:srgbClr val="FF0000"/>
                </a:solidFill>
              </a:rPr>
              <a:t>Hilton Hawaiian Village</a:t>
            </a:r>
            <a:br>
              <a:rPr lang="en-US" sz="3600" b="1" i="1" dirty="0">
                <a:solidFill>
                  <a:schemeClr val="accent6">
                    <a:lumMod val="75000"/>
                  </a:schemeClr>
                </a:solidFill>
              </a:rPr>
            </a:br>
            <a:r>
              <a:rPr lang="en-US" sz="2800" b="1" i="1" dirty="0">
                <a:solidFill>
                  <a:schemeClr val="accent6">
                    <a:lumMod val="75000"/>
                  </a:schemeClr>
                </a:solidFill>
              </a:rPr>
              <a:t> </a:t>
            </a:r>
            <a:r>
              <a:rPr lang="en-US" sz="2400" b="1" i="1" dirty="0">
                <a:solidFill>
                  <a:schemeClr val="tx2"/>
                </a:solidFill>
              </a:rPr>
              <a:t>Honolulu, HI</a:t>
            </a:r>
          </a:p>
          <a:p>
            <a:r>
              <a:rPr lang="en-US" sz="2400" i="1" dirty="0">
                <a:solidFill>
                  <a:schemeClr val="tx2"/>
                </a:solidFill>
              </a:rPr>
              <a:t>November 12 -17, 2023</a:t>
            </a:r>
            <a:endParaRPr lang="en-US" altLang="en-US" sz="2400" i="1" dirty="0">
              <a:solidFill>
                <a:schemeClr val="tx2"/>
              </a:solidFill>
            </a:endParaRP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58746" y="871512"/>
            <a:ext cx="6572250" cy="486965"/>
          </a:xfrm>
        </p:spPr>
        <p:txBody>
          <a:bodyPr/>
          <a:lstStyle/>
          <a:p>
            <a:r>
              <a:rPr lang="en-US" dirty="0"/>
              <a:t>IEEE 802.11 Standards Pipeline</a:t>
            </a:r>
          </a:p>
        </p:txBody>
      </p:sp>
      <p:sp>
        <p:nvSpPr>
          <p:cNvPr id="30723" name="Text Box 3"/>
          <p:cNvSpPr txBox="1">
            <a:spLocks noChangeArrowheads="1"/>
          </p:cNvSpPr>
          <p:nvPr/>
        </p:nvSpPr>
        <p:spPr bwMode="auto">
          <a:xfrm>
            <a:off x="1258224" y="4744311"/>
            <a:ext cx="8659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 &amp; PHY</a:t>
            </a:r>
            <a:endParaRPr lang="en-US" sz="15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073813" y="5331438"/>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SA</a:t>
            </a:r>
          </a:p>
          <a:p>
            <a:pPr algn="ctr"/>
            <a:r>
              <a:rPr lang="en-US" sz="9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26" name="Text Box 6"/>
          <p:cNvSpPr txBox="1">
            <a:spLocks noChangeArrowheads="1"/>
          </p:cNvSpPr>
          <p:nvPr/>
        </p:nvSpPr>
        <p:spPr bwMode="auto">
          <a:xfrm>
            <a:off x="1493045" y="2001775"/>
            <a:ext cx="44916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a:t>
            </a:r>
            <a:endParaRPr lang="en-US" sz="15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TIG/Study </a:t>
            </a:r>
          </a:p>
          <a:p>
            <a:pPr algn="ctr">
              <a:lnSpc>
                <a:spcPct val="80000"/>
              </a:lnSpc>
            </a:pPr>
            <a:r>
              <a:rPr lang="en-US" sz="9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33" name="Text Box 13"/>
          <p:cNvSpPr txBox="1">
            <a:spLocks noChangeArrowheads="1"/>
          </p:cNvSpPr>
          <p:nvPr/>
        </p:nvSpPr>
        <p:spPr bwMode="auto">
          <a:xfrm>
            <a:off x="6988357" y="5311604"/>
            <a:ext cx="66877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4028318" y="5378489"/>
            <a:ext cx="80022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WG  </a:t>
            </a:r>
          </a:p>
          <a:p>
            <a:pPr algn="ctr">
              <a:lnSpc>
                <a:spcPct val="80000"/>
              </a:lnSpc>
            </a:pPr>
            <a:r>
              <a:rPr lang="en-US" sz="9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0" name="Text Box 35"/>
          <p:cNvSpPr txBox="1">
            <a:spLocks noChangeArrowheads="1"/>
          </p:cNvSpPr>
          <p:nvPr/>
        </p:nvSpPr>
        <p:spPr bwMode="auto">
          <a:xfrm>
            <a:off x="3037305" y="5372100"/>
            <a:ext cx="94769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TG without </a:t>
            </a:r>
          </a:p>
          <a:p>
            <a:pPr algn="ctr">
              <a:lnSpc>
                <a:spcPct val="80000"/>
              </a:lnSpc>
            </a:pPr>
            <a:r>
              <a:rPr lang="en-US" sz="9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320403"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66265"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3" name="Text Box 38"/>
          <p:cNvSpPr txBox="1">
            <a:spLocks noChangeArrowheads="1"/>
          </p:cNvSpPr>
          <p:nvPr/>
        </p:nvSpPr>
        <p:spPr bwMode="auto">
          <a:xfrm>
            <a:off x="5841679" y="5325394"/>
            <a:ext cx="79861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028700"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a:p>
        </p:txBody>
      </p:sp>
      <p:sp>
        <p:nvSpPr>
          <p:cNvPr id="30765" name="AutoShape 46"/>
          <p:cNvSpPr>
            <a:spLocks noChangeArrowheads="1"/>
          </p:cNvSpPr>
          <p:nvPr/>
        </p:nvSpPr>
        <p:spPr bwMode="auto">
          <a:xfrm>
            <a:off x="1257300" y="3257550"/>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6015743" y="3602961"/>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802.11ax</a:t>
            </a:r>
          </a:p>
          <a:p>
            <a:pPr algn="ctr"/>
            <a:r>
              <a:rPr lang="en-US" sz="9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6015743" y="4054050"/>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802.11ay</a:t>
            </a:r>
          </a:p>
          <a:p>
            <a:pPr algn="ctr"/>
            <a:r>
              <a:rPr lang="en-US" sz="9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dirty="0">
                <a:latin typeface="Arial" panose="020B0604020202020204" pitchFamily="34" charset="0"/>
                <a:cs typeface="Arial" panose="020B0604020202020204" pitchFamily="34" charset="0"/>
              </a:rPr>
              <a:t>802.11</a:t>
            </a:r>
          </a:p>
          <a:p>
            <a:pPr algn="ctr" eaLnBrk="0" hangingPunct="0">
              <a:defRPr/>
            </a:pPr>
            <a:r>
              <a:rPr lang="en-US" sz="105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7486650" y="5829300"/>
            <a:ext cx="328613" cy="171450"/>
          </a:xfrm>
          <a:prstGeom prst="rect">
            <a:avLst/>
          </a:prstGeom>
        </p:spPr>
        <p:txBody>
          <a:bodyPr/>
          <a:lstStyle/>
          <a:p>
            <a:pPr eaLnBrk="1" fontAlgn="auto" hangingPunct="1">
              <a:spcBef>
                <a:spcPts val="0"/>
              </a:spcBef>
              <a:spcAft>
                <a:spcPts val="0"/>
              </a:spcAft>
              <a:defRPr/>
            </a:pPr>
            <a:fld id="{9DB06DC2-A86B-4567-B1B6-4A779827CDB5}" type="slidenum">
              <a:rPr lang="en-US" sz="600">
                <a:latin typeface="+mj-lt"/>
              </a:rPr>
              <a:pPr eaLnBrk="1" fontAlgn="auto" hangingPunct="1">
                <a:spcBef>
                  <a:spcPts val="0"/>
                </a:spcBef>
                <a:spcAft>
                  <a:spcPts val="0"/>
                </a:spcAft>
                <a:defRPr/>
              </a:pPr>
              <a:t>3</a:t>
            </a:fld>
            <a:endParaRPr lang="en-US" sz="600" dirty="0">
              <a:latin typeface="+mj-lt"/>
            </a:endParaRPr>
          </a:p>
        </p:txBody>
      </p:sp>
      <p:sp>
        <p:nvSpPr>
          <p:cNvPr id="5" name="Date Placeholder 4"/>
          <p:cNvSpPr>
            <a:spLocks noGrp="1"/>
          </p:cNvSpPr>
          <p:nvPr>
            <p:ph type="dt" sz="half" idx="10"/>
          </p:nvPr>
        </p:nvSpPr>
        <p:spPr/>
        <p:txBody>
          <a:bodyPr/>
          <a:lstStyle/>
          <a:p>
            <a:pPr>
              <a:defRPr/>
            </a:pPr>
            <a:r>
              <a:rPr lang="en-US"/>
              <a:t>November 2023</a:t>
            </a:r>
            <a:endParaRPr lang="en-US" dirty="0"/>
          </a:p>
        </p:txBody>
      </p:sp>
      <p:sp>
        <p:nvSpPr>
          <p:cNvPr id="44" name="AutoShape 46"/>
          <p:cNvSpPr>
            <a:spLocks noChangeArrowheads="1"/>
          </p:cNvSpPr>
          <p:nvPr/>
        </p:nvSpPr>
        <p:spPr bwMode="auto">
          <a:xfrm>
            <a:off x="6000750" y="2476426"/>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802.11az</a:t>
            </a:r>
          </a:p>
          <a:p>
            <a:pPr algn="ctr"/>
            <a:r>
              <a:rPr lang="en-US" sz="9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5999778" y="302982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802.11ba</a:t>
            </a:r>
          </a:p>
          <a:p>
            <a:pPr algn="ctr"/>
            <a:r>
              <a:rPr lang="en-US" sz="9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102007" y="3846660"/>
            <a:ext cx="755744" cy="4452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802.11be </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6" name="AutoShape 46"/>
          <p:cNvSpPr>
            <a:spLocks noChangeArrowheads="1"/>
          </p:cNvSpPr>
          <p:nvPr/>
        </p:nvSpPr>
        <p:spPr bwMode="auto">
          <a:xfrm>
            <a:off x="4102006" y="2448316"/>
            <a:ext cx="755743" cy="449813"/>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dirty="0">
                <a:latin typeface="Arial" panose="020B0604020202020204" pitchFamily="34" charset="0"/>
                <a:cs typeface="Arial" panose="020B0604020202020204" pitchFamily="34" charset="0"/>
              </a:rPr>
              <a:t>802.11</a:t>
            </a:r>
          </a:p>
          <a:p>
            <a:pPr algn="ctr"/>
            <a:r>
              <a:rPr lang="en-US" sz="1050" dirty="0" err="1">
                <a:latin typeface="Arial" panose="020B0604020202020204" pitchFamily="34" charset="0"/>
                <a:cs typeface="Arial" panose="020B0604020202020204" pitchFamily="34" charset="0"/>
              </a:rPr>
              <a:t>REVme</a:t>
            </a:r>
            <a:endParaRPr lang="en-US" sz="105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143500" y="2973033"/>
            <a:ext cx="742950"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802.11bc</a:t>
            </a:r>
          </a:p>
          <a:p>
            <a:pPr algn="ctr"/>
            <a:r>
              <a:rPr lang="en-US" sz="9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6002961" y="451444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802.11bd</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5130919" y="3694957"/>
            <a:ext cx="755531" cy="42482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802.11bb</a:t>
            </a:r>
          </a:p>
          <a:p>
            <a:pPr algn="ctr"/>
            <a:r>
              <a:rPr lang="en-US" sz="9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3218068" y="2556357"/>
            <a:ext cx="697460" cy="3582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802.11bi</a:t>
            </a:r>
          </a:p>
          <a:p>
            <a:pPr algn="ctr"/>
            <a:r>
              <a:rPr lang="en-US" sz="825"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4102007" y="3272881"/>
            <a:ext cx="755744"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802.11bf</a:t>
            </a:r>
            <a:br>
              <a:rPr lang="en-US" sz="825" dirty="0">
                <a:latin typeface="Tahoma" pitchFamily="34" charset="0"/>
                <a:ea typeface="ＭＳ Ｐゴシック" charset="-128"/>
                <a:cs typeface="Arial" pitchFamily="34" charset="0"/>
              </a:rPr>
            </a:br>
            <a:r>
              <a:rPr lang="en-US" sz="825"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50" name="AutoShape 46"/>
          <p:cNvSpPr>
            <a:spLocks noChangeArrowheads="1"/>
          </p:cNvSpPr>
          <p:nvPr/>
        </p:nvSpPr>
        <p:spPr bwMode="auto">
          <a:xfrm>
            <a:off x="223521" y="3212849"/>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ITU Liaison</a:t>
            </a:r>
          </a:p>
          <a:p>
            <a:pPr algn="ctr"/>
            <a:r>
              <a:rPr lang="en-US" sz="825"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228600" y="4744311"/>
            <a:ext cx="59182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Liaison</a:t>
            </a:r>
            <a:endParaRPr lang="en-US" sz="15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290780"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636642"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58" name="AutoShape 46"/>
          <p:cNvSpPr>
            <a:spLocks noChangeArrowheads="1"/>
          </p:cNvSpPr>
          <p:nvPr/>
        </p:nvSpPr>
        <p:spPr bwMode="auto">
          <a:xfrm>
            <a:off x="4136976" y="1930850"/>
            <a:ext cx="720772"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802.11bh </a:t>
            </a:r>
          </a:p>
          <a:p>
            <a:pPr algn="ctr"/>
            <a:r>
              <a:rPr lang="en-US" sz="825"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221661" y="353853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802.11bn </a:t>
            </a:r>
          </a:p>
          <a:p>
            <a:pPr algn="ctr"/>
            <a:r>
              <a:rPr lang="en-US" sz="825"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2284187" y="289857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6000750" y="1935706"/>
            <a:ext cx="701148"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t>
            </a:r>
          </a:p>
          <a:p>
            <a:pPr algn="ctr"/>
            <a:r>
              <a:rPr lang="en-US" sz="9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2284187" y="4308135"/>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3217147" y="3008179"/>
            <a:ext cx="672038" cy="42082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802.11bk</a:t>
            </a:r>
          </a:p>
          <a:p>
            <a:pPr algn="ctr"/>
            <a:r>
              <a:rPr lang="en-US" sz="825" dirty="0">
                <a:latin typeface="Tahoma" pitchFamily="34" charset="0"/>
                <a:ea typeface="ＭＳ Ｐゴシック" charset="-128"/>
                <a:cs typeface="Arial" pitchFamily="34" charset="0"/>
              </a:rPr>
              <a:t>320MHz </a:t>
            </a:r>
            <a:r>
              <a:rPr lang="en-US" sz="825" dirty="0" err="1">
                <a:latin typeface="Tahoma" pitchFamily="34" charset="0"/>
                <a:ea typeface="ＭＳ Ｐゴシック" charset="-128"/>
                <a:cs typeface="Arial" pitchFamily="34" charset="0"/>
              </a:rPr>
              <a:t>Pos</a:t>
            </a:r>
            <a:endParaRPr lang="en-US" sz="825"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2272569" y="38511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IMMW SG</a:t>
            </a:r>
          </a:p>
          <a:p>
            <a:pPr algn="ctr"/>
            <a:r>
              <a:rPr lang="en-US" sz="825" dirty="0">
                <a:latin typeface="Tahoma" pitchFamily="34" charset="0"/>
                <a:ea typeface="ＭＳ Ｐゴシック" charset="-128"/>
                <a:cs typeface="Arial" pitchFamily="34" charset="0"/>
              </a:rPr>
              <a:t>(Nov 2023)</a:t>
            </a:r>
          </a:p>
        </p:txBody>
      </p:sp>
      <p:sp>
        <p:nvSpPr>
          <p:cNvPr id="6" name="Footer Placeholder 4">
            <a:extLst>
              <a:ext uri="{FF2B5EF4-FFF2-40B4-BE49-F238E27FC236}">
                <a16:creationId xmlns:a16="http://schemas.microsoft.com/office/drawing/2014/main" id="{25C557C8-7F36-6A68-591F-3079CD35DFB3}"/>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November 2023</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4</a:t>
            </a:fld>
            <a:endParaRPr lang="en-GB" altLang="en-US" sz="1200" b="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402166" y="969889"/>
            <a:ext cx="8496300" cy="762000"/>
          </a:xfrm>
        </p:spPr>
        <p:txBody>
          <a:bodyPr/>
          <a:lstStyle/>
          <a:p>
            <a:r>
              <a:rPr lang="en-US" b="1" dirty="0"/>
              <a:t>802.11 WNG  (Wireless Next Generation)</a:t>
            </a:r>
          </a:p>
        </p:txBody>
      </p:sp>
      <p:sp>
        <p:nvSpPr>
          <p:cNvPr id="3" name="Rectangle 2">
            <a:extLst>
              <a:ext uri="{FF2B5EF4-FFF2-40B4-BE49-F238E27FC236}">
                <a16:creationId xmlns:a16="http://schemas.microsoft.com/office/drawing/2014/main" id="{919FEA88-76AB-3C19-3C51-F108BD9035EA}"/>
              </a:ext>
            </a:extLst>
          </p:cNvPr>
          <p:cNvSpPr txBox="1">
            <a:spLocks noChangeArrowheads="1"/>
          </p:cNvSpPr>
          <p:nvPr/>
        </p:nvSpPr>
        <p:spPr bwMode="auto">
          <a:xfrm>
            <a:off x="372533" y="1981200"/>
            <a:ext cx="8373533" cy="33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57200" indent="-457200">
              <a:spcBef>
                <a:spcPct val="0"/>
              </a:spcBef>
              <a:defRPr/>
            </a:pPr>
            <a:r>
              <a:rPr lang="en-US" altLang="en-US" sz="2000" kern="0" dirty="0"/>
              <a:t>Presentations at November 2023 meeting</a:t>
            </a:r>
            <a:br>
              <a:rPr lang="en-US" altLang="en-US" sz="2000" kern="0" dirty="0"/>
            </a:br>
            <a:endParaRPr lang="en-GB" altLang="en-US" sz="2000" kern="0" dirty="0"/>
          </a:p>
          <a:p>
            <a:pPr marL="800100" lvl="2" indent="-457200">
              <a:lnSpc>
                <a:spcPct val="120000"/>
              </a:lnSpc>
              <a:spcBef>
                <a:spcPct val="0"/>
              </a:spcBef>
              <a:defRPr/>
            </a:pPr>
            <a:r>
              <a:rPr lang="en-US" sz="1600" b="1" i="1" kern="0" dirty="0"/>
              <a:t>“Multi-AP coordination over </a:t>
            </a:r>
            <a:r>
              <a:rPr lang="en-US" sz="1600" b="1" i="1" kern="0" dirty="0" err="1"/>
              <a:t>Fibre</a:t>
            </a:r>
            <a:r>
              <a:rPr lang="en-US" sz="1600" kern="0" dirty="0"/>
              <a:t>,” Tony Zeng (Huawei)</a:t>
            </a:r>
          </a:p>
          <a:p>
            <a:pPr marL="1143000" lvl="4" indent="-457200">
              <a:lnSpc>
                <a:spcPct val="120000"/>
              </a:lnSpc>
              <a:spcBef>
                <a:spcPct val="0"/>
              </a:spcBef>
              <a:defRPr/>
            </a:pPr>
            <a:r>
              <a:rPr lang="en-US" sz="1600" dirty="0">
                <a:hlinkClick r:id="rId3">
                  <a:extLst>
                    <a:ext uri="{A12FA001-AC4F-418D-AE19-62706E023703}">
                      <ahyp:hlinkClr xmlns:ahyp="http://schemas.microsoft.com/office/drawing/2018/hyperlinkcolor" val="tx"/>
                    </a:ext>
                  </a:extLst>
                </a:hlinkClick>
              </a:rPr>
              <a:t>https://mentor.ieee.org/802.11/dcn/23/11-23-1186-01-0wng-multi-ap-coordination-over-fibre.pptx</a:t>
            </a:r>
            <a:r>
              <a:rPr lang="en-US" sz="1600" dirty="0"/>
              <a:t> </a:t>
            </a:r>
          </a:p>
          <a:p>
            <a:pPr marL="800100" lvl="2" indent="-457200">
              <a:lnSpc>
                <a:spcPct val="120000"/>
              </a:lnSpc>
              <a:spcBef>
                <a:spcPct val="0"/>
              </a:spcBef>
              <a:defRPr/>
            </a:pPr>
            <a:r>
              <a:rPr lang="en-US" sz="1600" b="1" i="1" kern="0" dirty="0"/>
              <a:t>“L4S (Low Latency, Low Loss, and Scalable Throughput),” </a:t>
            </a:r>
            <a:r>
              <a:rPr lang="en-US" sz="1600" kern="0" dirty="0"/>
              <a:t>Greg White (Cable Labs)</a:t>
            </a:r>
          </a:p>
          <a:p>
            <a:pPr marL="1143000" lvl="4" indent="-457200">
              <a:lnSpc>
                <a:spcPct val="120000"/>
              </a:lnSpc>
              <a:spcBef>
                <a:spcPct val="0"/>
              </a:spcBef>
              <a:defRPr/>
            </a:pPr>
            <a:r>
              <a:rPr lang="en-US" sz="1600" dirty="0"/>
              <a:t>https://mentor.ieee.org/802.11/dcn/23/11-23-2065-00-0wng-l4s-and-implications-for-wi-fi.pptx </a:t>
            </a:r>
          </a:p>
          <a:p>
            <a:pPr marL="685800" lvl="4" indent="0">
              <a:lnSpc>
                <a:spcPct val="120000"/>
              </a:lnSpc>
              <a:spcBef>
                <a:spcPct val="0"/>
              </a:spcBef>
              <a:buNone/>
              <a:defRPr/>
            </a:pPr>
            <a:endParaRPr lang="en-US" sz="1600" dirty="0"/>
          </a:p>
          <a:p>
            <a:pPr marL="457200" lvl="2" indent="-457200">
              <a:lnSpc>
                <a:spcPct val="120000"/>
              </a:lnSpc>
              <a:spcBef>
                <a:spcPct val="0"/>
              </a:spcBef>
              <a:defRPr/>
            </a:pPr>
            <a:r>
              <a:rPr lang="en-GB" altLang="en-US" sz="2000" kern="0" dirty="0">
                <a:ea typeface="Gulim" pitchFamily="34" charset="-127"/>
              </a:rPr>
              <a:t>Minutes 11-23/2086r0</a:t>
            </a:r>
          </a:p>
          <a:p>
            <a:pPr marL="0" indent="0">
              <a:spcBef>
                <a:spcPts val="0"/>
              </a:spcBef>
              <a:buNone/>
            </a:pPr>
            <a:endParaRPr lang="en-US" altLang="ko-KR" sz="2000" kern="0" dirty="0">
              <a:ea typeface="Gulim" pitchFamily="34" charset="-127"/>
            </a:endParaRPr>
          </a:p>
          <a:p>
            <a:pPr>
              <a:spcBef>
                <a:spcPts val="0"/>
              </a:spcBef>
            </a:pPr>
            <a:r>
              <a:rPr lang="en-US" altLang="ko-KR" sz="2000" kern="0" dirty="0">
                <a:ea typeface="Gulim" pitchFamily="34" charset="-127"/>
              </a:rPr>
              <a:t>No </a:t>
            </a:r>
            <a:r>
              <a:rPr lang="en-US" altLang="ko-KR" sz="2000" kern="0" dirty="0" err="1">
                <a:ea typeface="Gulim" pitchFamily="34" charset="-127"/>
              </a:rPr>
              <a:t>Strawpolls</a:t>
            </a:r>
            <a:r>
              <a:rPr lang="en-US" altLang="ko-KR" sz="2000" kern="0" dirty="0">
                <a:ea typeface="Gulim" pitchFamily="34" charset="-127"/>
              </a:rPr>
              <a:t> – No Motions</a:t>
            </a:r>
            <a:endParaRPr lang="en-US" altLang="en-US" sz="1800" kern="0" dirty="0"/>
          </a:p>
          <a:p>
            <a:pPr marL="0" indent="0">
              <a:spcBef>
                <a:spcPts val="0"/>
              </a:spcBef>
              <a:buNone/>
              <a:defRPr/>
            </a:pPr>
            <a:endParaRPr lang="en-US" altLang="en-US" kern="0" dirty="0"/>
          </a:p>
        </p:txBody>
      </p:sp>
    </p:spTree>
    <p:extLst>
      <p:ext uri="{BB962C8B-B14F-4D97-AF65-F5344CB8AC3E}">
        <p14:creationId xmlns:p14="http://schemas.microsoft.com/office/powerpoint/2010/main" val="1899394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725265" y="571581"/>
            <a:ext cx="7772400" cy="1066800"/>
          </a:xfrm>
        </p:spPr>
        <p:txBody>
          <a:bodyPr/>
          <a:lstStyle/>
          <a:p>
            <a:r>
              <a:rPr lang="en-US" b="1"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727669" y="2123958"/>
            <a:ext cx="7688662" cy="2895600"/>
          </a:xfrm>
        </p:spPr>
        <p:txBody>
          <a:bodyPr/>
          <a:lstStyle/>
          <a:p>
            <a:pPr>
              <a:buFont typeface="Arial" panose="020B0604020202020204" pitchFamily="34" charset="0"/>
              <a:buChar char="•"/>
            </a:pPr>
            <a:r>
              <a:rPr lang="en-US" sz="2400" dirty="0"/>
              <a:t>November 2023 plenary progress</a:t>
            </a:r>
          </a:p>
          <a:p>
            <a:pPr lvl="1">
              <a:buFont typeface="Arial" panose="020B0604020202020204" pitchFamily="34" charset="0"/>
              <a:buChar char="•"/>
            </a:pPr>
            <a:r>
              <a:rPr lang="en-US" sz="2200" dirty="0"/>
              <a:t>Resolved 1128 comments on D4.0</a:t>
            </a:r>
          </a:p>
          <a:p>
            <a:pPr lvl="1">
              <a:buFont typeface="Arial" panose="020B0604020202020204" pitchFamily="34" charset="0"/>
              <a:buChar char="•"/>
            </a:pPr>
            <a:r>
              <a:rPr lang="en-US" sz="2200" dirty="0"/>
              <a:t>Completed CR for WG recirc LB275 on D4.0</a:t>
            </a:r>
          </a:p>
          <a:p>
            <a:pPr lvl="1">
              <a:buFont typeface="Arial" panose="020B0604020202020204" pitchFamily="34" charset="0"/>
              <a:buChar char="•"/>
            </a:pPr>
            <a:r>
              <a:rPr lang="en-US" sz="2200" dirty="0"/>
              <a:t>Issue WG 3</a:t>
            </a:r>
            <a:r>
              <a:rPr lang="en-US" sz="2200" baseline="30000" dirty="0"/>
              <a:t>rd</a:t>
            </a:r>
            <a:r>
              <a:rPr lang="en-US" sz="2200" dirty="0"/>
              <a:t> recirc 15-day letter ballot D5.0</a:t>
            </a:r>
            <a:br>
              <a:rPr lang="en-US" sz="2200" dirty="0"/>
            </a:br>
            <a:endParaRPr lang="en-US" sz="2200" dirty="0"/>
          </a:p>
          <a:p>
            <a:pPr>
              <a:buFont typeface="Arial" panose="020B0604020202020204" pitchFamily="34" charset="0"/>
              <a:buChar char="•"/>
            </a:pPr>
            <a:r>
              <a:rPr lang="en-US" sz="2400" dirty="0"/>
              <a:t>Goals for 2024</a:t>
            </a:r>
          </a:p>
          <a:p>
            <a:pPr lvl="1">
              <a:buFont typeface="Arial" panose="020B0604020202020204" pitchFamily="34" charset="0"/>
              <a:buChar char="•"/>
            </a:pPr>
            <a:r>
              <a:rPr lang="en-US" sz="2200" dirty="0"/>
              <a:t>Initial SA ballot D6.0 Jan 2024</a:t>
            </a:r>
          </a:p>
          <a:p>
            <a:pPr marL="0" indent="0">
              <a:buNone/>
            </a:pPr>
            <a:endParaRPr lang="en-US" sz="2400" dirty="0"/>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4393695" y="6475413"/>
            <a:ext cx="432811" cy="184666"/>
          </a:xfrm>
        </p:spPr>
        <p:txBody>
          <a:bodyPr/>
          <a:lstStyle/>
          <a:p>
            <a:r>
              <a:rPr lang="en-GB"/>
              <a:t>Slide </a:t>
            </a:r>
            <a:fld id="{DE40C9FC-4879-4F20-9ECA-A574A90476B7}" type="slidenum">
              <a:rPr lang="en-GB" smtClean="0"/>
              <a:pPr/>
              <a:t>5</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bwMode="auto">
          <a:xfrm>
            <a:off x="4717913" y="6500487"/>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Al Petrick, Jones-Petrick and Associates</a:t>
            </a:r>
            <a:endParaRPr lang="en-GB" dirty="0"/>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400"/>
              <a:t>November 2023</a:t>
            </a:r>
            <a:endParaRPr lang="en-GB" sz="1400" dirty="0"/>
          </a:p>
        </p:txBody>
      </p:sp>
    </p:spTree>
    <p:extLst>
      <p:ext uri="{BB962C8B-B14F-4D97-AF65-F5344CB8AC3E}">
        <p14:creationId xmlns:p14="http://schemas.microsoft.com/office/powerpoint/2010/main" val="172744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762000"/>
            <a:ext cx="8077200" cy="1066800"/>
          </a:xfrm>
        </p:spPr>
        <p:txBody>
          <a:bodyPr/>
          <a:lstStyle/>
          <a:p>
            <a:r>
              <a:rPr lang="en-US" sz="3200" b="1" dirty="0"/>
              <a:t>IEEE P802.11bn</a:t>
            </a:r>
            <a:br>
              <a:rPr lang="en-US" sz="3200" b="1" dirty="0"/>
            </a:br>
            <a:r>
              <a:rPr lang="en-US" sz="2800" b="1" dirty="0"/>
              <a:t>(Ultra High Reliability)</a:t>
            </a:r>
            <a:endParaRPr lang="en-US" sz="3200" b="1" dirty="0"/>
          </a:p>
        </p:txBody>
      </p:sp>
      <p:sp>
        <p:nvSpPr>
          <p:cNvPr id="3" name="Content Placeholder 2"/>
          <p:cNvSpPr>
            <a:spLocks noGrp="1"/>
          </p:cNvSpPr>
          <p:nvPr>
            <p:ph idx="1"/>
          </p:nvPr>
        </p:nvSpPr>
        <p:spPr>
          <a:xfrm>
            <a:off x="533400" y="2209800"/>
            <a:ext cx="7848600" cy="2477292"/>
          </a:xfrm>
        </p:spPr>
        <p:txBody>
          <a:bodyPr/>
          <a:lstStyle/>
          <a:p>
            <a:r>
              <a:rPr lang="en-US" altLang="en-US" sz="2400" dirty="0">
                <a:ea typeface="MS PGothic" panose="020B0600070205080204" pitchFamily="34" charset="-128"/>
                <a:sym typeface="+mn-ea"/>
              </a:rPr>
              <a:t>November 2023 </a:t>
            </a:r>
          </a:p>
          <a:p>
            <a:pPr lvl="1"/>
            <a:r>
              <a:rPr lang="en-US" sz="2000" dirty="0"/>
              <a:t>Held 1</a:t>
            </a:r>
            <a:r>
              <a:rPr lang="en-US" sz="2000" baseline="30000" dirty="0"/>
              <a:t>st</a:t>
            </a:r>
            <a:r>
              <a:rPr lang="en-US" sz="2000" dirty="0"/>
              <a:t> meeting / session as TG11bn </a:t>
            </a:r>
          </a:p>
          <a:p>
            <a:pPr lvl="1"/>
            <a:r>
              <a:rPr lang="en-US" sz="2000" dirty="0"/>
              <a:t>Elected Chair and 3 Vice-chairs</a:t>
            </a:r>
          </a:p>
          <a:p>
            <a:pPr lvl="1"/>
            <a:r>
              <a:rPr lang="en-US" sz="2000" dirty="0"/>
              <a:t>Established a TG timeline for draft</a:t>
            </a:r>
          </a:p>
          <a:p>
            <a:pPr lvl="1"/>
            <a:r>
              <a:rPr lang="en-US" sz="2000" dirty="0">
                <a:ea typeface="MS PGothic" panose="020B0600070205080204" pitchFamily="34" charset="-128"/>
                <a:sym typeface="+mn-ea"/>
              </a:rPr>
              <a:t>Contribution topics: Relays, Multi-AP operation, Coherent and non-coherent transmissions</a:t>
            </a:r>
            <a:endParaRPr lang="en-US" altLang="en-US" sz="2000" dirty="0">
              <a:ea typeface="MS PGothic" panose="020B0600070205080204" pitchFamily="34" charset="-128"/>
              <a:sym typeface="+mn-ea"/>
            </a:endParaRPr>
          </a:p>
          <a:p>
            <a:endParaRPr lang="en-US" altLang="en-US" sz="2400" dirty="0">
              <a:ea typeface="MS PGothic" panose="020B0600070205080204" pitchFamily="34" charset="-128"/>
              <a:sym typeface="+mn-ea"/>
            </a:endParaRPr>
          </a:p>
          <a:p>
            <a:pPr marL="0" indent="0">
              <a:buNone/>
            </a:pPr>
            <a:endParaRPr lang="en-US" altLang="en-US" sz="2400" dirty="0"/>
          </a:p>
          <a:p>
            <a:pPr marL="0" indent="0">
              <a:buNone/>
            </a:pPr>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November 2023</a:t>
            </a:r>
            <a:endParaRPr lang="en-US" altLang="en-US" dirty="0"/>
          </a:p>
        </p:txBody>
      </p:sp>
      <p:sp>
        <p:nvSpPr>
          <p:cNvPr id="5" name="Footer Placeholder 4"/>
          <p:cNvSpPr>
            <a:spLocks noGrp="1"/>
          </p:cNvSpPr>
          <p:nvPr>
            <p:ph type="ftr" sz="quarter" idx="11"/>
          </p:nvPr>
        </p:nvSpPr>
        <p:spPr/>
        <p:txBody>
          <a:bodyPr/>
          <a:lstStyle/>
          <a:p>
            <a:r>
              <a:rPr lang="en-US" altLang="en-US" dirty="0"/>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718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78281"/>
            <a:ext cx="8077200" cy="1066800"/>
          </a:xfrm>
        </p:spPr>
        <p:txBody>
          <a:bodyPr/>
          <a:lstStyle/>
          <a:p>
            <a:r>
              <a:rPr lang="en-US" b="1" dirty="0"/>
              <a:t>Task, Study Group and TIG Status</a:t>
            </a:r>
          </a:p>
        </p:txBody>
      </p:sp>
      <p:sp>
        <p:nvSpPr>
          <p:cNvPr id="3" name="Content Placeholder 2"/>
          <p:cNvSpPr>
            <a:spLocks noGrp="1"/>
          </p:cNvSpPr>
          <p:nvPr>
            <p:ph idx="1"/>
          </p:nvPr>
        </p:nvSpPr>
        <p:spPr>
          <a:xfrm>
            <a:off x="914400" y="1219200"/>
            <a:ext cx="7881887" cy="2477292"/>
          </a:xfrm>
        </p:spPr>
        <p:txBody>
          <a:bodyPr/>
          <a:lstStyle/>
          <a:p>
            <a:r>
              <a:rPr lang="en-US" altLang="en-US" sz="2800" dirty="0">
                <a:ea typeface="MS PGothic" panose="020B0600070205080204" pitchFamily="34" charset="-128"/>
                <a:sym typeface="+mn-ea"/>
              </a:rPr>
              <a:t>IEEE 802.11bk - </a:t>
            </a:r>
            <a:r>
              <a:rPr lang="en-US" altLang="en-US" sz="2400" dirty="0">
                <a:ea typeface="MS PGothic" panose="020B0600070205080204" pitchFamily="34" charset="-128"/>
                <a:sym typeface="+mn-ea"/>
              </a:rPr>
              <a:t>320 MHz Positioning </a:t>
            </a:r>
          </a:p>
          <a:p>
            <a:pPr lvl="1"/>
            <a:r>
              <a:rPr lang="en-US" altLang="en-US" sz="1800" dirty="0">
                <a:ea typeface="MS PGothic" panose="020B0600070205080204" pitchFamily="34" charset="-128"/>
                <a:sym typeface="+mn-ea"/>
              </a:rPr>
              <a:t>Reviewed static puncturing text </a:t>
            </a:r>
          </a:p>
          <a:p>
            <a:pPr lvl="1"/>
            <a:r>
              <a:rPr lang="en-US" altLang="en-US" sz="1800" dirty="0">
                <a:ea typeface="MS PGothic" panose="020B0600070205080204" pitchFamily="34" charset="-128"/>
                <a:sym typeface="+mn-ea"/>
              </a:rPr>
              <a:t>Plan to release Draft 1.0 for WG letter ballot, January 2024</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AMP – SG (Ambient Power for IOT)</a:t>
            </a:r>
          </a:p>
          <a:p>
            <a:pPr lvl="1"/>
            <a:r>
              <a:rPr lang="en-US" altLang="en-US" sz="1800" dirty="0">
                <a:ea typeface="MS PGothic" panose="020B0600070205080204" pitchFamily="34" charset="-128"/>
                <a:sym typeface="+mn-ea"/>
              </a:rPr>
              <a:t>Planning to revise PAR 11-23-1006 and CSD 11-23-1212  and seek EC approval (Nov 2023 Plenary) for </a:t>
            </a:r>
            <a:r>
              <a:rPr lang="en-US" altLang="en-US" sz="1800" dirty="0" err="1">
                <a:ea typeface="MS PGothic" panose="020B0600070205080204" pitchFamily="34" charset="-128"/>
                <a:sym typeface="+mn-ea"/>
              </a:rPr>
              <a:t>NesCom</a:t>
            </a:r>
            <a:endParaRPr lang="en-US" altLang="en-US" sz="1800" dirty="0">
              <a:ea typeface="MS PGothic" panose="020B0600070205080204" pitchFamily="34" charset="-128"/>
              <a:sym typeface="+mn-ea"/>
            </a:endParaRP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AIML -TIG – Artificial Intelligence Machine Learning</a:t>
            </a:r>
          </a:p>
          <a:p>
            <a:pPr lvl="1"/>
            <a:r>
              <a:rPr lang="en-US" altLang="en-US" sz="2000" dirty="0">
                <a:ea typeface="MS PGothic" panose="020B0600070205080204" pitchFamily="34" charset="-128"/>
                <a:sym typeface="+mn-ea"/>
              </a:rPr>
              <a:t> Completed work on Report 11-23-0987r</a:t>
            </a:r>
            <a:r>
              <a:rPr lang="en-US" altLang="en-US" sz="2000" dirty="0">
                <a:solidFill>
                  <a:srgbClr val="FF0000"/>
                </a:solidFill>
                <a:ea typeface="MS PGothic" panose="020B0600070205080204" pitchFamily="34" charset="-128"/>
                <a:sym typeface="+mn-ea"/>
              </a:rPr>
              <a:t>25</a:t>
            </a:r>
          </a:p>
          <a:p>
            <a:pPr marL="457200" lvl="1" indent="0">
              <a:buNone/>
            </a:pPr>
            <a:r>
              <a:rPr lang="en-US" altLang="en-US" sz="2000" dirty="0">
                <a:ea typeface="MS PGothic" panose="020B0600070205080204" pitchFamily="34" charset="-128"/>
                <a:sym typeface="+mn-ea"/>
              </a:rPr>
              <a:t> </a:t>
            </a:r>
          </a:p>
          <a:p>
            <a:r>
              <a:rPr lang="en-US" altLang="en-US" sz="2400" dirty="0">
                <a:ea typeface="MS PGothic" panose="020B0600070205080204" pitchFamily="34" charset="-128"/>
                <a:sym typeface="+mn-ea"/>
              </a:rPr>
              <a:t>IEEE 802.11bf -  WLAN Sensing</a:t>
            </a:r>
          </a:p>
          <a:p>
            <a:pPr lvl="1"/>
            <a:r>
              <a:rPr lang="en-US" altLang="en-US" sz="1800" dirty="0">
                <a:ea typeface="MS PGothic" panose="020B0600070205080204" pitchFamily="34" charset="-128"/>
                <a:sym typeface="+mn-ea"/>
              </a:rPr>
              <a:t>Based on CSI (Carrier State Information)</a:t>
            </a:r>
          </a:p>
          <a:p>
            <a:pPr lvl="1"/>
            <a:r>
              <a:rPr lang="en-US" altLang="en-US" sz="1800" dirty="0">
                <a:ea typeface="MS PGothic" panose="020B0600070205080204" pitchFamily="34" charset="-128"/>
                <a:sym typeface="+mn-ea"/>
              </a:rPr>
              <a:t>Comment resolution D2.0 </a:t>
            </a:r>
          </a:p>
          <a:p>
            <a:pPr marL="457200" lvl="1" indent="0">
              <a:buNone/>
            </a:pPr>
            <a:endParaRPr lang="en-US" altLang="en-US" sz="1800" dirty="0">
              <a:ea typeface="MS PGothic" panose="020B0600070205080204" pitchFamily="34" charset="-128"/>
              <a:sym typeface="+mn-ea"/>
            </a:endParaRPr>
          </a:p>
          <a:p>
            <a:pPr marL="0" indent="0">
              <a:buNone/>
            </a:pPr>
            <a:endParaRPr lang="en-US" altLang="en-US" sz="2800" dirty="0"/>
          </a:p>
          <a:p>
            <a:pPr marL="0" indent="0">
              <a:buNone/>
            </a:pPr>
            <a:endParaRPr lang="en-US" sz="2800" dirty="0"/>
          </a:p>
          <a:p>
            <a:endParaRPr lang="en-US" sz="2800" dirty="0"/>
          </a:p>
        </p:txBody>
      </p:sp>
      <p:sp>
        <p:nvSpPr>
          <p:cNvPr id="4" name="Date Placeholder 3"/>
          <p:cNvSpPr>
            <a:spLocks noGrp="1"/>
          </p:cNvSpPr>
          <p:nvPr>
            <p:ph type="dt" sz="half" idx="10"/>
          </p:nvPr>
        </p:nvSpPr>
        <p:spPr/>
        <p:txBody>
          <a:bodyPr/>
          <a:lstStyle/>
          <a:p>
            <a:r>
              <a:rPr lang="en-US" altLang="en-US"/>
              <a:t>November 2023</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360648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8" y="2514600"/>
            <a:ext cx="8077200" cy="1066800"/>
          </a:xfrm>
        </p:spPr>
        <p:txBody>
          <a:bodyPr/>
          <a:lstStyle/>
          <a:p>
            <a:r>
              <a:rPr lang="en-US" sz="9600" b="1" i="1" dirty="0" err="1"/>
              <a:t>Mahola</a:t>
            </a:r>
            <a:r>
              <a:rPr lang="en-US" sz="9600" b="1" i="1" dirty="0"/>
              <a:t>!!</a:t>
            </a:r>
          </a:p>
        </p:txBody>
      </p:sp>
      <p:sp>
        <p:nvSpPr>
          <p:cNvPr id="4" name="Date Placeholder 3"/>
          <p:cNvSpPr>
            <a:spLocks noGrp="1"/>
          </p:cNvSpPr>
          <p:nvPr>
            <p:ph type="dt" sz="half" idx="10"/>
          </p:nvPr>
        </p:nvSpPr>
        <p:spPr/>
        <p:txBody>
          <a:bodyPr/>
          <a:lstStyle/>
          <a:p>
            <a:r>
              <a:rPr lang="en-US" altLang="en-US"/>
              <a:t>November 2023</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249101222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4796</TotalTime>
  <Words>740</Words>
  <Application>Microsoft Office PowerPoint</Application>
  <PresentationFormat>On-screen Show (4:3)</PresentationFormat>
  <Paragraphs>170</Paragraphs>
  <Slides>8</Slides>
  <Notes>8</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8</vt:i4>
      </vt:variant>
    </vt:vector>
  </HeadingPairs>
  <TitlesOfParts>
    <vt:vector size="18"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WNG  (Wireless Next Generation)</vt:lpstr>
      <vt:lpstr>TGbe (Extremely High Throughput)</vt:lpstr>
      <vt:lpstr>IEEE P802.11bn (Ultra High Reliability)</vt:lpstr>
      <vt:lpstr>Task, Study Group and TIG Status</vt:lpstr>
      <vt:lpstr>Mahola!!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629</cp:revision>
  <cp:lastPrinted>1998-02-10T13:28:06Z</cp:lastPrinted>
  <dcterms:created xsi:type="dcterms:W3CDTF">2016-01-21T14:33:00Z</dcterms:created>
  <dcterms:modified xsi:type="dcterms:W3CDTF">2023-11-17T03:22:44Z</dcterms:modified>
</cp:coreProperties>
</file>