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63" r:id="rId4"/>
    <p:sldId id="391" r:id="rId5"/>
    <p:sldId id="392" r:id="rId6"/>
    <p:sldId id="389" r:id="rId7"/>
    <p:sldId id="390" r:id="rId8"/>
    <p:sldId id="38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11/17/2023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2023</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15-23-0616-00-007a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11/17/2023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11/17/2023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11/17/2023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11/17/2023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57200" y="609600"/>
            <a:ext cx="8458200" cy="5324535"/>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(November 2023)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November 16,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November 2023</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November 16, 2023</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914400" y="1417638"/>
            <a:ext cx="7315200" cy="3916362"/>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Mon., Tue., and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(566-01)</a:t>
            </a:r>
          </a:p>
          <a:p>
            <a:pPr marL="1144588" lvl="1" indent="-342900" algn="just"/>
            <a:r>
              <a:rPr lang="en-US" altLang="ja-JP" sz="2100" dirty="0">
                <a:latin typeface="Times New Roman" panose="02020603050405020304" pitchFamily="18" charset="0"/>
                <a:cs typeface="Times New Roman" panose="02020603050405020304" pitchFamily="18" charset="0"/>
              </a:rPr>
              <a:t>Current status of IEEE 802.15.7a Task Group (572-00)</a:t>
            </a:r>
          </a:p>
          <a:p>
            <a:pPr marL="1144588" lvl="1" indent="-342900" algn="just"/>
            <a:r>
              <a:rPr lang="en-US" altLang="ja-JP" sz="2100" dirty="0">
                <a:latin typeface="Times New Roman" panose="02020603050405020304" pitchFamily="18" charset="0"/>
                <a:cs typeface="Times New Roman" panose="02020603050405020304" pitchFamily="18" charset="0"/>
              </a:rPr>
              <a:t>Discussion of TG and WG Motion</a:t>
            </a:r>
          </a:p>
          <a:p>
            <a:pPr marL="457200" lvl="1" indent="0" algn="just">
              <a:buNone/>
            </a:pPr>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990600" y="1417638"/>
            <a:ext cx="7543800" cy="4144962"/>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Mon., Tue., and Thur.)</a:t>
            </a:r>
          </a:p>
          <a:p>
            <a:pPr marL="0" indent="0" algn="just">
              <a:buNone/>
            </a:pPr>
            <a:endParaRPr lang="en-US" altLang="ja-JP" sz="2100" dirty="0">
              <a:latin typeface="Times New Roman" panose="02020603050405020304" pitchFamily="18" charset="0"/>
              <a:cs typeface="Times New Roman" panose="02020603050405020304" pitchFamily="18" charset="0"/>
            </a:endParaRPr>
          </a:p>
          <a:p>
            <a:pPr marL="97313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(566-01)</a:t>
            </a:r>
          </a:p>
          <a:p>
            <a:pPr marL="1144588" lvl="1" indent="-342900"/>
            <a:r>
              <a:rPr lang="en-US" altLang="ja-JP" sz="2100" dirty="0">
                <a:latin typeface="Times New Roman" panose="02020603050405020304" pitchFamily="18" charset="0"/>
                <a:cs typeface="Times New Roman" panose="02020603050405020304" pitchFamily="18" charset="0"/>
              </a:rPr>
              <a:t>Report to EC for Approval of P802.15.7a-D6 to go to SA Ballot</a:t>
            </a:r>
          </a:p>
          <a:p>
            <a:pPr marL="1144588" lvl="1" indent="-342900" algn="just"/>
            <a:r>
              <a:rPr lang="en-US" altLang="ja-JP" sz="2100" dirty="0">
                <a:latin typeface="Times New Roman" panose="02020603050405020304" pitchFamily="18" charset="0"/>
                <a:cs typeface="Times New Roman" panose="02020603050405020304" pitchFamily="18" charset="0"/>
              </a:rPr>
              <a:t>Discussion of TG and WG Motion</a:t>
            </a:r>
          </a:p>
          <a:p>
            <a:pPr marL="630238" lvl="1" indent="0" algn="just">
              <a:buNone/>
            </a:pPr>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47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990600" y="1417638"/>
            <a:ext cx="7391400" cy="3382962"/>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Mon., Tue., and Thur.)</a:t>
            </a:r>
          </a:p>
          <a:p>
            <a:pPr marL="0" indent="0" algn="just">
              <a:buNone/>
            </a:pPr>
            <a:endParaRPr lang="en-US" altLang="ja-JP" sz="21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r>
              <a:rPr lang="en-US" altLang="ja-JP" sz="2000" dirty="0">
                <a:latin typeface="Times New Roman" panose="02020603050405020304" pitchFamily="18" charset="0"/>
                <a:cs typeface="Times New Roman" panose="02020603050405020304" pitchFamily="18" charset="0"/>
              </a:rPr>
              <a:t>Comment resolution for Report to EC for Approval of P802.15.7a-D6 to go to SA Ballot</a:t>
            </a:r>
          </a:p>
          <a:p>
            <a:pPr marL="1200150" lvl="1" indent="-342900" algn="just"/>
            <a:r>
              <a:rPr lang="en-US" altLang="ja-JP" sz="2000" dirty="0">
                <a:latin typeface="Times New Roman" panose="02020603050405020304" pitchFamily="18" charset="0"/>
                <a:cs typeface="Times New Roman" panose="02020603050405020304" pitchFamily="18" charset="0"/>
              </a:rPr>
              <a:t>Plan for January meeting</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99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3B5654E-CD98-466B-9E45-C9C8C85E20BD}"/>
              </a:ext>
            </a:extLst>
          </p:cNvPr>
          <p:cNvSpPr>
            <a:spLocks noGrp="1" noChangeArrowheads="1"/>
          </p:cNvSpPr>
          <p:nvPr>
            <p:ph type="title"/>
          </p:nvPr>
        </p:nvSpPr>
        <p:spPr>
          <a:xfrm>
            <a:off x="685800" y="685800"/>
            <a:ext cx="7772400" cy="1066800"/>
          </a:xfrm>
          <a:ln/>
        </p:spPr>
        <p:txBody>
          <a:bodyPr/>
          <a:lstStyle/>
          <a:p>
            <a:r>
              <a:rPr lang="en-US" altLang="en-US" sz="3200"/>
              <a:t>TG Motion</a:t>
            </a:r>
            <a:endParaRPr lang="en-US" altLang="en-US" sz="3200" dirty="0"/>
          </a:p>
        </p:txBody>
      </p:sp>
      <p:sp>
        <p:nvSpPr>
          <p:cNvPr id="3" name="Rectangle 3">
            <a:extLst>
              <a:ext uri="{FF2B5EF4-FFF2-40B4-BE49-F238E27FC236}">
                <a16:creationId xmlns:a16="http://schemas.microsoft.com/office/drawing/2014/main" id="{5CD8E9BA-B738-476C-A71B-40E6BB1562F7}"/>
              </a:ext>
            </a:extLst>
          </p:cNvPr>
          <p:cNvSpPr txBox="1">
            <a:spLocks noChangeArrowheads="1"/>
          </p:cNvSpPr>
          <p:nvPr/>
        </p:nvSpPr>
        <p:spPr>
          <a:xfrm>
            <a:off x="914400" y="1493590"/>
            <a:ext cx="7543800" cy="3611812"/>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1800" dirty="0"/>
          </a:p>
          <a:p>
            <a:pPr marL="0" indent="0">
              <a:buFont typeface="Arial" pitchFamily="34" charset="0"/>
              <a:buNone/>
            </a:pPr>
            <a:r>
              <a:rPr lang="en-US" sz="1800" i="1" dirty="0"/>
              <a:t>Move that TG7a formally request that 802.15 reviews and approves the CSD [15-19-0297-03-0vat], and the CA document [15-22-0292-r3]; and requests unconditional approval from the EC to submit P802.15.7a_D6 to Standards Association ballot</a:t>
            </a:r>
          </a:p>
          <a:p>
            <a:pPr marL="0" indent="0">
              <a:buFont typeface="Arial" pitchFamily="34" charset="0"/>
              <a:buNone/>
            </a:pPr>
            <a:endParaRPr lang="en-US" sz="1800" i="1" dirty="0">
              <a:latin typeface="Arial" panose="020B0604020202020204" pitchFamily="34" charset="0"/>
              <a:cs typeface="Arial" panose="020B0604020202020204" pitchFamily="34" charset="0"/>
            </a:endParaRPr>
          </a:p>
          <a:p>
            <a:pPr marL="0" indent="0">
              <a:buFont typeface="Arial" pitchFamily="34" charset="0"/>
              <a:buNone/>
            </a:pPr>
            <a:endParaRPr lang="en-US" sz="1800" dirty="0"/>
          </a:p>
          <a:p>
            <a:pPr marL="0" indent="0">
              <a:buFont typeface="Arial" pitchFamily="34" charset="0"/>
              <a:buNone/>
            </a:pPr>
            <a:r>
              <a:rPr lang="en-US" sz="1800" i="1" dirty="0"/>
              <a:t>Moved By: Phil Beecher</a:t>
            </a:r>
          </a:p>
          <a:p>
            <a:pPr marL="0" indent="0">
              <a:buFont typeface="Arial" pitchFamily="34" charset="0"/>
              <a:buNone/>
            </a:pPr>
            <a:r>
              <a:rPr lang="en-US" sz="1800" i="1" dirty="0"/>
              <a:t>Seconded By: Yeong Min Jang</a:t>
            </a:r>
          </a:p>
          <a:p>
            <a:pPr marL="0" indent="0">
              <a:buFont typeface="Arial" pitchFamily="34" charset="0"/>
              <a:buNone/>
            </a:pPr>
            <a:endParaRPr lang="en-US" sz="1800" i="1" dirty="0"/>
          </a:p>
          <a:p>
            <a:pPr marL="0" indent="0">
              <a:buFont typeface="Arial" pitchFamily="34" charset="0"/>
              <a:buNone/>
            </a:pPr>
            <a:r>
              <a:rPr lang="en-US" sz="1800" i="1" dirty="0"/>
              <a:t>Approved by unanimous consent</a:t>
            </a:r>
          </a:p>
        </p:txBody>
      </p:sp>
    </p:spTree>
    <p:extLst>
      <p:ext uri="{BB962C8B-B14F-4D97-AF65-F5344CB8AC3E}">
        <p14:creationId xmlns:p14="http://schemas.microsoft.com/office/powerpoint/2010/main" val="2288114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3B5654E-CD98-466B-9E45-C9C8C85E20BD}"/>
              </a:ext>
            </a:extLst>
          </p:cNvPr>
          <p:cNvSpPr>
            <a:spLocks noGrp="1" noChangeArrowheads="1"/>
          </p:cNvSpPr>
          <p:nvPr>
            <p:ph type="title"/>
          </p:nvPr>
        </p:nvSpPr>
        <p:spPr>
          <a:xfrm>
            <a:off x="685800" y="685800"/>
            <a:ext cx="7772400" cy="1066800"/>
          </a:xfrm>
          <a:ln/>
        </p:spPr>
        <p:txBody>
          <a:bodyPr/>
          <a:lstStyle/>
          <a:p>
            <a:r>
              <a:rPr lang="en-US" altLang="en-US" sz="3200" dirty="0"/>
              <a:t>WG Motion</a:t>
            </a:r>
          </a:p>
        </p:txBody>
      </p:sp>
      <p:sp>
        <p:nvSpPr>
          <p:cNvPr id="3" name="Rectangle 3">
            <a:extLst>
              <a:ext uri="{FF2B5EF4-FFF2-40B4-BE49-F238E27FC236}">
                <a16:creationId xmlns:a16="http://schemas.microsoft.com/office/drawing/2014/main" id="{5CD8E9BA-B738-476C-A71B-40E6BB1562F7}"/>
              </a:ext>
            </a:extLst>
          </p:cNvPr>
          <p:cNvSpPr txBox="1">
            <a:spLocks noChangeArrowheads="1"/>
          </p:cNvSpPr>
          <p:nvPr/>
        </p:nvSpPr>
        <p:spPr>
          <a:xfrm>
            <a:off x="1066800" y="1493589"/>
            <a:ext cx="7772400" cy="4373811"/>
          </a:xfrm>
          <a:prstGeom prst="rect">
            <a:avLst/>
          </a:prstGeom>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2400" i="1" dirty="0"/>
          </a:p>
          <a:p>
            <a:pPr marL="0" indent="0">
              <a:buFont typeface="Arial" pitchFamily="34" charset="0"/>
              <a:buNone/>
            </a:pPr>
            <a:r>
              <a:rPr lang="en-US" sz="2400" i="1" dirty="0"/>
              <a:t>WG 802.15 has reviewed and approved the CSD document [15-19-0297-03-0vat], and the CA document [15-22-0292-r3], and requests unconditional approval from the EC to submit P802.15.7a_D6 to Standards Association ballot.</a:t>
            </a:r>
            <a:endParaRPr lang="en-US" sz="2400" dirty="0"/>
          </a:p>
          <a:p>
            <a:pPr marL="0" indent="0">
              <a:buFont typeface="Arial" pitchFamily="34" charset="0"/>
              <a:buNone/>
            </a:pPr>
            <a:endParaRPr lang="en-US" sz="2400" dirty="0"/>
          </a:p>
          <a:p>
            <a:pPr marL="0" indent="0">
              <a:buFont typeface="Arial" pitchFamily="34" charset="0"/>
              <a:buNone/>
            </a:pPr>
            <a:endParaRPr lang="en-US" sz="2400" dirty="0"/>
          </a:p>
          <a:p>
            <a:pPr marL="0" indent="0">
              <a:buFont typeface="Arial" pitchFamily="34" charset="0"/>
              <a:buNone/>
            </a:pPr>
            <a:r>
              <a:rPr lang="en-US" sz="2400" dirty="0"/>
              <a:t>Moved By: </a:t>
            </a:r>
            <a:r>
              <a:rPr lang="en-US" altLang="ko-KR" sz="2400" dirty="0"/>
              <a:t>Yeong Min Jang </a:t>
            </a:r>
            <a:endParaRPr lang="en-US" sz="2400" dirty="0"/>
          </a:p>
          <a:p>
            <a:pPr marL="0" indent="0">
              <a:buNone/>
            </a:pPr>
            <a:r>
              <a:rPr lang="en-US" sz="2400" dirty="0"/>
              <a:t>Seconded By: </a:t>
            </a:r>
            <a:r>
              <a:rPr lang="en-US" altLang="ko-KR" sz="2400" dirty="0"/>
              <a:t>Phil Beecher</a:t>
            </a:r>
          </a:p>
          <a:p>
            <a:pPr marL="0" indent="0">
              <a:buFont typeface="Arial" pitchFamily="34" charset="0"/>
              <a:buNone/>
            </a:pPr>
            <a:endParaRPr lang="en-US" sz="2400" dirty="0"/>
          </a:p>
          <a:p>
            <a:pPr marL="0" indent="0">
              <a:buFont typeface="Arial" pitchFamily="34" charset="0"/>
              <a:buNone/>
            </a:pPr>
            <a:r>
              <a:rPr lang="en-US" altLang="en-US" sz="2400" dirty="0"/>
              <a:t>Vote: </a:t>
            </a:r>
            <a:r>
              <a:rPr lang="en-US" altLang="en-US" sz="2400" dirty="0">
                <a:solidFill>
                  <a:srgbClr val="FF0000"/>
                </a:solidFill>
              </a:rPr>
              <a:t>xx/x/x </a:t>
            </a:r>
            <a:r>
              <a:rPr lang="en-US" altLang="en-US" sz="2400" dirty="0"/>
              <a:t>(Y/N/A)</a:t>
            </a:r>
          </a:p>
        </p:txBody>
      </p:sp>
    </p:spTree>
    <p:extLst>
      <p:ext uri="{BB962C8B-B14F-4D97-AF65-F5344CB8AC3E}">
        <p14:creationId xmlns:p14="http://schemas.microsoft.com/office/powerpoint/2010/main" val="308583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January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662880" y="1432593"/>
            <a:ext cx="7490520" cy="2148807"/>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(AM1 on  Tue., Wed.,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1</a:t>
            </a:r>
            <a:r>
              <a:rPr lang="en-US" altLang="ko-KR" sz="2000" baseline="30000" dirty="0">
                <a:latin typeface="Times New Roman" panose="02020603050405020304" pitchFamily="18" charset="0"/>
                <a:ea typeface="굴림" pitchFamily="34" charset="-127"/>
                <a:cs typeface="Times New Roman" panose="02020603050405020304" pitchFamily="18" charset="0"/>
              </a:rPr>
              <a:t>st</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20164</TotalTime>
  <Words>492</Words>
  <Application>Microsoft Office PowerPoint</Application>
  <PresentationFormat>화면 슬라이드 쇼(4:3)</PresentationFormat>
  <Paragraphs>60</Paragraphs>
  <Slides>8</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8</vt:i4>
      </vt:variant>
    </vt:vector>
  </HeadingPairs>
  <TitlesOfParts>
    <vt:vector size="12"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TG Motion</vt:lpstr>
      <vt:lpstr>WG Motion</vt:lpstr>
      <vt:lpstr>Plan for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1083</cp:revision>
  <cp:lastPrinted>2017-05-07T15:48:38Z</cp:lastPrinted>
  <dcterms:created xsi:type="dcterms:W3CDTF">2010-05-15T17:50:32Z</dcterms:created>
  <dcterms:modified xsi:type="dcterms:W3CDTF">2023-11-17T01:02:45Z</dcterms:modified>
</cp:coreProperties>
</file>