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359" r:id="rId2"/>
    <p:sldId id="361" r:id="rId3"/>
    <p:sldId id="369" r:id="rId4"/>
    <p:sldId id="382" r:id="rId5"/>
    <p:sldId id="363" r:id="rId6"/>
    <p:sldId id="381" r:id="rId7"/>
    <p:sldId id="380" r:id="rId8"/>
    <p:sldId id="378" r:id="rId9"/>
    <p:sldId id="377" r:id="rId10"/>
    <p:sldId id="383" r:id="rId11"/>
    <p:sldId id="388" r:id="rId12"/>
    <p:sldId id="387" r:id="rId13"/>
    <p:sldId id="386" r:id="rId14"/>
    <p:sldId id="385" r:id="rId15"/>
    <p:sldId id="384" r:id="rId16"/>
    <p:sldId id="389" r:id="rId17"/>
    <p:sldId id="390" r:id="rId18"/>
    <p:sldId id="391" r:id="rId19"/>
    <p:sldId id="392" r:id="rId20"/>
    <p:sldId id="372" r:id="rId21"/>
    <p:sldId id="373" r:id="rId22"/>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55" autoAdjust="0"/>
    <p:restoredTop sz="94676" autoAdjust="0"/>
  </p:normalViewPr>
  <p:slideViewPr>
    <p:cSldViewPr>
      <p:cViewPr varScale="1">
        <p:scale>
          <a:sx n="69" d="100"/>
          <a:sy n="69" d="100"/>
        </p:scale>
        <p:origin x="504"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46" d="100"/>
          <a:sy n="46" d="100"/>
        </p:scale>
        <p:origin x="1796"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
        <p:nvSpPr>
          <p:cNvPr id="8" name="Rectangle 5">
            <a:extLst>
              <a:ext uri="{FF2B5EF4-FFF2-40B4-BE49-F238E27FC236}">
                <a16:creationId xmlns:a16="http://schemas.microsoft.com/office/drawing/2014/main" id="{12AC5FFF-9316-BA20-E3B3-38A4872F4735}"/>
              </a:ext>
            </a:extLst>
          </p:cNvPr>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r>
              <a:rPr lang="en-US" dirty="0"/>
              <a:t>Clint Powell, Meta Platforms</a:t>
            </a:r>
          </a:p>
        </p:txBody>
      </p:sp>
    </p:spTree>
    <p:extLst>
      <p:ext uri="{BB962C8B-B14F-4D97-AF65-F5344CB8AC3E}">
        <p14:creationId xmlns:p14="http://schemas.microsoft.com/office/powerpoint/2010/main" val="37311294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802.15-23-0614-00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685800" y="413854"/>
            <a:ext cx="15255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November 2023</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6324600" y="6469556"/>
            <a:ext cx="22062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Clint Powell, HID Global</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5/dcn/19/15-19-0297-03-0vat-csd-for-high-rate-occ-task-group.docx"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23/15-23-0494-03-04ad-next-gen-sun-phys-draft-csd.docx" TargetMode="External"/><Relationship Id="rId2" Type="http://schemas.openxmlformats.org/officeDocument/2006/relationships/hyperlink" Target="https://mentor.ieee.org/802.15/dcn/23/15-23-0436-08-04ad-p802-15-4ad-draft-par-on-sun-phy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603DF08F-AF75-5B69-551A-4CFE550B0D7B}"/>
              </a:ext>
            </a:extLst>
          </p:cNvPr>
          <p:cNvSpPr>
            <a:spLocks noChangeArrowheads="1"/>
          </p:cNvSpPr>
          <p:nvPr/>
        </p:nvSpPr>
        <p:spPr bwMode="auto">
          <a:xfrm>
            <a:off x="152400" y="1043731"/>
            <a:ext cx="87630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endParaRPr lang="en-US" altLang="en-US" sz="1600" b="1"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802.15 WG Motions and Action Items for 802 LMSC closing meeting, Nov 2023</a:t>
            </a:r>
            <a:r>
              <a:rPr lang="en-US" altLang="en-US" sz="1600" dirty="0">
                <a:solidFill>
                  <a:schemeClr val="tx2"/>
                </a:solidFill>
              </a:rPr>
              <a:t>]</a:t>
            </a:r>
          </a:p>
          <a:p>
            <a:r>
              <a:rPr lang="en-US" altLang="en-US" sz="1600" b="1" dirty="0">
                <a:solidFill>
                  <a:schemeClr val="tx2"/>
                </a:solidFill>
              </a:rPr>
              <a:t>Date Submitted: </a:t>
            </a:r>
            <a:r>
              <a:rPr lang="en-US" altLang="en-US" sz="1600" dirty="0">
                <a:solidFill>
                  <a:schemeClr val="tx2"/>
                </a:solidFill>
              </a:rPr>
              <a:t>[17 Nov., 2023]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Clint Powell</a:t>
            </a:r>
            <a:r>
              <a:rPr lang="en-US" altLang="en-US" sz="1600" dirty="0">
                <a:solidFill>
                  <a:schemeClr val="tx2"/>
                </a:solidFill>
              </a:rPr>
              <a:t>] Company [</a:t>
            </a:r>
            <a:r>
              <a:rPr lang="en-US" altLang="en-US" sz="1600" dirty="0">
                <a:solidFill>
                  <a:srgbClr val="FF0000"/>
                </a:solidFill>
              </a:rPr>
              <a:t>HID Global</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Add address Street, City, PC, Province/State, Country</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Add telephone number</a:t>
            </a:r>
            <a:r>
              <a:rPr lang="en-US" altLang="en-US" sz="1600" dirty="0">
                <a:solidFill>
                  <a:schemeClr val="tx2"/>
                </a:solidFill>
              </a:rPr>
              <a:t>], FAX: [</a:t>
            </a:r>
            <a:r>
              <a:rPr lang="en-US" altLang="en-US" sz="1600" dirty="0">
                <a:solidFill>
                  <a:srgbClr val="FF0000"/>
                </a:solidFill>
              </a:rPr>
              <a:t>Add FAX number</a:t>
            </a:r>
            <a:r>
              <a:rPr lang="en-US" altLang="en-US" sz="1600" dirty="0">
                <a:solidFill>
                  <a:schemeClr val="tx2"/>
                </a:solidFill>
              </a:rPr>
              <a:t>], E-Mail:[cpowell@ieee.org]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If this is a proposed revision, cite the original document.</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Motions for 802.15 WG at 802 LMSC closing</a:t>
            </a:r>
            <a:r>
              <a:rPr lang="en-US" altLang="en-US" sz="1600" dirty="0"/>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Motions and supporting materials</a:t>
            </a:r>
            <a:r>
              <a:rPr lang="en-US" altLang="en-US" sz="1600" dirty="0"/>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34134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10</a:t>
            </a:fld>
            <a:endParaRPr lang="en-US" dirty="0"/>
          </a:p>
        </p:txBody>
      </p:sp>
      <p:sp>
        <p:nvSpPr>
          <p:cNvPr id="3" name="CustomShape 1">
            <a:extLst>
              <a:ext uri="{FF2B5EF4-FFF2-40B4-BE49-F238E27FC236}">
                <a16:creationId xmlns:a16="http://schemas.microsoft.com/office/drawing/2014/main" id="{4AEA1863-4DF8-39E8-4F50-C335722A5E14}"/>
              </a:ext>
            </a:extLst>
          </p:cNvPr>
          <p:cNvSpPr/>
          <p:nvPr/>
        </p:nvSpPr>
        <p:spPr>
          <a:xfrm>
            <a:off x="685800" y="1209600"/>
            <a:ext cx="7770600" cy="110052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P802.15.7a Report to EC on </a:t>
            </a:r>
            <a:r>
              <a:rPr lang="en-US" sz="2400" b="1" spc="-1" dirty="0">
                <a:latin typeface="Times New Roman"/>
                <a:ea typeface="MS Gothic"/>
              </a:rPr>
              <a:t>Unconditional</a:t>
            </a:r>
            <a:r>
              <a:rPr lang="en-US" sz="2400" b="1" spc="-1" dirty="0">
                <a:solidFill>
                  <a:srgbClr val="000000"/>
                </a:solidFill>
                <a:latin typeface="Times New Roman"/>
                <a:ea typeface="MS Gothic"/>
              </a:rPr>
              <a:t> Approval to go to SA Ballot</a:t>
            </a:r>
            <a:endParaRPr lang="en-US" sz="2400" spc="-1" dirty="0">
              <a:latin typeface="Arial"/>
            </a:endParaRPr>
          </a:p>
        </p:txBody>
      </p:sp>
      <p:sp>
        <p:nvSpPr>
          <p:cNvPr id="6" name="CustomShape 2">
            <a:extLst>
              <a:ext uri="{FF2B5EF4-FFF2-40B4-BE49-F238E27FC236}">
                <a16:creationId xmlns:a16="http://schemas.microsoft.com/office/drawing/2014/main" id="{FF3A15CB-CA1B-25E8-A35C-BE42A55DDDC7}"/>
              </a:ext>
            </a:extLst>
          </p:cNvPr>
          <p:cNvSpPr/>
          <p:nvPr/>
        </p:nvSpPr>
        <p:spPr>
          <a:xfrm>
            <a:off x="1408860" y="2261790"/>
            <a:ext cx="6399000" cy="35532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algn="ctr">
              <a:spcBef>
                <a:spcPts val="374"/>
              </a:spcBef>
            </a:pPr>
            <a:r>
              <a:rPr lang="en-US" sz="1500" b="1" spc="-1" dirty="0">
                <a:solidFill>
                  <a:srgbClr val="000000"/>
                </a:solidFill>
                <a:latin typeface="Times New Roman"/>
                <a:ea typeface="MS Gothic"/>
              </a:rPr>
              <a:t>Date:</a:t>
            </a:r>
            <a:r>
              <a:rPr lang="en-US" sz="1500" spc="-1" dirty="0">
                <a:solidFill>
                  <a:srgbClr val="000000"/>
                </a:solidFill>
                <a:latin typeface="Times New Roman"/>
                <a:ea typeface="MS Gothic"/>
              </a:rPr>
              <a:t> 2023-11-16</a:t>
            </a:r>
          </a:p>
          <a:p>
            <a:pPr algn="ctr">
              <a:spcBef>
                <a:spcPts val="374"/>
              </a:spcBef>
            </a:pPr>
            <a:endParaRPr lang="en-US" sz="1500" spc="-1" dirty="0">
              <a:latin typeface="Arial"/>
            </a:endParaRPr>
          </a:p>
        </p:txBody>
      </p:sp>
      <p:sp>
        <p:nvSpPr>
          <p:cNvPr id="7" name="CustomShape 6">
            <a:extLst>
              <a:ext uri="{FF2B5EF4-FFF2-40B4-BE49-F238E27FC236}">
                <a16:creationId xmlns:a16="http://schemas.microsoft.com/office/drawing/2014/main" id="{E7E2B442-8BA3-6FA7-183F-6EC07E6AD95B}"/>
              </a:ext>
            </a:extLst>
          </p:cNvPr>
          <p:cNvSpPr/>
          <p:nvPr/>
        </p:nvSpPr>
        <p:spPr>
          <a:xfrm>
            <a:off x="745200" y="2549070"/>
            <a:ext cx="1084050" cy="28377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a:spcBef>
                <a:spcPts val="374"/>
              </a:spcBef>
            </a:pPr>
            <a:r>
              <a:rPr lang="en-US" sz="1500" spc="-1">
                <a:solidFill>
                  <a:srgbClr val="000000"/>
                </a:solidFill>
                <a:latin typeface="Times New Roman"/>
                <a:ea typeface="MS Gothic"/>
              </a:rPr>
              <a:t>Author(s):</a:t>
            </a:r>
            <a:endParaRPr lang="en-US" sz="1500" spc="-1">
              <a:latin typeface="Arial"/>
            </a:endParaRPr>
          </a:p>
        </p:txBody>
      </p:sp>
      <p:graphicFrame>
        <p:nvGraphicFramePr>
          <p:cNvPr id="8" name="Table 7">
            <a:extLst>
              <a:ext uri="{FF2B5EF4-FFF2-40B4-BE49-F238E27FC236}">
                <a16:creationId xmlns:a16="http://schemas.microsoft.com/office/drawing/2014/main" id="{CB795F5F-BDCE-D538-6429-16110A56B7C5}"/>
              </a:ext>
            </a:extLst>
          </p:cNvPr>
          <p:cNvGraphicFramePr/>
          <p:nvPr>
            <p:extLst>
              <p:ext uri="{D42A27DB-BD31-4B8C-83A1-F6EECF244321}">
                <p14:modId xmlns:p14="http://schemas.microsoft.com/office/powerpoint/2010/main" val="3518642478"/>
              </p:ext>
            </p:extLst>
          </p:nvPr>
        </p:nvGraphicFramePr>
        <p:xfrm>
          <a:off x="914399" y="2968650"/>
          <a:ext cx="7848599" cy="2203200"/>
        </p:xfrm>
        <a:graphic>
          <a:graphicData uri="http://schemas.openxmlformats.org/drawingml/2006/table">
            <a:tbl>
              <a:tblPr/>
              <a:tblGrid>
                <a:gridCol w="1337364">
                  <a:extLst>
                    <a:ext uri="{9D8B030D-6E8A-4147-A177-3AD203B41FA5}">
                      <a16:colId xmlns:a16="http://schemas.microsoft.com/office/drawing/2014/main" val="20000"/>
                    </a:ext>
                  </a:extLst>
                </a:gridCol>
                <a:gridCol w="1574844">
                  <a:extLst>
                    <a:ext uri="{9D8B030D-6E8A-4147-A177-3AD203B41FA5}">
                      <a16:colId xmlns:a16="http://schemas.microsoft.com/office/drawing/2014/main" val="20001"/>
                    </a:ext>
                  </a:extLst>
                </a:gridCol>
                <a:gridCol w="1138287">
                  <a:extLst>
                    <a:ext uri="{9D8B030D-6E8A-4147-A177-3AD203B41FA5}">
                      <a16:colId xmlns:a16="http://schemas.microsoft.com/office/drawing/2014/main" val="20002"/>
                    </a:ext>
                  </a:extLst>
                </a:gridCol>
                <a:gridCol w="755322">
                  <a:extLst>
                    <a:ext uri="{9D8B030D-6E8A-4147-A177-3AD203B41FA5}">
                      <a16:colId xmlns:a16="http://schemas.microsoft.com/office/drawing/2014/main" val="20003"/>
                    </a:ext>
                  </a:extLst>
                </a:gridCol>
                <a:gridCol w="3042782">
                  <a:extLst>
                    <a:ext uri="{9D8B030D-6E8A-4147-A177-3AD203B41FA5}">
                      <a16:colId xmlns:a16="http://schemas.microsoft.com/office/drawing/2014/main" val="20004"/>
                    </a:ext>
                  </a:extLst>
                </a:gridCol>
              </a:tblGrid>
              <a:tr h="550530">
                <a:tc>
                  <a:txBody>
                    <a:bodyPr/>
                    <a:lstStyle/>
                    <a:p>
                      <a:pPr>
                        <a:lnSpc>
                          <a:spcPct val="100000"/>
                        </a:lnSpc>
                      </a:pPr>
                      <a:r>
                        <a:rPr lang="en-US" sz="1400" b="1" strike="noStrike" spc="-1" dirty="0">
                          <a:solidFill>
                            <a:srgbClr val="000000"/>
                          </a:solidFill>
                          <a:latin typeface="Arial"/>
                          <a:ea typeface="DejaVu Sans"/>
                        </a:rPr>
                        <a:t>Name</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solidFill>
                            <a:srgbClr val="000000"/>
                          </a:solidFill>
                          <a:latin typeface="Arial"/>
                          <a:ea typeface="DejaVu Sans"/>
                        </a:rPr>
                        <a:t>Affiliations</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solidFill>
                            <a:srgbClr val="000000"/>
                          </a:solidFill>
                          <a:latin typeface="Arial"/>
                          <a:ea typeface="DejaVu Sans"/>
                        </a:rPr>
                        <a:t>Address</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solidFill>
                            <a:srgbClr val="000000"/>
                          </a:solidFill>
                          <a:latin typeface="Arial"/>
                          <a:ea typeface="DejaVu Sans"/>
                        </a:rPr>
                        <a:t>Phone</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dirty="0">
                          <a:solidFill>
                            <a:srgbClr val="000000"/>
                          </a:solidFill>
                          <a:latin typeface="Arial"/>
                          <a:ea typeface="DejaVu Sans"/>
                        </a:rPr>
                        <a:t>Email</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extLst>
                  <a:ext uri="{0D108BD9-81ED-4DB2-BD59-A6C34878D82A}">
                    <a16:rowId xmlns:a16="http://schemas.microsoft.com/office/drawing/2014/main" val="10000"/>
                  </a:ext>
                </a:extLst>
              </a:tr>
              <a:tr h="550530">
                <a:tc>
                  <a:txBody>
                    <a:bodyPr/>
                    <a:lstStyle/>
                    <a:p>
                      <a:pPr>
                        <a:lnSpc>
                          <a:spcPct val="100000"/>
                        </a:lnSpc>
                      </a:pPr>
                      <a:r>
                        <a:rPr lang="en-US" sz="1400" b="0" strike="noStrike" spc="-1" dirty="0">
                          <a:solidFill>
                            <a:srgbClr val="000000"/>
                          </a:solidFill>
                          <a:latin typeface="Arial"/>
                          <a:ea typeface="DejaVu Sans"/>
                        </a:rPr>
                        <a:t>Yeong Min Jang</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nSpc>
                          <a:spcPct val="100000"/>
                        </a:lnSpc>
                      </a:pPr>
                      <a:r>
                        <a:rPr lang="en-US" sz="1400" b="0" strike="noStrike" spc="-1" dirty="0" err="1">
                          <a:solidFill>
                            <a:srgbClr val="000000"/>
                          </a:solidFill>
                          <a:latin typeface="Arial"/>
                        </a:rPr>
                        <a:t>Kookmin</a:t>
                      </a:r>
                      <a:r>
                        <a:rPr lang="en-US" sz="1400" b="0" strike="noStrike" spc="-1" dirty="0">
                          <a:solidFill>
                            <a:srgbClr val="000000"/>
                          </a:solidFill>
                          <a:latin typeface="Arial"/>
                        </a:rPr>
                        <a:t> University</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nSpc>
                          <a:spcPct val="100000"/>
                        </a:lnSpc>
                      </a:pPr>
                      <a:r>
                        <a:rPr lang="en-US" sz="1400" b="0" strike="noStrike" spc="-1" dirty="0">
                          <a:solidFill>
                            <a:srgbClr val="000000"/>
                          </a:solidFill>
                          <a:latin typeface="Arial"/>
                          <a:ea typeface="DejaVu Sans"/>
                        </a:rPr>
                        <a:t>yjang@kookmin.ac.kr</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val="10001"/>
                  </a:ext>
                </a:extLst>
              </a:tr>
              <a:tr h="550530">
                <a:tc>
                  <a:txBody>
                    <a:bodyPr/>
                    <a:lstStyle/>
                    <a:p>
                      <a:pPr>
                        <a:lnSpc>
                          <a:spcPct val="100000"/>
                        </a:lnSpc>
                      </a:pP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nSpc>
                          <a:spcPct val="100000"/>
                        </a:lnSpc>
                      </a:pP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dirty="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dirty="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nSpc>
                          <a:spcPct val="100000"/>
                        </a:lnSpc>
                      </a:pP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extLst>
                  <a:ext uri="{0D108BD9-81ED-4DB2-BD59-A6C34878D82A}">
                    <a16:rowId xmlns:a16="http://schemas.microsoft.com/office/drawing/2014/main" val="10002"/>
                  </a:ext>
                </a:extLst>
              </a:tr>
              <a:tr h="551610">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dirty="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36305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11</a:t>
            </a:fld>
            <a:endParaRPr lang="en-US" dirty="0"/>
          </a:p>
        </p:txBody>
      </p:sp>
      <p:sp>
        <p:nvSpPr>
          <p:cNvPr id="2" name="CustomShape 1">
            <a:extLst>
              <a:ext uri="{FF2B5EF4-FFF2-40B4-BE49-F238E27FC236}">
                <a16:creationId xmlns:a16="http://schemas.microsoft.com/office/drawing/2014/main" id="{8F1E6561-E746-2B29-77EE-0F9F3B9D0C08}"/>
              </a:ext>
            </a:extLst>
          </p:cNvPr>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Introduction</a:t>
            </a:r>
            <a:endParaRPr lang="en-US" sz="2400" spc="-1" dirty="0">
              <a:latin typeface="Arial"/>
            </a:endParaRPr>
          </a:p>
        </p:txBody>
      </p:sp>
      <p:sp>
        <p:nvSpPr>
          <p:cNvPr id="3" name="CustomShape 2">
            <a:extLst>
              <a:ext uri="{FF2B5EF4-FFF2-40B4-BE49-F238E27FC236}">
                <a16:creationId xmlns:a16="http://schemas.microsoft.com/office/drawing/2014/main" id="{9390A134-68A3-1160-3474-70E4198B096C}"/>
              </a:ext>
            </a:extLst>
          </p:cNvPr>
          <p:cNvSpPr/>
          <p:nvPr/>
        </p:nvSpPr>
        <p:spPr>
          <a:xfrm>
            <a:off x="685800" y="2343060"/>
            <a:ext cx="7768980" cy="308313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marL="257310" indent="-256230">
              <a:spcBef>
                <a:spcPts val="451"/>
              </a:spcBef>
              <a:buClr>
                <a:srgbClr val="000000"/>
              </a:buClr>
              <a:buFont typeface="Arial"/>
              <a:buChar char="•"/>
            </a:pPr>
            <a:r>
              <a:rPr lang="en-US" sz="1800" b="1" spc="-1" dirty="0">
                <a:latin typeface="Times New Roman"/>
                <a:ea typeface="ＭＳ Ｐゴシック"/>
              </a:rPr>
              <a:t>This document contains the report to the IEEE 802 Executive Committee in support of the request for unconditional approval to send </a:t>
            </a:r>
            <a:r>
              <a:rPr lang="en-US" sz="1800" b="1" spc="-1" dirty="0">
                <a:latin typeface="Times New Roman"/>
                <a:ea typeface="MS Gothic"/>
              </a:rPr>
              <a:t>P802.15.7a</a:t>
            </a:r>
            <a:r>
              <a:rPr lang="en-US" sz="1800" b="1" spc="-1" dirty="0">
                <a:latin typeface="Times New Roman"/>
                <a:ea typeface="ＭＳ Ｐゴシック"/>
              </a:rPr>
              <a:t>/D6 to SA Ballot.</a:t>
            </a:r>
            <a:endParaRPr lang="en-US" sz="1800" spc="-1" dirty="0">
              <a:latin typeface="Arial"/>
            </a:endParaRPr>
          </a:p>
          <a:p>
            <a:pPr marL="257310" indent="-256230">
              <a:spcBef>
                <a:spcPts val="451"/>
              </a:spcBef>
              <a:buClr>
                <a:srgbClr val="000000"/>
              </a:buClr>
              <a:buFont typeface="Arial"/>
              <a:buChar char="•"/>
            </a:pPr>
            <a:r>
              <a:rPr lang="en-US" sz="1800" b="1" spc="-1" dirty="0">
                <a:latin typeface="Times New Roman"/>
                <a:ea typeface="ＭＳ Ｐゴシック"/>
              </a:rPr>
              <a:t>The WG motion to request unconditional approval was approved during the November session of the 802.15 Working Group on November 16, 2023.</a:t>
            </a:r>
            <a:endParaRPr lang="en-US" sz="1800" spc="-1" dirty="0">
              <a:latin typeface="Arial"/>
            </a:endParaRPr>
          </a:p>
          <a:p>
            <a:pPr marL="600210" lvl="1" indent="-256230">
              <a:spcBef>
                <a:spcPts val="374"/>
              </a:spcBef>
              <a:buClr>
                <a:srgbClr val="000000"/>
              </a:buClr>
              <a:buFont typeface="Arial"/>
              <a:buChar char="•"/>
            </a:pPr>
            <a:r>
              <a:rPr lang="en-US" sz="1800" spc="-1" dirty="0">
                <a:solidFill>
                  <a:srgbClr val="FF0000"/>
                </a:solidFill>
                <a:latin typeface="+mj-lt"/>
                <a:ea typeface="ＭＳ Ｐゴシック"/>
              </a:rPr>
              <a:t>Passed in the Working Group 36/0/4 (</a:t>
            </a:r>
            <a:r>
              <a:rPr lang="en-US" altLang="en-US" sz="1800" dirty="0">
                <a:solidFill>
                  <a:srgbClr val="FF0000"/>
                </a:solidFill>
                <a:latin typeface="+mj-lt"/>
              </a:rPr>
              <a:t>Y/N/A</a:t>
            </a:r>
            <a:r>
              <a:rPr lang="en-US" sz="1800" spc="-1" dirty="0">
                <a:solidFill>
                  <a:srgbClr val="FF0000"/>
                </a:solidFill>
                <a:latin typeface="+mj-lt"/>
                <a:ea typeface="ＭＳ Ｐゴシック"/>
              </a:rPr>
              <a:t>)</a:t>
            </a:r>
          </a:p>
        </p:txBody>
      </p:sp>
    </p:spTree>
    <p:extLst>
      <p:ext uri="{BB962C8B-B14F-4D97-AF65-F5344CB8AC3E}">
        <p14:creationId xmlns:p14="http://schemas.microsoft.com/office/powerpoint/2010/main" val="2332747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12</a:t>
            </a:fld>
            <a:endParaRPr lang="en-US" dirty="0"/>
          </a:p>
        </p:txBody>
      </p:sp>
      <p:sp>
        <p:nvSpPr>
          <p:cNvPr id="2" name="CustomShape 1">
            <a:extLst>
              <a:ext uri="{FF2B5EF4-FFF2-40B4-BE49-F238E27FC236}">
                <a16:creationId xmlns:a16="http://schemas.microsoft.com/office/drawing/2014/main" id="{662497D9-1837-CFF9-DF40-45F0C2621D63}"/>
              </a:ext>
            </a:extLst>
          </p:cNvPr>
          <p:cNvSpPr/>
          <p:nvPr/>
        </p:nvSpPr>
        <p:spPr>
          <a:xfrm>
            <a:off x="685800" y="7620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Status Summary</a:t>
            </a:r>
            <a:endParaRPr lang="en-US" sz="2400" spc="-1" dirty="0">
              <a:latin typeface="Arial"/>
            </a:endParaRPr>
          </a:p>
        </p:txBody>
      </p:sp>
      <p:sp>
        <p:nvSpPr>
          <p:cNvPr id="3" name="CustomShape 2">
            <a:extLst>
              <a:ext uri="{FF2B5EF4-FFF2-40B4-BE49-F238E27FC236}">
                <a16:creationId xmlns:a16="http://schemas.microsoft.com/office/drawing/2014/main" id="{8EF1445E-022A-C31D-2F5B-372CD5A7120E}"/>
              </a:ext>
            </a:extLst>
          </p:cNvPr>
          <p:cNvSpPr/>
          <p:nvPr/>
        </p:nvSpPr>
        <p:spPr>
          <a:xfrm>
            <a:off x="762000" y="1559040"/>
            <a:ext cx="7768980" cy="423216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marL="257310" indent="-256230">
              <a:spcBef>
                <a:spcPts val="451"/>
              </a:spcBef>
              <a:buClr>
                <a:srgbClr val="000000"/>
              </a:buClr>
              <a:buFont typeface="Arial"/>
              <a:buChar char="•"/>
            </a:pPr>
            <a:r>
              <a:rPr lang="en-US" sz="1800" b="1" spc="-1" dirty="0">
                <a:solidFill>
                  <a:srgbClr val="000000"/>
                </a:solidFill>
                <a:latin typeface="Times New Roman"/>
                <a:ea typeface="MS Gothic"/>
              </a:rPr>
              <a:t>The P802.15.7a  Draft went through five WG Letter Ballots. Draft </a:t>
            </a:r>
            <a:r>
              <a:rPr lang="en-US" sz="1800" b="1" spc="-1" dirty="0">
                <a:latin typeface="Times New Roman"/>
                <a:ea typeface="MS Gothic"/>
              </a:rPr>
              <a:t>P802.15.7a/D6 achieved 100% approval.</a:t>
            </a:r>
          </a:p>
          <a:p>
            <a:pPr marL="457200">
              <a:spcBef>
                <a:spcPts val="451"/>
              </a:spcBef>
              <a:buClr>
                <a:srgbClr val="000000"/>
              </a:buClr>
            </a:pPr>
            <a:r>
              <a:rPr lang="fr-FR" sz="1800" b="1" spc="-1" dirty="0">
                <a:latin typeface="Times New Roman"/>
                <a:ea typeface="MS Gothic"/>
              </a:rPr>
              <a:t>- LB 192 (Y/N/A) 69/4/15, 445 </a:t>
            </a:r>
            <a:r>
              <a:rPr lang="fr-FR" sz="1800" b="1" spc="-1" dirty="0" err="1">
                <a:latin typeface="Times New Roman"/>
                <a:ea typeface="MS Gothic"/>
              </a:rPr>
              <a:t>comments</a:t>
            </a:r>
            <a:endParaRPr lang="en-US" sz="1800" b="1" spc="-1" dirty="0">
              <a:latin typeface="Times New Roman"/>
              <a:ea typeface="MS Gothic"/>
            </a:endParaRPr>
          </a:p>
          <a:p>
            <a:pPr marL="457200">
              <a:spcBef>
                <a:spcPts val="451"/>
              </a:spcBef>
              <a:buClr>
                <a:srgbClr val="000000"/>
              </a:buClr>
            </a:pPr>
            <a:r>
              <a:rPr lang="fr-FR" sz="1800" b="1" spc="-1" dirty="0">
                <a:latin typeface="Times New Roman"/>
                <a:ea typeface="MS Gothic"/>
              </a:rPr>
              <a:t>- LB 195 (Y/N/A) 76/4/16, 143 </a:t>
            </a:r>
            <a:r>
              <a:rPr lang="fr-FR" sz="1800" b="1" spc="-1" dirty="0" err="1">
                <a:latin typeface="Times New Roman"/>
                <a:ea typeface="MS Gothic"/>
              </a:rPr>
              <a:t>comments</a:t>
            </a:r>
            <a:endParaRPr lang="en-US" sz="1800" b="1" spc="-1" dirty="0">
              <a:latin typeface="Times New Roman"/>
              <a:ea typeface="MS Gothic"/>
            </a:endParaRPr>
          </a:p>
          <a:p>
            <a:pPr marL="457200">
              <a:spcBef>
                <a:spcPts val="451"/>
              </a:spcBef>
              <a:buClr>
                <a:srgbClr val="000000"/>
              </a:buClr>
            </a:pPr>
            <a:r>
              <a:rPr lang="fr-FR" sz="1800" b="1" spc="-1" dirty="0">
                <a:latin typeface="Times New Roman"/>
                <a:ea typeface="MS Gothic"/>
              </a:rPr>
              <a:t>- LB 196 (Y/N/A) 80/2/16, 74 </a:t>
            </a:r>
            <a:r>
              <a:rPr lang="fr-FR" sz="1800" b="1" spc="-1" dirty="0" err="1">
                <a:latin typeface="Times New Roman"/>
                <a:ea typeface="MS Gothic"/>
              </a:rPr>
              <a:t>comments</a:t>
            </a:r>
            <a:endParaRPr lang="fr-FR" sz="1800" b="1" spc="-1" dirty="0">
              <a:latin typeface="Times New Roman"/>
              <a:ea typeface="MS Gothic"/>
            </a:endParaRPr>
          </a:p>
          <a:p>
            <a:pPr marL="457200">
              <a:spcBef>
                <a:spcPts val="451"/>
              </a:spcBef>
              <a:buClr>
                <a:srgbClr val="000000"/>
              </a:buClr>
            </a:pPr>
            <a:r>
              <a:rPr lang="fr-FR" sz="1800" b="1" spc="-1" dirty="0">
                <a:latin typeface="Times New Roman"/>
                <a:ea typeface="MS Gothic"/>
              </a:rPr>
              <a:t>- LB 198 (Y/N/A) 83/0/17, 19 </a:t>
            </a:r>
            <a:r>
              <a:rPr lang="fr-FR" sz="1800" b="1" spc="-1" dirty="0" err="1">
                <a:latin typeface="Times New Roman"/>
                <a:ea typeface="MS Gothic"/>
              </a:rPr>
              <a:t>comments</a:t>
            </a:r>
            <a:endParaRPr lang="fr-FR" sz="1800" b="1" spc="-1" dirty="0">
              <a:latin typeface="Times New Roman"/>
              <a:ea typeface="MS Gothic"/>
            </a:endParaRPr>
          </a:p>
          <a:p>
            <a:pPr marL="457200">
              <a:spcBef>
                <a:spcPts val="451"/>
              </a:spcBef>
              <a:buClr>
                <a:srgbClr val="000000"/>
              </a:buClr>
            </a:pPr>
            <a:r>
              <a:rPr lang="fr-FR" sz="1800" b="1" spc="-1" dirty="0">
                <a:latin typeface="Times New Roman"/>
                <a:ea typeface="MS Gothic"/>
              </a:rPr>
              <a:t>- LB 199 (Y/N/A) 84/0/17, 0 </a:t>
            </a:r>
            <a:r>
              <a:rPr lang="fr-FR" sz="1800" b="1" spc="-1" dirty="0" err="1">
                <a:latin typeface="Times New Roman"/>
                <a:ea typeface="MS Gothic"/>
              </a:rPr>
              <a:t>comments</a:t>
            </a:r>
            <a:endParaRPr lang="fr-FR" sz="1800" b="1" spc="-1" dirty="0">
              <a:latin typeface="Times New Roman"/>
              <a:ea typeface="MS Gothic"/>
            </a:endParaRPr>
          </a:p>
          <a:p>
            <a:pPr marL="1080">
              <a:spcBef>
                <a:spcPts val="451"/>
              </a:spcBef>
              <a:buClr>
                <a:srgbClr val="000000"/>
              </a:buClr>
            </a:pPr>
            <a:endParaRPr lang="fr-FR" sz="1800" b="1" spc="-1" dirty="0">
              <a:latin typeface="Times New Roman"/>
              <a:ea typeface="MS Gothic"/>
            </a:endParaRPr>
          </a:p>
          <a:p>
            <a:pPr marL="257310" indent="-256230">
              <a:spcBef>
                <a:spcPts val="451"/>
              </a:spcBef>
              <a:buClr>
                <a:srgbClr val="000000"/>
              </a:buClr>
              <a:buFont typeface="Arial"/>
              <a:buChar char="•"/>
            </a:pPr>
            <a:r>
              <a:rPr lang="fr-FR" b="1" spc="-1" dirty="0">
                <a:latin typeface="Times New Roman"/>
                <a:ea typeface="MS Gothic"/>
              </a:rPr>
              <a:t>All </a:t>
            </a:r>
            <a:r>
              <a:rPr lang="fr-FR" b="1" spc="-1" dirty="0" err="1">
                <a:latin typeface="Times New Roman"/>
                <a:ea typeface="MS Gothic"/>
              </a:rPr>
              <a:t>comments</a:t>
            </a:r>
            <a:r>
              <a:rPr lang="fr-FR" b="1" spc="-1" dirty="0">
                <a:latin typeface="Times New Roman"/>
                <a:ea typeface="MS Gothic"/>
              </a:rPr>
              <a:t> are </a:t>
            </a:r>
            <a:r>
              <a:rPr lang="fr-FR" b="1" spc="-1" dirty="0" err="1">
                <a:latin typeface="Times New Roman"/>
                <a:ea typeface="MS Gothic"/>
              </a:rPr>
              <a:t>resolved</a:t>
            </a:r>
            <a:r>
              <a:rPr lang="fr-FR" b="1" spc="-1" dirty="0">
                <a:latin typeface="Times New Roman"/>
                <a:ea typeface="MS Gothic"/>
              </a:rPr>
              <a:t>.</a:t>
            </a:r>
            <a:endParaRPr lang="en-US" sz="1800" b="1" spc="-1" dirty="0">
              <a:latin typeface="Times New Roman"/>
              <a:ea typeface="MS Gothic"/>
            </a:endParaRPr>
          </a:p>
        </p:txBody>
      </p:sp>
    </p:spTree>
    <p:extLst>
      <p:ext uri="{BB962C8B-B14F-4D97-AF65-F5344CB8AC3E}">
        <p14:creationId xmlns:p14="http://schemas.microsoft.com/office/powerpoint/2010/main" val="3226449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13</a:t>
            </a:fld>
            <a:endParaRPr lang="en-US" dirty="0"/>
          </a:p>
        </p:txBody>
      </p:sp>
      <p:sp>
        <p:nvSpPr>
          <p:cNvPr id="2" name="CustomShape 4">
            <a:extLst>
              <a:ext uri="{FF2B5EF4-FFF2-40B4-BE49-F238E27FC236}">
                <a16:creationId xmlns:a16="http://schemas.microsoft.com/office/drawing/2014/main" id="{FE46A22E-913D-C7BE-4542-5E86EAF8C597}"/>
              </a:ext>
            </a:extLst>
          </p:cNvPr>
          <p:cNvSpPr/>
          <p:nvPr/>
        </p:nvSpPr>
        <p:spPr>
          <a:xfrm>
            <a:off x="152400" y="914400"/>
            <a:ext cx="7769250" cy="4352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802.15 WG Letter Ballot Results – P802.15.7a</a:t>
            </a:r>
            <a:endParaRPr lang="en-US" sz="2400" spc="-1" dirty="0">
              <a:latin typeface="Arial"/>
            </a:endParaRPr>
          </a:p>
        </p:txBody>
      </p:sp>
      <p:pic>
        <p:nvPicPr>
          <p:cNvPr id="3" name="Picture 2">
            <a:extLst>
              <a:ext uri="{FF2B5EF4-FFF2-40B4-BE49-F238E27FC236}">
                <a16:creationId xmlns:a16="http://schemas.microsoft.com/office/drawing/2014/main" id="{3B9EEC7F-C708-0C69-C297-A8EB7D73009F}"/>
              </a:ext>
            </a:extLst>
          </p:cNvPr>
          <p:cNvPicPr>
            <a:picLocks noChangeAspect="1"/>
          </p:cNvPicPr>
          <p:nvPr/>
        </p:nvPicPr>
        <p:blipFill>
          <a:blip r:embed="rId2"/>
          <a:stretch>
            <a:fillRect/>
          </a:stretch>
        </p:blipFill>
        <p:spPr>
          <a:xfrm>
            <a:off x="248177" y="2514600"/>
            <a:ext cx="8647645" cy="2018250"/>
          </a:xfrm>
          <a:prstGeom prst="rect">
            <a:avLst/>
          </a:prstGeom>
        </p:spPr>
      </p:pic>
    </p:spTree>
    <p:extLst>
      <p:ext uri="{BB962C8B-B14F-4D97-AF65-F5344CB8AC3E}">
        <p14:creationId xmlns:p14="http://schemas.microsoft.com/office/powerpoint/2010/main" val="4069064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14</a:t>
            </a:fld>
            <a:endParaRPr lang="en-US" dirty="0"/>
          </a:p>
        </p:txBody>
      </p:sp>
      <p:sp>
        <p:nvSpPr>
          <p:cNvPr id="2" name="CustomShape 1">
            <a:extLst>
              <a:ext uri="{FF2B5EF4-FFF2-40B4-BE49-F238E27FC236}">
                <a16:creationId xmlns:a16="http://schemas.microsoft.com/office/drawing/2014/main" id="{255F76AF-ED08-63A7-7DA5-0F14501E297B}"/>
              </a:ext>
            </a:extLst>
          </p:cNvPr>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802.15 WG Letter Ballot Comments – P802.15.7a</a:t>
            </a:r>
            <a:endParaRPr lang="en-US" sz="2400" spc="-1" dirty="0"/>
          </a:p>
        </p:txBody>
      </p:sp>
      <p:graphicFrame>
        <p:nvGraphicFramePr>
          <p:cNvPr id="3" name="Table 5">
            <a:extLst>
              <a:ext uri="{FF2B5EF4-FFF2-40B4-BE49-F238E27FC236}">
                <a16:creationId xmlns:a16="http://schemas.microsoft.com/office/drawing/2014/main" id="{6CF69DC4-5F23-CE02-7BE3-E09992693AAB}"/>
              </a:ext>
            </a:extLst>
          </p:cNvPr>
          <p:cNvGraphicFramePr/>
          <p:nvPr>
            <p:extLst>
              <p:ext uri="{D42A27DB-BD31-4B8C-83A1-F6EECF244321}">
                <p14:modId xmlns:p14="http://schemas.microsoft.com/office/powerpoint/2010/main" val="3525269222"/>
              </p:ext>
            </p:extLst>
          </p:nvPr>
        </p:nvGraphicFramePr>
        <p:xfrm>
          <a:off x="981855" y="2286000"/>
          <a:ext cx="7176870" cy="3129000"/>
        </p:xfrm>
        <a:graphic>
          <a:graphicData uri="http://schemas.openxmlformats.org/drawingml/2006/table">
            <a:tbl>
              <a:tblPr/>
              <a:tblGrid>
                <a:gridCol w="618345">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3429000">
                  <a:extLst>
                    <a:ext uri="{9D8B030D-6E8A-4147-A177-3AD203B41FA5}">
                      <a16:colId xmlns:a16="http://schemas.microsoft.com/office/drawing/2014/main" val="20002"/>
                    </a:ext>
                  </a:extLst>
                </a:gridCol>
                <a:gridCol w="1834125">
                  <a:extLst>
                    <a:ext uri="{9D8B030D-6E8A-4147-A177-3AD203B41FA5}">
                      <a16:colId xmlns:a16="http://schemas.microsoft.com/office/drawing/2014/main" val="20003"/>
                    </a:ext>
                  </a:extLst>
                </a:gridCol>
              </a:tblGrid>
              <a:tr h="795420">
                <a:tc>
                  <a:txBody>
                    <a:bodyPr/>
                    <a:lstStyle/>
                    <a:p>
                      <a:pPr algn="ctr">
                        <a:lnSpc>
                          <a:spcPct val="100000"/>
                        </a:lnSpc>
                      </a:pPr>
                      <a:r>
                        <a:rPr lang="en-US" sz="1400" b="0" strike="noStrike" spc="-1" dirty="0">
                          <a:solidFill>
                            <a:srgbClr val="000000"/>
                          </a:solidFill>
                          <a:latin typeface="Arial"/>
                          <a:ea typeface="DejaVu Sans"/>
                        </a:rPr>
                        <a:t>Ballot ID</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Ballot Close Date</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Title</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Total Number of Comments received (Yes and No votes)</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0"/>
                  </a:ext>
                </a:extLst>
              </a:tr>
              <a:tr h="347580">
                <a:tc>
                  <a:txBody>
                    <a:bodyPr/>
                    <a:lstStyle/>
                    <a:p>
                      <a:pPr algn="ctr">
                        <a:lnSpc>
                          <a:spcPct val="100000"/>
                        </a:lnSpc>
                      </a:pPr>
                      <a:r>
                        <a:rPr lang="en-US" sz="1400" b="0" strike="noStrike" spc="-1" dirty="0">
                          <a:solidFill>
                            <a:srgbClr val="000000"/>
                          </a:solidFill>
                          <a:latin typeface="Arial"/>
                          <a:ea typeface="DejaVu Sans"/>
                        </a:rPr>
                        <a:t>192</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10-Nov-2022</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l">
                        <a:lnSpc>
                          <a:spcPct val="100000"/>
                        </a:lnSpc>
                      </a:pPr>
                      <a:r>
                        <a:rPr lang="en-US" sz="1400" b="0" strike="noStrike" spc="-1" dirty="0">
                          <a:solidFill>
                            <a:srgbClr val="000000"/>
                          </a:solidFill>
                          <a:latin typeface="Arial"/>
                          <a:ea typeface="DejaVu Sans"/>
                        </a:rPr>
                        <a:t>Technical Letter Ballot for P802.15.7a/D2</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chemeClr val="tx1"/>
                          </a:solidFill>
                          <a:latin typeface="Arial"/>
                          <a:ea typeface="DejaVu Sans"/>
                        </a:rPr>
                        <a:t>445 (175 T, 270 E)</a:t>
                      </a:r>
                      <a:endParaRPr lang="en-US" sz="1400" b="0" strike="noStrike" spc="-1" dirty="0">
                        <a:solidFill>
                          <a:schemeClr val="tx1"/>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1"/>
                  </a:ext>
                </a:extLst>
              </a:tr>
              <a:tr h="324720">
                <a:tc>
                  <a:txBody>
                    <a:bodyPr/>
                    <a:lstStyle/>
                    <a:p>
                      <a:pPr algn="ctr">
                        <a:lnSpc>
                          <a:spcPct val="100000"/>
                        </a:lnSpc>
                      </a:pPr>
                      <a:r>
                        <a:rPr lang="en-US" sz="1400" b="0" strike="noStrike" spc="-1" dirty="0">
                          <a:solidFill>
                            <a:srgbClr val="000000"/>
                          </a:solidFill>
                          <a:latin typeface="Arial"/>
                          <a:ea typeface="DejaVu Sans"/>
                        </a:rPr>
                        <a:t>195</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17-Feb-2023</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l">
                        <a:lnSpc>
                          <a:spcPct val="100000"/>
                        </a:lnSpc>
                      </a:pPr>
                      <a:r>
                        <a:rPr lang="en-US" sz="1400" b="0" strike="noStrike" spc="-1" dirty="0">
                          <a:solidFill>
                            <a:srgbClr val="000000"/>
                          </a:solidFill>
                          <a:latin typeface="Arial"/>
                          <a:ea typeface="DejaVu Sans"/>
                        </a:rPr>
                        <a:t>First recirculation draft, P802.15.7a/D3</a:t>
                      </a:r>
                      <a:endParaRPr lang="en-US" sz="1400" b="0" strike="noStrike" spc="-1" dirty="0">
                        <a:latin typeface="+mn-lt"/>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chemeClr val="tx1"/>
                          </a:solidFill>
                          <a:latin typeface="Arial"/>
                          <a:ea typeface="DejaVu Sans"/>
                        </a:rPr>
                        <a:t>143 (57 T, 86 E)</a:t>
                      </a:r>
                      <a:endParaRPr lang="en-US" sz="1400" b="0" strike="noStrike" spc="-1" dirty="0">
                        <a:solidFill>
                          <a:schemeClr val="tx1"/>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2"/>
                  </a:ext>
                </a:extLst>
              </a:tr>
              <a:tr h="378060">
                <a:tc>
                  <a:txBody>
                    <a:bodyPr/>
                    <a:lstStyle/>
                    <a:p>
                      <a:pPr algn="ctr">
                        <a:lnSpc>
                          <a:spcPct val="100000"/>
                        </a:lnSpc>
                      </a:pPr>
                      <a:r>
                        <a:rPr lang="en-US" sz="1400" b="0" strike="noStrike" spc="-1" dirty="0">
                          <a:solidFill>
                            <a:srgbClr val="000000"/>
                          </a:solidFill>
                          <a:latin typeface="Arial"/>
                          <a:ea typeface="DejaVu Sans"/>
                        </a:rPr>
                        <a:t>196</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gn="ctr">
                        <a:lnSpc>
                          <a:spcPct val="100000"/>
                        </a:lnSpc>
                      </a:pPr>
                      <a:r>
                        <a:rPr lang="en-US" sz="1400" b="0" strike="noStrike" spc="-1" dirty="0">
                          <a:solidFill>
                            <a:srgbClr val="000000"/>
                          </a:solidFill>
                          <a:latin typeface="Arial"/>
                          <a:ea typeface="DejaVu Sans"/>
                        </a:rPr>
                        <a:t>08-June-2023</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gn="l">
                        <a:lnSpc>
                          <a:spcPct val="100000"/>
                        </a:lnSpc>
                      </a:pPr>
                      <a:r>
                        <a:rPr lang="en-US" sz="1400" b="0" strike="noStrike" spc="-1" dirty="0">
                          <a:solidFill>
                            <a:srgbClr val="000000"/>
                          </a:solidFill>
                          <a:latin typeface="Arial"/>
                          <a:ea typeface="DejaVu Sans"/>
                        </a:rPr>
                        <a:t>Second recirculation draft, P802.15.7a/D4</a:t>
                      </a:r>
                      <a:endParaRPr lang="en-US" sz="1400" b="0" strike="noStrike" spc="-1" dirty="0">
                        <a:latin typeface="+mn-lt"/>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gn="ctr">
                        <a:lnSpc>
                          <a:spcPct val="100000"/>
                        </a:lnSpc>
                      </a:pPr>
                      <a:r>
                        <a:rPr lang="en-US" sz="1400" b="0" strike="noStrike" spc="-1" dirty="0">
                          <a:solidFill>
                            <a:schemeClr val="tx1"/>
                          </a:solidFill>
                          <a:latin typeface="Arial"/>
                          <a:ea typeface="DejaVu Sans"/>
                        </a:rPr>
                        <a:t>74 (45 T, 29 E)</a:t>
                      </a:r>
                      <a:endParaRPr lang="en-US" sz="1400" b="0" strike="noStrike" spc="-1" dirty="0">
                        <a:solidFill>
                          <a:schemeClr val="tx1"/>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145710">
                <a:tc>
                  <a:txBody>
                    <a:bodyPr/>
                    <a:lstStyle/>
                    <a:p>
                      <a:pPr algn="ctr"/>
                      <a:r>
                        <a:rPr lang="en-US" sz="1400" dirty="0"/>
                        <a:t>198</a:t>
                      </a:r>
                    </a:p>
                  </a:txBody>
                  <a:tcPr marL="68580" marR="68580" marT="34290" marB="34290">
                    <a:lnL w="720">
                      <a:solidFill>
                        <a:srgbClr val="000000"/>
                      </a:solidFill>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gn="ctr"/>
                      <a:r>
                        <a:rPr lang="en-US" sz="1400" dirty="0"/>
                        <a:t>25-Aug-2023</a:t>
                      </a:r>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strike="noStrike" spc="-1" dirty="0">
                          <a:solidFill>
                            <a:srgbClr val="000000"/>
                          </a:solidFill>
                          <a:latin typeface="Arial"/>
                          <a:ea typeface="DejaVu Sans"/>
                        </a:rPr>
                        <a:t>Third recirculation draft, P802.15.7a/D5</a:t>
                      </a:r>
                      <a:endParaRPr lang="en-US" sz="1400" b="0" strike="noStrike" spc="-1" dirty="0">
                        <a:latin typeface="+mn-lt"/>
                      </a:endParaRPr>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strike="noStrike" spc="-1" dirty="0">
                          <a:solidFill>
                            <a:schemeClr val="tx1"/>
                          </a:solidFill>
                          <a:latin typeface="Arial"/>
                          <a:ea typeface="DejaVu Sans"/>
                        </a:rPr>
                        <a:t>19 (0 T, 19 E)</a:t>
                      </a:r>
                      <a:endParaRPr lang="en-US" sz="1400" b="0" strike="noStrike" spc="-1" dirty="0">
                        <a:solidFill>
                          <a:schemeClr val="tx1"/>
                        </a:solidFill>
                        <a:latin typeface="Arial"/>
                      </a:endParaRPr>
                    </a:p>
                  </a:txBody>
                  <a:tcPr marL="68580" marR="68580" marT="34290" marB="34290">
                    <a:lnL w="720" cap="flat" cmpd="sng" algn="ctr">
                      <a:solidFill>
                        <a:srgbClr val="000000"/>
                      </a:solidFill>
                      <a:prstDash val="solid"/>
                      <a:round/>
                      <a:headEnd type="none" w="med" len="med"/>
                      <a:tailEnd type="none" w="med" len="med"/>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5"/>
                  </a:ext>
                </a:extLst>
              </a:tr>
              <a:tr h="145710">
                <a:tc>
                  <a:txBody>
                    <a:bodyPr/>
                    <a:lstStyle/>
                    <a:p>
                      <a:pPr algn="ctr"/>
                      <a:r>
                        <a:rPr lang="en-US" sz="1400" dirty="0"/>
                        <a:t>199</a:t>
                      </a:r>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gn="ctr"/>
                      <a:r>
                        <a:rPr lang="en-US" sz="1400" dirty="0"/>
                        <a:t>06-Oct-2023</a:t>
                      </a:r>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strike="noStrike" spc="-1" dirty="0">
                          <a:solidFill>
                            <a:srgbClr val="000000"/>
                          </a:solidFill>
                          <a:latin typeface="Arial"/>
                          <a:ea typeface="DejaVu Sans"/>
                        </a:rPr>
                        <a:t>Fourth recirculation draft, P802.15.7a/D6</a:t>
                      </a:r>
                      <a:endParaRPr lang="en-US" sz="1400" b="0" strike="noStrike" spc="-1" dirty="0">
                        <a:latin typeface="+mn-lt"/>
                      </a:endParaRPr>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strike="noStrike" spc="-1" dirty="0">
                          <a:solidFill>
                            <a:schemeClr val="tx1"/>
                          </a:solidFill>
                          <a:latin typeface="Arial"/>
                          <a:ea typeface="DejaVu Sans"/>
                        </a:rPr>
                        <a:t>0 (0 T, 0 E)</a:t>
                      </a:r>
                      <a:endParaRPr lang="en-US" sz="1400" b="0" strike="noStrike" spc="-1" dirty="0">
                        <a:solidFill>
                          <a:schemeClr val="tx1"/>
                        </a:solidFill>
                        <a:latin typeface="Arial"/>
                      </a:endParaRPr>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23581626"/>
                  </a:ext>
                </a:extLst>
              </a:tr>
              <a:tr h="145710">
                <a:tc>
                  <a:txBody>
                    <a:bodyPr/>
                    <a:lstStyle/>
                    <a:p>
                      <a:endParaRPr lang="en-US" sz="1400" dirty="0"/>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dirty="0"/>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dirty="0"/>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dirty="0">
                        <a:solidFill>
                          <a:schemeClr val="tx1"/>
                        </a:solidFill>
                      </a:endParaRPr>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a:solidFill>
                        <a:srgbClr val="000000"/>
                      </a:solidFill>
                    </a:lnB>
                    <a:noFill/>
                  </a:tcPr>
                </a:tc>
                <a:extLst>
                  <a:ext uri="{0D108BD9-81ED-4DB2-BD59-A6C34878D82A}">
                    <a16:rowId xmlns:a16="http://schemas.microsoft.com/office/drawing/2014/main" val="4165853808"/>
                  </a:ext>
                </a:extLst>
              </a:tr>
              <a:tr h="437400">
                <a:tc>
                  <a:txBody>
                    <a:bodyPr/>
                    <a:lstStyle/>
                    <a:p>
                      <a:pPr algn="ctr">
                        <a:lnSpc>
                          <a:spcPct val="100000"/>
                        </a:lnSpc>
                      </a:pPr>
                      <a:r>
                        <a:rPr lang="en-US" sz="1400" b="0" strike="noStrike" spc="-1" dirty="0">
                          <a:solidFill>
                            <a:srgbClr val="000000"/>
                          </a:solidFill>
                          <a:latin typeface="Arial"/>
                          <a:ea typeface="DejaVu Sans"/>
                        </a:rPr>
                        <a:t>Total</a:t>
                      </a:r>
                      <a:endParaRPr lang="en-US" sz="1400" b="0" strike="noStrike" spc="-1" dirty="0">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dirty="0"/>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gn="ctr">
                        <a:lnSpc>
                          <a:spcPct val="100000"/>
                        </a:lnSpc>
                      </a:pPr>
                      <a:r>
                        <a:rPr lang="en-US" sz="1400" b="0" strike="noStrike" spc="-1" dirty="0">
                          <a:solidFill>
                            <a:schemeClr val="tx1"/>
                          </a:solidFill>
                          <a:latin typeface="Arial"/>
                          <a:ea typeface="DejaVu Sans"/>
                        </a:rPr>
                        <a:t>681 (277 T, 404 E)</a:t>
                      </a:r>
                      <a:endParaRPr lang="en-US" sz="1400" b="0" strike="noStrike" spc="-1" dirty="0">
                        <a:solidFill>
                          <a:schemeClr val="tx1"/>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349334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15</a:t>
            </a:fld>
            <a:endParaRPr lang="en-US" dirty="0"/>
          </a:p>
        </p:txBody>
      </p:sp>
      <p:sp>
        <p:nvSpPr>
          <p:cNvPr id="2" name="CustomShape 1">
            <a:extLst>
              <a:ext uri="{FF2B5EF4-FFF2-40B4-BE49-F238E27FC236}">
                <a16:creationId xmlns:a16="http://schemas.microsoft.com/office/drawing/2014/main" id="{0C05AE41-13DC-7EE6-B924-DA3B6165D2D4}"/>
              </a:ext>
            </a:extLst>
          </p:cNvPr>
          <p:cNvSpPr/>
          <p:nvPr/>
        </p:nvSpPr>
        <p:spPr>
          <a:xfrm>
            <a:off x="609600" y="10668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IEEE-SA Mandatory Editorial Coordination</a:t>
            </a:r>
            <a:endParaRPr lang="en-US" sz="2400" spc="-1" dirty="0">
              <a:latin typeface="Arial"/>
            </a:endParaRPr>
          </a:p>
        </p:txBody>
      </p:sp>
      <p:sp>
        <p:nvSpPr>
          <p:cNvPr id="3" name="CustomShape 2">
            <a:extLst>
              <a:ext uri="{FF2B5EF4-FFF2-40B4-BE49-F238E27FC236}">
                <a16:creationId xmlns:a16="http://schemas.microsoft.com/office/drawing/2014/main" id="{BC531AF8-6126-D99E-9BC3-370C1B261574}"/>
              </a:ext>
            </a:extLst>
          </p:cNvPr>
          <p:cNvSpPr/>
          <p:nvPr/>
        </p:nvSpPr>
        <p:spPr>
          <a:xfrm>
            <a:off x="685800" y="2038260"/>
            <a:ext cx="7768980" cy="37529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marL="257310" indent="-256230">
              <a:spcBef>
                <a:spcPts val="451"/>
              </a:spcBef>
              <a:tabLst>
                <a:tab pos="0" algn="l"/>
              </a:tabLst>
            </a:pPr>
            <a:r>
              <a:rPr lang="en-US" sz="1800" b="1" spc="-1" dirty="0">
                <a:latin typeface="Times New Roman"/>
                <a:ea typeface="MS Gothic"/>
              </a:rPr>
              <a:t>Mandatory Editorial Coordination (MEC) was requested on 22 September 2023 and completed on 6 October 2023</a:t>
            </a:r>
          </a:p>
          <a:p>
            <a:endParaRPr lang="en-US" sz="1400" spc="-1" dirty="0">
              <a:solidFill>
                <a:srgbClr val="00B0F0"/>
              </a:solidFill>
            </a:endParaRPr>
          </a:p>
          <a:p>
            <a:pPr marL="285750" indent="-285750">
              <a:buFontTx/>
              <a:buChar char="-"/>
            </a:pPr>
            <a:r>
              <a:rPr lang="en-US" sz="1400" dirty="0"/>
              <a:t>Received from Michelle Turner Thu 10/19/2023 4:09 AM (HI time)</a:t>
            </a:r>
          </a:p>
          <a:p>
            <a:pPr marL="914400"/>
            <a:endParaRPr lang="en-US" sz="1400" dirty="0"/>
          </a:p>
          <a:p>
            <a:pPr marL="914400"/>
            <a:r>
              <a:rPr lang="en-US" sz="1400" dirty="0"/>
              <a:t>Hi Clint,</a:t>
            </a:r>
          </a:p>
          <a:p>
            <a:pPr marL="914400"/>
            <a:endParaRPr lang="en-US" sz="1400" dirty="0"/>
          </a:p>
          <a:p>
            <a:pPr marL="914400"/>
            <a:r>
              <a:rPr lang="en-US" sz="1400" dirty="0"/>
              <a:t>Please let this email serve as the official MEC for IEEE P802.15.7a. My comment is:</a:t>
            </a:r>
          </a:p>
          <a:p>
            <a:pPr marL="914400"/>
            <a:r>
              <a:rPr lang="en-US" sz="1400" dirty="0"/>
              <a:t>This draft meets all editorial requirements.</a:t>
            </a:r>
          </a:p>
          <a:p>
            <a:pPr marL="914400"/>
            <a:endParaRPr lang="en-US" sz="1400" dirty="0"/>
          </a:p>
          <a:p>
            <a:pPr marL="914400"/>
            <a:r>
              <a:rPr lang="de-DE" sz="1400" dirty="0"/>
              <a:t>Michelle Turner</a:t>
            </a:r>
          </a:p>
          <a:p>
            <a:pPr marL="914400"/>
            <a:r>
              <a:rPr lang="de-DE" sz="1400" dirty="0"/>
              <a:t>Senior Manager, Content Production and Management</a:t>
            </a:r>
          </a:p>
          <a:p>
            <a:pPr marL="914400"/>
            <a:r>
              <a:rPr lang="de-DE" sz="1400" dirty="0"/>
              <a:t>IEEE Standards Association</a:t>
            </a:r>
          </a:p>
          <a:p>
            <a:pPr marL="914400"/>
            <a:r>
              <a:rPr lang="de-DE" sz="1400" dirty="0"/>
              <a:t>e-mail: m.d.turner@ieee.org</a:t>
            </a:r>
          </a:p>
          <a:p>
            <a:pPr marL="914400"/>
            <a:r>
              <a:rPr lang="de-DE" sz="1400" dirty="0"/>
              <a:t>PH: +1 732 562 3825; FAX: +1 732 562 1571 </a:t>
            </a:r>
          </a:p>
          <a:p>
            <a:pPr marL="914400"/>
            <a:r>
              <a:rPr lang="de-DE" sz="1400" dirty="0"/>
              <a:t>Cell: +1 732 540 2992 </a:t>
            </a:r>
          </a:p>
        </p:txBody>
      </p:sp>
    </p:spTree>
    <p:extLst>
      <p:ext uri="{BB962C8B-B14F-4D97-AF65-F5344CB8AC3E}">
        <p14:creationId xmlns:p14="http://schemas.microsoft.com/office/powerpoint/2010/main" val="31976678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16</a:t>
            </a:fld>
            <a:endParaRPr lang="en-US" dirty="0"/>
          </a:p>
        </p:txBody>
      </p:sp>
      <p:sp>
        <p:nvSpPr>
          <p:cNvPr id="7" name="CustomShape 1">
            <a:extLst>
              <a:ext uri="{FF2B5EF4-FFF2-40B4-BE49-F238E27FC236}">
                <a16:creationId xmlns:a16="http://schemas.microsoft.com/office/drawing/2014/main" id="{A97F26DB-0227-AA82-17E4-EA3F0150D6CD}"/>
              </a:ext>
            </a:extLst>
          </p:cNvPr>
          <p:cNvSpPr/>
          <p:nvPr/>
        </p:nvSpPr>
        <p:spPr>
          <a:xfrm>
            <a:off x="685800" y="1337310"/>
            <a:ext cx="7768980" cy="157572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Unsatisfied Comments</a:t>
            </a:r>
          </a:p>
          <a:p>
            <a:pPr algn="ctr">
              <a:lnSpc>
                <a:spcPct val="100000"/>
              </a:lnSpc>
            </a:pPr>
            <a:br>
              <a:rPr lang="en-US" sz="2400" b="1" spc="-1" dirty="0">
                <a:solidFill>
                  <a:srgbClr val="000000"/>
                </a:solidFill>
                <a:latin typeface="Times New Roman"/>
                <a:ea typeface="MS Gothic"/>
              </a:rPr>
            </a:br>
            <a:r>
              <a:rPr lang="en-US" sz="2400" b="1" spc="-1" dirty="0">
                <a:solidFill>
                  <a:srgbClr val="000000"/>
                </a:solidFill>
                <a:latin typeface="Times New Roman"/>
                <a:ea typeface="MS Gothic"/>
              </a:rPr>
              <a:t>There are no (0) “Disapprove” votes and no (0) must-be-satisfied comments.</a:t>
            </a:r>
            <a:endParaRPr lang="en-US" sz="2400" spc="-1" dirty="0">
              <a:solidFill>
                <a:srgbClr val="FF0000"/>
              </a:solidFill>
              <a:latin typeface="Arial"/>
            </a:endParaRPr>
          </a:p>
        </p:txBody>
      </p:sp>
    </p:spTree>
    <p:extLst>
      <p:ext uri="{BB962C8B-B14F-4D97-AF65-F5344CB8AC3E}">
        <p14:creationId xmlns:p14="http://schemas.microsoft.com/office/powerpoint/2010/main" val="8878819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17</a:t>
            </a:fld>
            <a:endParaRPr lang="en-US" dirty="0"/>
          </a:p>
        </p:txBody>
      </p:sp>
      <p:sp>
        <p:nvSpPr>
          <p:cNvPr id="2" name="CustomShape 1">
            <a:extLst>
              <a:ext uri="{FF2B5EF4-FFF2-40B4-BE49-F238E27FC236}">
                <a16:creationId xmlns:a16="http://schemas.microsoft.com/office/drawing/2014/main" id="{B28A91E0-4BEA-9CBC-6FED-09F5DA3E4D61}"/>
              </a:ext>
            </a:extLst>
          </p:cNvPr>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P802.15.7a</a:t>
            </a:r>
            <a:r>
              <a:rPr lang="en-US" sz="2400" b="1" spc="-1" dirty="0">
                <a:solidFill>
                  <a:srgbClr val="000000"/>
                </a:solidFill>
                <a:latin typeface="Times New Roman"/>
                <a:ea typeface="MS Gothic"/>
              </a:rPr>
              <a:t> Timeline</a:t>
            </a:r>
            <a:endParaRPr lang="en-US" sz="2400" spc="-1" dirty="0">
              <a:latin typeface="Arial"/>
            </a:endParaRPr>
          </a:p>
        </p:txBody>
      </p:sp>
      <p:graphicFrame>
        <p:nvGraphicFramePr>
          <p:cNvPr id="3" name="Table 5">
            <a:extLst>
              <a:ext uri="{FF2B5EF4-FFF2-40B4-BE49-F238E27FC236}">
                <a16:creationId xmlns:a16="http://schemas.microsoft.com/office/drawing/2014/main" id="{47579208-121F-CACF-6418-69293864890D}"/>
              </a:ext>
            </a:extLst>
          </p:cNvPr>
          <p:cNvGraphicFramePr/>
          <p:nvPr>
            <p:extLst>
              <p:ext uri="{D42A27DB-BD31-4B8C-83A1-F6EECF244321}">
                <p14:modId xmlns:p14="http://schemas.microsoft.com/office/powerpoint/2010/main" val="3577815492"/>
              </p:ext>
            </p:extLst>
          </p:nvPr>
        </p:nvGraphicFramePr>
        <p:xfrm>
          <a:off x="1066800" y="2358990"/>
          <a:ext cx="6552060" cy="1691640"/>
        </p:xfrm>
        <a:graphic>
          <a:graphicData uri="http://schemas.openxmlformats.org/drawingml/2006/table">
            <a:tbl>
              <a:tblPr/>
              <a:tblGrid>
                <a:gridCol w="2857110">
                  <a:extLst>
                    <a:ext uri="{9D8B030D-6E8A-4147-A177-3AD203B41FA5}">
                      <a16:colId xmlns:a16="http://schemas.microsoft.com/office/drawing/2014/main" val="20000"/>
                    </a:ext>
                  </a:extLst>
                </a:gridCol>
                <a:gridCol w="1563300">
                  <a:extLst>
                    <a:ext uri="{9D8B030D-6E8A-4147-A177-3AD203B41FA5}">
                      <a16:colId xmlns:a16="http://schemas.microsoft.com/office/drawing/2014/main" val="20001"/>
                    </a:ext>
                  </a:extLst>
                </a:gridCol>
                <a:gridCol w="2131650">
                  <a:extLst>
                    <a:ext uri="{9D8B030D-6E8A-4147-A177-3AD203B41FA5}">
                      <a16:colId xmlns:a16="http://schemas.microsoft.com/office/drawing/2014/main" val="20002"/>
                    </a:ext>
                  </a:extLst>
                </a:gridCol>
              </a:tblGrid>
              <a:tr h="278100">
                <a:tc>
                  <a:txBody>
                    <a:bodyPr/>
                    <a:lstStyle/>
                    <a:p>
                      <a:endParaRPr lang="en-US" sz="1400" dirty="0"/>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Open</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Close</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extLst>
                  <a:ext uri="{0D108BD9-81ED-4DB2-BD59-A6C34878D82A}">
                    <a16:rowId xmlns:a16="http://schemas.microsoft.com/office/drawing/2014/main" val="10000"/>
                  </a:ext>
                </a:extLst>
              </a:tr>
              <a:tr h="278100">
                <a:tc>
                  <a:txBody>
                    <a:bodyPr/>
                    <a:lstStyle/>
                    <a:p>
                      <a:pPr>
                        <a:lnSpc>
                          <a:spcPct val="100000"/>
                        </a:lnSpc>
                      </a:pPr>
                      <a:r>
                        <a:rPr lang="en-US" sz="1400" b="0" strike="noStrike" spc="-1" dirty="0">
                          <a:solidFill>
                            <a:schemeClr val="tx1"/>
                          </a:solidFill>
                          <a:latin typeface="Times New Roman"/>
                          <a:ea typeface="MS Gothic"/>
                        </a:rPr>
                        <a:t>First SA Ballot</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Dec 15, 2023</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Jan 14,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extLst>
                  <a:ext uri="{0D108BD9-81ED-4DB2-BD59-A6C34878D82A}">
                    <a16:rowId xmlns:a16="http://schemas.microsoft.com/office/drawing/2014/main" val="10001"/>
                  </a:ext>
                </a:extLst>
              </a:tr>
              <a:tr h="278100">
                <a:tc>
                  <a:txBody>
                    <a:bodyPr/>
                    <a:lstStyle/>
                    <a:p>
                      <a:pPr>
                        <a:lnSpc>
                          <a:spcPct val="100000"/>
                        </a:lnSpc>
                      </a:pPr>
                      <a:r>
                        <a:rPr lang="en-US" sz="1400" b="0" strike="noStrike" spc="-1" dirty="0">
                          <a:solidFill>
                            <a:schemeClr val="tx1"/>
                          </a:solidFill>
                          <a:latin typeface="Times New Roman"/>
                          <a:ea typeface="MS Gothic"/>
                        </a:rPr>
                        <a:t>Second SA Ballot</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a:solidFill>
                            <a:schemeClr val="tx1"/>
                          </a:solidFill>
                          <a:latin typeface="Times New Roman"/>
                          <a:ea typeface="MS Gothic"/>
                        </a:rPr>
                        <a:t>Mar 17,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a:solidFill>
                            <a:schemeClr val="tx1"/>
                          </a:solidFill>
                          <a:latin typeface="Times New Roman"/>
                          <a:ea typeface="MS Gothic"/>
                        </a:rPr>
                        <a:t>Apr 2,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2"/>
                  </a:ext>
                </a:extLst>
              </a:tr>
              <a:tr h="278100">
                <a:tc>
                  <a:txBody>
                    <a:bodyPr/>
                    <a:lstStyle/>
                    <a:p>
                      <a:pPr>
                        <a:lnSpc>
                          <a:spcPct val="100000"/>
                        </a:lnSpc>
                      </a:pPr>
                      <a:r>
                        <a:rPr lang="en-US" sz="1400" b="0" strike="noStrike" spc="-1">
                          <a:solidFill>
                            <a:schemeClr val="tx1"/>
                          </a:solidFill>
                          <a:latin typeface="Times New Roman"/>
                          <a:ea typeface="MS Gothic"/>
                        </a:rPr>
                        <a:t>Third SA Ballot</a:t>
                      </a:r>
                      <a:endParaRPr lang="en-US" sz="1400" b="0" strike="noStrike" spc="-1">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May 20,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June</a:t>
                      </a:r>
                      <a:r>
                        <a:rPr lang="en-US" sz="1400" b="0" strike="noStrike" spc="-1" baseline="0" dirty="0">
                          <a:solidFill>
                            <a:schemeClr val="tx1"/>
                          </a:solidFill>
                          <a:latin typeface="Times New Roman"/>
                          <a:ea typeface="MS Gothic"/>
                        </a:rPr>
                        <a:t> 5,</a:t>
                      </a:r>
                      <a:r>
                        <a:rPr lang="en-US" sz="1400" b="0" strike="noStrike" spc="-1" dirty="0">
                          <a:solidFill>
                            <a:schemeClr val="tx1"/>
                          </a:solidFill>
                          <a:latin typeface="Times New Roman"/>
                          <a:ea typeface="MS Gothic"/>
                        </a:rPr>
                        <a:t>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3"/>
                  </a:ext>
                </a:extLst>
              </a:tr>
              <a:tr h="278100">
                <a:tc>
                  <a:txBody>
                    <a:bodyPr/>
                    <a:lstStyle/>
                    <a:p>
                      <a:pPr>
                        <a:lnSpc>
                          <a:spcPct val="100000"/>
                        </a:lnSpc>
                      </a:pPr>
                      <a:r>
                        <a:rPr lang="en-US" sz="1400" b="0" strike="noStrike" spc="-1" dirty="0">
                          <a:solidFill>
                            <a:schemeClr val="tx1"/>
                          </a:solidFill>
                          <a:latin typeface="Times New Roman"/>
                          <a:ea typeface="MS Gothic"/>
                        </a:rPr>
                        <a:t>EC to </a:t>
                      </a:r>
                      <a:r>
                        <a:rPr lang="en-US" sz="1400" b="0" strike="noStrike" spc="-1" dirty="0" err="1">
                          <a:solidFill>
                            <a:schemeClr val="tx1"/>
                          </a:solidFill>
                          <a:latin typeface="Times New Roman"/>
                          <a:ea typeface="MS Gothic"/>
                        </a:rPr>
                        <a:t>Revcom</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a:solidFill>
                            <a:schemeClr val="tx1"/>
                          </a:solidFill>
                          <a:latin typeface="Times New Roman"/>
                          <a:ea typeface="MS Gothic"/>
                        </a:rPr>
                        <a:t>July 19,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dirty="0">
                        <a:solidFill>
                          <a:schemeClr val="tx1"/>
                        </a:solidFil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4"/>
                  </a:ext>
                </a:extLst>
              </a:tr>
              <a:tr h="278100">
                <a:tc>
                  <a:txBody>
                    <a:bodyPr/>
                    <a:lstStyle/>
                    <a:p>
                      <a:pPr>
                        <a:lnSpc>
                          <a:spcPct val="100000"/>
                        </a:lnSpc>
                      </a:pPr>
                      <a:r>
                        <a:rPr lang="en-US" sz="1400" b="0" strike="noStrike" spc="-1" dirty="0" err="1">
                          <a:solidFill>
                            <a:schemeClr val="tx1"/>
                          </a:solidFill>
                          <a:latin typeface="Times New Roman"/>
                          <a:ea typeface="MS Gothic"/>
                        </a:rPr>
                        <a:t>Revcom</a:t>
                      </a:r>
                      <a:r>
                        <a:rPr lang="en-US" sz="1400" b="0" strike="noStrike" spc="-1" dirty="0">
                          <a:solidFill>
                            <a:schemeClr val="tx1"/>
                          </a:solidFill>
                          <a:latin typeface="Times New Roman"/>
                          <a:ea typeface="MS Gothic"/>
                        </a:rPr>
                        <a:t> to SB</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chemeClr val="tx1"/>
                          </a:solidFill>
                          <a:latin typeface="Times New Roman"/>
                          <a:ea typeface="MS Gothic"/>
                        </a:rPr>
                        <a:t>Sep 26, 2024</a:t>
                      </a:r>
                      <a:endParaRPr lang="en-US" sz="1400" b="0" strike="noStrike" spc="-1" dirty="0">
                        <a:solidFill>
                          <a:schemeClr val="tx1"/>
                        </a:solidFill>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400" dirty="0">
                        <a:solidFill>
                          <a:schemeClr val="tx1"/>
                        </a:solidFil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772897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18</a:t>
            </a:fld>
            <a:endParaRPr lang="en-US" dirty="0"/>
          </a:p>
        </p:txBody>
      </p:sp>
      <p:sp>
        <p:nvSpPr>
          <p:cNvPr id="2" name="Rectangle 2">
            <a:extLst>
              <a:ext uri="{FF2B5EF4-FFF2-40B4-BE49-F238E27FC236}">
                <a16:creationId xmlns:a16="http://schemas.microsoft.com/office/drawing/2014/main" id="{2F7964E4-3554-F347-1DB2-DD4F6BB9A203}"/>
              </a:ext>
            </a:extLst>
          </p:cNvPr>
          <p:cNvSpPr txBox="1">
            <a:spLocks noChangeArrowheads="1"/>
          </p:cNvSpPr>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altLang="en-US" sz="3200" kern="0"/>
              <a:t>WG Motion</a:t>
            </a:r>
            <a:endParaRPr lang="en-US" altLang="en-US" sz="3200" strike="sngStrike" kern="0" dirty="0"/>
          </a:p>
        </p:txBody>
      </p:sp>
      <p:sp>
        <p:nvSpPr>
          <p:cNvPr id="3" name="Rectangle 3">
            <a:extLst>
              <a:ext uri="{FF2B5EF4-FFF2-40B4-BE49-F238E27FC236}">
                <a16:creationId xmlns:a16="http://schemas.microsoft.com/office/drawing/2014/main" id="{FDE3AFDD-1B2F-4DEC-FF7C-7B4D5803B534}"/>
              </a:ext>
            </a:extLst>
          </p:cNvPr>
          <p:cNvSpPr txBox="1">
            <a:spLocks noChangeArrowheads="1"/>
          </p:cNvSpPr>
          <p:nvPr/>
        </p:nvSpPr>
        <p:spPr>
          <a:xfrm>
            <a:off x="458788" y="1493589"/>
            <a:ext cx="8380412" cy="4676775"/>
          </a:xfrm>
          <a:prstGeom prst="rect">
            <a:avLst/>
          </a:prstGeom>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n-US" sz="1800" i="1" dirty="0"/>
          </a:p>
          <a:p>
            <a:pPr marL="0" indent="0">
              <a:buFont typeface="Arial" pitchFamily="34" charset="0"/>
              <a:buNone/>
            </a:pPr>
            <a:r>
              <a:rPr lang="en-US" sz="1800" i="1" dirty="0"/>
              <a:t>WG 802.15 has reviewed and approved the CSD document [15-19-0297-03-0vat], and the CA document [15-22-0292-r3], and requests unconditional approval from the EC to submit P802.15.7a_D6 to Standards Association ballot.</a:t>
            </a:r>
            <a:endParaRPr lang="en-US" sz="1800" dirty="0"/>
          </a:p>
          <a:p>
            <a:pPr marL="0" indent="0">
              <a:buFont typeface="Arial" pitchFamily="34" charset="0"/>
              <a:buNone/>
            </a:pPr>
            <a:endParaRPr lang="en-US" sz="1800" dirty="0"/>
          </a:p>
          <a:p>
            <a:pPr marL="0" indent="0">
              <a:buFont typeface="Arial" pitchFamily="34" charset="0"/>
              <a:buNone/>
            </a:pPr>
            <a:endParaRPr lang="en-US" sz="1800" dirty="0"/>
          </a:p>
          <a:p>
            <a:pPr marL="0" indent="0">
              <a:buFont typeface="Arial" pitchFamily="34" charset="0"/>
              <a:buNone/>
            </a:pPr>
            <a:r>
              <a:rPr lang="en-US" sz="1800" dirty="0"/>
              <a:t>Moved By: </a:t>
            </a:r>
            <a:r>
              <a:rPr lang="en-US" altLang="ko-KR" sz="1800" dirty="0"/>
              <a:t>Yeong Min Jang </a:t>
            </a:r>
            <a:endParaRPr lang="en-US" sz="1800" dirty="0"/>
          </a:p>
          <a:p>
            <a:pPr marL="0" indent="0">
              <a:buFont typeface="Arial" pitchFamily="34" charset="0"/>
              <a:buNone/>
            </a:pPr>
            <a:r>
              <a:rPr lang="en-US" sz="1800" dirty="0"/>
              <a:t>Seconded By: </a:t>
            </a:r>
            <a:r>
              <a:rPr lang="en-US" altLang="ko-KR" sz="1800" dirty="0"/>
              <a:t>Phil Beecher</a:t>
            </a:r>
            <a:endParaRPr lang="en-US" sz="1800" dirty="0"/>
          </a:p>
          <a:p>
            <a:pPr marL="0" indent="0">
              <a:buFont typeface="Arial" pitchFamily="34" charset="0"/>
              <a:buNone/>
            </a:pPr>
            <a:r>
              <a:rPr lang="en-US" altLang="en-US" sz="1800" dirty="0"/>
              <a:t>Vote: </a:t>
            </a:r>
            <a:r>
              <a:rPr lang="en-US" altLang="en-US" sz="1800" dirty="0">
                <a:solidFill>
                  <a:srgbClr val="FF0000"/>
                </a:solidFill>
              </a:rPr>
              <a:t>36/0/4 </a:t>
            </a:r>
            <a:r>
              <a:rPr lang="en-US" altLang="en-US" sz="1800" dirty="0"/>
              <a:t>(Y/N/A), motion carries</a:t>
            </a:r>
          </a:p>
        </p:txBody>
      </p:sp>
    </p:spTree>
    <p:extLst>
      <p:ext uri="{BB962C8B-B14F-4D97-AF65-F5344CB8AC3E}">
        <p14:creationId xmlns:p14="http://schemas.microsoft.com/office/powerpoint/2010/main" val="32236949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19</a:t>
            </a:fld>
            <a:endParaRPr lang="en-US" dirty="0"/>
          </a:p>
        </p:txBody>
      </p:sp>
      <p:sp>
        <p:nvSpPr>
          <p:cNvPr id="2" name="Rectangle 2">
            <a:extLst>
              <a:ext uri="{FF2B5EF4-FFF2-40B4-BE49-F238E27FC236}">
                <a16:creationId xmlns:a16="http://schemas.microsoft.com/office/drawing/2014/main" id="{6505D45F-AFCB-5879-819C-02DB5B2C5F9B}"/>
              </a:ext>
            </a:extLst>
          </p:cNvPr>
          <p:cNvSpPr txBox="1">
            <a:spLocks noChangeArrowheads="1"/>
          </p:cNvSpPr>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altLang="en-US" sz="3200" kern="0"/>
              <a:t>Motion</a:t>
            </a:r>
            <a:endParaRPr lang="en-US" altLang="en-US" sz="3200" strike="sngStrike" kern="0" dirty="0"/>
          </a:p>
        </p:txBody>
      </p:sp>
      <p:sp>
        <p:nvSpPr>
          <p:cNvPr id="3" name="Rectangle 3">
            <a:extLst>
              <a:ext uri="{FF2B5EF4-FFF2-40B4-BE49-F238E27FC236}">
                <a16:creationId xmlns:a16="http://schemas.microsoft.com/office/drawing/2014/main" id="{B9FF6528-F976-3738-3A37-10717BD95900}"/>
              </a:ext>
            </a:extLst>
          </p:cNvPr>
          <p:cNvSpPr txBox="1">
            <a:spLocks noChangeArrowheads="1"/>
          </p:cNvSpPr>
          <p:nvPr/>
        </p:nvSpPr>
        <p:spPr>
          <a:xfrm>
            <a:off x="458788" y="1493589"/>
            <a:ext cx="8380412" cy="4676775"/>
          </a:xfrm>
          <a:prstGeom prst="rect">
            <a:avLst/>
          </a:prstGeom>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en-US" sz="2000" dirty="0"/>
              <a:t>802 EC: </a:t>
            </a:r>
          </a:p>
          <a:p>
            <a:pPr marL="0" lvl="2" indent="0">
              <a:buFont typeface="Arial" pitchFamily="34" charset="0"/>
              <a:buNone/>
            </a:pPr>
            <a:endParaRPr lang="en-US" sz="1800" dirty="0"/>
          </a:p>
          <a:p>
            <a:pPr marL="0" lvl="2" indent="0">
              <a:buFont typeface="Arial" pitchFamily="34" charset="0"/>
              <a:buNone/>
            </a:pPr>
            <a:r>
              <a:rPr lang="en-US" sz="1800" dirty="0"/>
              <a:t>Approve sending IEEE P802.15.7a_D6 to Standards Association Ballot.</a:t>
            </a:r>
          </a:p>
          <a:p>
            <a:pPr marL="0" lvl="2" indent="0">
              <a:buFont typeface="Arial" pitchFamily="34" charset="0"/>
              <a:buNone/>
            </a:pPr>
            <a:r>
              <a:rPr lang="en-US" sz="1800" dirty="0"/>
              <a:t>Confirm the CSD for P802.15.7a in</a:t>
            </a:r>
          </a:p>
          <a:p>
            <a:pPr marL="0" lvl="2" indent="0">
              <a:buFont typeface="Arial" pitchFamily="34" charset="0"/>
              <a:buNone/>
            </a:pPr>
            <a:r>
              <a:rPr lang="en-US" sz="1800" dirty="0">
                <a:hlinkClick r:id="rId2">
                  <a:extLst>
                    <a:ext uri="{A12FA001-AC4F-418D-AE19-62706E023703}">
                      <ahyp:hlinkClr xmlns:ahyp="http://schemas.microsoft.com/office/drawing/2018/hyperlinkcolor" val="tx"/>
                    </a:ext>
                  </a:extLst>
                </a:hlinkClick>
              </a:rPr>
              <a:t>https://mentor.ieee.org/802.15/dcn/19/15-19-0297-03-0vat-csd-for-high-rate-occ-task-group.docx</a:t>
            </a:r>
            <a:r>
              <a:rPr lang="en-US" sz="1800" dirty="0"/>
              <a:t> </a:t>
            </a:r>
          </a:p>
          <a:p>
            <a:pPr marL="0" lvl="2" indent="0">
              <a:buFont typeface="Arial" pitchFamily="34" charset="0"/>
              <a:buNone/>
            </a:pPr>
            <a:endParaRPr lang="en-US" sz="1800" dirty="0"/>
          </a:p>
          <a:p>
            <a:pPr marL="0" lvl="2" indent="0">
              <a:buFont typeface="Arial" pitchFamily="34" charset="0"/>
              <a:buNone/>
            </a:pPr>
            <a:endParaRPr lang="en-US" sz="1800" dirty="0"/>
          </a:p>
          <a:p>
            <a:pPr marL="0" lvl="2" indent="0">
              <a:buFont typeface="Arial" pitchFamily="34" charset="0"/>
              <a:buNone/>
            </a:pPr>
            <a:r>
              <a:rPr lang="en-US" sz="1800" dirty="0"/>
              <a:t>Move: Clint Powell</a:t>
            </a:r>
          </a:p>
          <a:p>
            <a:pPr marL="0" lvl="2" indent="0">
              <a:buFont typeface="Arial" pitchFamily="34" charset="0"/>
              <a:buNone/>
            </a:pPr>
            <a:r>
              <a:rPr lang="en-US" sz="1800" dirty="0"/>
              <a:t>Second: Edward Au</a:t>
            </a:r>
          </a:p>
        </p:txBody>
      </p:sp>
    </p:spTree>
    <p:extLst>
      <p:ext uri="{BB962C8B-B14F-4D97-AF65-F5344CB8AC3E}">
        <p14:creationId xmlns:p14="http://schemas.microsoft.com/office/powerpoint/2010/main" val="4143672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2</a:t>
            </a:fld>
            <a:endParaRPr lang="en-US" dirty="0"/>
          </a:p>
        </p:txBody>
      </p:sp>
      <p:sp>
        <p:nvSpPr>
          <p:cNvPr id="2" name="Rectangle 2">
            <a:extLst>
              <a:ext uri="{FF2B5EF4-FFF2-40B4-BE49-F238E27FC236}">
                <a16:creationId xmlns:a16="http://schemas.microsoft.com/office/drawing/2014/main" id="{23CB97EF-A79B-2715-0D1B-C1E9D57FF856}"/>
              </a:ext>
            </a:extLst>
          </p:cNvPr>
          <p:cNvSpPr>
            <a:spLocks noGrp="1" noChangeArrowheads="1"/>
          </p:cNvSpPr>
          <p:nvPr>
            <p:ph type="ctrTitle"/>
          </p:nvPr>
        </p:nvSpPr>
        <p:spPr>
          <a:xfrm>
            <a:off x="685800" y="2286000"/>
            <a:ext cx="7772400" cy="1143000"/>
          </a:xfrm>
        </p:spPr>
        <p:txBody>
          <a:bodyPr anchor="ctr"/>
          <a:lstStyle/>
          <a:p>
            <a:r>
              <a:rPr lang="en-US" altLang="en-US" sz="3600" dirty="0"/>
              <a:t>802 LMSC Closing Plenary</a:t>
            </a:r>
            <a:br>
              <a:rPr lang="en-US" altLang="en-US" sz="3600" dirty="0"/>
            </a:br>
            <a:r>
              <a:rPr lang="en-US" altLang="en-US" sz="3600" dirty="0"/>
              <a:t>November 2023</a:t>
            </a:r>
          </a:p>
        </p:txBody>
      </p:sp>
      <p:sp>
        <p:nvSpPr>
          <p:cNvPr id="3" name="Rectangle 3">
            <a:extLst>
              <a:ext uri="{FF2B5EF4-FFF2-40B4-BE49-F238E27FC236}">
                <a16:creationId xmlns:a16="http://schemas.microsoft.com/office/drawing/2014/main" id="{F9C1B239-AC5F-D57D-6FF3-A33C2A0D5715}"/>
              </a:ext>
            </a:extLst>
          </p:cNvPr>
          <p:cNvSpPr>
            <a:spLocks noGrp="1" noChangeArrowheads="1"/>
          </p:cNvSpPr>
          <p:nvPr>
            <p:ph type="subTitle" idx="1"/>
          </p:nvPr>
        </p:nvSpPr>
        <p:spPr>
          <a:xfrm>
            <a:off x="1371600" y="3886200"/>
            <a:ext cx="6400800" cy="1752600"/>
          </a:xfrm>
        </p:spPr>
        <p:txBody>
          <a:bodyPr/>
          <a:lstStyle/>
          <a:p>
            <a:r>
              <a:rPr lang="en-US" altLang="en-US" sz="3200" dirty="0"/>
              <a:t>802.15 WG</a:t>
            </a:r>
            <a:br>
              <a:rPr lang="en-US" altLang="en-US" sz="3200" dirty="0"/>
            </a:br>
            <a:r>
              <a:rPr lang="en-US" altLang="en-US" sz="3200" dirty="0"/>
              <a:t>Consent Motions</a:t>
            </a:r>
          </a:p>
        </p:txBody>
      </p:sp>
    </p:spTree>
    <p:extLst>
      <p:ext uri="{BB962C8B-B14F-4D97-AF65-F5344CB8AC3E}">
        <p14:creationId xmlns:p14="http://schemas.microsoft.com/office/powerpoint/2010/main" val="19567156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20</a:t>
            </a:fld>
            <a:endParaRPr lang="en-US" dirty="0"/>
          </a:p>
        </p:txBody>
      </p:sp>
      <p:sp>
        <p:nvSpPr>
          <p:cNvPr id="2" name="Rectangle 2">
            <a:extLst>
              <a:ext uri="{FF2B5EF4-FFF2-40B4-BE49-F238E27FC236}">
                <a16:creationId xmlns:a16="http://schemas.microsoft.com/office/drawing/2014/main" id="{229A0C7A-0D40-AB53-8635-31FB1FB8B830}"/>
              </a:ext>
            </a:extLst>
          </p:cNvPr>
          <p:cNvSpPr>
            <a:spLocks noGrp="1" noChangeArrowheads="1"/>
          </p:cNvSpPr>
          <p:nvPr>
            <p:ph type="ctrTitle"/>
          </p:nvPr>
        </p:nvSpPr>
        <p:spPr>
          <a:xfrm>
            <a:off x="685800" y="685800"/>
            <a:ext cx="7772400" cy="1143000"/>
          </a:xfrm>
        </p:spPr>
        <p:txBody>
          <a:bodyPr anchor="ctr"/>
          <a:lstStyle/>
          <a:p>
            <a:r>
              <a:rPr lang="en-US" altLang="en-US" sz="3600" dirty="0"/>
              <a:t>802 LMSC Closing Plenary</a:t>
            </a:r>
            <a:br>
              <a:rPr lang="en-US" altLang="en-US" sz="3600" dirty="0"/>
            </a:br>
            <a:r>
              <a:rPr lang="en-US" altLang="en-US" sz="3600" dirty="0"/>
              <a:t>November 2023</a:t>
            </a:r>
          </a:p>
        </p:txBody>
      </p:sp>
      <p:sp>
        <p:nvSpPr>
          <p:cNvPr id="7" name="Rectangle 3">
            <a:extLst>
              <a:ext uri="{FF2B5EF4-FFF2-40B4-BE49-F238E27FC236}">
                <a16:creationId xmlns:a16="http://schemas.microsoft.com/office/drawing/2014/main" id="{D90D9F1B-5510-9584-30C8-36C17F7EF08A}"/>
              </a:ext>
            </a:extLst>
          </p:cNvPr>
          <p:cNvSpPr txBox="1">
            <a:spLocks noChangeArrowheads="1"/>
          </p:cNvSpPr>
          <p:nvPr/>
        </p:nvSpPr>
        <p:spPr bwMode="auto">
          <a:xfrm>
            <a:off x="1371600" y="3048000"/>
            <a:ext cx="64008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ＭＳ Ｐゴシック" charset="0"/>
                <a:cs typeface="+mn-cs"/>
              </a:defRPr>
            </a:lvl1pPr>
            <a:lvl2pPr marL="457200" indent="0" algn="ctr" rtl="0" eaLnBrk="0" fontAlgn="base" hangingPunct="0">
              <a:spcBef>
                <a:spcPct val="20000"/>
              </a:spcBef>
              <a:spcAft>
                <a:spcPct val="0"/>
              </a:spcAft>
              <a:buNone/>
              <a:defRPr sz="2800">
                <a:solidFill>
                  <a:schemeClr val="tx1"/>
                </a:solidFill>
                <a:latin typeface="+mn-lt"/>
                <a:ea typeface="ＭＳ Ｐゴシック" charset="0"/>
              </a:defRPr>
            </a:lvl2pPr>
            <a:lvl3pPr marL="914400" indent="0" algn="ctr" rtl="0" eaLnBrk="0" fontAlgn="base" hangingPunct="0">
              <a:spcBef>
                <a:spcPct val="20000"/>
              </a:spcBef>
              <a:spcAft>
                <a:spcPct val="0"/>
              </a:spcAft>
              <a:buNone/>
              <a:defRPr sz="2400">
                <a:solidFill>
                  <a:schemeClr val="tx1"/>
                </a:solidFill>
                <a:latin typeface="+mn-lt"/>
                <a:ea typeface="ＭＳ Ｐゴシック" charset="0"/>
              </a:defRPr>
            </a:lvl3pPr>
            <a:lvl4pPr marL="1371600" indent="0" algn="ctr" rtl="0" eaLnBrk="0" fontAlgn="base" hangingPunct="0">
              <a:spcBef>
                <a:spcPct val="20000"/>
              </a:spcBef>
              <a:spcAft>
                <a:spcPct val="0"/>
              </a:spcAft>
              <a:buNone/>
              <a:defRPr sz="2000">
                <a:solidFill>
                  <a:schemeClr val="tx1"/>
                </a:solidFill>
                <a:latin typeface="+mn-lt"/>
                <a:ea typeface="ＭＳ Ｐゴシック" charset="0"/>
              </a:defRPr>
            </a:lvl4pPr>
            <a:lvl5pPr marL="1828800" indent="0" algn="ctr" rtl="0" eaLnBrk="0" fontAlgn="base" hangingPunct="0">
              <a:spcBef>
                <a:spcPct val="20000"/>
              </a:spcBef>
              <a:spcAft>
                <a:spcPct val="0"/>
              </a:spcAft>
              <a:buNone/>
              <a:defRPr sz="2000">
                <a:solidFill>
                  <a:schemeClr val="tx1"/>
                </a:solidFill>
                <a:latin typeface="+mn-lt"/>
                <a:ea typeface="ＭＳ Ｐゴシック" charset="0"/>
              </a:defRPr>
            </a:lvl5pPr>
            <a:lvl6pPr marL="2286000" indent="0" algn="ctr" rtl="0" eaLnBrk="0" fontAlgn="base" hangingPunct="0">
              <a:spcBef>
                <a:spcPct val="20000"/>
              </a:spcBef>
              <a:spcAft>
                <a:spcPct val="0"/>
              </a:spcAft>
              <a:buNone/>
              <a:defRPr sz="2000">
                <a:solidFill>
                  <a:schemeClr val="tx1"/>
                </a:solidFill>
                <a:latin typeface="+mn-lt"/>
              </a:defRPr>
            </a:lvl6pPr>
            <a:lvl7pPr marL="2743200" indent="0" algn="ctr" rtl="0" eaLnBrk="0" fontAlgn="base" hangingPunct="0">
              <a:spcBef>
                <a:spcPct val="20000"/>
              </a:spcBef>
              <a:spcAft>
                <a:spcPct val="0"/>
              </a:spcAft>
              <a:buNone/>
              <a:defRPr sz="2000">
                <a:solidFill>
                  <a:schemeClr val="tx1"/>
                </a:solidFill>
                <a:latin typeface="+mn-lt"/>
              </a:defRPr>
            </a:lvl7pPr>
            <a:lvl8pPr marL="3200400" indent="0" algn="ctr" rtl="0" eaLnBrk="0" fontAlgn="base" hangingPunct="0">
              <a:spcBef>
                <a:spcPct val="20000"/>
              </a:spcBef>
              <a:spcAft>
                <a:spcPct val="0"/>
              </a:spcAft>
              <a:buNone/>
              <a:defRPr sz="2000">
                <a:solidFill>
                  <a:schemeClr val="tx1"/>
                </a:solidFill>
                <a:latin typeface="+mn-lt"/>
              </a:defRPr>
            </a:lvl8pPr>
            <a:lvl9pPr marL="3657600" indent="0" algn="ctr" rtl="0" eaLnBrk="0" fontAlgn="base" hangingPunct="0">
              <a:spcBef>
                <a:spcPct val="20000"/>
              </a:spcBef>
              <a:spcAft>
                <a:spcPct val="0"/>
              </a:spcAft>
              <a:buNone/>
              <a:defRPr sz="2000">
                <a:solidFill>
                  <a:schemeClr val="tx1"/>
                </a:solidFill>
                <a:latin typeface="+mn-lt"/>
              </a:defRPr>
            </a:lvl9pPr>
          </a:lstStyle>
          <a:p>
            <a:r>
              <a:rPr lang="en-US" altLang="en-US" kern="0" dirty="0"/>
              <a:t>Packages for 802.15 WG Motions to Proceed to </a:t>
            </a:r>
            <a:r>
              <a:rPr lang="en-US" altLang="en-US" kern="0" dirty="0" err="1"/>
              <a:t>RevCom</a:t>
            </a:r>
            <a:endParaRPr lang="en-US" altLang="en-US" kern="0" dirty="0"/>
          </a:p>
        </p:txBody>
      </p:sp>
    </p:spTree>
    <p:extLst>
      <p:ext uri="{BB962C8B-B14F-4D97-AF65-F5344CB8AC3E}">
        <p14:creationId xmlns:p14="http://schemas.microsoft.com/office/powerpoint/2010/main" val="1366494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21</a:t>
            </a:fld>
            <a:endParaRPr lang="en-US" dirty="0"/>
          </a:p>
        </p:txBody>
      </p:sp>
      <p:sp>
        <p:nvSpPr>
          <p:cNvPr id="4" name="Rectangle 3">
            <a:extLst>
              <a:ext uri="{FF2B5EF4-FFF2-40B4-BE49-F238E27FC236}">
                <a16:creationId xmlns:a16="http://schemas.microsoft.com/office/drawing/2014/main" id="{E12A13A7-9F47-BC28-F79E-60F8BE325128}"/>
              </a:ext>
            </a:extLst>
          </p:cNvPr>
          <p:cNvSpPr/>
          <p:nvPr/>
        </p:nvSpPr>
        <p:spPr>
          <a:xfrm>
            <a:off x="304800" y="1905000"/>
            <a:ext cx="8534400" cy="461665"/>
          </a:xfrm>
          <a:prstGeom prst="rect">
            <a:avLst/>
          </a:prstGeom>
        </p:spPr>
        <p:txBody>
          <a:bodyPr wrap="square">
            <a:spAutoFit/>
          </a:bodyPr>
          <a:lstStyle/>
          <a:p>
            <a:pPr marR="0">
              <a:spcBef>
                <a:spcPts val="0"/>
              </a:spcBef>
              <a:spcAft>
                <a:spcPts val="0"/>
              </a:spcAft>
            </a:pPr>
            <a:r>
              <a:rPr lang="en-US" sz="2400" dirty="0">
                <a:effectLst/>
                <a:latin typeface="Calibri" panose="020F0502020204030204" pitchFamily="34" charset="0"/>
                <a:ea typeface="Calibri" panose="020F0502020204030204" pitchFamily="34" charset="0"/>
              </a:rPr>
              <a:t>None</a:t>
            </a:r>
          </a:p>
        </p:txBody>
      </p:sp>
      <p:sp>
        <p:nvSpPr>
          <p:cNvPr id="2" name="Title 1">
            <a:extLst>
              <a:ext uri="{FF2B5EF4-FFF2-40B4-BE49-F238E27FC236}">
                <a16:creationId xmlns:a16="http://schemas.microsoft.com/office/drawing/2014/main" id="{758606C8-A8BE-DD42-BC14-83F4CD900403}"/>
              </a:ext>
            </a:extLst>
          </p:cNvPr>
          <p:cNvSpPr txBox="1">
            <a:spLocks/>
          </p:cNvSpPr>
          <p:nvPr/>
        </p:nvSpPr>
        <p:spPr bwMode="auto">
          <a:xfrm>
            <a:off x="685800" y="717699"/>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Summary List of Packages Supporting Motions to Proceed to </a:t>
            </a:r>
            <a:r>
              <a:rPr lang="en-US" kern="0" dirty="0" err="1"/>
              <a:t>RevCom</a:t>
            </a:r>
            <a:endParaRPr lang="en-US" kern="0" dirty="0"/>
          </a:p>
        </p:txBody>
      </p:sp>
    </p:spTree>
    <p:extLst>
      <p:ext uri="{BB962C8B-B14F-4D97-AF65-F5344CB8AC3E}">
        <p14:creationId xmlns:p14="http://schemas.microsoft.com/office/powerpoint/2010/main" val="1506237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3</a:t>
            </a:fld>
            <a:endParaRPr lang="en-US" dirty="0"/>
          </a:p>
        </p:txBody>
      </p:sp>
      <p:sp>
        <p:nvSpPr>
          <p:cNvPr id="2" name="Title 1">
            <a:extLst>
              <a:ext uri="{FF2B5EF4-FFF2-40B4-BE49-F238E27FC236}">
                <a16:creationId xmlns:a16="http://schemas.microsoft.com/office/drawing/2014/main" id="{C5B282D9-F791-222C-6B04-450CA03A5E64}"/>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802 EC Consent Motions</a:t>
            </a:r>
          </a:p>
        </p:txBody>
      </p:sp>
      <p:sp>
        <p:nvSpPr>
          <p:cNvPr id="4" name="Rectangle 3">
            <a:extLst>
              <a:ext uri="{FF2B5EF4-FFF2-40B4-BE49-F238E27FC236}">
                <a16:creationId xmlns:a16="http://schemas.microsoft.com/office/drawing/2014/main" id="{D9F0563A-DD63-AC25-59B6-8E379B309959}"/>
              </a:ext>
            </a:extLst>
          </p:cNvPr>
          <p:cNvSpPr/>
          <p:nvPr/>
        </p:nvSpPr>
        <p:spPr>
          <a:xfrm>
            <a:off x="304800" y="1371600"/>
            <a:ext cx="8534400" cy="3785652"/>
          </a:xfrm>
          <a:prstGeom prst="rect">
            <a:avLst/>
          </a:prstGeom>
        </p:spPr>
        <p:txBody>
          <a:bodyPr wrap="square">
            <a:spAutoFit/>
          </a:bodyPr>
          <a:lstStyle/>
          <a:p>
            <a:pPr>
              <a:spcBef>
                <a:spcPts val="0"/>
              </a:spcBef>
              <a:spcAft>
                <a:spcPts val="0"/>
              </a:spcAft>
            </a:pPr>
            <a:r>
              <a:rPr lang="en-US" sz="1600" b="1" dirty="0">
                <a:effectLst/>
                <a:latin typeface="Calibri" panose="020F0502020204030204" pitchFamily="34" charset="0"/>
                <a:ea typeface="Calibri" panose="020F0502020204030204" pitchFamily="34" charset="0"/>
              </a:rPr>
              <a:t>Motion to approve forwarding IEEE Std 802.15.3™-2023 to ISO/IEC JTC1/SC6  for information:</a:t>
            </a:r>
          </a:p>
          <a:p>
            <a:pPr>
              <a:spcBef>
                <a:spcPts val="0"/>
              </a:spcBef>
              <a:spcAft>
                <a:spcPts val="0"/>
              </a:spcAft>
            </a:pPr>
            <a:r>
              <a:rPr lang="en-US" sz="1600" dirty="0">
                <a:latin typeface="Calibri" panose="020F0502020204030204" pitchFamily="34" charset="0"/>
                <a:cs typeface="Calibri" panose="020F0502020204030204" pitchFamily="34" charset="0"/>
              </a:rPr>
              <a:t>Approve submission of the following project IEEE Std 802.15.3™-2023</a:t>
            </a:r>
            <a:r>
              <a:rPr lang="en-US" sz="1600" dirty="0">
                <a:effectLst/>
                <a:latin typeface="Calibri" panose="020F0502020204030204" pitchFamily="34" charset="0"/>
                <a:ea typeface="Calibri" panose="020F0502020204030204" pitchFamily="34" charset="0"/>
              </a:rPr>
              <a:t> </a:t>
            </a:r>
            <a:r>
              <a:rPr lang="en-US" sz="1600" dirty="0">
                <a:latin typeface="Calibri" panose="020F0502020204030204" pitchFamily="34" charset="0"/>
                <a:cs typeface="Calibri" panose="020F0502020204030204" pitchFamily="34" charset="0"/>
              </a:rPr>
              <a:t>to ISO/IEC JTC1/SC6 for information under the PSDO agreement.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by: Clint Powell</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by: Edward Au</a:t>
            </a:r>
            <a:endParaRPr lang="en-US" sz="1600" dirty="0">
              <a:latin typeface="Calibri" panose="020F0502020204030204" pitchFamily="34" charset="0"/>
              <a:ea typeface="Calibri" panose="020F0502020204030204" pitchFamily="34" charset="0"/>
            </a:endParaRPr>
          </a:p>
          <a:p>
            <a:pPr>
              <a:spcBef>
                <a:spcPts val="0"/>
              </a:spcBef>
              <a:spcAft>
                <a:spcPts val="0"/>
              </a:spcAft>
            </a:pPr>
            <a:endParaRPr lang="en-US" sz="1600" b="0" dirty="0">
              <a:solidFill>
                <a:schemeClr val="tx1"/>
              </a:solidFill>
              <a:latin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cs typeface="Calibri" panose="020F0502020204030204" pitchFamily="34" charset="0"/>
            </a:endParaRP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The following motion was approved during the November 2023 WG15 Closing Plenary.</a:t>
            </a: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Motion: Move that the IEEE 802.15 WG requests that IEEE 802 EC approve submission of the following project IEEE Std 802.15.3™-2023 to ISO/IEC JTC1/SC6 for information under the PSDO agreement.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Ann Krieger</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Phil Beecher</a:t>
            </a:r>
          </a:p>
          <a:p>
            <a:pPr lvl="1">
              <a:spcBef>
                <a:spcPts val="0"/>
              </a:spcBef>
              <a:spcAft>
                <a:spcPts val="0"/>
              </a:spcAft>
            </a:pPr>
            <a:r>
              <a:rPr lang="en-US" sz="1600" dirty="0">
                <a:effectLst/>
                <a:latin typeface="Calibri" panose="020F0502020204030204" pitchFamily="34" charset="0"/>
                <a:ea typeface="Calibri" panose="020F0502020204030204" pitchFamily="34" charset="0"/>
              </a:rPr>
              <a:t>No discussion, DVL vote:  </a:t>
            </a:r>
            <a:r>
              <a:rPr lang="en-US" sz="1600" dirty="0">
                <a:solidFill>
                  <a:srgbClr val="FF0000"/>
                </a:solidFill>
                <a:latin typeface="Calibri" panose="020F0502020204030204" pitchFamily="34" charset="0"/>
                <a:ea typeface="Calibri" panose="020F0502020204030204" pitchFamily="34" charset="0"/>
              </a:rPr>
              <a:t>31</a:t>
            </a:r>
            <a:r>
              <a:rPr lang="en-US" sz="1600" dirty="0">
                <a:solidFill>
                  <a:srgbClr val="FF0000"/>
                </a:solidFill>
                <a:effectLst/>
                <a:latin typeface="Calibri" panose="020F0502020204030204" pitchFamily="34" charset="0"/>
                <a:ea typeface="Calibri" panose="020F0502020204030204" pitchFamily="34" charset="0"/>
              </a:rPr>
              <a:t>/</a:t>
            </a:r>
            <a:r>
              <a:rPr lang="en-US" sz="1600" dirty="0">
                <a:solidFill>
                  <a:srgbClr val="FF0000"/>
                </a:solidFill>
                <a:latin typeface="Calibri" panose="020F0502020204030204" pitchFamily="34" charset="0"/>
                <a:ea typeface="Calibri" panose="020F0502020204030204" pitchFamily="34" charset="0"/>
              </a:rPr>
              <a:t>1</a:t>
            </a:r>
            <a:r>
              <a:rPr lang="en-US" sz="1600" dirty="0">
                <a:solidFill>
                  <a:srgbClr val="FF0000"/>
                </a:solidFill>
                <a:effectLst/>
                <a:latin typeface="Calibri" panose="020F0502020204030204" pitchFamily="34" charset="0"/>
                <a:ea typeface="Calibri" panose="020F0502020204030204" pitchFamily="34" charset="0"/>
              </a:rPr>
              <a:t>/4 </a:t>
            </a:r>
            <a:r>
              <a:rPr lang="en-US" sz="1600" dirty="0">
                <a:effectLst/>
                <a:latin typeface="Calibri" panose="020F0502020204030204" pitchFamily="34" charset="0"/>
                <a:ea typeface="Calibri" panose="020F0502020204030204" pitchFamily="34" charset="0"/>
              </a:rPr>
              <a:t>(Y/N/A)</a:t>
            </a:r>
            <a:endParaRPr lang="en-US" sz="1600" dirty="0">
              <a:latin typeface="Calibri" panose="020F0502020204030204" pitchFamily="34" charset="0"/>
              <a:cs typeface="Calibri" panose="020F0502020204030204" pitchFamily="34" charset="0"/>
            </a:endParaRPr>
          </a:p>
          <a:p>
            <a:pPr marL="0" marR="0">
              <a:spcBef>
                <a:spcPts val="0"/>
              </a:spcBef>
              <a:spcAft>
                <a:spcPts val="0"/>
              </a:spcAft>
            </a:pPr>
            <a:endParaRPr lang="en-US" sz="1600"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546669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4</a:t>
            </a:fld>
            <a:endParaRPr lang="en-US" dirty="0"/>
          </a:p>
        </p:txBody>
      </p:sp>
      <p:sp>
        <p:nvSpPr>
          <p:cNvPr id="2" name="Title 1">
            <a:extLst>
              <a:ext uri="{FF2B5EF4-FFF2-40B4-BE49-F238E27FC236}">
                <a16:creationId xmlns:a16="http://schemas.microsoft.com/office/drawing/2014/main" id="{C5B282D9-F791-222C-6B04-450CA03A5E64}"/>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802 EC Consent Motions</a:t>
            </a:r>
          </a:p>
        </p:txBody>
      </p:sp>
      <p:sp>
        <p:nvSpPr>
          <p:cNvPr id="4" name="Rectangle 3">
            <a:extLst>
              <a:ext uri="{FF2B5EF4-FFF2-40B4-BE49-F238E27FC236}">
                <a16:creationId xmlns:a16="http://schemas.microsoft.com/office/drawing/2014/main" id="{D9F0563A-DD63-AC25-59B6-8E379B309959}"/>
              </a:ext>
            </a:extLst>
          </p:cNvPr>
          <p:cNvSpPr/>
          <p:nvPr/>
        </p:nvSpPr>
        <p:spPr>
          <a:xfrm>
            <a:off x="304800" y="1371600"/>
            <a:ext cx="8534400" cy="3539430"/>
          </a:xfrm>
          <a:prstGeom prst="rect">
            <a:avLst/>
          </a:prstGeom>
        </p:spPr>
        <p:txBody>
          <a:bodyPr wrap="square">
            <a:spAutoFit/>
          </a:bodyPr>
          <a:lstStyle/>
          <a:p>
            <a:pPr>
              <a:spcBef>
                <a:spcPts val="0"/>
              </a:spcBef>
              <a:spcAft>
                <a:spcPts val="0"/>
              </a:spcAft>
            </a:pPr>
            <a:r>
              <a:rPr lang="en-US" sz="1600" b="1" dirty="0">
                <a:effectLst/>
                <a:latin typeface="Calibri" panose="020F0502020204030204" pitchFamily="34" charset="0"/>
                <a:ea typeface="Calibri" panose="020F0502020204030204" pitchFamily="34" charset="0"/>
              </a:rPr>
              <a:t>Motion to approve forwarding IEEE Std 802.15.4y™-2021 to ISO/IEC JTC1/SC6  for information:</a:t>
            </a:r>
          </a:p>
          <a:p>
            <a:pPr>
              <a:spcBef>
                <a:spcPts val="0"/>
              </a:spcBef>
              <a:spcAft>
                <a:spcPts val="0"/>
              </a:spcAft>
            </a:pPr>
            <a:r>
              <a:rPr lang="en-US" sz="1600" dirty="0">
                <a:latin typeface="Calibri" panose="020F0502020204030204" pitchFamily="34" charset="0"/>
                <a:cs typeface="Calibri" panose="020F0502020204030204" pitchFamily="34" charset="0"/>
              </a:rPr>
              <a:t>Approve submission of the following project IEEE Std 802.15.4y™-2021 to ISO/IEC JTC1/SC6 for information under the PSDO agreement.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by: Clint Powell</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by: Edward Au</a:t>
            </a:r>
          </a:p>
          <a:p>
            <a:pPr marL="0" lvl="1">
              <a:spcBef>
                <a:spcPts val="0"/>
              </a:spcBef>
              <a:spcAft>
                <a:spcPts val="0"/>
              </a:spcAft>
            </a:pPr>
            <a:endParaRPr lang="en-US" sz="1600" dirty="0">
              <a:latin typeface="Calibri" panose="020F0502020204030204" pitchFamily="34" charset="0"/>
              <a:cs typeface="Calibri" panose="020F0502020204030204" pitchFamily="34" charset="0"/>
            </a:endParaRP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The following motion was approved during the November 2023 WG15 Closing Plenary.</a:t>
            </a: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Motion: Move that the IEEE 802.15 WG requests that IEEE 802 EC approve submission of the following project IEEE Std 802.15.4y™-2021 to ISO/IEC JTC1/SC6 for information under the PSDO agreement.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Ann Krieger</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Phil Beecher</a:t>
            </a:r>
          </a:p>
          <a:p>
            <a:pPr lvl="1">
              <a:spcBef>
                <a:spcPts val="0"/>
              </a:spcBef>
              <a:spcAft>
                <a:spcPts val="0"/>
              </a:spcAft>
            </a:pPr>
            <a:r>
              <a:rPr lang="en-US" sz="1600" dirty="0">
                <a:effectLst/>
                <a:latin typeface="Calibri" panose="020F0502020204030204" pitchFamily="34" charset="0"/>
                <a:ea typeface="Calibri" panose="020F0502020204030204" pitchFamily="34" charset="0"/>
              </a:rPr>
              <a:t>No discussion, DVL vote:  </a:t>
            </a:r>
            <a:r>
              <a:rPr lang="en-US" sz="1600" dirty="0">
                <a:solidFill>
                  <a:srgbClr val="FF0000"/>
                </a:solidFill>
                <a:latin typeface="Calibri" panose="020F0502020204030204" pitchFamily="34" charset="0"/>
                <a:ea typeface="Calibri" panose="020F0502020204030204" pitchFamily="34" charset="0"/>
              </a:rPr>
              <a:t>39</a:t>
            </a:r>
            <a:r>
              <a:rPr lang="en-US" sz="1600" dirty="0">
                <a:solidFill>
                  <a:srgbClr val="FF0000"/>
                </a:solidFill>
                <a:effectLst/>
                <a:latin typeface="Calibri" panose="020F0502020204030204" pitchFamily="34" charset="0"/>
                <a:ea typeface="Calibri" panose="020F0502020204030204" pitchFamily="34" charset="0"/>
              </a:rPr>
              <a:t>/</a:t>
            </a:r>
            <a:r>
              <a:rPr lang="en-US" sz="1600" dirty="0">
                <a:solidFill>
                  <a:srgbClr val="FF0000"/>
                </a:solidFill>
                <a:latin typeface="Calibri" panose="020F0502020204030204" pitchFamily="34" charset="0"/>
                <a:ea typeface="Calibri" panose="020F0502020204030204" pitchFamily="34" charset="0"/>
              </a:rPr>
              <a:t>0</a:t>
            </a:r>
            <a:r>
              <a:rPr lang="en-US" sz="1600" dirty="0">
                <a:solidFill>
                  <a:srgbClr val="FF0000"/>
                </a:solidFill>
                <a:effectLst/>
                <a:latin typeface="Calibri" panose="020F0502020204030204" pitchFamily="34" charset="0"/>
                <a:ea typeface="Calibri" panose="020F0502020204030204" pitchFamily="34" charset="0"/>
              </a:rPr>
              <a:t>/</a:t>
            </a:r>
            <a:r>
              <a:rPr lang="en-US" sz="1600" dirty="0">
                <a:solidFill>
                  <a:srgbClr val="FF0000"/>
                </a:solidFill>
                <a:latin typeface="Calibri" panose="020F0502020204030204" pitchFamily="34" charset="0"/>
                <a:ea typeface="Calibri" panose="020F0502020204030204" pitchFamily="34" charset="0"/>
              </a:rPr>
              <a:t>2</a:t>
            </a:r>
            <a:r>
              <a:rPr lang="en-US" sz="1600" dirty="0">
                <a:solidFill>
                  <a:srgbClr val="FF0000"/>
                </a:solidFill>
                <a:effectLst/>
                <a:latin typeface="Calibri" panose="020F0502020204030204" pitchFamily="34" charset="0"/>
                <a:ea typeface="Calibri" panose="020F0502020204030204" pitchFamily="34" charset="0"/>
              </a:rPr>
              <a:t> </a:t>
            </a:r>
            <a:r>
              <a:rPr lang="en-US" sz="1600" dirty="0">
                <a:effectLst/>
                <a:latin typeface="Calibri" panose="020F0502020204030204" pitchFamily="34" charset="0"/>
                <a:ea typeface="Calibri" panose="020F0502020204030204" pitchFamily="34" charset="0"/>
              </a:rPr>
              <a:t>(Y/N/A)</a:t>
            </a:r>
            <a:endParaRPr lang="en-US" sz="1600" dirty="0">
              <a:latin typeface="Calibri" panose="020F0502020204030204" pitchFamily="34" charset="0"/>
              <a:cs typeface="Calibri" panose="020F0502020204030204" pitchFamily="34" charset="0"/>
            </a:endParaRPr>
          </a:p>
          <a:p>
            <a:pPr marL="0" marR="0">
              <a:spcBef>
                <a:spcPts val="0"/>
              </a:spcBef>
              <a:spcAft>
                <a:spcPts val="0"/>
              </a:spcAft>
            </a:pPr>
            <a:endParaRPr lang="en-US" sz="1600"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569261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5</a:t>
            </a:fld>
            <a:endParaRPr lang="en-US" dirty="0"/>
          </a:p>
        </p:txBody>
      </p:sp>
      <p:sp>
        <p:nvSpPr>
          <p:cNvPr id="2" name="Rectangle 2">
            <a:extLst>
              <a:ext uri="{FF2B5EF4-FFF2-40B4-BE49-F238E27FC236}">
                <a16:creationId xmlns:a16="http://schemas.microsoft.com/office/drawing/2014/main" id="{229A0C7A-0D40-AB53-8635-31FB1FB8B830}"/>
              </a:ext>
            </a:extLst>
          </p:cNvPr>
          <p:cNvSpPr>
            <a:spLocks noGrp="1" noChangeArrowheads="1"/>
          </p:cNvSpPr>
          <p:nvPr>
            <p:ph type="ctrTitle"/>
          </p:nvPr>
        </p:nvSpPr>
        <p:spPr>
          <a:xfrm>
            <a:off x="685800" y="2286000"/>
            <a:ext cx="7772400" cy="1143000"/>
          </a:xfrm>
        </p:spPr>
        <p:txBody>
          <a:bodyPr anchor="ctr"/>
          <a:lstStyle/>
          <a:p>
            <a:r>
              <a:rPr lang="en-US" altLang="en-US" sz="3600" dirty="0"/>
              <a:t>802 LMSC Closing Plenary</a:t>
            </a:r>
            <a:br>
              <a:rPr lang="en-US" altLang="en-US" sz="3600" dirty="0"/>
            </a:br>
            <a:r>
              <a:rPr lang="en-US" altLang="en-US" sz="3600" dirty="0"/>
              <a:t>November 2023</a:t>
            </a:r>
          </a:p>
        </p:txBody>
      </p:sp>
      <p:sp>
        <p:nvSpPr>
          <p:cNvPr id="3" name="Rectangle 3">
            <a:extLst>
              <a:ext uri="{FF2B5EF4-FFF2-40B4-BE49-F238E27FC236}">
                <a16:creationId xmlns:a16="http://schemas.microsoft.com/office/drawing/2014/main" id="{2C996E02-85FA-19C3-0259-C8EEEA62854D}"/>
              </a:ext>
            </a:extLst>
          </p:cNvPr>
          <p:cNvSpPr>
            <a:spLocks noGrp="1" noChangeArrowheads="1"/>
          </p:cNvSpPr>
          <p:nvPr>
            <p:ph type="subTitle" idx="1"/>
          </p:nvPr>
        </p:nvSpPr>
        <p:spPr>
          <a:xfrm>
            <a:off x="1371600" y="3886200"/>
            <a:ext cx="6400800" cy="1752600"/>
          </a:xfrm>
        </p:spPr>
        <p:txBody>
          <a:bodyPr/>
          <a:lstStyle/>
          <a:p>
            <a:r>
              <a:rPr lang="en-US" altLang="en-US" sz="3200" dirty="0"/>
              <a:t>802.15 WG</a:t>
            </a:r>
            <a:br>
              <a:rPr lang="en-US" altLang="en-US" sz="3200" dirty="0"/>
            </a:br>
            <a:r>
              <a:rPr lang="en-US" altLang="en-US" sz="3200" dirty="0"/>
              <a:t>(</a:t>
            </a:r>
            <a:r>
              <a:rPr lang="en-US" altLang="en-US" dirty="0"/>
              <a:t>N</a:t>
            </a:r>
            <a:r>
              <a:rPr lang="en-US" altLang="en-US" sz="3200" dirty="0"/>
              <a:t>on-Consent) Motions</a:t>
            </a:r>
          </a:p>
        </p:txBody>
      </p:sp>
    </p:spTree>
    <p:extLst>
      <p:ext uri="{BB962C8B-B14F-4D97-AF65-F5344CB8AC3E}">
        <p14:creationId xmlns:p14="http://schemas.microsoft.com/office/powerpoint/2010/main" val="1816846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6</a:t>
            </a:fld>
            <a:endParaRPr lang="en-US" dirty="0"/>
          </a:p>
        </p:txBody>
      </p:sp>
      <p:sp>
        <p:nvSpPr>
          <p:cNvPr id="4" name="Rectangle 3">
            <a:extLst>
              <a:ext uri="{FF2B5EF4-FFF2-40B4-BE49-F238E27FC236}">
                <a16:creationId xmlns:a16="http://schemas.microsoft.com/office/drawing/2014/main" id="{E12A13A7-9F47-BC28-F79E-60F8BE325128}"/>
              </a:ext>
            </a:extLst>
          </p:cNvPr>
          <p:cNvSpPr/>
          <p:nvPr/>
        </p:nvSpPr>
        <p:spPr>
          <a:xfrm>
            <a:off x="304800" y="1371600"/>
            <a:ext cx="8610600" cy="5324535"/>
          </a:xfrm>
          <a:prstGeom prst="rect">
            <a:avLst/>
          </a:prstGeom>
        </p:spPr>
        <p:txBody>
          <a:bodyPr wrap="square">
            <a:spAutoFit/>
          </a:bodyPr>
          <a:lstStyle/>
          <a:p>
            <a:pPr marL="0" marR="0">
              <a:spcBef>
                <a:spcPts val="0"/>
              </a:spcBef>
              <a:spcAft>
                <a:spcPts val="0"/>
              </a:spcAft>
            </a:pPr>
            <a:r>
              <a:rPr lang="en-US" sz="1800" b="1" dirty="0">
                <a:effectLst/>
                <a:latin typeface="Calibri" panose="020F0502020204030204" pitchFamily="34" charset="0"/>
                <a:ea typeface="Calibri" panose="020F0502020204030204" pitchFamily="34" charset="0"/>
              </a:rPr>
              <a:t>Motion </a:t>
            </a:r>
            <a:r>
              <a:rPr lang="en-US" sz="1800" b="1" dirty="0">
                <a:latin typeface="Calibri" panose="020F0502020204030204" pitchFamily="34" charset="0"/>
                <a:ea typeface="Calibri" panose="020F0502020204030204" pitchFamily="34" charset="0"/>
              </a:rPr>
              <a:t>to forward PAR ands CSD for Next Generation Smart Utility Networks (SUN) PHY:</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IEEE 802.15 WG requests IEEE 802 LMSC to </a:t>
            </a:r>
            <a:r>
              <a:rPr lang="en-US" sz="1800" dirty="0">
                <a:latin typeface="Calibri" panose="020F0502020204030204" pitchFamily="34" charset="0"/>
                <a:ea typeface="Calibri" panose="020F0502020204030204" pitchFamily="34" charset="0"/>
                <a:cs typeface="Calibri" panose="020F0502020204030204" pitchFamily="34" charset="0"/>
              </a:rPr>
              <a:t>a</a:t>
            </a:r>
            <a:r>
              <a:rPr lang="en-US" sz="1800" dirty="0">
                <a:effectLst/>
                <a:latin typeface="Calibri" panose="020F0502020204030204" pitchFamily="34" charset="0"/>
                <a:ea typeface="Calibri" panose="020F0502020204030204" pitchFamily="34" charset="0"/>
                <a:cs typeface="Calibri" panose="020F0502020204030204" pitchFamily="34" charset="0"/>
              </a:rPr>
              <a:t>pprove forwarding P802.15.4ad PAR documentation in </a:t>
            </a:r>
            <a:r>
              <a:rPr lang="en-US" sz="1800" dirty="0">
                <a:solidFill>
                  <a:schemeClr val="accent2"/>
                </a:solidFill>
                <a:effectLst/>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https://mentor.ieee.org/802.15/dcn/23/15-23-0436-08-04ad-p802-15-4ad-draft-par-on-sun-phys.pdf </a:t>
            </a:r>
            <a:r>
              <a:rPr lang="en-US" sz="1800" dirty="0">
                <a:effectLst/>
                <a:latin typeface="Calibri" panose="020F0502020204030204" pitchFamily="34" charset="0"/>
                <a:ea typeface="Calibri" panose="020F0502020204030204" pitchFamily="34" charset="0"/>
                <a:cs typeface="Calibri" panose="020F0502020204030204" pitchFamily="34" charset="0"/>
              </a:rPr>
              <a:t>to </a:t>
            </a:r>
            <a:r>
              <a:rPr lang="en-US" sz="1800" dirty="0" err="1">
                <a:effectLst/>
                <a:latin typeface="Calibri" panose="020F0502020204030204" pitchFamily="34" charset="0"/>
                <a:ea typeface="Calibri" panose="020F0502020204030204" pitchFamily="34" charset="0"/>
                <a:cs typeface="Calibri" panose="020F0502020204030204" pitchFamily="34" charset="0"/>
              </a:rPr>
              <a:t>NesCom</a:t>
            </a:r>
            <a:r>
              <a:rPr lang="en-US" sz="1800" dirty="0">
                <a:effectLst/>
                <a:latin typeface="Calibri" panose="020F0502020204030204" pitchFamily="34" charset="0"/>
                <a:ea typeface="Calibri" panose="020F0502020204030204" pitchFamily="34" charset="0"/>
                <a:cs typeface="Calibri" panose="020F0502020204030204" pitchFamily="34" charset="0"/>
              </a:rPr>
              <a:t> and approve </a:t>
            </a:r>
            <a:r>
              <a:rPr lang="en-US" sz="1800" b="0" baseline="0" dirty="0">
                <a:latin typeface="Calibri" panose="020F0502020204030204" pitchFamily="34" charset="0"/>
                <a:cs typeface="Calibri" panose="020F0502020204030204" pitchFamily="34" charset="0"/>
              </a:rPr>
              <a:t>CSD documentation in </a:t>
            </a:r>
            <a:r>
              <a:rPr lang="en-US" sz="1800" b="0" baseline="0" dirty="0">
                <a:solidFill>
                  <a:schemeClr val="accent2"/>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https://mentor.ieee.org/802.15/dcn/23/15-23-0494-03-04ad-next-gen-sun-phys-draft-csd.docx</a:t>
            </a:r>
            <a:r>
              <a:rPr lang="en-US" sz="1800" b="0" baseline="0" dirty="0">
                <a:latin typeface="Calibri" panose="020F0502020204030204" pitchFamily="34" charset="0"/>
                <a:cs typeface="Calibri" panose="020F0502020204030204" pitchFamily="34" charset="0"/>
              </a:rPr>
              <a:t>.</a:t>
            </a:r>
          </a:p>
          <a:p>
            <a:pPr lvl="1">
              <a:spcBef>
                <a:spcPts val="0"/>
              </a:spcBef>
              <a:spcAft>
                <a:spcPts val="0"/>
              </a:spcAft>
            </a:pPr>
            <a:r>
              <a:rPr lang="en-US" sz="1800" dirty="0">
                <a:effectLst/>
                <a:latin typeface="Calibri" panose="020F0502020204030204" pitchFamily="34" charset="0"/>
                <a:ea typeface="Calibri" panose="020F0502020204030204" pitchFamily="34" charset="0"/>
              </a:rPr>
              <a:t>Moved: Clint Powell</a:t>
            </a:r>
          </a:p>
          <a:p>
            <a:pPr lvl="1">
              <a:spcBef>
                <a:spcPts val="0"/>
              </a:spcBef>
              <a:spcAft>
                <a:spcPts val="0"/>
              </a:spcAft>
            </a:pPr>
            <a:r>
              <a:rPr lang="en-US" sz="1800" dirty="0">
                <a:effectLst/>
                <a:latin typeface="Calibri" panose="020F0502020204030204" pitchFamily="34" charset="0"/>
                <a:ea typeface="Calibri" panose="020F0502020204030204" pitchFamily="34" charset="0"/>
              </a:rPr>
              <a:t>Seconded by: Edward Au</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The following motion was approved during the </a:t>
            </a:r>
            <a:r>
              <a:rPr lang="en-US" sz="1800" dirty="0">
                <a:latin typeface="Calibri" panose="020F0502020204030204" pitchFamily="34" charset="0"/>
                <a:ea typeface="Calibri" panose="020F0502020204030204" pitchFamily="34" charset="0"/>
              </a:rPr>
              <a:t>November</a:t>
            </a:r>
            <a:r>
              <a:rPr lang="en-US" sz="1800" dirty="0">
                <a:effectLst/>
                <a:latin typeface="Calibri" panose="020F0502020204030204" pitchFamily="34" charset="0"/>
                <a:ea typeface="Calibri" panose="020F0502020204030204" pitchFamily="34" charset="0"/>
              </a:rPr>
              <a:t> 2023 WG15 Closing Plenary.</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Motion: Move that the PAR and CSD contained in documents [15-23-0436-08-04ad] and [15-23-0494-03-04ad], respectively, be approved by the IEEE 802.15 WG and that the EC be requested to forward the PAR to </a:t>
            </a:r>
            <a:r>
              <a:rPr lang="en-US" sz="1800" dirty="0" err="1">
                <a:effectLst/>
                <a:latin typeface="Calibri" panose="020F0502020204030204" pitchFamily="34" charset="0"/>
                <a:ea typeface="Calibri" panose="020F0502020204030204" pitchFamily="34" charset="0"/>
              </a:rPr>
              <a:t>NesCom</a:t>
            </a:r>
            <a:r>
              <a:rPr lang="en-US" sz="1800" dirty="0">
                <a:effectLst/>
                <a:latin typeface="Calibri" panose="020F0502020204030204" pitchFamily="34" charset="0"/>
                <a:ea typeface="Calibri" panose="020F0502020204030204" pitchFamily="34" charset="0"/>
              </a:rPr>
              <a:t>. The 802.15 working group chair and technical editor are authorized to make additional modifications to the PAR and CSD as needed to reflect EC discussion at its closing meeting.</a:t>
            </a:r>
          </a:p>
          <a:p>
            <a:pPr lvl="1">
              <a:spcBef>
                <a:spcPts val="0"/>
              </a:spcBef>
              <a:spcAft>
                <a:spcPts val="0"/>
              </a:spcAft>
            </a:pPr>
            <a:r>
              <a:rPr lang="en-US" sz="1800" dirty="0">
                <a:effectLst/>
                <a:latin typeface="Calibri" panose="020F0502020204030204" pitchFamily="34" charset="0"/>
                <a:ea typeface="Calibri" panose="020F0502020204030204" pitchFamily="34" charset="0"/>
              </a:rPr>
              <a:t>Moved: </a:t>
            </a:r>
            <a:r>
              <a:rPr lang="en-US" sz="1800" dirty="0">
                <a:latin typeface="Calibri" panose="020F0502020204030204" pitchFamily="34" charset="0"/>
                <a:ea typeface="Calibri" panose="020F0502020204030204" pitchFamily="34" charset="0"/>
              </a:rPr>
              <a:t>Thomas Almholt</a:t>
            </a:r>
            <a:endParaRPr lang="en-US" sz="1800" dirty="0">
              <a:effectLst/>
              <a:latin typeface="Calibri" panose="020F0502020204030204" pitchFamily="34" charset="0"/>
              <a:ea typeface="Calibri" panose="020F0502020204030204" pitchFamily="34" charset="0"/>
            </a:endParaRPr>
          </a:p>
          <a:p>
            <a:pPr lvl="1">
              <a:spcBef>
                <a:spcPts val="0"/>
              </a:spcBef>
              <a:spcAft>
                <a:spcPts val="0"/>
              </a:spcAft>
            </a:pPr>
            <a:r>
              <a:rPr lang="en-US" sz="1800" dirty="0">
                <a:effectLst/>
                <a:latin typeface="Calibri" panose="020F0502020204030204" pitchFamily="34" charset="0"/>
                <a:ea typeface="Calibri" panose="020F0502020204030204" pitchFamily="34" charset="0"/>
              </a:rPr>
              <a:t>Seconded: Phil Beecher</a:t>
            </a:r>
          </a:p>
          <a:p>
            <a:pPr lvl="1">
              <a:spcBef>
                <a:spcPts val="0"/>
              </a:spcBef>
              <a:spcAft>
                <a:spcPts val="0"/>
              </a:spcAft>
            </a:pPr>
            <a:r>
              <a:rPr lang="en-US" sz="1800" dirty="0">
                <a:effectLst/>
                <a:latin typeface="Calibri" panose="020F0502020204030204" pitchFamily="34" charset="0"/>
                <a:ea typeface="Calibri" panose="020F0502020204030204" pitchFamily="34" charset="0"/>
              </a:rPr>
              <a:t>No discussion, DVL vote:  </a:t>
            </a:r>
            <a:r>
              <a:rPr lang="en-US" sz="1800" dirty="0">
                <a:solidFill>
                  <a:srgbClr val="FF0000"/>
                </a:solidFill>
                <a:latin typeface="Calibri" panose="020F0502020204030204" pitchFamily="34" charset="0"/>
                <a:ea typeface="Calibri" panose="020F0502020204030204" pitchFamily="34" charset="0"/>
              </a:rPr>
              <a:t>34</a:t>
            </a:r>
            <a:r>
              <a:rPr lang="en-US" sz="1800" dirty="0">
                <a:solidFill>
                  <a:srgbClr val="FF0000"/>
                </a:solidFill>
                <a:effectLst/>
                <a:latin typeface="Calibri" panose="020F0502020204030204" pitchFamily="34" charset="0"/>
                <a:ea typeface="Calibri" panose="020F0502020204030204" pitchFamily="34" charset="0"/>
              </a:rPr>
              <a:t>/1/4 </a:t>
            </a:r>
            <a:r>
              <a:rPr lang="en-US" sz="1800" dirty="0">
                <a:effectLst/>
                <a:latin typeface="Calibri" panose="020F0502020204030204" pitchFamily="34" charset="0"/>
                <a:ea typeface="Calibri" panose="020F0502020204030204" pitchFamily="34" charset="0"/>
              </a:rPr>
              <a:t>(Y/N/A)</a:t>
            </a:r>
          </a:p>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p:txBody>
      </p:sp>
      <p:sp>
        <p:nvSpPr>
          <p:cNvPr id="6" name="Title 1">
            <a:extLst>
              <a:ext uri="{FF2B5EF4-FFF2-40B4-BE49-F238E27FC236}">
                <a16:creationId xmlns:a16="http://schemas.microsoft.com/office/drawing/2014/main" id="{A883B9D9-65D2-E2D0-61DF-E6A5DB48C5DF}"/>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Regular Motion</a:t>
            </a:r>
          </a:p>
        </p:txBody>
      </p:sp>
    </p:spTree>
    <p:extLst>
      <p:ext uri="{BB962C8B-B14F-4D97-AF65-F5344CB8AC3E}">
        <p14:creationId xmlns:p14="http://schemas.microsoft.com/office/powerpoint/2010/main" val="3654368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7</a:t>
            </a:fld>
            <a:endParaRPr lang="en-US" dirty="0"/>
          </a:p>
        </p:txBody>
      </p:sp>
      <p:sp>
        <p:nvSpPr>
          <p:cNvPr id="4" name="Rectangle 3">
            <a:extLst>
              <a:ext uri="{FF2B5EF4-FFF2-40B4-BE49-F238E27FC236}">
                <a16:creationId xmlns:a16="http://schemas.microsoft.com/office/drawing/2014/main" id="{E12A13A7-9F47-BC28-F79E-60F8BE325128}"/>
              </a:ext>
            </a:extLst>
          </p:cNvPr>
          <p:cNvSpPr/>
          <p:nvPr/>
        </p:nvSpPr>
        <p:spPr>
          <a:xfrm>
            <a:off x="304800" y="1371600"/>
            <a:ext cx="8534400" cy="4493538"/>
          </a:xfrm>
          <a:prstGeom prst="rect">
            <a:avLst/>
          </a:prstGeom>
        </p:spPr>
        <p:txBody>
          <a:bodyPr wrap="square">
            <a:spAutoFit/>
          </a:bodyPr>
          <a:lstStyle/>
          <a:p>
            <a:pPr marL="0" marR="0">
              <a:spcBef>
                <a:spcPts val="0"/>
              </a:spcBef>
              <a:spcAft>
                <a:spcPts val="0"/>
              </a:spcAft>
            </a:pPr>
            <a:r>
              <a:rPr lang="en-US" sz="1800" b="1" dirty="0">
                <a:effectLst/>
                <a:latin typeface="Calibri" panose="020F0502020204030204" pitchFamily="34" charset="0"/>
                <a:ea typeface="Calibri" panose="020F0502020204030204" pitchFamily="34" charset="0"/>
              </a:rPr>
              <a:t>Motion </a:t>
            </a:r>
            <a:r>
              <a:rPr lang="en-US" sz="1800" b="1" dirty="0">
                <a:latin typeface="Calibri" panose="020F0502020204030204" pitchFamily="34" charset="0"/>
                <a:ea typeface="Calibri" panose="020F0502020204030204" pitchFamily="34" charset="0"/>
              </a:rPr>
              <a:t>to recharter Study Group on Next Generation Smart Utility Networks (SUN) PHY:</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IEEE 802.15 WG requests IEEE 802 LMSC to Grant the first rechartering of the </a:t>
            </a:r>
            <a:r>
              <a:rPr lang="en-US" sz="1800" dirty="0">
                <a:latin typeface="Calibri" panose="020F0502020204030204" pitchFamily="34" charset="0"/>
                <a:ea typeface="Calibri" panose="020F0502020204030204" pitchFamily="34" charset="0"/>
              </a:rPr>
              <a:t>IEEE </a:t>
            </a:r>
            <a:r>
              <a:rPr lang="en-US" sz="1800" dirty="0">
                <a:effectLst/>
                <a:latin typeface="Calibri" panose="020F0502020204030204" pitchFamily="34" charset="0"/>
                <a:ea typeface="Calibri" panose="020F0502020204030204" pitchFamily="34" charset="0"/>
              </a:rPr>
              <a:t>802.15 WG “Next Generation Smart Utility Networks (SUN) PHY” Study Group to consider development of a Project Authorization Request (PAR) and Criteria for Standards Development (CSD) responses for improving the SUN PHY specification.</a:t>
            </a:r>
          </a:p>
          <a:p>
            <a:pPr lvl="1">
              <a:spcBef>
                <a:spcPts val="0"/>
              </a:spcBef>
              <a:spcAft>
                <a:spcPts val="0"/>
              </a:spcAft>
            </a:pPr>
            <a:r>
              <a:rPr lang="en-US" sz="1800" dirty="0">
                <a:effectLst/>
                <a:latin typeface="Calibri" panose="020F0502020204030204" pitchFamily="34" charset="0"/>
                <a:ea typeface="Calibri" panose="020F0502020204030204" pitchFamily="34" charset="0"/>
              </a:rPr>
              <a:t>Moved: Clint Powell</a:t>
            </a:r>
          </a:p>
          <a:p>
            <a:pPr lvl="1">
              <a:spcBef>
                <a:spcPts val="0"/>
              </a:spcBef>
              <a:spcAft>
                <a:spcPts val="0"/>
              </a:spcAft>
            </a:pPr>
            <a:r>
              <a:rPr lang="en-US" sz="1800" dirty="0">
                <a:effectLst/>
                <a:latin typeface="Calibri" panose="020F0502020204030204" pitchFamily="34" charset="0"/>
                <a:ea typeface="Calibri" panose="020F0502020204030204" pitchFamily="34" charset="0"/>
              </a:rPr>
              <a:t>Seconded by: Edward Au</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The following motion was approved during the </a:t>
            </a:r>
            <a:r>
              <a:rPr lang="en-US" sz="1800" dirty="0">
                <a:latin typeface="Calibri" panose="020F0502020204030204" pitchFamily="34" charset="0"/>
                <a:ea typeface="Calibri" panose="020F0502020204030204" pitchFamily="34" charset="0"/>
              </a:rPr>
              <a:t>November</a:t>
            </a:r>
            <a:r>
              <a:rPr lang="en-US" sz="1800" dirty="0">
                <a:effectLst/>
                <a:latin typeface="Calibri" panose="020F0502020204030204" pitchFamily="34" charset="0"/>
                <a:ea typeface="Calibri" panose="020F0502020204030204" pitchFamily="34" charset="0"/>
              </a:rPr>
              <a:t> 2023 WG15 Closing Plenary.</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Motion: That the 802.15 Working Group seeks approval from the IEEE 802 LMSC to extend the study group in 802.15 to develop the PAR and CSD documents for SG SUN </a:t>
            </a:r>
            <a:r>
              <a:rPr lang="en-US" sz="1800" dirty="0" err="1">
                <a:effectLst/>
                <a:latin typeface="Calibri" panose="020F0502020204030204" pitchFamily="34" charset="0"/>
                <a:ea typeface="Calibri" panose="020F0502020204030204" pitchFamily="34" charset="0"/>
              </a:rPr>
              <a:t>PHYs.</a:t>
            </a:r>
            <a:endParaRPr lang="en-US" sz="1800" dirty="0">
              <a:effectLst/>
              <a:latin typeface="Calibri" panose="020F0502020204030204" pitchFamily="34" charset="0"/>
              <a:ea typeface="Calibri" panose="020F0502020204030204" pitchFamily="34" charset="0"/>
            </a:endParaRPr>
          </a:p>
          <a:p>
            <a:pPr lvl="1">
              <a:spcBef>
                <a:spcPts val="0"/>
              </a:spcBef>
              <a:spcAft>
                <a:spcPts val="0"/>
              </a:spcAft>
            </a:pPr>
            <a:r>
              <a:rPr lang="en-US" sz="1800" dirty="0">
                <a:effectLst/>
                <a:latin typeface="Calibri" panose="020F0502020204030204" pitchFamily="34" charset="0"/>
                <a:ea typeface="Calibri" panose="020F0502020204030204" pitchFamily="34" charset="0"/>
              </a:rPr>
              <a:t>Moved: </a:t>
            </a:r>
            <a:r>
              <a:rPr lang="en-US" sz="1800" dirty="0">
                <a:latin typeface="Calibri" panose="020F0502020204030204" pitchFamily="34" charset="0"/>
                <a:ea typeface="Calibri" panose="020F0502020204030204" pitchFamily="34" charset="0"/>
              </a:rPr>
              <a:t>Thomas Almholt</a:t>
            </a:r>
            <a:endParaRPr lang="en-US" sz="1800" dirty="0">
              <a:effectLst/>
              <a:latin typeface="Calibri" panose="020F0502020204030204" pitchFamily="34" charset="0"/>
              <a:ea typeface="Calibri" panose="020F0502020204030204" pitchFamily="34" charset="0"/>
            </a:endParaRPr>
          </a:p>
          <a:p>
            <a:pPr lvl="1">
              <a:spcBef>
                <a:spcPts val="0"/>
              </a:spcBef>
              <a:spcAft>
                <a:spcPts val="0"/>
              </a:spcAft>
            </a:pPr>
            <a:r>
              <a:rPr lang="en-US" sz="1800" dirty="0">
                <a:effectLst/>
                <a:latin typeface="Calibri" panose="020F0502020204030204" pitchFamily="34" charset="0"/>
                <a:ea typeface="Calibri" panose="020F0502020204030204" pitchFamily="34" charset="0"/>
              </a:rPr>
              <a:t>Seconded: Phil Beecher</a:t>
            </a:r>
          </a:p>
          <a:p>
            <a:pPr lvl="1">
              <a:spcBef>
                <a:spcPts val="0"/>
              </a:spcBef>
              <a:spcAft>
                <a:spcPts val="0"/>
              </a:spcAft>
            </a:pPr>
            <a:r>
              <a:rPr lang="en-US" sz="1800" dirty="0">
                <a:effectLst/>
                <a:latin typeface="Calibri" panose="020F0502020204030204" pitchFamily="34" charset="0"/>
                <a:ea typeface="Calibri" panose="020F0502020204030204" pitchFamily="34" charset="0"/>
              </a:rPr>
              <a:t>No discussion, DVL vote:  </a:t>
            </a:r>
            <a:r>
              <a:rPr lang="en-US" sz="1800" dirty="0">
                <a:solidFill>
                  <a:srgbClr val="FF0000"/>
                </a:solidFill>
                <a:latin typeface="Calibri" panose="020F0502020204030204" pitchFamily="34" charset="0"/>
                <a:ea typeface="Calibri" panose="020F0502020204030204" pitchFamily="34" charset="0"/>
              </a:rPr>
              <a:t>34</a:t>
            </a:r>
            <a:r>
              <a:rPr lang="en-US" sz="1800" dirty="0">
                <a:solidFill>
                  <a:srgbClr val="FF0000"/>
                </a:solidFill>
                <a:effectLst/>
                <a:latin typeface="Calibri" panose="020F0502020204030204" pitchFamily="34" charset="0"/>
                <a:ea typeface="Calibri" panose="020F0502020204030204" pitchFamily="34" charset="0"/>
              </a:rPr>
              <a:t>/</a:t>
            </a:r>
            <a:r>
              <a:rPr lang="en-US" sz="1800" dirty="0">
                <a:solidFill>
                  <a:srgbClr val="FF0000"/>
                </a:solidFill>
                <a:latin typeface="Calibri" panose="020F0502020204030204" pitchFamily="34" charset="0"/>
                <a:ea typeface="Calibri" panose="020F0502020204030204" pitchFamily="34" charset="0"/>
              </a:rPr>
              <a:t>0</a:t>
            </a:r>
            <a:r>
              <a:rPr lang="en-US" sz="1800" dirty="0">
                <a:solidFill>
                  <a:srgbClr val="FF0000"/>
                </a:solidFill>
                <a:effectLst/>
                <a:latin typeface="Calibri" panose="020F0502020204030204" pitchFamily="34" charset="0"/>
                <a:ea typeface="Calibri" panose="020F0502020204030204" pitchFamily="34" charset="0"/>
              </a:rPr>
              <a:t>/</a:t>
            </a:r>
            <a:r>
              <a:rPr lang="en-US" sz="1800" dirty="0">
                <a:solidFill>
                  <a:srgbClr val="FF0000"/>
                </a:solidFill>
                <a:latin typeface="Calibri" panose="020F0502020204030204" pitchFamily="34" charset="0"/>
                <a:ea typeface="Calibri" panose="020F0502020204030204" pitchFamily="34" charset="0"/>
              </a:rPr>
              <a:t>2</a:t>
            </a:r>
            <a:r>
              <a:rPr lang="en-US" sz="1800" dirty="0">
                <a:solidFill>
                  <a:srgbClr val="FF0000"/>
                </a:solidFill>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(Y/N/A)</a:t>
            </a:r>
          </a:p>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p:txBody>
      </p:sp>
      <p:sp>
        <p:nvSpPr>
          <p:cNvPr id="6" name="Title 1">
            <a:extLst>
              <a:ext uri="{FF2B5EF4-FFF2-40B4-BE49-F238E27FC236}">
                <a16:creationId xmlns:a16="http://schemas.microsoft.com/office/drawing/2014/main" id="{A883B9D9-65D2-E2D0-61DF-E6A5DB48C5DF}"/>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Regular Motion</a:t>
            </a:r>
          </a:p>
        </p:txBody>
      </p:sp>
    </p:spTree>
    <p:extLst>
      <p:ext uri="{BB962C8B-B14F-4D97-AF65-F5344CB8AC3E}">
        <p14:creationId xmlns:p14="http://schemas.microsoft.com/office/powerpoint/2010/main" val="1449825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8</a:t>
            </a:fld>
            <a:endParaRPr lang="en-US" dirty="0"/>
          </a:p>
        </p:txBody>
      </p:sp>
      <p:sp>
        <p:nvSpPr>
          <p:cNvPr id="2" name="Rectangle 2">
            <a:extLst>
              <a:ext uri="{FF2B5EF4-FFF2-40B4-BE49-F238E27FC236}">
                <a16:creationId xmlns:a16="http://schemas.microsoft.com/office/drawing/2014/main" id="{229A0C7A-0D40-AB53-8635-31FB1FB8B830}"/>
              </a:ext>
            </a:extLst>
          </p:cNvPr>
          <p:cNvSpPr>
            <a:spLocks noGrp="1" noChangeArrowheads="1"/>
          </p:cNvSpPr>
          <p:nvPr>
            <p:ph type="ctrTitle"/>
          </p:nvPr>
        </p:nvSpPr>
        <p:spPr>
          <a:xfrm>
            <a:off x="685800" y="685800"/>
            <a:ext cx="7772400" cy="1143000"/>
          </a:xfrm>
        </p:spPr>
        <p:txBody>
          <a:bodyPr anchor="ctr"/>
          <a:lstStyle/>
          <a:p>
            <a:r>
              <a:rPr lang="en-US" altLang="en-US" sz="3600" dirty="0"/>
              <a:t>802 LMSC Closing Plenary</a:t>
            </a:r>
            <a:br>
              <a:rPr lang="en-US" altLang="en-US" sz="3600" dirty="0"/>
            </a:br>
            <a:r>
              <a:rPr lang="en-US" altLang="en-US" sz="3600" dirty="0"/>
              <a:t>November 2023</a:t>
            </a:r>
          </a:p>
        </p:txBody>
      </p:sp>
      <p:sp>
        <p:nvSpPr>
          <p:cNvPr id="3" name="Rectangle 3">
            <a:extLst>
              <a:ext uri="{FF2B5EF4-FFF2-40B4-BE49-F238E27FC236}">
                <a16:creationId xmlns:a16="http://schemas.microsoft.com/office/drawing/2014/main" id="{2C996E02-85FA-19C3-0259-C8EEEA62854D}"/>
              </a:ext>
            </a:extLst>
          </p:cNvPr>
          <p:cNvSpPr>
            <a:spLocks noGrp="1" noChangeArrowheads="1"/>
          </p:cNvSpPr>
          <p:nvPr>
            <p:ph type="subTitle" idx="1"/>
          </p:nvPr>
        </p:nvSpPr>
        <p:spPr>
          <a:xfrm>
            <a:off x="1371600" y="3048000"/>
            <a:ext cx="6400800" cy="1752600"/>
          </a:xfrm>
        </p:spPr>
        <p:txBody>
          <a:bodyPr/>
          <a:lstStyle/>
          <a:p>
            <a:r>
              <a:rPr lang="en-US" altLang="en-US" sz="3200" dirty="0"/>
              <a:t>Packages for 802.15 WG Motions to Proceed to SA Ballot</a:t>
            </a:r>
          </a:p>
        </p:txBody>
      </p:sp>
    </p:spTree>
    <p:extLst>
      <p:ext uri="{BB962C8B-B14F-4D97-AF65-F5344CB8AC3E}">
        <p14:creationId xmlns:p14="http://schemas.microsoft.com/office/powerpoint/2010/main" val="1550600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9</a:t>
            </a:fld>
            <a:endParaRPr lang="en-US" dirty="0"/>
          </a:p>
        </p:txBody>
      </p:sp>
      <p:sp>
        <p:nvSpPr>
          <p:cNvPr id="6" name="Title 1">
            <a:extLst>
              <a:ext uri="{FF2B5EF4-FFF2-40B4-BE49-F238E27FC236}">
                <a16:creationId xmlns:a16="http://schemas.microsoft.com/office/drawing/2014/main" id="{A883B9D9-65D2-E2D0-61DF-E6A5DB48C5DF}"/>
              </a:ext>
            </a:extLst>
          </p:cNvPr>
          <p:cNvSpPr txBox="1">
            <a:spLocks/>
          </p:cNvSpPr>
          <p:nvPr/>
        </p:nvSpPr>
        <p:spPr bwMode="auto">
          <a:xfrm>
            <a:off x="685800" y="717699"/>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Summary List of Packages Supporting Motions to Proceed to SA Ballot</a:t>
            </a:r>
          </a:p>
        </p:txBody>
      </p:sp>
      <p:sp>
        <p:nvSpPr>
          <p:cNvPr id="2" name="Rectangle 1">
            <a:extLst>
              <a:ext uri="{FF2B5EF4-FFF2-40B4-BE49-F238E27FC236}">
                <a16:creationId xmlns:a16="http://schemas.microsoft.com/office/drawing/2014/main" id="{8D65A110-1EF7-FFDD-FE77-02872F6DBB0C}"/>
              </a:ext>
            </a:extLst>
          </p:cNvPr>
          <p:cNvSpPr/>
          <p:nvPr/>
        </p:nvSpPr>
        <p:spPr>
          <a:xfrm>
            <a:off x="304800" y="1905000"/>
            <a:ext cx="8534400" cy="461665"/>
          </a:xfrm>
          <a:prstGeom prst="rect">
            <a:avLst/>
          </a:prstGeom>
        </p:spPr>
        <p:txBody>
          <a:bodyPr wrap="square">
            <a:spAutoFit/>
          </a:bodyPr>
          <a:lstStyle/>
          <a:p>
            <a:pPr marL="342900" marR="0" indent="-342900">
              <a:spcBef>
                <a:spcPts val="0"/>
              </a:spcBef>
              <a:spcAft>
                <a:spcPts val="0"/>
              </a:spcAft>
              <a:buFont typeface="+mj-lt"/>
              <a:buAutoNum type="arabicPeriod"/>
            </a:pPr>
            <a:r>
              <a:rPr lang="en-US" sz="2400" dirty="0">
                <a:effectLst/>
                <a:latin typeface="Calibri" panose="020F0502020204030204" pitchFamily="34" charset="0"/>
                <a:ea typeface="Calibri" panose="020F0502020204030204" pitchFamily="34" charset="0"/>
              </a:rPr>
              <a:t>P802.15.7a to SA Ballot</a:t>
            </a:r>
            <a:endParaRPr lang="en-US"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239769329"/>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46904</TotalTime>
  <Words>1570</Words>
  <Application>Microsoft Office PowerPoint</Application>
  <PresentationFormat>On-screen Show (4:3)</PresentationFormat>
  <Paragraphs>194</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Times New Roman</vt:lpstr>
      <vt:lpstr>IEEE-802_15</vt:lpstr>
      <vt:lpstr>PowerPoint Presentation</vt:lpstr>
      <vt:lpstr>802 LMSC Closing Plenary November 2023</vt:lpstr>
      <vt:lpstr>PowerPoint Presentation</vt:lpstr>
      <vt:lpstr>PowerPoint Presentation</vt:lpstr>
      <vt:lpstr>802 LMSC Closing Plenary November 2023</vt:lpstr>
      <vt:lpstr>PowerPoint Presentation</vt:lpstr>
      <vt:lpstr>PowerPoint Presentation</vt:lpstr>
      <vt:lpstr>802 LMSC Closing Plenary November 2023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802 LMSC Closing Plenary November 2023</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1122</cp:revision>
  <cp:lastPrinted>2000-07-07T01:25:49Z</cp:lastPrinted>
  <dcterms:created xsi:type="dcterms:W3CDTF">1999-06-22T06:24:01Z</dcterms:created>
  <dcterms:modified xsi:type="dcterms:W3CDTF">2023-11-17T03:57:37Z</dcterms:modified>
  <cp:category/>
</cp:coreProperties>
</file>