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61" r:id="rId3"/>
    <p:sldId id="289" r:id="rId4"/>
    <p:sldId id="265" r:id="rId5"/>
    <p:sldId id="273" r:id="rId6"/>
    <p:sldId id="293" r:id="rId7"/>
    <p:sldId id="294" r:id="rId8"/>
    <p:sldId id="295" r:id="rId9"/>
    <p:sldId id="291" r:id="rId10"/>
    <p:sldId id="296" r:id="rId11"/>
    <p:sldId id="292"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p:restoredTop sz="86463"/>
  </p:normalViewPr>
  <p:slideViewPr>
    <p:cSldViewPr>
      <p:cViewPr varScale="1">
        <p:scale>
          <a:sx n="110" d="100"/>
          <a:sy n="110" d="100"/>
        </p:scale>
        <p:origin x="256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6</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15-23-0613-00-04me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2024 IEEE 802.15.4me Opening Agenda and Closing</a:t>
            </a:r>
          </a:p>
          <a:p>
            <a:r>
              <a:rPr lang="en-US" altLang="en-US" sz="1600" b="1" dirty="0">
                <a:solidFill>
                  <a:schemeClr val="tx2"/>
                </a:solidFill>
              </a:rPr>
              <a:t>Date Submitted: November 16,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15-23-0613-00-04me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CRG Formed – Notification via reflector</a:t>
            </a:r>
          </a:p>
          <a:p>
            <a:pPr marL="0" indent="0">
              <a:buNone/>
            </a:pPr>
            <a:r>
              <a:rPr lang="en-US" sz="2800" dirty="0"/>
              <a:t>Sponsor Pool and MEC review to be requested</a:t>
            </a:r>
          </a:p>
          <a:p>
            <a:pPr marL="0" indent="0">
              <a:buNone/>
            </a:pPr>
            <a:r>
              <a:rPr lang="en-US" sz="2800" dirty="0"/>
              <a:t>After next Ballot</a:t>
            </a:r>
          </a:p>
          <a:p>
            <a:pPr marL="0" indent="0">
              <a:buNone/>
            </a:pPr>
            <a:r>
              <a:rPr lang="en-US" sz="2800" dirty="0"/>
              <a:t>Checklist: 	15-23-0400-xx-04me</a:t>
            </a:r>
          </a:p>
          <a:p>
            <a:pPr marL="0" indent="0">
              <a:buNone/>
            </a:pPr>
            <a:r>
              <a:rPr lang="en-US" sz="2800" dirty="0"/>
              <a:t>Next meeting agenda: 15-23-xxxx-04me</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7890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Nov/23 – Comment  Resolution and Recirc of Letter Ballot </a:t>
            </a:r>
          </a:p>
          <a:p>
            <a:r>
              <a:rPr lang="en-US" sz="2000" dirty="0"/>
              <a:t>Nov/23 – Request Sponsor Ballot Group</a:t>
            </a:r>
          </a:p>
          <a:p>
            <a:r>
              <a:rPr lang="en-US" sz="2000" dirty="0"/>
              <a:t>Jan/24 - Working Group Motion to SA Ballot and CRG (LMSC Package Created)</a:t>
            </a:r>
          </a:p>
          <a:p>
            <a:r>
              <a:rPr lang="en-US" sz="2000" dirty="0"/>
              <a:t>Jan/Feb 24 – Optimistic SA Ballot (EC Call?)</a:t>
            </a:r>
          </a:p>
          <a:p>
            <a:r>
              <a:rPr lang="en-US" sz="2000" dirty="0"/>
              <a:t>Mar/24– SA Ballot comment resolution and CRG</a:t>
            </a:r>
          </a:p>
          <a:p>
            <a:r>
              <a:rPr lang="en-US" sz="2000" dirty="0"/>
              <a:t>Jul/24 – SA Recirc (CRG)</a:t>
            </a:r>
          </a:p>
          <a:p>
            <a:r>
              <a:rPr lang="en-US" sz="2000" dirty="0"/>
              <a:t>Sep/24 – Optimistic SA to </a:t>
            </a:r>
            <a:r>
              <a:rPr lang="en-US" sz="2000" dirty="0" err="1"/>
              <a:t>Revcom</a:t>
            </a:r>
            <a:endParaRPr lang="en-US" sz="2000" dirty="0"/>
          </a:p>
          <a:p>
            <a:r>
              <a:rPr lang="en-US" sz="2000" dirty="0"/>
              <a:t>Dec/24 – SA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err="1"/>
              <a:t>Januray</a:t>
            </a:r>
            <a:r>
              <a:rPr lang="en-US" dirty="0"/>
              <a:t>,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24329568"/>
              </p:ext>
            </p:extLst>
          </p:nvPr>
        </p:nvGraphicFramePr>
        <p:xfrm>
          <a:off x="857825" y="1493440"/>
          <a:ext cx="7752774" cy="2434530"/>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15-0400-xx-04me)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524229440"/>
              </p:ext>
            </p:extLst>
          </p:nvPr>
        </p:nvGraphicFramePr>
        <p:xfrm>
          <a:off x="1204784" y="1394106"/>
          <a:ext cx="2071816" cy="3537585"/>
        </p:xfrm>
        <a:graphic>
          <a:graphicData uri="http://schemas.openxmlformats.org/drawingml/2006/table">
            <a:tbl>
              <a:tblPr>
                <a:tableStyleId>{5C22544A-7EE6-4342-B048-85BDC9FD1C3A}</a:tableStyleId>
              </a:tblPr>
              <a:tblGrid>
                <a:gridCol w="1413287">
                  <a:extLst>
                    <a:ext uri="{9D8B030D-6E8A-4147-A177-3AD203B41FA5}">
                      <a16:colId xmlns:a16="http://schemas.microsoft.com/office/drawing/2014/main" val="1156844265"/>
                    </a:ext>
                  </a:extLst>
                </a:gridCol>
                <a:gridCol w="658529">
                  <a:extLst>
                    <a:ext uri="{9D8B030D-6E8A-4147-A177-3AD203B41FA5}">
                      <a16:colId xmlns:a16="http://schemas.microsoft.com/office/drawing/2014/main" val="1976653183"/>
                    </a:ext>
                  </a:extLst>
                </a:gridCol>
              </a:tblGrid>
              <a:tr h="16113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6113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6113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61136">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6113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6113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61136">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6113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61136">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253666">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61136">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7/27/23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61136">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61136">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354749" y="5540514"/>
            <a:ext cx="2845651" cy="707886"/>
          </a:xfrm>
          <a:prstGeom prst="rect">
            <a:avLst/>
          </a:prstGeom>
          <a:noFill/>
        </p:spPr>
        <p:txBody>
          <a:bodyPr wrap="none" rtlCol="0">
            <a:spAutoFit/>
          </a:bodyPr>
          <a:lstStyle/>
          <a:p>
            <a:r>
              <a:rPr lang="en-US" sz="2000" dirty="0"/>
              <a:t>Accepted Comments: 310</a:t>
            </a:r>
          </a:p>
          <a:p>
            <a:r>
              <a:rPr lang="en-US" sz="2000" dirty="0"/>
              <a:t>Rogue Comments: 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617599809"/>
              </p:ext>
            </p:extLst>
          </p:nvPr>
        </p:nvGraphicFramePr>
        <p:xfrm>
          <a:off x="3276599" y="1371600"/>
          <a:ext cx="1752601" cy="3964305"/>
        </p:xfrm>
        <a:graphic>
          <a:graphicData uri="http://schemas.openxmlformats.org/drawingml/2006/table">
            <a:tbl>
              <a:tblPr>
                <a:tableStyleId>{5C22544A-7EE6-4342-B048-85BDC9FD1C3A}</a:tableStyleId>
              </a:tblPr>
              <a:tblGrid>
                <a:gridCol w="1081549">
                  <a:extLst>
                    <a:ext uri="{9D8B030D-6E8A-4147-A177-3AD203B41FA5}">
                      <a16:colId xmlns:a16="http://schemas.microsoft.com/office/drawing/2014/main" val="1156844265"/>
                    </a:ext>
                  </a:extLst>
                </a:gridCol>
                <a:gridCol w="671052">
                  <a:extLst>
                    <a:ext uri="{9D8B030D-6E8A-4147-A177-3AD203B41FA5}">
                      <a16:colId xmlns:a16="http://schemas.microsoft.com/office/drawing/2014/main" val="1976653183"/>
                    </a:ext>
                  </a:extLst>
                </a:gridCol>
              </a:tblGrid>
              <a:tr h="204506">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204506">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204506">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204506">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204506">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204506">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204506">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204506">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400273">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400273">
                <a:tc>
                  <a:txBody>
                    <a:bodyPr/>
                    <a:lstStyle/>
                    <a:p>
                      <a:pPr algn="r" fontAlgn="b"/>
                      <a:r>
                        <a:rPr lang="en-US" sz="1400" u="none" strike="noStrike" dirty="0">
                          <a:effectLst/>
                        </a:rPr>
                        <a:t>Did Not Vote (cum.) %</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400273">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400273">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400273">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1600200" y="4980801"/>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3407270" y="5438001"/>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dirty="0"/>
              <a:t>TG Motion for CRG</a:t>
            </a:r>
          </a:p>
        </p:txBody>
      </p:sp>
      <p:sp>
        <p:nvSpPr>
          <p:cNvPr id="5" name="TextBox 4">
            <a:extLst>
              <a:ext uri="{FF2B5EF4-FFF2-40B4-BE49-F238E27FC236}">
                <a16:creationId xmlns:a16="http://schemas.microsoft.com/office/drawing/2014/main" id="{C4A6466D-EEEB-20C9-6F38-967775000DF0}"/>
              </a:ext>
            </a:extLst>
          </p:cNvPr>
          <p:cNvSpPr txBox="1"/>
          <p:nvPr/>
        </p:nvSpPr>
        <p:spPr>
          <a:xfrm>
            <a:off x="755242" y="1761067"/>
            <a:ext cx="7711425" cy="3785652"/>
          </a:xfrm>
          <a:prstGeom prst="rect">
            <a:avLst/>
          </a:prstGeom>
          <a:noFill/>
        </p:spPr>
        <p:txBody>
          <a:bodyPr wrap="square">
            <a:spAutoFit/>
          </a:bodyPr>
          <a:lstStyle/>
          <a:p>
            <a:r>
              <a:rPr lang="en-US" sz="2000" dirty="0"/>
              <a:t>Move that TG4me formally request that 802.15 WG approve the formation of a Comment Resolution Group (CRG) for the WG balloting of the P802.15.04.me_Dxx with the following membership: Gary Stuebing(chair),   xxx.  .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a:t>
            </a:r>
          </a:p>
          <a:p>
            <a:r>
              <a:rPr lang="en-US" sz="2000" dirty="0"/>
              <a:t>Second: </a:t>
            </a:r>
          </a:p>
        </p:txBody>
      </p:sp>
    </p:spTree>
    <p:extLst>
      <p:ext uri="{BB962C8B-B14F-4D97-AF65-F5344CB8AC3E}">
        <p14:creationId xmlns:p14="http://schemas.microsoft.com/office/powerpoint/2010/main" val="220195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880CC-E83F-9BE9-CB16-C7DEE1FB306A}"/>
              </a:ext>
            </a:extLst>
          </p:cNvPr>
          <p:cNvSpPr>
            <a:spLocks noGrp="1"/>
          </p:cNvSpPr>
          <p:nvPr>
            <p:ph type="title"/>
          </p:nvPr>
        </p:nvSpPr>
        <p:spPr/>
        <p:txBody>
          <a:bodyPr/>
          <a:lstStyle/>
          <a:p>
            <a:r>
              <a:rPr lang="en-US" dirty="0"/>
              <a:t>WG Motion for CRG</a:t>
            </a:r>
          </a:p>
        </p:txBody>
      </p:sp>
      <p:sp>
        <p:nvSpPr>
          <p:cNvPr id="3" name="Slide Number Placeholder 2">
            <a:extLst>
              <a:ext uri="{FF2B5EF4-FFF2-40B4-BE49-F238E27FC236}">
                <a16:creationId xmlns:a16="http://schemas.microsoft.com/office/drawing/2014/main" id="{2AA7016D-F379-8B91-A2B9-6CAEDD9DE562}"/>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8</a:t>
            </a:fld>
            <a:endParaRPr lang="en-US" altLang="en-US"/>
          </a:p>
        </p:txBody>
      </p:sp>
      <p:sp>
        <p:nvSpPr>
          <p:cNvPr id="9" name="TextBox 8">
            <a:extLst>
              <a:ext uri="{FF2B5EF4-FFF2-40B4-BE49-F238E27FC236}">
                <a16:creationId xmlns:a16="http://schemas.microsoft.com/office/drawing/2014/main" id="{A8CF3433-4915-60A9-F0A6-18A0CBDF108B}"/>
              </a:ext>
            </a:extLst>
          </p:cNvPr>
          <p:cNvSpPr txBox="1"/>
          <p:nvPr/>
        </p:nvSpPr>
        <p:spPr>
          <a:xfrm>
            <a:off x="685800" y="1905000"/>
            <a:ext cx="7620000" cy="3785652"/>
          </a:xfrm>
          <a:prstGeom prst="rect">
            <a:avLst/>
          </a:prstGeom>
          <a:noFill/>
        </p:spPr>
        <p:txBody>
          <a:bodyPr wrap="square">
            <a:spAutoFit/>
          </a:bodyPr>
          <a:lstStyle/>
          <a:p>
            <a:r>
              <a:rPr lang="en-US" sz="2000" dirty="0"/>
              <a:t>Move that 802.15 WG approve the formation of a Comment Resolution Group (CRG) for the WG balloting of the P802.15.04.me_D01 with the following membership: Gary Stuebing(chair), Tero </a:t>
            </a:r>
            <a:r>
              <a:rPr lang="en-US" sz="2000" dirty="0" err="1"/>
              <a:t>Kivinen</a:t>
            </a:r>
            <a:r>
              <a:rPr lang="en-US" sz="2000" dirty="0"/>
              <a:t>, Phil Beecher, Billy Verso, Ann Krieger and Ben Rolfe. The 802.15.4me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000" dirty="0"/>
              <a:t>Moved: Gary Stuebing</a:t>
            </a:r>
          </a:p>
          <a:p>
            <a:r>
              <a:rPr lang="en-US" sz="2000" dirty="0"/>
              <a:t>Second:</a:t>
            </a:r>
          </a:p>
        </p:txBody>
      </p:sp>
    </p:spTree>
    <p:extLst>
      <p:ext uri="{BB962C8B-B14F-4D97-AF65-F5344CB8AC3E}">
        <p14:creationId xmlns:p14="http://schemas.microsoft.com/office/powerpoint/2010/main" val="323987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Results of last ballot: 	</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r>
              <a:rPr lang="en-US" sz="2800" dirty="0"/>
              <a:t>Comments Received: </a:t>
            </a:r>
          </a:p>
          <a:p>
            <a:pPr marL="0" indent="0">
              <a:buNone/>
            </a:pPr>
            <a:r>
              <a:rPr lang="en-US" sz="2800" dirty="0"/>
              <a:t>Latest Spreadsheet: 15-23-0497-xx-04me</a:t>
            </a:r>
          </a:p>
          <a:p>
            <a:pPr marL="0" indent="0">
              <a:buNone/>
            </a:pPr>
            <a:r>
              <a:rPr lang="en-US" sz="2800" dirty="0"/>
              <a:t>Minutes: 15-23-xxxx-xx-04me</a:t>
            </a:r>
          </a:p>
          <a:p>
            <a:pPr marL="0" indent="0">
              <a:buNone/>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9165</TotalTime>
  <Words>924</Words>
  <Application>Microsoft Macintosh PowerPoint</Application>
  <PresentationFormat>On-screen Show (4:3)</PresentationFormat>
  <Paragraphs>162</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IEEE 802.15.4me Januray, 2024 Interim Plenary Agenda and Closing</vt:lpstr>
      <vt:lpstr>15.4me Sessions this Week</vt:lpstr>
      <vt:lpstr>Agenda </vt:lpstr>
      <vt:lpstr>Results of Workgroup Ballot </vt:lpstr>
      <vt:lpstr>TG Motion for CRG</vt:lpstr>
      <vt:lpstr>WG Motion for CRG</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143</cp:revision>
  <cp:lastPrinted>1998-02-10T13:28:06Z</cp:lastPrinted>
  <dcterms:created xsi:type="dcterms:W3CDTF">2018-03-03T14:04:29Z</dcterms:created>
  <dcterms:modified xsi:type="dcterms:W3CDTF">2023-11-16T23:45:09Z</dcterms:modified>
  <cp:category/>
</cp:coreProperties>
</file>