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png" ContentType="image/png"/>
  <Override PartName="/ppt/media/image2.png" ContentType="image/png"/>
  <Override PartName="/ppt/media/image3.png" ContentType="image/png"/>
  <Override PartName="/ppt/presProps.xml" ContentType="application/vnd.openxmlformats-officedocument.presentationml.presProps+xml"/>
  <Override PartName="/ppt/slides/slide1.xml" ContentType="application/vnd.openxmlformats-officedocument.presentationml.slide+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852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1720"/>
            <a:ext cx="822852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3880" y="16045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17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3880" y="36817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2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280" y="1604520"/>
            <a:ext cx="26492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1360" y="1604520"/>
            <a:ext cx="26492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1720"/>
            <a:ext cx="26492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280" y="3681720"/>
            <a:ext cx="26492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1360" y="3681720"/>
            <a:ext cx="26492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8520" cy="397656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8520" cy="3976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440" cy="3976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3880" y="1604520"/>
            <a:ext cx="4015440" cy="3976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228600" y="525600"/>
            <a:ext cx="8685720" cy="53028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3880" y="1604520"/>
            <a:ext cx="4015440" cy="3976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17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8520" cy="397656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440" cy="3976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3880" y="16045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3880" y="36817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3880" y="16045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1720"/>
            <a:ext cx="822852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852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1720"/>
            <a:ext cx="822852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3880" y="16045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17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3880" y="36817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2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280" y="1604520"/>
            <a:ext cx="26492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1360" y="1604520"/>
            <a:ext cx="26492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1720"/>
            <a:ext cx="26492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280" y="3681720"/>
            <a:ext cx="26492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1360" y="3681720"/>
            <a:ext cx="26492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8520" cy="3976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440" cy="3976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3880" y="1604520"/>
            <a:ext cx="4015440" cy="3976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228600" y="525600"/>
            <a:ext cx="8685720" cy="53028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3880" y="1604520"/>
            <a:ext cx="4015440" cy="3976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17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440" cy="3976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3880" y="16045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3880" y="36817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3880" y="1604520"/>
            <a:ext cx="401544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1720"/>
            <a:ext cx="8228520" cy="18964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2"/>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802-15-23-0602-00</a:t>
            </a:r>
            <a:endParaRPr b="0" lang="en-US" sz="1400" spc="-1" strike="noStrike">
              <a:solidFill>
                <a:srgbClr val="000000"/>
              </a:solidFill>
              <a:latin typeface="Arial"/>
            </a:endParaRPr>
          </a:p>
        </p:txBody>
      </p:sp>
      <p:sp>
        <p:nvSpPr>
          <p:cNvPr id="1"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4"/>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7"/>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CC3E9B1-02D0-4CAA-8EAF-CFA26B367A5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8"/>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9"/>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2023</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2"/>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802-15-23-0602-00</a:t>
            </a:r>
            <a:endParaRPr b="0" lang="en-US" sz="1400" spc="-1" strike="noStrike">
              <a:solidFill>
                <a:srgbClr val="000000"/>
              </a:solidFill>
              <a:latin typeface="Arial"/>
            </a:endParaRPr>
          </a:p>
        </p:txBody>
      </p:sp>
      <p:sp>
        <p:nvSpPr>
          <p:cNvPr id="47"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4"/>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7"/>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0B33C75-6398-49ED-A4FA-6F6AC6EA06F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8"/>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9"/>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2023</a:t>
            </a:r>
            <a:endParaRPr b="0" lang="en-US" sz="1400" spc="-1" strike="noStrike">
              <a:solidFill>
                <a:srgbClr val="000000"/>
              </a:solidFill>
              <a:latin typeface="Arial"/>
            </a:endParaRPr>
          </a:p>
        </p:txBody>
      </p:sp>
      <p:sp>
        <p:nvSpPr>
          <p:cNvPr id="54"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55" name="PlaceHolder 2"/>
          <p:cNvSpPr>
            <a:spLocks noGrp="1"/>
          </p:cNvSpPr>
          <p:nvPr>
            <p:ph type="body"/>
          </p:nvPr>
        </p:nvSpPr>
        <p:spPr>
          <a:xfrm>
            <a:off x="457200" y="1604520"/>
            <a:ext cx="8228520" cy="39765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7.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CustomShape 1"/>
          <p:cNvSpPr/>
          <p:nvPr/>
        </p:nvSpPr>
        <p:spPr>
          <a:xfrm>
            <a:off x="152280" y="609480"/>
            <a:ext cx="8976600" cy="46112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Changes to modeswitch</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15</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November, 2023</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LB200 of TG4me</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Changes requested for the modeswitch to align with wisun</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Resolving comment in LB200</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Center freq in 15.4-2020/4me</a:t>
            </a:r>
            <a:endParaRPr b="0" lang="en-US" sz="4400" spc="-1" strike="noStrike">
              <a:solidFill>
                <a:srgbClr val="000000"/>
              </a:solidFill>
              <a:latin typeface="Arial"/>
            </a:endParaRPr>
          </a:p>
        </p:txBody>
      </p:sp>
      <p:sp>
        <p:nvSpPr>
          <p:cNvPr id="113" name="PlaceHolder 2"/>
          <p:cNvSpPr>
            <a:spLocks noGrp="1"/>
          </p:cNvSpPr>
          <p:nvPr>
            <p:ph/>
          </p:nvPr>
        </p:nvSpPr>
        <p:spPr>
          <a:xfrm>
            <a:off x="457200" y="1604520"/>
            <a:ext cx="8228520" cy="3976560"/>
          </a:xfrm>
          <a:prstGeom prst="rect">
            <a:avLst/>
          </a:prstGeom>
          <a:noFill/>
          <a:ln w="0">
            <a:noFill/>
          </a:ln>
        </p:spPr>
        <p:txBody>
          <a:bodyPr lIns="0" rIns="0" tIns="0" bIns="0" anchor="t">
            <a:normAutofit fontScale="64000"/>
          </a:bodyPr>
          <a:p>
            <a:pPr marL="276480" indent="-207360">
              <a:spcBef>
                <a:spcPts val="1417"/>
              </a:spcBef>
              <a:buClr>
                <a:srgbClr val="000000"/>
              </a:buClr>
              <a:buSzPct val="45000"/>
              <a:buFont typeface="Wingdings" charset="2"/>
              <a:buChar char=""/>
            </a:pPr>
            <a:r>
              <a:rPr b="0" lang="en-US" sz="3200" spc="-1" strike="noStrike">
                <a:solidFill>
                  <a:srgbClr val="000000"/>
                </a:solidFill>
                <a:latin typeface="Arial"/>
              </a:rPr>
              <a:t>15.4-2020:</a:t>
            </a:r>
            <a:endParaRPr b="0" lang="en-US" sz="3200" spc="-1" strike="noStrike">
              <a:solidFill>
                <a:srgbClr val="000000"/>
              </a:solidFill>
              <a:latin typeface="Arial"/>
            </a:endParaRPr>
          </a:p>
          <a:p>
            <a:pPr lvl="1" marL="552960" indent="-207360">
              <a:spcBef>
                <a:spcPts val="1134"/>
              </a:spcBef>
              <a:buClr>
                <a:srgbClr val="000000"/>
              </a:buClr>
              <a:buSzPct val="75000"/>
              <a:buFont typeface="Symbol" charset="2"/>
              <a:buChar char=""/>
            </a:pPr>
            <a:r>
              <a:rPr b="0" lang="en-US" sz="2800" spc="-1" strike="noStrike">
                <a:solidFill>
                  <a:srgbClr val="000000"/>
                </a:solidFill>
                <a:latin typeface="Arial"/>
              </a:rPr>
              <a:t>If the center frequency of the mode used at the start of the frame is a valid center frequency for the new mode, then the same center frequency shall be used. If not, the center frequency shall be the next higher available center frequency of the new mode. If there is no higher center frequency available in the new mode, it shall use the next lower available center frequency of the new mode.</a:t>
            </a:r>
            <a:endParaRPr b="0" lang="en-US" sz="2800" spc="-1" strike="noStrike">
              <a:solidFill>
                <a:srgbClr val="000000"/>
              </a:solidFill>
              <a:latin typeface="Arial"/>
            </a:endParaRPr>
          </a:p>
          <a:p>
            <a:pPr marL="276480" indent="-207360">
              <a:spcBef>
                <a:spcPts val="1417"/>
              </a:spcBef>
              <a:buClr>
                <a:srgbClr val="000000"/>
              </a:buClr>
              <a:buSzPct val="45000"/>
              <a:buFont typeface="Wingdings" charset="2"/>
              <a:buChar char=""/>
            </a:pPr>
            <a:r>
              <a:rPr b="0" lang="en-US" sz="3200" spc="-1" strike="noStrike">
                <a:solidFill>
                  <a:srgbClr val="000000"/>
                </a:solidFill>
                <a:latin typeface="Arial"/>
              </a:rPr>
              <a:t>4me:</a:t>
            </a:r>
            <a:endParaRPr b="0" lang="en-US" sz="3200" spc="-1" strike="noStrike">
              <a:solidFill>
                <a:srgbClr val="000000"/>
              </a:solidFill>
              <a:latin typeface="Arial"/>
            </a:endParaRPr>
          </a:p>
          <a:p>
            <a:pPr lvl="1" marL="552960" indent="-207360">
              <a:spcBef>
                <a:spcPts val="1134"/>
              </a:spcBef>
              <a:buClr>
                <a:srgbClr val="000000"/>
              </a:buClr>
              <a:buSzPct val="75000"/>
              <a:buFont typeface="Symbol" charset="2"/>
              <a:buChar char=""/>
            </a:pPr>
            <a:r>
              <a:rPr b="0" lang="en-US" sz="2800" spc="-1" strike="noStrike">
                <a:solidFill>
                  <a:srgbClr val="000000"/>
                </a:solidFill>
                <a:latin typeface="Arial"/>
              </a:rPr>
              <a:t>If the center frequency of the mode used at the start of the frame is a valid center frequency for the new mode, then the same center frequency shall be used. The channel of the new PHY operating mode shall be the one with center frequency closest to that of the original channel used for the mode switch PPDU. If there are two channels that are equally distant from the original channel, the higher channel shall be used.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Comments from Don</a:t>
            </a:r>
            <a:endParaRPr b="0" lang="en-US" sz="4400" spc="-1" strike="noStrike">
              <a:solidFill>
                <a:srgbClr val="000000"/>
              </a:solidFill>
              <a:latin typeface="Arial"/>
            </a:endParaRPr>
          </a:p>
        </p:txBody>
      </p:sp>
      <p:sp>
        <p:nvSpPr>
          <p:cNvPr id="115" name="PlaceHolder 2"/>
          <p:cNvSpPr>
            <a:spLocks noGrp="1"/>
          </p:cNvSpPr>
          <p:nvPr>
            <p:ph/>
          </p:nvPr>
        </p:nvSpPr>
        <p:spPr>
          <a:xfrm>
            <a:off x="457200" y="1604520"/>
            <a:ext cx="8228520" cy="3976560"/>
          </a:xfrm>
          <a:prstGeom prst="rect">
            <a:avLst/>
          </a:prstGeom>
          <a:noFill/>
          <a:ln w="0">
            <a:noFill/>
          </a:ln>
        </p:spPr>
        <p:txBody>
          <a:bodyPr lIns="0" rIns="0" tIns="0" bIns="0" anchor="t">
            <a:normAutofit fontScale="97000"/>
          </a:bodyPr>
          <a:p>
            <a:pPr marL="419040" indent="-314280">
              <a:spcBef>
                <a:spcPts val="1417"/>
              </a:spcBef>
              <a:buClr>
                <a:srgbClr val="000000"/>
              </a:buClr>
              <a:buSzPct val="45000"/>
              <a:buFont typeface="Wingdings" charset="2"/>
              <a:buChar char=""/>
            </a:pPr>
            <a:r>
              <a:rPr b="0" lang="en-US" sz="3200" spc="-1" strike="noStrike">
                <a:solidFill>
                  <a:srgbClr val="000000"/>
                </a:solidFill>
                <a:latin typeface="Arial"/>
              </a:rPr>
              <a:t>Changed to:</a:t>
            </a:r>
            <a:endParaRPr b="0" lang="en-US" sz="3200" spc="-1" strike="noStrike">
              <a:solidFill>
                <a:srgbClr val="000000"/>
              </a:solidFill>
              <a:latin typeface="Arial"/>
            </a:endParaRPr>
          </a:p>
          <a:p>
            <a:pPr lvl="1" marL="838080" indent="-314280">
              <a:spcBef>
                <a:spcPts val="1134"/>
              </a:spcBef>
              <a:buClr>
                <a:srgbClr val="000000"/>
              </a:buClr>
              <a:buSzPct val="75000"/>
              <a:buFont typeface="Symbol" charset="2"/>
              <a:buChar char=""/>
            </a:pPr>
            <a:r>
              <a:rPr b="0" lang="en-US" sz="2800" spc="-1" strike="noStrike">
                <a:solidFill>
                  <a:srgbClr val="000000"/>
                </a:solidFill>
                <a:latin typeface="Arial"/>
              </a:rPr>
              <a:t>The channel of the new mode MUST be the one with center frequency closest to that of the original channel used in base mode. If there are two channels that are equally distant from the original channel, the higher channel MUST be used. Note that this channel alignment scheme  for MDR differs from that defined in [IEEE802.15.4] section 19.5 and Table 19-14.</a:t>
            </a:r>
            <a:endParaRPr b="0" lang="en-US" sz="2800" spc="-1" strike="noStrike">
              <a:solidFill>
                <a:srgbClr val="000000"/>
              </a:solidFill>
              <a:latin typeface="Arial"/>
            </a:endParaRPr>
          </a:p>
        </p:txBody>
      </p:sp>
      <p:sp>
        <p:nvSpPr>
          <p:cNvPr id="116" name=""/>
          <p:cNvSpPr txBox="1"/>
          <p:nvPr/>
        </p:nvSpPr>
        <p:spPr>
          <a:xfrm>
            <a:off x="457560" y="1604520"/>
            <a:ext cx="8228520" cy="3976560"/>
          </a:xfrm>
          <a:prstGeom prst="rect">
            <a:avLst/>
          </a:prstGeom>
          <a:noFill/>
          <a:ln w="0">
            <a:noFill/>
          </a:ln>
        </p:spPr>
        <p:txBody>
          <a:bodyPr lIns="90000" rIns="90000" tIns="45000" bIns="45000" anchor="t">
            <a:normAutofit/>
          </a:bodyPr>
          <a:p>
            <a:endParaRPr b="0" lang="en-US" sz="3200" spc="-1" strike="noStrike">
              <a:solidFill>
                <a:srgbClr val="000000"/>
              </a:solidFill>
              <a:latin typeface="Arial"/>
              <a:ea typeface="Noto Sans CJK SC"/>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lnSpc>
                <a:spcPct val="100000"/>
              </a:lnSpc>
              <a:buNone/>
              <a:tabLst>
                <a:tab algn="l" pos="0"/>
              </a:tabLst>
            </a:pPr>
            <a:r>
              <a:rPr b="0" lang="en-US" sz="4000" spc="-1" strike="noStrike">
                <a:solidFill>
                  <a:srgbClr val="000000"/>
                </a:solidFill>
                <a:latin typeface="Arial"/>
              </a:rPr>
              <a:t>Wi-SUN</a:t>
            </a:r>
            <a:endParaRPr b="0" lang="en-US" sz="4000" spc="-1" strike="noStrike">
              <a:solidFill>
                <a:srgbClr val="000000"/>
              </a:solidFill>
              <a:latin typeface="Arial"/>
            </a:endParaRPr>
          </a:p>
        </p:txBody>
      </p:sp>
      <p:sp>
        <p:nvSpPr>
          <p:cNvPr id="94" name="PlaceHolder 2"/>
          <p:cNvSpPr>
            <a:spLocks noGrp="1"/>
          </p:cNvSpPr>
          <p:nvPr>
            <p:ph/>
          </p:nvPr>
        </p:nvSpPr>
        <p:spPr>
          <a:xfrm>
            <a:off x="457200" y="1604520"/>
            <a:ext cx="8228520" cy="3976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Don Sturek requested that the modeswitch in section 20.5 for SUN-FSK should be somewhat aligned with Wi-SUN.</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Format of Mode Switch PHR</a:t>
            </a:r>
            <a:endParaRPr b="0" lang="en-US" sz="4400" spc="-1" strike="noStrike">
              <a:solidFill>
                <a:srgbClr val="000000"/>
              </a:solidFill>
              <a:latin typeface="Arial"/>
            </a:endParaRPr>
          </a:p>
        </p:txBody>
      </p:sp>
      <p:pic>
        <p:nvPicPr>
          <p:cNvPr id="96" name="" descr=""/>
          <p:cNvPicPr/>
          <p:nvPr/>
        </p:nvPicPr>
        <p:blipFill>
          <a:blip r:embed="rId1"/>
          <a:stretch/>
        </p:blipFill>
        <p:spPr>
          <a:xfrm>
            <a:off x="1143000" y="4610520"/>
            <a:ext cx="6838560" cy="875880"/>
          </a:xfrm>
          <a:prstGeom prst="rect">
            <a:avLst/>
          </a:prstGeom>
          <a:ln w="0">
            <a:noFill/>
          </a:ln>
        </p:spPr>
      </p:pic>
      <p:pic>
        <p:nvPicPr>
          <p:cNvPr id="97" name="" descr=""/>
          <p:cNvPicPr/>
          <p:nvPr/>
        </p:nvPicPr>
        <p:blipFill>
          <a:blip r:embed="rId2"/>
          <a:stretch/>
        </p:blipFill>
        <p:spPr>
          <a:xfrm>
            <a:off x="728280" y="2057400"/>
            <a:ext cx="7729920" cy="183888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From Don</a:t>
            </a:r>
            <a:endParaRPr b="0" lang="en-US" sz="4400" spc="-1" strike="noStrike">
              <a:solidFill>
                <a:srgbClr val="000000"/>
              </a:solidFill>
              <a:latin typeface="Arial"/>
            </a:endParaRPr>
          </a:p>
        </p:txBody>
      </p:sp>
      <p:sp>
        <p:nvSpPr>
          <p:cNvPr id="99" name="PlaceHolder 2"/>
          <p:cNvSpPr>
            <a:spLocks noGrp="1"/>
          </p:cNvSpPr>
          <p:nvPr>
            <p:ph/>
          </p:nvPr>
        </p:nvSpPr>
        <p:spPr>
          <a:xfrm>
            <a:off x="457200" y="1604520"/>
            <a:ext cx="8228520" cy="3976560"/>
          </a:xfrm>
          <a:prstGeom prst="rect">
            <a:avLst/>
          </a:prstGeom>
          <a:noFill/>
          <a:ln w="0">
            <a:noFill/>
          </a:ln>
        </p:spPr>
        <p:txBody>
          <a:bodyPr lIns="0" rIns="0" tIns="0" bIns="0" anchor="t">
            <a:normAutofit fontScale="86000"/>
          </a:bodyPr>
          <a:p>
            <a:pPr marL="371520" indent="-278640">
              <a:spcBef>
                <a:spcPts val="1417"/>
              </a:spcBef>
              <a:buClr>
                <a:srgbClr val="000000"/>
              </a:buClr>
              <a:buSzPct val="45000"/>
              <a:buFont typeface="Wingdings" charset="2"/>
              <a:buChar char=""/>
            </a:pPr>
            <a:r>
              <a:rPr b="0" lang="en-US" sz="3200" spc="-1" strike="noStrike">
                <a:solidFill>
                  <a:srgbClr val="000000"/>
                </a:solidFill>
                <a:latin typeface="Arial"/>
              </a:rPr>
              <a:t>The main difference is we have our internal format of what you are calling “Channel Info”. The main thing is to keep the length from bits 1 through 10 the same and have it cover the SUN FSK, SUN OFDM and SUN O-QPSK new modes. I don’t think we should adopt the Wi-SUN version here and we will align so long as whatever you define fits into bits 1 through 10 (I don’t think it would be productive for us to try to align our PhyModeID to what you want do with Channel Info.</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Parity calculation in 15.4</a:t>
            </a:r>
            <a:endParaRPr b="0" lang="en-US" sz="4400" spc="-1" strike="noStrike">
              <a:solidFill>
                <a:srgbClr val="000000"/>
              </a:solidFill>
              <a:latin typeface="Arial"/>
            </a:endParaRPr>
          </a:p>
        </p:txBody>
      </p:sp>
      <p:sp>
        <p:nvSpPr>
          <p:cNvPr id="101" name="PlaceHolder 2"/>
          <p:cNvSpPr>
            <a:spLocks noGrp="1"/>
          </p:cNvSpPr>
          <p:nvPr>
            <p:ph/>
          </p:nvPr>
        </p:nvSpPr>
        <p:spPr>
          <a:xfrm>
            <a:off x="457200" y="1604520"/>
            <a:ext cx="8228520" cy="3976560"/>
          </a:xfrm>
          <a:prstGeom prst="rect">
            <a:avLst/>
          </a:prstGeom>
          <a:noFill/>
          <a:ln w="0">
            <a:noFill/>
          </a:ln>
        </p:spPr>
        <p:txBody>
          <a:bodyPr lIns="0" rIns="0" tIns="0" bIns="0" anchor="t">
            <a:normAutofit fontScale="41000"/>
          </a:bodyPr>
          <a:p>
            <a:pPr marL="177120" indent="0">
              <a:spcBef>
                <a:spcPts val="1417"/>
              </a:spcBef>
              <a:buNone/>
            </a:pPr>
            <a:r>
              <a:rPr b="0" lang="en-US" sz="3200" spc="-1" strike="noStrike">
                <a:solidFill>
                  <a:srgbClr val="000000"/>
                </a:solidFill>
                <a:latin typeface="Arial"/>
              </a:rPr>
              <a:t>The generator polynomial for the Checksum field is a Bose Chaudhuri Hocquenghem (BCH) code. The checksum for the BCH(15,11) code is calculated as follows:</a:t>
            </a:r>
            <a:endParaRPr b="0" lang="en-US" sz="3200" spc="-1" strike="noStrike">
              <a:solidFill>
                <a:srgbClr val="000000"/>
              </a:solidFill>
              <a:latin typeface="Arial"/>
            </a:endParaRPr>
          </a:p>
          <a:p>
            <a:pPr marL="177120" indent="0">
              <a:spcBef>
                <a:spcPts val="1417"/>
              </a:spcBef>
              <a:buNone/>
            </a:pPr>
            <a:endParaRPr b="0" lang="en-US" sz="3200" spc="-1" strike="noStrike">
              <a:solidFill>
                <a:srgbClr val="000000"/>
              </a:solidFill>
              <a:latin typeface="Arial"/>
            </a:endParaRPr>
          </a:p>
          <a:p>
            <a:pPr marL="177120" indent="0">
              <a:spcBef>
                <a:spcPts val="1417"/>
              </a:spcBef>
              <a:buNone/>
            </a:pPr>
            <a:endParaRPr b="0" lang="en-US" sz="3200" spc="-1" strike="noStrike">
              <a:solidFill>
                <a:srgbClr val="000000"/>
              </a:solidFill>
              <a:latin typeface="Arial"/>
            </a:endParaRPr>
          </a:p>
          <a:p>
            <a:pPr marL="177120" indent="0">
              <a:spcBef>
                <a:spcPts val="1417"/>
              </a:spcBef>
              <a:buNone/>
            </a:pPr>
            <a:r>
              <a:rPr b="0" lang="en-US" sz="3200" spc="-1" strike="noStrike">
                <a:solidFill>
                  <a:srgbClr val="000000"/>
                </a:solidFill>
                <a:latin typeface="Arial"/>
              </a:rPr>
              <a:t>The Parity Check field provides error detection for the mode switch PPDU. Its value is calculated using the first 11 bits from the PHR,(b0, b1, … b10), using the following equation:</a:t>
            </a:r>
            <a:endParaRPr b="0" lang="en-US" sz="3200" spc="-1" strike="noStrike">
              <a:solidFill>
                <a:srgbClr val="000000"/>
              </a:solidFill>
              <a:latin typeface="Arial"/>
            </a:endParaRPr>
          </a:p>
          <a:p>
            <a:pPr marL="177120" indent="0">
              <a:spcBef>
                <a:spcPts val="1417"/>
              </a:spcBef>
              <a:buNone/>
            </a:pPr>
            <a:endParaRPr b="0" lang="en-US" sz="3200" spc="-1" strike="noStrike">
              <a:solidFill>
                <a:srgbClr val="000000"/>
              </a:solidFill>
              <a:latin typeface="Arial"/>
            </a:endParaRPr>
          </a:p>
          <a:p>
            <a:pPr marL="177120" indent="0">
              <a:spcBef>
                <a:spcPts val="1417"/>
              </a:spcBef>
              <a:buNone/>
            </a:pPr>
            <a:r>
              <a:rPr b="0" lang="en-US" sz="3200" spc="-1" strike="noStrike">
                <a:solidFill>
                  <a:srgbClr val="000000"/>
                </a:solidFill>
                <a:latin typeface="Arial"/>
              </a:rPr>
              <a:t>Parity Check = b0 </a:t>
            </a:r>
            <a:r>
              <a:rPr b="0" lang="en-US" sz="3200" spc="-1" strike="noStrike">
                <a:solidFill>
                  <a:srgbClr val="000000"/>
                </a:solidFill>
                <a:latin typeface="DejaVu Sans"/>
                <a:ea typeface="DejaVu Sans"/>
              </a:rPr>
              <a:t>⊕</a:t>
            </a:r>
            <a:r>
              <a:rPr b="0" lang="en-US" sz="3200" spc="-1" strike="noStrike">
                <a:solidFill>
                  <a:srgbClr val="000000"/>
                </a:solidFill>
                <a:latin typeface="Arial"/>
                <a:ea typeface="Noto Sans CJK SC"/>
              </a:rPr>
              <a:t> b1 </a:t>
            </a:r>
            <a:r>
              <a:rPr b="0" lang="en-US" sz="3200" spc="-1" strike="noStrike">
                <a:solidFill>
                  <a:srgbClr val="000000"/>
                </a:solidFill>
                <a:latin typeface="DejaVu Sans"/>
                <a:ea typeface="DejaVu Sans"/>
              </a:rPr>
              <a:t>⊕</a:t>
            </a:r>
            <a:r>
              <a:rPr b="0" lang="en-US" sz="3200" spc="-1" strike="noStrike">
                <a:solidFill>
                  <a:srgbClr val="000000"/>
                </a:solidFill>
                <a:latin typeface="Arial"/>
                <a:ea typeface="Noto Sans CJK SC"/>
              </a:rPr>
              <a:t> b2 </a:t>
            </a:r>
            <a:r>
              <a:rPr b="0" lang="en-US" sz="3200" spc="-1" strike="noStrike">
                <a:solidFill>
                  <a:srgbClr val="000000"/>
                </a:solidFill>
                <a:latin typeface="DejaVu Sans"/>
                <a:ea typeface="DejaVu Sans"/>
              </a:rPr>
              <a:t>⊕</a:t>
            </a:r>
            <a:r>
              <a:rPr b="0" lang="en-US" sz="3200" spc="-1" strike="noStrike">
                <a:solidFill>
                  <a:srgbClr val="000000"/>
                </a:solidFill>
                <a:latin typeface="Arial"/>
                <a:ea typeface="Noto Sans CJK SC"/>
              </a:rPr>
              <a:t> b3 </a:t>
            </a:r>
            <a:r>
              <a:rPr b="0" lang="en-US" sz="3200" spc="-1" strike="noStrike">
                <a:solidFill>
                  <a:srgbClr val="000000"/>
                </a:solidFill>
                <a:latin typeface="DejaVu Sans"/>
                <a:ea typeface="DejaVu Sans"/>
              </a:rPr>
              <a:t>⊕</a:t>
            </a:r>
            <a:r>
              <a:rPr b="0" lang="en-US" sz="3200" spc="-1" strike="noStrike">
                <a:solidFill>
                  <a:srgbClr val="000000"/>
                </a:solidFill>
                <a:latin typeface="Arial"/>
                <a:ea typeface="Noto Sans CJK SC"/>
              </a:rPr>
              <a:t> b4 </a:t>
            </a:r>
            <a:r>
              <a:rPr b="0" lang="en-US" sz="3200" spc="-1" strike="noStrike">
                <a:solidFill>
                  <a:srgbClr val="000000"/>
                </a:solidFill>
                <a:latin typeface="DejaVu Sans"/>
                <a:ea typeface="DejaVu Sans"/>
              </a:rPr>
              <a:t>⊕</a:t>
            </a:r>
            <a:r>
              <a:rPr b="0" lang="en-US" sz="3200" spc="-1" strike="noStrike">
                <a:solidFill>
                  <a:srgbClr val="000000"/>
                </a:solidFill>
                <a:latin typeface="Arial"/>
                <a:ea typeface="Noto Sans CJK SC"/>
              </a:rPr>
              <a:t> b5 </a:t>
            </a:r>
            <a:r>
              <a:rPr b="0" lang="en-US" sz="3200" spc="-1" strike="noStrike">
                <a:solidFill>
                  <a:srgbClr val="000000"/>
                </a:solidFill>
                <a:latin typeface="DejaVu Sans"/>
                <a:ea typeface="DejaVu Sans"/>
              </a:rPr>
              <a:t>⊕</a:t>
            </a:r>
            <a:r>
              <a:rPr b="0" lang="en-US" sz="3200" spc="-1" strike="noStrike">
                <a:solidFill>
                  <a:srgbClr val="000000"/>
                </a:solidFill>
                <a:latin typeface="Arial"/>
                <a:ea typeface="Noto Sans CJK SC"/>
              </a:rPr>
              <a:t> b6 </a:t>
            </a:r>
            <a:r>
              <a:rPr b="0" lang="en-US" sz="3200" spc="-1" strike="noStrike">
                <a:solidFill>
                  <a:srgbClr val="000000"/>
                </a:solidFill>
                <a:latin typeface="DejaVu Sans"/>
                <a:ea typeface="DejaVu Sans"/>
              </a:rPr>
              <a:t>⊕</a:t>
            </a:r>
            <a:r>
              <a:rPr b="0" lang="en-US" sz="3200" spc="-1" strike="noStrike">
                <a:solidFill>
                  <a:srgbClr val="000000"/>
                </a:solidFill>
                <a:latin typeface="Arial"/>
                <a:ea typeface="Noto Sans CJK SC"/>
              </a:rPr>
              <a:t> b7 </a:t>
            </a:r>
            <a:r>
              <a:rPr b="0" lang="en-US" sz="3200" spc="-1" strike="noStrike">
                <a:solidFill>
                  <a:srgbClr val="000000"/>
                </a:solidFill>
                <a:latin typeface="DejaVu Sans"/>
                <a:ea typeface="DejaVu Sans"/>
              </a:rPr>
              <a:t>⊕</a:t>
            </a:r>
            <a:r>
              <a:rPr b="0" lang="en-US" sz="3200" spc="-1" strike="noStrike">
                <a:solidFill>
                  <a:srgbClr val="000000"/>
                </a:solidFill>
                <a:latin typeface="Arial"/>
                <a:ea typeface="Noto Sans CJK SC"/>
              </a:rPr>
              <a:t> b8 </a:t>
            </a:r>
            <a:r>
              <a:rPr b="0" lang="en-US" sz="3200" spc="-1" strike="noStrike">
                <a:solidFill>
                  <a:srgbClr val="000000"/>
                </a:solidFill>
                <a:latin typeface="DejaVu Sans"/>
                <a:ea typeface="DejaVu Sans"/>
              </a:rPr>
              <a:t>⊕</a:t>
            </a:r>
            <a:r>
              <a:rPr b="0" lang="en-US" sz="3200" spc="-1" strike="noStrike">
                <a:solidFill>
                  <a:srgbClr val="000000"/>
                </a:solidFill>
                <a:latin typeface="Arial"/>
                <a:ea typeface="Noto Sans CJK SC"/>
              </a:rPr>
              <a:t> b9 </a:t>
            </a:r>
            <a:r>
              <a:rPr b="0" lang="en-US" sz="3200" spc="-1" strike="noStrike">
                <a:solidFill>
                  <a:srgbClr val="000000"/>
                </a:solidFill>
                <a:latin typeface="DejaVu Sans"/>
                <a:ea typeface="DejaVu Sans"/>
              </a:rPr>
              <a:t>⊕</a:t>
            </a:r>
            <a:r>
              <a:rPr b="0" lang="en-US" sz="3200" spc="-1" strike="noStrike">
                <a:solidFill>
                  <a:srgbClr val="000000"/>
                </a:solidFill>
                <a:latin typeface="Arial"/>
              </a:rPr>
              <a:t> b10</a:t>
            </a:r>
            <a:endParaRPr b="0" lang="en-US" sz="3200" spc="-1" strike="noStrike">
              <a:solidFill>
                <a:srgbClr val="000000"/>
              </a:solidFill>
              <a:latin typeface="Arial"/>
            </a:endParaRPr>
          </a:p>
          <a:p>
            <a:pPr marL="177120" indent="0">
              <a:spcBef>
                <a:spcPts val="1417"/>
              </a:spcBef>
              <a:buNone/>
            </a:pPr>
            <a:endParaRPr b="0" lang="en-US" sz="3200" spc="-1" strike="noStrike">
              <a:solidFill>
                <a:srgbClr val="000000"/>
              </a:solidFill>
              <a:latin typeface="Arial"/>
            </a:endParaRPr>
          </a:p>
          <a:p>
            <a:pPr marL="177120" indent="0">
              <a:spcBef>
                <a:spcPts val="1417"/>
              </a:spcBef>
              <a:buNone/>
            </a:pPr>
            <a:r>
              <a:rPr b="0" lang="en-US" sz="3200" spc="-1" strike="noStrike">
                <a:solidFill>
                  <a:srgbClr val="000000"/>
                </a:solidFill>
                <a:latin typeface="Arial"/>
                <a:ea typeface="Noto Sans CJK SC"/>
              </a:rPr>
              <a:t>where </a:t>
            </a:r>
            <a:r>
              <a:rPr b="0" lang="en-US" sz="3200" spc="-1" strike="noStrike">
                <a:solidFill>
                  <a:srgbClr val="000000"/>
                </a:solidFill>
                <a:latin typeface="DejaVu Sans"/>
                <a:ea typeface="DejaVu Sans"/>
              </a:rPr>
              <a:t>⊕</a:t>
            </a:r>
            <a:r>
              <a:rPr b="0" lang="en-US" sz="3200" spc="-1" strike="noStrike">
                <a:solidFill>
                  <a:srgbClr val="000000"/>
                </a:solidFill>
                <a:latin typeface="Arial"/>
              </a:rPr>
              <a:t> is modulo-2 addition (addition over GF(2)). The combination of the BCH(15,11) code and one parity bit allows for the achievement of single error correction and double error detection over the first 11 bits of the PHR.</a:t>
            </a:r>
            <a:endParaRPr b="0" lang="en-US" sz="3200" spc="-1" strike="noStrike">
              <a:solidFill>
                <a:srgbClr val="000000"/>
              </a:solidFill>
              <a:latin typeface="Arial"/>
            </a:endParaRPr>
          </a:p>
          <a:p>
            <a:pPr marL="177120" indent="0">
              <a:spcBef>
                <a:spcPts val="1417"/>
              </a:spcBef>
              <a:buNone/>
            </a:pPr>
            <a:r>
              <a:rPr b="0" lang="en-US" sz="3200" spc="-1" strike="noStrike">
                <a:solidFill>
                  <a:srgbClr val="000000"/>
                </a:solidFill>
                <a:latin typeface="Arial"/>
              </a:rPr>
              <a:t>If the receiving device receives a PHR with the Mode Switch field set to one, it first performs the BCH calculation over the first 11 bits of the PHR. If the resulting checksum is valid, and the Mode Switch field is still set to one after error correction, a parity check using the Parity Check field is performed. If the result of the parity check is valid, the receiving device processes the mode switch and decodes the subsequent PPDU. If the result of the parity check is invalid, or if the Mode Switch field is set to zero after the error correction, the receiver terminates the receive procedure.</a:t>
            </a:r>
            <a:endParaRPr b="0" lang="en-US" sz="3200" spc="-1" strike="noStrike">
              <a:solidFill>
                <a:srgbClr val="000000"/>
              </a:solidFill>
              <a:latin typeface="Arial"/>
            </a:endParaRPr>
          </a:p>
        </p:txBody>
      </p:sp>
      <p:pic>
        <p:nvPicPr>
          <p:cNvPr id="102" name="" descr=""/>
          <p:cNvPicPr/>
          <p:nvPr/>
        </p:nvPicPr>
        <p:blipFill>
          <a:blip r:embed="rId1"/>
          <a:stretch/>
        </p:blipFill>
        <p:spPr>
          <a:xfrm>
            <a:off x="914400" y="2084400"/>
            <a:ext cx="1517760" cy="430200"/>
          </a:xfrm>
          <a:prstGeom prst="rect">
            <a:avLst/>
          </a:prstGeom>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Parity calculation comments</a:t>
            </a:r>
            <a:endParaRPr b="0" lang="en-US" sz="4400" spc="-1" strike="noStrike">
              <a:solidFill>
                <a:srgbClr val="000000"/>
              </a:solidFill>
              <a:latin typeface="Arial"/>
            </a:endParaRPr>
          </a:p>
        </p:txBody>
      </p:sp>
      <p:sp>
        <p:nvSpPr>
          <p:cNvPr id="104" name="PlaceHolder 2"/>
          <p:cNvSpPr>
            <a:spLocks noGrp="1"/>
          </p:cNvSpPr>
          <p:nvPr>
            <p:ph/>
          </p:nvPr>
        </p:nvSpPr>
        <p:spPr>
          <a:xfrm>
            <a:off x="457200" y="1604520"/>
            <a:ext cx="8228520" cy="39765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This part is actually wrong, it does not work unless you cover all 15 bits of the PHR.</a:t>
            </a:r>
            <a:endParaRPr b="0" lang="en-US" sz="3200" spc="-1" strike="noStrike">
              <a:solidFill>
                <a:srgbClr val="000000"/>
              </a:solidFill>
              <a:latin typeface="Arial"/>
            </a:endParaRPr>
          </a:p>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The BCH is the same (BCH (15,11)), but the parity check is 15 bits and must cover b11, b12, b13, b14 and b15</a:t>
            </a:r>
            <a:endParaRPr b="0" lang="en-US" sz="3200" spc="-1" strike="noStrike">
              <a:solidFill>
                <a:srgbClr val="000000"/>
              </a:solidFill>
              <a:latin typeface="Arial"/>
            </a:endParaRPr>
          </a:p>
        </p:txBody>
      </p:sp>
      <p:sp>
        <p:nvSpPr>
          <p:cNvPr id="105" name=""/>
          <p:cNvSpPr txBox="1"/>
          <p:nvPr/>
        </p:nvSpPr>
        <p:spPr>
          <a:xfrm>
            <a:off x="457560" y="1604520"/>
            <a:ext cx="8228520" cy="3976560"/>
          </a:xfrm>
          <a:prstGeom prst="rect">
            <a:avLst/>
          </a:prstGeom>
          <a:noFill/>
          <a:ln w="0">
            <a:noFill/>
          </a:ln>
        </p:spPr>
        <p:txBody>
          <a:bodyPr lIns="90000" rIns="90000" tIns="45000" bIns="45000" anchor="t">
            <a:normAutofit/>
          </a:bodyPr>
          <a:p>
            <a:endParaRPr b="0" lang="en-US" sz="3200" spc="-1" strike="noStrike">
              <a:solidFill>
                <a:srgbClr val="000000"/>
              </a:solidFill>
              <a:latin typeface="Arial"/>
              <a:ea typeface="Noto Sans CJK SC"/>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Settling delay</a:t>
            </a: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8228520" cy="3976560"/>
          </a:xfrm>
          <a:prstGeom prst="rect">
            <a:avLst/>
          </a:prstGeom>
          <a:noFill/>
          <a:ln w="0">
            <a:noFill/>
          </a:ln>
        </p:spPr>
        <p:txBody>
          <a:bodyPr lIns="0" rIns="0" tIns="0" bIns="0" anchor="t">
            <a:normAutofit fontScale="99000"/>
          </a:bodyPr>
          <a:p>
            <a:pPr marL="427680" indent="-320760">
              <a:spcBef>
                <a:spcPts val="1417"/>
              </a:spcBef>
              <a:buClr>
                <a:srgbClr val="000000"/>
              </a:buClr>
              <a:buSzPct val="45000"/>
              <a:buFont typeface="Wingdings" charset="2"/>
              <a:buChar char=""/>
            </a:pPr>
            <a:r>
              <a:rPr b="0" lang="en-US" sz="3200" spc="-1" strike="noStrike">
                <a:solidFill>
                  <a:srgbClr val="000000"/>
                </a:solidFill>
                <a:latin typeface="Arial"/>
              </a:rPr>
              <a:t>The settling delay was worked on extensively in Wi-SUN and we ended up with a minimum of 510 microseconds and a maximum of 1.5 milliseconds.   We have 6 vendors who tested to that and interoperate</a:t>
            </a:r>
            <a:endParaRPr b="0" lang="en-US" sz="3200" spc="-1" strike="noStrike">
              <a:solidFill>
                <a:srgbClr val="000000"/>
              </a:solidFill>
              <a:latin typeface="Arial"/>
            </a:endParaRPr>
          </a:p>
          <a:p>
            <a:pPr marL="427680" indent="-320760">
              <a:spcBef>
                <a:spcPts val="1417"/>
              </a:spcBef>
              <a:buClr>
                <a:srgbClr val="000000"/>
              </a:buClr>
              <a:buSzPct val="45000"/>
              <a:buFont typeface="Wingdings" charset="2"/>
              <a:buChar char=""/>
            </a:pPr>
            <a:r>
              <a:rPr b="0" lang="en-US" sz="3200" spc="-1" strike="noStrike">
                <a:solidFill>
                  <a:srgbClr val="000000"/>
                </a:solidFill>
                <a:latin typeface="Arial"/>
              </a:rPr>
              <a:t>The current specification says:</a:t>
            </a:r>
            <a:endParaRPr b="0" lang="en-US" sz="3200" spc="-1" strike="noStrike">
              <a:solidFill>
                <a:srgbClr val="000000"/>
              </a:solidFill>
              <a:latin typeface="Arial"/>
            </a:endParaRPr>
          </a:p>
          <a:p>
            <a:pPr lvl="1" marL="855360" indent="-320760">
              <a:spcBef>
                <a:spcPts val="1134"/>
              </a:spcBef>
              <a:buClr>
                <a:srgbClr val="000000"/>
              </a:buClr>
              <a:buSzPct val="75000"/>
              <a:buFont typeface="Symbol" charset="2"/>
              <a:buChar char=""/>
            </a:pPr>
            <a:r>
              <a:rPr b="0" lang="en-US" sz="2800" spc="-1" strike="noStrike">
                <a:solidFill>
                  <a:srgbClr val="000000"/>
                </a:solidFill>
                <a:latin typeface="Arial"/>
              </a:rPr>
              <a:t>The settling delay shall be in the range of 500 µs to 1.5 ms.</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Text from 15.4</a:t>
            </a:r>
            <a:endParaRPr b="0" lang="en-US" sz="4400" spc="-1" strike="noStrike">
              <a:solidFill>
                <a:srgbClr val="000000"/>
              </a:solidFill>
              <a:latin typeface="Arial"/>
            </a:endParaRPr>
          </a:p>
        </p:txBody>
      </p:sp>
      <p:sp>
        <p:nvSpPr>
          <p:cNvPr id="109" name="PlaceHolder 2"/>
          <p:cNvSpPr>
            <a:spLocks noGrp="1"/>
          </p:cNvSpPr>
          <p:nvPr>
            <p:ph/>
          </p:nvPr>
        </p:nvSpPr>
        <p:spPr>
          <a:xfrm>
            <a:off x="457200" y="1604520"/>
            <a:ext cx="8228520" cy="3976560"/>
          </a:xfrm>
          <a:prstGeom prst="rect">
            <a:avLst/>
          </a:prstGeom>
          <a:noFill/>
          <a:ln w="0">
            <a:noFill/>
          </a:ln>
        </p:spPr>
        <p:txBody>
          <a:bodyPr lIns="0" rIns="0" tIns="0" bIns="0" anchor="t">
            <a:normAutofit fontScale="78000"/>
          </a:bodyPr>
          <a:p>
            <a:pPr marL="336960" indent="-252720">
              <a:spcBef>
                <a:spcPts val="1417"/>
              </a:spcBef>
              <a:buClr>
                <a:srgbClr val="000000"/>
              </a:buClr>
              <a:buSzPct val="45000"/>
              <a:buFont typeface="Wingdings" charset="2"/>
              <a:buChar char=""/>
            </a:pPr>
            <a:r>
              <a:rPr b="0" lang="en-US" sz="3200" spc="-1" strike="noStrike">
                <a:solidFill>
                  <a:srgbClr val="000000"/>
                </a:solidFill>
                <a:latin typeface="Arial"/>
              </a:rPr>
              <a:t>After the new mode PPDU has been received, the receiver shall return to the previous operating mode, within a LIFS period based on the symbol period of the new mode PPDU, depending on the received frame length, as described in 6.3.1. Also, if no PPDU is received in the new mode after the specified settling delay plus LIFS period, the receiver shall return to the previous operating mode, within a SIFS or LIFS period. If the transmission of an Ack frame is requested by the transmitter, the Ack frame is transmitted using the current PHY mode.</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228600" y="525600"/>
            <a:ext cx="8685720" cy="114372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Comments from Don</a:t>
            </a:r>
            <a:endParaRPr b="0" lang="en-US" sz="4400" spc="-1" strike="noStrike">
              <a:solidFill>
                <a:srgbClr val="000000"/>
              </a:solidFill>
              <a:latin typeface="Arial"/>
            </a:endParaRPr>
          </a:p>
        </p:txBody>
      </p:sp>
      <p:sp>
        <p:nvSpPr>
          <p:cNvPr id="111" name="PlaceHolder 2"/>
          <p:cNvSpPr>
            <a:spLocks noGrp="1"/>
          </p:cNvSpPr>
          <p:nvPr>
            <p:ph/>
          </p:nvPr>
        </p:nvSpPr>
        <p:spPr>
          <a:xfrm>
            <a:off x="457200" y="1604520"/>
            <a:ext cx="8228520" cy="3976560"/>
          </a:xfrm>
          <a:prstGeom prst="rect">
            <a:avLst/>
          </a:prstGeom>
          <a:noFill/>
          <a:ln w="0">
            <a:noFill/>
          </a:ln>
        </p:spPr>
        <p:txBody>
          <a:bodyPr lIns="0" rIns="0" tIns="0" bIns="0" anchor="t">
            <a:normAutofit fontScale="78000"/>
          </a:bodyPr>
          <a:p>
            <a:pPr marL="336960" indent="-252720">
              <a:spcBef>
                <a:spcPts val="1417"/>
              </a:spcBef>
              <a:buClr>
                <a:srgbClr val="000000"/>
              </a:buClr>
              <a:buSzPct val="45000"/>
              <a:buFont typeface="Wingdings" charset="2"/>
              <a:buChar char=""/>
            </a:pPr>
            <a:r>
              <a:rPr b="0" lang="en-US" sz="3200" spc="-1" strike="noStrike">
                <a:solidFill>
                  <a:srgbClr val="000000"/>
                </a:solidFill>
                <a:latin typeface="Arial"/>
              </a:rPr>
              <a:t>If you follow this text, it is really not possible to keep accurate link metrics for the new mode since any acknowledges actually come back in base mode.  Where an acknowledge is requested, we have the transmitter stay in new mode until the acknowledge is received.  The complication is that if Enhanced Ack’s are used, there is actually not a defined timeout in the 15.4 specification.  So in Wi-SUN, we defined one for our specification.  Not sure what you want to do here, it is rather important to get acks in the new mode but that would defining something for the ack timeout in 15.4me.</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1065</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2023-11-15T14:28:52Z</dcterms:modified>
  <cp:revision>149</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