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21"/>
  </p:notesMasterIdLst>
  <p:sldIdLst>
    <p:sldId id="259" r:id="rId2"/>
    <p:sldId id="258" r:id="rId3"/>
    <p:sldId id="5610" r:id="rId4"/>
    <p:sldId id="5611" r:id="rId5"/>
    <p:sldId id="5614" r:id="rId6"/>
    <p:sldId id="5615" r:id="rId7"/>
    <p:sldId id="5616" r:id="rId8"/>
    <p:sldId id="5617" r:id="rId9"/>
    <p:sldId id="5618" r:id="rId10"/>
    <p:sldId id="5620" r:id="rId11"/>
    <p:sldId id="5621" r:id="rId12"/>
    <p:sldId id="5622" r:id="rId13"/>
    <p:sldId id="5623" r:id="rId14"/>
    <p:sldId id="5624" r:id="rId15"/>
    <p:sldId id="5629" r:id="rId16"/>
    <p:sldId id="5630" r:id="rId17"/>
    <p:sldId id="5631" r:id="rId18"/>
    <p:sldId id="5632" r:id="rId19"/>
    <p:sldId id="563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EC8C68-59D1-46F6-830E-99BE311187EC}" v="346" dt="2023-11-15T13:48:26.75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3400" autoAdjust="0"/>
  </p:normalViewPr>
  <p:slideViewPr>
    <p:cSldViewPr snapToGrid="0">
      <p:cViewPr varScale="1">
        <p:scale>
          <a:sx n="57" d="100"/>
          <a:sy n="57" d="100"/>
        </p:scale>
        <p:origin x="1510" y="40"/>
      </p:cViewPr>
      <p:guideLst/>
    </p:cSldViewPr>
  </p:slideViewPr>
  <p:outlineViewPr>
    <p:cViewPr>
      <p:scale>
        <a:sx n="33" d="100"/>
        <a:sy n="33" d="100"/>
      </p:scale>
      <p:origin x="0" y="-85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99E640-5CEF-4A85-A615-B7D9EDA66737}" type="datetimeFigureOut">
              <a:rPr kumimoji="1" lang="ja-JP" altLang="en-US" smtClean="0"/>
              <a:t>2023/11/15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3C93D-BF88-4244-910D-D40DA0FEA396}" type="slidenum">
              <a:rPr kumimoji="1" lang="ja-JP" altLang="en-US" smtClean="0"/>
              <a:t>‹#›</a:t>
            </a:fld>
            <a:endParaRPr kumimoji="1" lang="ja-JP" altLang="en-US"/>
          </a:p>
        </p:txBody>
      </p:sp>
    </p:spTree>
    <p:extLst>
      <p:ext uri="{BB962C8B-B14F-4D97-AF65-F5344CB8AC3E}">
        <p14:creationId xmlns:p14="http://schemas.microsoft.com/office/powerpoint/2010/main" val="20686937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doc.: IEEE 802.15-&lt;doc#&gt;</a:t>
            </a:r>
          </a:p>
        </p:txBody>
      </p:sp>
      <p:sp>
        <p:nvSpPr>
          <p:cNvPr id="5" name="フッター プレースホルダ 4"/>
          <p:cNvSpPr>
            <a:spLocks noGrp="1"/>
          </p:cNvSpPr>
          <p:nvPr>
            <p:ph type="ftr" sz="quarter" idx="11"/>
          </p:nvPr>
        </p:nvSpPr>
        <p:spPr/>
        <p:txBody>
          <a:bodyPr/>
          <a:lstStyle/>
          <a:p>
            <a:pPr marL="1828800" marR="0" lvl="4"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Shoichi Kitazawa (ATR)</a:t>
            </a:r>
          </a:p>
        </p:txBody>
      </p:sp>
      <p:sp>
        <p:nvSpPr>
          <p:cNvPr id="6" name="スライド番号プレースホルダ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6D2E3F-5094-4468-9CC9-C689E0F636B7}"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doc.: IEEE 802.15-&lt;doc#&gt;</a:t>
            </a:r>
          </a:p>
        </p:txBody>
      </p:sp>
      <p:sp>
        <p:nvSpPr>
          <p:cNvPr id="5" name="フッター プレースホルダー 4"/>
          <p:cNvSpPr>
            <a:spLocks noGrp="1"/>
          </p:cNvSpPr>
          <p:nvPr>
            <p:ph type="ftr" sz="quarter" idx="11"/>
          </p:nvPr>
        </p:nvSpPr>
        <p:spPr>
          <a:xfrm>
            <a:off x="3411839" y="10691724"/>
            <a:ext cx="2830292" cy="206691"/>
          </a:xfrm>
        </p:spPr>
        <p:txBody>
          <a:bodyPr/>
          <a:lstStyle/>
          <a:p>
            <a:pPr marL="1828800" marR="0" lvl="4"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Ryuji Kohno(YNU/YRP-IAI)</a:t>
            </a: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6D2E3F-5094-4468-9CC9-C689E0F636B7}"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08698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00262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18E0977-DC1B-42DD-B45E-59C02A783531}" type="slidenum">
              <a:rPr lang="en-US" altLang="ja-JP"/>
              <a:pPr/>
              <a:t>‹#›</a:t>
            </a:fld>
            <a:endParaRPr lang="en-US" altLang="ja-JP" dirty="0"/>
          </a:p>
        </p:txBody>
      </p:sp>
      <p:sp>
        <p:nvSpPr>
          <p:cNvPr id="7" name="Rectangle 4">
            <a:extLst>
              <a:ext uri="{FF2B5EF4-FFF2-40B4-BE49-F238E27FC236}">
                <a16:creationId xmlns:a16="http://schemas.microsoft.com/office/drawing/2014/main" id="{C3F5192A-8198-3B45-A721-B24EA05D5115}"/>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2023</a:t>
            </a:r>
            <a:endParaRPr lang="en-US" altLang="ja-JP" dirty="0"/>
          </a:p>
        </p:txBody>
      </p:sp>
    </p:spTree>
    <p:extLst>
      <p:ext uri="{BB962C8B-B14F-4D97-AF65-F5344CB8AC3E}">
        <p14:creationId xmlns:p14="http://schemas.microsoft.com/office/powerpoint/2010/main" val="250643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74847ECA-0452-41E3-B15B-04905DA18685}" type="slidenum">
              <a:rPr lang="en-US" altLang="ja-JP"/>
              <a:pPr/>
              <a:t>‹#›</a:t>
            </a:fld>
            <a:endParaRPr lang="en-US" altLang="ja-JP" dirty="0"/>
          </a:p>
        </p:txBody>
      </p:sp>
      <p:sp>
        <p:nvSpPr>
          <p:cNvPr id="7" name="Rectangle 4">
            <a:extLst>
              <a:ext uri="{FF2B5EF4-FFF2-40B4-BE49-F238E27FC236}">
                <a16:creationId xmlns:a16="http://schemas.microsoft.com/office/drawing/2014/main" id="{C3FB2B21-AEE0-F34B-B363-FC26466CD15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2023</a:t>
            </a:r>
            <a:endParaRPr lang="en-US" altLang="ja-JP" dirty="0"/>
          </a:p>
        </p:txBody>
      </p:sp>
    </p:spTree>
    <p:extLst>
      <p:ext uri="{BB962C8B-B14F-4D97-AF65-F5344CB8AC3E}">
        <p14:creationId xmlns:p14="http://schemas.microsoft.com/office/powerpoint/2010/main" val="2949349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BC763230-8612-4F82-9598-E8DB08C9F578}" type="slidenum">
              <a:rPr lang="en-US" altLang="ja-JP"/>
              <a:pPr/>
              <a:t>‹#›</a:t>
            </a:fld>
            <a:endParaRPr lang="en-US" altLang="ja-JP" dirty="0"/>
          </a:p>
        </p:txBody>
      </p:sp>
      <p:sp>
        <p:nvSpPr>
          <p:cNvPr id="8" name="Rectangle 4">
            <a:extLst>
              <a:ext uri="{FF2B5EF4-FFF2-40B4-BE49-F238E27FC236}">
                <a16:creationId xmlns:a16="http://schemas.microsoft.com/office/drawing/2014/main" id="{0235EEC7-FAE4-9D48-9359-F086E44704DE}"/>
              </a:ext>
            </a:extLst>
          </p:cNvPr>
          <p:cNvSpPr>
            <a:spLocks noGrp="1" noChangeArrowheads="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2023</a:t>
            </a:r>
            <a:endParaRPr lang="en-US" altLang="ja-JP" dirty="0"/>
          </a:p>
        </p:txBody>
      </p:sp>
    </p:spTree>
    <p:extLst>
      <p:ext uri="{BB962C8B-B14F-4D97-AF65-F5344CB8AC3E}">
        <p14:creationId xmlns:p14="http://schemas.microsoft.com/office/powerpoint/2010/main" val="4124500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Rectangle 4">
            <a:extLst>
              <a:ext uri="{FF2B5EF4-FFF2-40B4-BE49-F238E27FC236}">
                <a16:creationId xmlns:a16="http://schemas.microsoft.com/office/drawing/2014/main" id="{A8BCB2C3-7C7E-E743-BF8D-66E13C826BAC}"/>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2023</a:t>
            </a:r>
            <a:endParaRPr lang="en-US" altLang="ja-JP" dirty="0"/>
          </a:p>
        </p:txBody>
      </p:sp>
    </p:spTree>
    <p:extLst>
      <p:ext uri="{BB962C8B-B14F-4D97-AF65-F5344CB8AC3E}">
        <p14:creationId xmlns:p14="http://schemas.microsoft.com/office/powerpoint/2010/main" val="2289563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Rectangle 4">
            <a:extLst>
              <a:ext uri="{FF2B5EF4-FFF2-40B4-BE49-F238E27FC236}">
                <a16:creationId xmlns:a16="http://schemas.microsoft.com/office/drawing/2014/main" id="{16481916-E3E6-8042-BA2C-64938393078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2023</a:t>
            </a:r>
            <a:endParaRPr lang="en-US" altLang="ja-JP" dirty="0"/>
          </a:p>
        </p:txBody>
      </p:sp>
    </p:spTree>
    <p:extLst>
      <p:ext uri="{BB962C8B-B14F-4D97-AF65-F5344CB8AC3E}">
        <p14:creationId xmlns:p14="http://schemas.microsoft.com/office/powerpoint/2010/main" val="119994670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7" name="Rectangle 4">
            <a:extLst>
              <a:ext uri="{FF2B5EF4-FFF2-40B4-BE49-F238E27FC236}">
                <a16:creationId xmlns:a16="http://schemas.microsoft.com/office/drawing/2014/main" id="{78C6C18B-BDC7-4258-BD36-33433882FFD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2023</a:t>
            </a:r>
            <a:endParaRPr lang="en-US" altLang="ja-JP" dirty="0"/>
          </a:p>
        </p:txBody>
      </p:sp>
    </p:spTree>
    <p:extLst>
      <p:ext uri="{BB962C8B-B14F-4D97-AF65-F5344CB8AC3E}">
        <p14:creationId xmlns:p14="http://schemas.microsoft.com/office/powerpoint/2010/main" val="4024486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795338"/>
            <a:ext cx="8229600" cy="54133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 3"/>
          <p:cNvSpPr>
            <a:spLocks noGrp="1"/>
          </p:cNvSpPr>
          <p:nvPr>
            <p:ph type="sldNum" sz="quarter" idx="11"/>
          </p:nvPr>
        </p:nvSpPr>
        <p:spPr>
          <a:xfrm>
            <a:off x="4883888" y="6525344"/>
            <a:ext cx="2133600" cy="367564"/>
          </a:xfrm>
          <a:prstGeom prst="rect">
            <a:avLst/>
          </a:prstGeom>
        </p:spPr>
        <p:txBody>
          <a:bodyPr/>
          <a:lstStyle>
            <a:lvl1pPr>
              <a:defRPr/>
            </a:lvl1pPr>
          </a:lstStyle>
          <a:p>
            <a:pPr>
              <a:defRPr/>
            </a:pPr>
            <a:fld id="{E9B8E941-54DB-4758-989F-4AEDEFB0F18F}" type="slidenum">
              <a:rPr lang="en-US" altLang="ja-JP">
                <a:solidFill>
                  <a:srgbClr val="F7ECCD"/>
                </a:solidFill>
              </a:rPr>
              <a:pPr>
                <a:defRPr/>
              </a:pPr>
              <a:t>‹#›</a:t>
            </a:fld>
            <a:endParaRPr lang="en-US" altLang="ja-JP" dirty="0">
              <a:solidFill>
                <a:srgbClr val="F7ECCD"/>
              </a:solidFill>
            </a:endParaRPr>
          </a:p>
        </p:txBody>
      </p:sp>
      <p:sp>
        <p:nvSpPr>
          <p:cNvPr id="5" name="Rectangle 4">
            <a:extLst>
              <a:ext uri="{FF2B5EF4-FFF2-40B4-BE49-F238E27FC236}">
                <a16:creationId xmlns:a16="http://schemas.microsoft.com/office/drawing/2014/main" id="{4A91EF10-6537-4973-BF9A-606F7F21194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2023</a:t>
            </a:r>
            <a:endParaRPr lang="en-US" altLang="ja-JP" dirty="0"/>
          </a:p>
        </p:txBody>
      </p:sp>
    </p:spTree>
    <p:extLst>
      <p:ext uri="{BB962C8B-B14F-4D97-AF65-F5344CB8AC3E}">
        <p14:creationId xmlns:p14="http://schemas.microsoft.com/office/powerpoint/2010/main" val="41412613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6" name="スライド番号プレースホルダー 5"/>
          <p:cNvSpPr>
            <a:spLocks noGrp="1"/>
          </p:cNvSpPr>
          <p:nvPr>
            <p:ph type="sldNum" sz="quarter" idx="12"/>
          </p:nvPr>
        </p:nvSpPr>
        <p:spPr>
          <a:xfrm>
            <a:off x="4344988" y="6475413"/>
            <a:ext cx="530225" cy="182562"/>
          </a:xfrm>
        </p:spPr>
        <p:txBody>
          <a:bodyPr/>
          <a:lstStyle>
            <a:lvl1pPr>
              <a:defRPr/>
            </a:lvl1pPr>
          </a:lstStyle>
          <a:p>
            <a:r>
              <a:rPr lang="en-US" altLang="ja-JP" dirty="0"/>
              <a:t>Slide </a:t>
            </a:r>
            <a:fld id="{17C47D4F-CAA3-4307-B0EF-8C4B3E0CF21D}" type="slidenum">
              <a:rPr lang="en-US" altLang="ja-JP"/>
              <a:pPr/>
              <a:t>‹#›</a:t>
            </a:fld>
            <a:endParaRPr lang="en-US" altLang="ja-JP" dirty="0"/>
          </a:p>
        </p:txBody>
      </p:sp>
      <p:sp>
        <p:nvSpPr>
          <p:cNvPr id="10"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2023</a:t>
            </a:r>
            <a:endParaRPr lang="en-US" altLang="ja-JP" dirty="0"/>
          </a:p>
        </p:txBody>
      </p:sp>
    </p:spTree>
    <p:extLst>
      <p:ext uri="{BB962C8B-B14F-4D97-AF65-F5344CB8AC3E}">
        <p14:creationId xmlns:p14="http://schemas.microsoft.com/office/powerpoint/2010/main" val="3404042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dirty="0"/>
              <a:t>マスター タイトルの書式設定</a:t>
            </a:r>
            <a:endParaRPr lang="en-US" altLang="ja-JP"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altLang="ja-JP" dirty="0"/>
          </a:p>
        </p:txBody>
      </p:sp>
      <p:sp>
        <p:nvSpPr>
          <p:cNvPr id="1030" name="Rectangle 6"/>
          <p:cNvSpPr>
            <a:spLocks noGrp="1" noChangeArrowheads="1"/>
          </p:cNvSpPr>
          <p:nvPr>
            <p:ph type="sldNum" sz="quarter" idx="4"/>
          </p:nvPr>
        </p:nvSpPr>
        <p:spPr bwMode="auto">
          <a:xfrm>
            <a:off x="4276676" y="6475413"/>
            <a:ext cx="66684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400">
                <a:ea typeface="ＭＳ Ｐゴシック" charset="-128"/>
              </a:defRPr>
            </a:lvl1pPr>
          </a:lstStyle>
          <a:p>
            <a:r>
              <a:rPr lang="en-US" altLang="ja-JP" dirty="0"/>
              <a:t>Slide </a:t>
            </a:r>
            <a:fld id="{EAFD9030-C83D-42D9-9BFB-ADDEB84EB1F4}" type="slidenum">
              <a:rPr lang="en-US" altLang="ja-JP" smtClean="0"/>
              <a:pPr/>
              <a:t>‹#›</a:t>
            </a:fld>
            <a:endParaRPr lang="en-US" altLang="ja-JP" dirty="0"/>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2788" lvl="4" indent="0" algn="r"/>
            <a:r>
              <a:rPr lang="en-US" altLang="ja-JP" sz="1400" b="1" dirty="0">
                <a:ea typeface="ＭＳ Ｐゴシック" charset="-128"/>
              </a:rPr>
              <a:t>doc.: IEEE 802.15-23-0593-00-06ma</a:t>
            </a:r>
          </a:p>
        </p:txBody>
      </p:sp>
      <p:sp>
        <p:nvSpPr>
          <p:cNvPr id="1032" name="Line 8"/>
          <p:cNvSpPr>
            <a:spLocks noChangeShapeType="1"/>
          </p:cNvSpPr>
          <p:nvPr/>
        </p:nvSpPr>
        <p:spPr bwMode="auto">
          <a:xfrm>
            <a:off x="702527" y="637475"/>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3" name="Rectangle 9"/>
          <p:cNvSpPr>
            <a:spLocks noChangeArrowheads="1"/>
          </p:cNvSpPr>
          <p:nvPr/>
        </p:nvSpPr>
        <p:spPr bwMode="auto">
          <a:xfrm>
            <a:off x="685799" y="6475413"/>
            <a:ext cx="106434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400" dirty="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 name="Rectangle 4"/>
          <p:cNvSpPr>
            <a:spLocks noGrp="1" noChangeArrowheads="1"/>
          </p:cNvSpPr>
          <p:nvPr>
            <p:ph type="dt" sz="half" idx="2"/>
          </p:nvPr>
        </p:nvSpPr>
        <p:spPr bwMode="auto">
          <a:xfrm>
            <a:off x="685799" y="39401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2023</a:t>
            </a:r>
            <a:endParaRPr lang="en-US" altLang="ja-JP" dirty="0"/>
          </a:p>
        </p:txBody>
      </p:sp>
      <p:sp>
        <p:nvSpPr>
          <p:cNvPr id="6" name="正方形/長方形 5">
            <a:extLst>
              <a:ext uri="{FF2B5EF4-FFF2-40B4-BE49-F238E27FC236}">
                <a16:creationId xmlns:a16="http://schemas.microsoft.com/office/drawing/2014/main" id="{FF71F571-CAD7-4BBF-9A09-D0A9CC9BECC6}"/>
              </a:ext>
            </a:extLst>
          </p:cNvPr>
          <p:cNvSpPr/>
          <p:nvPr userDrawn="1"/>
        </p:nvSpPr>
        <p:spPr>
          <a:xfrm>
            <a:off x="5800176" y="6430159"/>
            <a:ext cx="2348720" cy="307777"/>
          </a:xfrm>
          <a:prstGeom prst="rect">
            <a:avLst/>
          </a:prstGeom>
        </p:spPr>
        <p:txBody>
          <a:bodyPr wrap="none">
            <a:spAutoFit/>
          </a:bodyPr>
          <a:lstStyle/>
          <a:p>
            <a:r>
              <a:rPr lang="en-US" altLang="ja-JP" sz="1400" dirty="0"/>
              <a:t>Ryuji Kohno(YNU/YRP-IAI)</a:t>
            </a:r>
          </a:p>
        </p:txBody>
      </p:sp>
    </p:spTree>
    <p:extLst>
      <p:ext uri="{BB962C8B-B14F-4D97-AF65-F5344CB8AC3E}">
        <p14:creationId xmlns:p14="http://schemas.microsoft.com/office/powerpoint/2010/main" val="42267419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77E4C77B-93AE-D301-F3B3-CAE516EC170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Arial"/>
                <a:ea typeface="ＭＳ Ｐゴシック" charset="-128"/>
                <a:cs typeface="+mn-cs"/>
              </a:rPr>
              <a:t>Slide </a:t>
            </a:r>
            <a:fld id="{372F3947-031E-4295-B632-0BF31AAEF223}" type="slidenum">
              <a:rPr kumimoji="0" lang="en-US" altLang="ja-JP" sz="1400" b="0" i="0" u="none" strike="noStrike" kern="1200" cap="none" spc="0" normalizeH="0" baseline="0" noProof="0">
                <a:ln>
                  <a:noFill/>
                </a:ln>
                <a:solidFill>
                  <a:srgbClr val="000000"/>
                </a:solidFill>
                <a:effectLst/>
                <a:uLnTx/>
                <a:uFillTx/>
                <a:latin typeface="Arial"/>
                <a:ea typeface="ＭＳ Ｐゴシック"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a:t>
            </a:fld>
            <a:endParaRPr kumimoji="0" lang="en-US" altLang="ja-JP" sz="1400"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27651" name="Rectangle 3"/>
          <p:cNvSpPr>
            <a:spLocks noChangeArrowheads="1"/>
          </p:cNvSpPr>
          <p:nvPr/>
        </p:nvSpPr>
        <p:spPr bwMode="auto">
          <a:xfrm>
            <a:off x="152400" y="609600"/>
            <a:ext cx="89916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800" b="1" i="0" u="sng" strike="noStrike" kern="1200" cap="none" spc="0" normalizeH="0" baseline="0" noProof="0" dirty="0">
                <a:ln>
                  <a:noFill/>
                </a:ln>
                <a:solidFill>
                  <a:srgbClr val="000000"/>
                </a:solidFill>
                <a:effectLst>
                  <a:outerShdw blurRad="38100" dist="38100" dir="2700000" algn="tl">
                    <a:srgbClr val="C0C0C0"/>
                  </a:outerShdw>
                </a:effectLst>
                <a:uLnTx/>
                <a:uFillTx/>
                <a:latin typeface="Arial"/>
                <a:ea typeface="ＭＳ Ｐゴシック" charset="-128"/>
                <a:cs typeface="+mn-cs"/>
              </a:rPr>
              <a:t>Project: IEEE P802.15 Working Group for Wireless Personal Area Networks (WPANs)</a:t>
            </a:r>
            <a:endParaRPr kumimoji="0" lang="en-US" altLang="ja-JP" sz="1600" b="1" i="0" u="none" strike="noStrike" kern="1200" cap="none" spc="0" normalizeH="0" baseline="0" noProof="0" dirty="0">
              <a:ln>
                <a:noFill/>
              </a:ln>
              <a:solidFill>
                <a:srgbClr val="000000"/>
              </a:solidFill>
              <a:effectLst/>
              <a:uLnTx/>
              <a:uFillTx/>
              <a:latin typeface="Arial"/>
              <a:ea typeface="ＭＳ Ｐゴシック"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Arial"/>
                <a:ea typeface="ＭＳ Ｐゴシック" charset="-128"/>
                <a:cs typeface="+mn-cs"/>
              </a:rPr>
              <a:t>Submission Title:</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 [Proposal of MAC Revision for for IEEE802.15.6ma in Class 1 of Coexistence of Multiple BANs]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Arial"/>
                <a:ea typeface="ＭＳ Ｐゴシック" charset="-128"/>
                <a:cs typeface="+mn-cs"/>
              </a:rPr>
              <a:t>Date Submitted: </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[15</a:t>
            </a:r>
            <a:r>
              <a:rPr kumimoji="0" lang="en-US" altLang="ja-JP" sz="1600" b="0" i="0" u="none" strike="noStrike" kern="1200" cap="none" spc="0" normalizeH="0" baseline="30000" noProof="0" dirty="0">
                <a:ln>
                  <a:noFill/>
                </a:ln>
                <a:solidFill>
                  <a:srgbClr val="000000"/>
                </a:solidFill>
                <a:effectLst/>
                <a:uLnTx/>
                <a:uFillTx/>
                <a:latin typeface="Arial"/>
                <a:ea typeface="ＭＳ Ｐゴシック" charset="-128"/>
                <a:cs typeface="+mn-cs"/>
              </a:rPr>
              <a:t>th</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 November 2023]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Arial"/>
                <a:ea typeface="ＭＳ Ｐゴシック" charset="-128"/>
                <a:cs typeface="+mn-cs"/>
              </a:rPr>
              <a:t>Source:</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  [Ryuji Kohno</a:t>
            </a:r>
            <a:r>
              <a:rPr kumimoji="0" lang="en-US" altLang="ja-JP" sz="1600" b="0" i="0" u="none" strike="noStrike" kern="1200" cap="none" spc="0" normalizeH="0" baseline="30000" noProof="0" dirty="0">
                <a:ln>
                  <a:noFill/>
                </a:ln>
                <a:solidFill>
                  <a:srgbClr val="000000"/>
                </a:solidFill>
                <a:effectLst/>
                <a:uLnTx/>
                <a:uFillTx/>
                <a:latin typeface="Arial"/>
                <a:ea typeface="ＭＳ Ｐゴシック" charset="-128"/>
                <a:cs typeface="+mn-cs"/>
              </a:rPr>
              <a:t>1,2</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 [1;Yokohama National University(YNU), 2;YRP International Alliance Institute(YRP-IAI).]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Address [1; 79-5 Tokiwadai, Hodogaya-ku, Yokohama, 240-8501 Japan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               2; </a:t>
            </a:r>
            <a:r>
              <a:rPr kumimoji="0" lang="pl-PL"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YRP1 Blg., 3-4 HikarinoOka, Yokosuka-City, Kanagawa, 239-0847 Japan</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Voice:[1; +81-90-5408-0611], FAX: [+81-45-383-5528],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Email:[1: kohno@ynu.ac.jp,  2: kohno@yrp-iai.jp] Re: []</a:t>
            </a:r>
          </a:p>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Arial"/>
                <a:ea typeface="ＭＳ Ｐゴシック" charset="-128"/>
                <a:cs typeface="+mn-cs"/>
              </a:rPr>
              <a:t>Abstract:</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	[This document contains proposal of MAC revision for comment </a:t>
            </a:r>
            <a:r>
              <a:rPr kumimoji="0" lang="en-US" altLang="ja-JP" sz="1600" b="0" i="0" u="none" strike="noStrike" kern="1200" cap="none" spc="0" normalizeH="0" baseline="0" noProof="0" dirty="0" err="1">
                <a:ln>
                  <a:noFill/>
                </a:ln>
                <a:solidFill>
                  <a:srgbClr val="000000"/>
                </a:solidFill>
                <a:effectLst/>
                <a:uLnTx/>
                <a:uFillTx/>
                <a:latin typeface="Arial"/>
                <a:ea typeface="ＭＳ Ｐゴシック" charset="-128"/>
                <a:cs typeface="+mn-cs"/>
              </a:rPr>
              <a:t>ersolution</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 in Class 1 of coexistence of multiple new BANs.]</a:t>
            </a:r>
          </a:p>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Arial"/>
                <a:ea typeface="ＭＳ Ｐゴシック" charset="-128"/>
                <a:cs typeface="+mn-cs"/>
              </a:rPr>
              <a:t>Purpose:</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	[information]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Arial"/>
                <a:ea typeface="ＭＳ Ｐゴシック" charset="-128"/>
                <a:cs typeface="+mn-cs"/>
              </a:rPr>
              <a:t>Notice:</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Arial"/>
                <a:ea typeface="ＭＳ Ｐゴシック" charset="-128"/>
                <a:cs typeface="+mn-cs"/>
              </a:rPr>
              <a:t>Release:</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	The contributor acknowledges and accepts that this contribution becomes the property of IEEE and may be made publicly available by P802.15.	</a:t>
            </a:r>
          </a:p>
        </p:txBody>
      </p:sp>
      <p:sp>
        <p:nvSpPr>
          <p:cNvPr id="7"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November 2023</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42F4CFA-7D54-577F-D79E-013AC995B092}"/>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10</a:t>
            </a:fld>
            <a:endParaRPr lang="en-US" altLang="ja-JP" dirty="0"/>
          </a:p>
        </p:txBody>
      </p:sp>
      <p:sp>
        <p:nvSpPr>
          <p:cNvPr id="4" name="日付プレースホルダー 3">
            <a:extLst>
              <a:ext uri="{FF2B5EF4-FFF2-40B4-BE49-F238E27FC236}">
                <a16:creationId xmlns:a16="http://schemas.microsoft.com/office/drawing/2014/main" id="{BC2000B4-7150-1DC6-5DB1-1611AFA103B1}"/>
              </a:ext>
            </a:extLst>
          </p:cNvPr>
          <p:cNvSpPr>
            <a:spLocks noGrp="1"/>
          </p:cNvSpPr>
          <p:nvPr>
            <p:ph type="dt" sz="half" idx="2"/>
          </p:nvPr>
        </p:nvSpPr>
        <p:spPr/>
        <p:txBody>
          <a:bodyPr/>
          <a:lstStyle/>
          <a:p>
            <a:r>
              <a:rPr lang="en-US" altLang="ja-JP"/>
              <a:t>November 2023</a:t>
            </a:r>
            <a:endParaRPr lang="en-US" altLang="ja-JP" dirty="0"/>
          </a:p>
        </p:txBody>
      </p:sp>
      <p:cxnSp>
        <p:nvCxnSpPr>
          <p:cNvPr id="6" name="直線矢印コネクタ 5">
            <a:extLst>
              <a:ext uri="{FF2B5EF4-FFF2-40B4-BE49-F238E27FC236}">
                <a16:creationId xmlns:a16="http://schemas.microsoft.com/office/drawing/2014/main" id="{0B1D201F-D59B-2194-0CEC-E03A764482C8}"/>
              </a:ext>
            </a:extLst>
          </p:cNvPr>
          <p:cNvCxnSpPr/>
          <p:nvPr/>
        </p:nvCxnSpPr>
        <p:spPr>
          <a:xfrm>
            <a:off x="2619375" y="11558588"/>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3C40D183-8DFD-78B8-D63B-91FE0EE9FF5C}"/>
              </a:ext>
            </a:extLst>
          </p:cNvPr>
          <p:cNvCxnSpPr/>
          <p:nvPr/>
        </p:nvCxnSpPr>
        <p:spPr>
          <a:xfrm>
            <a:off x="4171950" y="11553825"/>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B6F40224-F31D-81DA-D35B-D155BC747E56}"/>
              </a:ext>
            </a:extLst>
          </p:cNvPr>
          <p:cNvCxnSpPr/>
          <p:nvPr/>
        </p:nvCxnSpPr>
        <p:spPr>
          <a:xfrm>
            <a:off x="5695950" y="11537950"/>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04CFEEB6-CCBD-608C-D818-AC05FD9D8BA7}"/>
              </a:ext>
            </a:extLst>
          </p:cNvPr>
          <p:cNvCxnSpPr/>
          <p:nvPr/>
        </p:nvCxnSpPr>
        <p:spPr>
          <a:xfrm>
            <a:off x="7172325" y="11560175"/>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ectangle 5">
            <a:extLst>
              <a:ext uri="{FF2B5EF4-FFF2-40B4-BE49-F238E27FC236}">
                <a16:creationId xmlns:a16="http://schemas.microsoft.com/office/drawing/2014/main" id="{8C82F5CA-473E-F47B-EE28-D150E34A229C}"/>
              </a:ext>
            </a:extLst>
          </p:cNvPr>
          <p:cNvSpPr>
            <a:spLocks noChangeArrowheads="1"/>
          </p:cNvSpPr>
          <p:nvPr/>
        </p:nvSpPr>
        <p:spPr bwMode="auto">
          <a:xfrm>
            <a:off x="1514475" y="3873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1" name="Rectangle 6">
            <a:extLst>
              <a:ext uri="{FF2B5EF4-FFF2-40B4-BE49-F238E27FC236}">
                <a16:creationId xmlns:a16="http://schemas.microsoft.com/office/drawing/2014/main" id="{7E80B496-D06D-F8D0-C258-88E1A92271CF}"/>
              </a:ext>
            </a:extLst>
          </p:cNvPr>
          <p:cNvSpPr>
            <a:spLocks noChangeArrowheads="1"/>
          </p:cNvSpPr>
          <p:nvPr/>
        </p:nvSpPr>
        <p:spPr bwMode="auto">
          <a:xfrm>
            <a:off x="1514475" y="4330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 name="テキスト ボックス 12">
            <a:extLst>
              <a:ext uri="{FF2B5EF4-FFF2-40B4-BE49-F238E27FC236}">
                <a16:creationId xmlns:a16="http://schemas.microsoft.com/office/drawing/2014/main" id="{79E1A6DD-ADC1-FE05-A239-38CE0C324494}"/>
              </a:ext>
            </a:extLst>
          </p:cNvPr>
          <p:cNvSpPr txBox="1"/>
          <p:nvPr/>
        </p:nvSpPr>
        <p:spPr>
          <a:xfrm>
            <a:off x="684483" y="2058820"/>
            <a:ext cx="8296507" cy="4524315"/>
          </a:xfrm>
          <a:prstGeom prst="rect">
            <a:avLst/>
          </a:prstGeom>
          <a:noFill/>
        </p:spPr>
        <p:txBody>
          <a:bodyPr wrap="square">
            <a:spAutoFit/>
          </a:bodyPr>
          <a:lstStyle/>
          <a:p>
            <a:pPr marL="285750" indent="-285750">
              <a:buFont typeface="Arial" panose="020B0604020202020204" pitchFamily="34" charset="0"/>
              <a:buChar char="•"/>
            </a:pPr>
            <a:r>
              <a:rPr lang="en-US" altLang="ja-JP" dirty="0"/>
              <a:t>In transition of incoming and outgoing BANs in a group of </a:t>
            </a:r>
            <a:r>
              <a:rPr lang="en-US" altLang="ja-JP" dirty="0" err="1"/>
              <a:t>coexiting</a:t>
            </a:r>
            <a:r>
              <a:rPr lang="en-US" altLang="ja-JP" dirty="0"/>
              <a:t> BANs, structure of </a:t>
            </a:r>
            <a:r>
              <a:rPr lang="en-US" altLang="ja-JP" dirty="0" err="1"/>
              <a:t>superframes</a:t>
            </a:r>
            <a:r>
              <a:rPr lang="en-US" altLang="ja-JP" dirty="0"/>
              <a:t> may be changed. The meanwhile, temporally packet loss may increase. So, before coordinators transmit information of </a:t>
            </a:r>
            <a:r>
              <a:rPr lang="en-US" altLang="ja-JP" dirty="0" err="1"/>
              <a:t>joinining</a:t>
            </a:r>
            <a:r>
              <a:rPr lang="en-US" altLang="ja-JP" dirty="0"/>
              <a:t> in a group or leaving from a group to a group coordinator or </a:t>
            </a:r>
            <a:r>
              <a:rPr lang="en-US" altLang="ja-JP" dirty="0" err="1"/>
              <a:t>coordimnator</a:t>
            </a:r>
            <a:r>
              <a:rPr lang="en-US" altLang="ja-JP" dirty="0"/>
              <a:t> hub, member coordinator or leaf hub should transmit request for all </a:t>
            </a:r>
            <a:r>
              <a:rPr lang="en-US" altLang="ja-JP" dirty="0" err="1"/>
              <a:t>nodestemporally</a:t>
            </a:r>
            <a:r>
              <a:rPr lang="en-US" altLang="ja-JP" dirty="0"/>
              <a:t> to stop packet transmission in order to </a:t>
            </a:r>
            <a:r>
              <a:rPr lang="en-US" altLang="ja-JP" dirty="0" err="1"/>
              <a:t>resuce</a:t>
            </a:r>
            <a:r>
              <a:rPr lang="en-US" altLang="ja-JP" dirty="0"/>
              <a:t> packet loss. Instead of individual request to stop packet transmission, it is more efficient to add information for stop packet transmission into  D-Beacon.</a:t>
            </a:r>
          </a:p>
          <a:p>
            <a:pPr marL="285750" indent="-285750">
              <a:buFont typeface="Arial" panose="020B0604020202020204" pitchFamily="34" charset="0"/>
              <a:buChar char="•"/>
            </a:pPr>
            <a:r>
              <a:rPr lang="en-US" altLang="ja-JP" dirty="0"/>
              <a:t>We propose that a scheme of extending D-Beacon Subtype field and a new Resource suspend indicator field in order to stop all packet transmission from all nodes. in efficient.</a:t>
            </a:r>
          </a:p>
          <a:p>
            <a:pPr marL="285750" indent="-285750">
              <a:buFont typeface="Arial" panose="020B0604020202020204" pitchFamily="34" charset="0"/>
              <a:buChar char="•"/>
            </a:pPr>
            <a:r>
              <a:rPr lang="en-US" altLang="ja-JP" dirty="0"/>
              <a:t>Moreover, each node which is stopped packet transmission</a:t>
            </a:r>
          </a:p>
          <a:p>
            <a:pPr marL="285750" indent="-285750">
              <a:buFont typeface="Arial" panose="020B0604020202020204" pitchFamily="34" charset="0"/>
              <a:buChar char="•"/>
            </a:pPr>
            <a:r>
              <a:rPr lang="en-US" altLang="ja-JP" dirty="0"/>
              <a:t>in Resource suspend indicator field should transmit Connection Request management frame when member coordinators or leaf hubs will transmit </a:t>
            </a:r>
            <a:r>
              <a:rPr lang="en-US" altLang="ja-JP" dirty="0" err="1"/>
              <a:t>Superframe</a:t>
            </a:r>
            <a:r>
              <a:rPr lang="en-US" altLang="ja-JP" dirty="0"/>
              <a:t> Adjust field. </a:t>
            </a:r>
          </a:p>
          <a:p>
            <a:pPr marL="285750" indent="-285750">
              <a:buFont typeface="Arial" panose="020B0604020202020204" pitchFamily="34" charset="0"/>
              <a:buChar char="•"/>
            </a:pPr>
            <a:endParaRPr lang="en-US" altLang="ja-JP" dirty="0"/>
          </a:p>
        </p:txBody>
      </p:sp>
      <p:sp>
        <p:nvSpPr>
          <p:cNvPr id="12" name="タイトル 1">
            <a:extLst>
              <a:ext uri="{FF2B5EF4-FFF2-40B4-BE49-F238E27FC236}">
                <a16:creationId xmlns:a16="http://schemas.microsoft.com/office/drawing/2014/main" id="{BC84BC5A-3E1E-A3A1-E8E5-FF02FD679681}"/>
              </a:ext>
            </a:extLst>
          </p:cNvPr>
          <p:cNvSpPr txBox="1">
            <a:spLocks/>
          </p:cNvSpPr>
          <p:nvPr/>
        </p:nvSpPr>
        <p:spPr bwMode="auto">
          <a:xfrm>
            <a:off x="374080" y="454411"/>
            <a:ext cx="8435381" cy="1420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defTabSz="914400"/>
            <a:r>
              <a:rPr lang="en-US" altLang="ja-JP" sz="2800" b="1" kern="0" dirty="0">
                <a:solidFill>
                  <a:srgbClr val="000000"/>
                </a:solidFill>
                <a:latin typeface="Times New Roman"/>
              </a:rPr>
              <a:t>Proposal of Group Coordinator or Coordinator Hub in Class 1 of </a:t>
            </a:r>
            <a:r>
              <a:rPr lang="en-US" altLang="ja-JP" sz="2800" b="1" kern="0" dirty="0" err="1">
                <a:solidFill>
                  <a:srgbClr val="000000"/>
                </a:solidFill>
                <a:latin typeface="Times New Roman"/>
              </a:rPr>
              <a:t>Coexstence</a:t>
            </a:r>
            <a:r>
              <a:rPr lang="en-US" altLang="ja-JP" sz="2800" b="1" kern="0" dirty="0">
                <a:solidFill>
                  <a:srgbClr val="000000"/>
                </a:solidFill>
                <a:latin typeface="Times New Roman"/>
              </a:rPr>
              <a:t> of Multiple 15.6ma BANs </a:t>
            </a:r>
            <a:endParaRPr lang="ja-JP" altLang="en-US" kern="0" dirty="0"/>
          </a:p>
        </p:txBody>
      </p:sp>
    </p:spTree>
    <p:extLst>
      <p:ext uri="{BB962C8B-B14F-4D97-AF65-F5344CB8AC3E}">
        <p14:creationId xmlns:p14="http://schemas.microsoft.com/office/powerpoint/2010/main" val="3203378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42F4CFA-7D54-577F-D79E-013AC995B092}"/>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11</a:t>
            </a:fld>
            <a:endParaRPr lang="en-US" altLang="ja-JP" dirty="0"/>
          </a:p>
        </p:txBody>
      </p:sp>
      <p:sp>
        <p:nvSpPr>
          <p:cNvPr id="4" name="日付プレースホルダー 3">
            <a:extLst>
              <a:ext uri="{FF2B5EF4-FFF2-40B4-BE49-F238E27FC236}">
                <a16:creationId xmlns:a16="http://schemas.microsoft.com/office/drawing/2014/main" id="{BC2000B4-7150-1DC6-5DB1-1611AFA103B1}"/>
              </a:ext>
            </a:extLst>
          </p:cNvPr>
          <p:cNvSpPr>
            <a:spLocks noGrp="1"/>
          </p:cNvSpPr>
          <p:nvPr>
            <p:ph type="dt" sz="half" idx="2"/>
          </p:nvPr>
        </p:nvSpPr>
        <p:spPr/>
        <p:txBody>
          <a:bodyPr/>
          <a:lstStyle/>
          <a:p>
            <a:r>
              <a:rPr lang="en-US" altLang="ja-JP"/>
              <a:t>November 2023</a:t>
            </a:r>
            <a:endParaRPr lang="en-US" altLang="ja-JP" dirty="0"/>
          </a:p>
        </p:txBody>
      </p:sp>
      <p:cxnSp>
        <p:nvCxnSpPr>
          <p:cNvPr id="6" name="直線矢印コネクタ 5">
            <a:extLst>
              <a:ext uri="{FF2B5EF4-FFF2-40B4-BE49-F238E27FC236}">
                <a16:creationId xmlns:a16="http://schemas.microsoft.com/office/drawing/2014/main" id="{0B1D201F-D59B-2194-0CEC-E03A764482C8}"/>
              </a:ext>
            </a:extLst>
          </p:cNvPr>
          <p:cNvCxnSpPr/>
          <p:nvPr/>
        </p:nvCxnSpPr>
        <p:spPr>
          <a:xfrm>
            <a:off x="2619375" y="11558588"/>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3C40D183-8DFD-78B8-D63B-91FE0EE9FF5C}"/>
              </a:ext>
            </a:extLst>
          </p:cNvPr>
          <p:cNvCxnSpPr/>
          <p:nvPr/>
        </p:nvCxnSpPr>
        <p:spPr>
          <a:xfrm>
            <a:off x="4171950" y="11553825"/>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B6F40224-F31D-81DA-D35B-D155BC747E56}"/>
              </a:ext>
            </a:extLst>
          </p:cNvPr>
          <p:cNvCxnSpPr/>
          <p:nvPr/>
        </p:nvCxnSpPr>
        <p:spPr>
          <a:xfrm>
            <a:off x="5695950" y="11537950"/>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04CFEEB6-CCBD-608C-D818-AC05FD9D8BA7}"/>
              </a:ext>
            </a:extLst>
          </p:cNvPr>
          <p:cNvCxnSpPr/>
          <p:nvPr/>
        </p:nvCxnSpPr>
        <p:spPr>
          <a:xfrm>
            <a:off x="7172325" y="11560175"/>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ectangle 5">
            <a:extLst>
              <a:ext uri="{FF2B5EF4-FFF2-40B4-BE49-F238E27FC236}">
                <a16:creationId xmlns:a16="http://schemas.microsoft.com/office/drawing/2014/main" id="{8C82F5CA-473E-F47B-EE28-D150E34A229C}"/>
              </a:ext>
            </a:extLst>
          </p:cNvPr>
          <p:cNvSpPr>
            <a:spLocks noChangeArrowheads="1"/>
          </p:cNvSpPr>
          <p:nvPr/>
        </p:nvSpPr>
        <p:spPr bwMode="auto">
          <a:xfrm>
            <a:off x="1514475" y="3873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1" name="Rectangle 6">
            <a:extLst>
              <a:ext uri="{FF2B5EF4-FFF2-40B4-BE49-F238E27FC236}">
                <a16:creationId xmlns:a16="http://schemas.microsoft.com/office/drawing/2014/main" id="{7E80B496-D06D-F8D0-C258-88E1A92271CF}"/>
              </a:ext>
            </a:extLst>
          </p:cNvPr>
          <p:cNvSpPr>
            <a:spLocks noChangeArrowheads="1"/>
          </p:cNvSpPr>
          <p:nvPr/>
        </p:nvSpPr>
        <p:spPr bwMode="auto">
          <a:xfrm>
            <a:off x="1514475" y="44868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pic>
        <p:nvPicPr>
          <p:cNvPr id="5" name="図 4" descr="テキスト&#10;&#10;自動的に生成された説明">
            <a:extLst>
              <a:ext uri="{FF2B5EF4-FFF2-40B4-BE49-F238E27FC236}">
                <a16:creationId xmlns:a16="http://schemas.microsoft.com/office/drawing/2014/main" id="{D22DB024-48E1-39E1-CA4C-02A74B332C5E}"/>
              </a:ext>
            </a:extLst>
          </p:cNvPr>
          <p:cNvPicPr>
            <a:picLocks noChangeAspect="1"/>
          </p:cNvPicPr>
          <p:nvPr/>
        </p:nvPicPr>
        <p:blipFill>
          <a:blip r:embed="rId2"/>
          <a:stretch>
            <a:fillRect/>
          </a:stretch>
        </p:blipFill>
        <p:spPr>
          <a:xfrm>
            <a:off x="704494" y="1759135"/>
            <a:ext cx="7811211" cy="2653808"/>
          </a:xfrm>
          <a:prstGeom prst="rect">
            <a:avLst/>
          </a:prstGeom>
        </p:spPr>
      </p:pic>
      <p:pic>
        <p:nvPicPr>
          <p:cNvPr id="12" name="図 11" descr="テーブル&#10;&#10;自動的に生成された説明">
            <a:extLst>
              <a:ext uri="{FF2B5EF4-FFF2-40B4-BE49-F238E27FC236}">
                <a16:creationId xmlns:a16="http://schemas.microsoft.com/office/drawing/2014/main" id="{3DA9D0BB-DF32-E68D-43EB-AB42DE971E96}"/>
              </a:ext>
            </a:extLst>
          </p:cNvPr>
          <p:cNvPicPr>
            <a:picLocks noChangeAspect="1"/>
          </p:cNvPicPr>
          <p:nvPr/>
        </p:nvPicPr>
        <p:blipFill>
          <a:blip r:embed="rId3"/>
          <a:stretch>
            <a:fillRect/>
          </a:stretch>
        </p:blipFill>
        <p:spPr>
          <a:xfrm>
            <a:off x="1249143" y="4513361"/>
            <a:ext cx="6233325" cy="1971807"/>
          </a:xfrm>
          <a:prstGeom prst="rect">
            <a:avLst/>
          </a:prstGeom>
        </p:spPr>
      </p:pic>
      <p:sp>
        <p:nvSpPr>
          <p:cNvPr id="14" name="タイトル 1">
            <a:extLst>
              <a:ext uri="{FF2B5EF4-FFF2-40B4-BE49-F238E27FC236}">
                <a16:creationId xmlns:a16="http://schemas.microsoft.com/office/drawing/2014/main" id="{F577A66F-96D0-39FE-9649-D55C6F8ACFCB}"/>
              </a:ext>
            </a:extLst>
          </p:cNvPr>
          <p:cNvSpPr txBox="1">
            <a:spLocks/>
          </p:cNvSpPr>
          <p:nvPr/>
        </p:nvSpPr>
        <p:spPr bwMode="auto">
          <a:xfrm>
            <a:off x="392408" y="501878"/>
            <a:ext cx="8435381" cy="1420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defTabSz="914400"/>
            <a:r>
              <a:rPr lang="en-US" altLang="ja-JP" sz="2800" b="1" kern="0" dirty="0">
                <a:solidFill>
                  <a:srgbClr val="000000"/>
                </a:solidFill>
                <a:latin typeface="Times New Roman"/>
              </a:rPr>
              <a:t>Proposal of Group Coordinator or Coordinator Hub in Class 1 of </a:t>
            </a:r>
            <a:r>
              <a:rPr lang="en-US" altLang="ja-JP" sz="2800" b="1" kern="0" dirty="0" err="1">
                <a:solidFill>
                  <a:srgbClr val="000000"/>
                </a:solidFill>
                <a:latin typeface="Times New Roman"/>
              </a:rPr>
              <a:t>Coexstence</a:t>
            </a:r>
            <a:r>
              <a:rPr lang="en-US" altLang="ja-JP" sz="2800" b="1" kern="0" dirty="0">
                <a:solidFill>
                  <a:srgbClr val="000000"/>
                </a:solidFill>
                <a:latin typeface="Times New Roman"/>
              </a:rPr>
              <a:t> of Multiple 15.6ma BANs </a:t>
            </a:r>
            <a:endParaRPr lang="ja-JP" altLang="en-US" kern="0" dirty="0"/>
          </a:p>
        </p:txBody>
      </p:sp>
    </p:spTree>
    <p:extLst>
      <p:ext uri="{BB962C8B-B14F-4D97-AF65-F5344CB8AC3E}">
        <p14:creationId xmlns:p14="http://schemas.microsoft.com/office/powerpoint/2010/main" val="1451612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42F4CFA-7D54-577F-D79E-013AC995B092}"/>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12</a:t>
            </a:fld>
            <a:endParaRPr lang="en-US" altLang="ja-JP" dirty="0"/>
          </a:p>
        </p:txBody>
      </p:sp>
      <p:sp>
        <p:nvSpPr>
          <p:cNvPr id="4" name="日付プレースホルダー 3">
            <a:extLst>
              <a:ext uri="{FF2B5EF4-FFF2-40B4-BE49-F238E27FC236}">
                <a16:creationId xmlns:a16="http://schemas.microsoft.com/office/drawing/2014/main" id="{BC2000B4-7150-1DC6-5DB1-1611AFA103B1}"/>
              </a:ext>
            </a:extLst>
          </p:cNvPr>
          <p:cNvSpPr>
            <a:spLocks noGrp="1"/>
          </p:cNvSpPr>
          <p:nvPr>
            <p:ph type="dt" sz="half" idx="2"/>
          </p:nvPr>
        </p:nvSpPr>
        <p:spPr/>
        <p:txBody>
          <a:bodyPr/>
          <a:lstStyle/>
          <a:p>
            <a:r>
              <a:rPr lang="en-US" altLang="ja-JP"/>
              <a:t>November 2023</a:t>
            </a:r>
            <a:endParaRPr lang="en-US" altLang="ja-JP" dirty="0"/>
          </a:p>
        </p:txBody>
      </p:sp>
      <p:cxnSp>
        <p:nvCxnSpPr>
          <p:cNvPr id="6" name="直線矢印コネクタ 5">
            <a:extLst>
              <a:ext uri="{FF2B5EF4-FFF2-40B4-BE49-F238E27FC236}">
                <a16:creationId xmlns:a16="http://schemas.microsoft.com/office/drawing/2014/main" id="{0B1D201F-D59B-2194-0CEC-E03A764482C8}"/>
              </a:ext>
            </a:extLst>
          </p:cNvPr>
          <p:cNvCxnSpPr/>
          <p:nvPr/>
        </p:nvCxnSpPr>
        <p:spPr>
          <a:xfrm>
            <a:off x="2619375" y="11558588"/>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3C40D183-8DFD-78B8-D63B-91FE0EE9FF5C}"/>
              </a:ext>
            </a:extLst>
          </p:cNvPr>
          <p:cNvCxnSpPr/>
          <p:nvPr/>
        </p:nvCxnSpPr>
        <p:spPr>
          <a:xfrm>
            <a:off x="4171950" y="11553825"/>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B6F40224-F31D-81DA-D35B-D155BC747E56}"/>
              </a:ext>
            </a:extLst>
          </p:cNvPr>
          <p:cNvCxnSpPr/>
          <p:nvPr/>
        </p:nvCxnSpPr>
        <p:spPr>
          <a:xfrm>
            <a:off x="5695950" y="11537950"/>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04CFEEB6-CCBD-608C-D818-AC05FD9D8BA7}"/>
              </a:ext>
            </a:extLst>
          </p:cNvPr>
          <p:cNvCxnSpPr/>
          <p:nvPr/>
        </p:nvCxnSpPr>
        <p:spPr>
          <a:xfrm>
            <a:off x="7172325" y="11560175"/>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ectangle 5">
            <a:extLst>
              <a:ext uri="{FF2B5EF4-FFF2-40B4-BE49-F238E27FC236}">
                <a16:creationId xmlns:a16="http://schemas.microsoft.com/office/drawing/2014/main" id="{8C82F5CA-473E-F47B-EE28-D150E34A229C}"/>
              </a:ext>
            </a:extLst>
          </p:cNvPr>
          <p:cNvSpPr>
            <a:spLocks noChangeArrowheads="1"/>
          </p:cNvSpPr>
          <p:nvPr/>
        </p:nvSpPr>
        <p:spPr bwMode="auto">
          <a:xfrm>
            <a:off x="1514475" y="3873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1" name="Rectangle 6">
            <a:extLst>
              <a:ext uri="{FF2B5EF4-FFF2-40B4-BE49-F238E27FC236}">
                <a16:creationId xmlns:a16="http://schemas.microsoft.com/office/drawing/2014/main" id="{7E80B496-D06D-F8D0-C258-88E1A92271CF}"/>
              </a:ext>
            </a:extLst>
          </p:cNvPr>
          <p:cNvSpPr>
            <a:spLocks noChangeArrowheads="1"/>
          </p:cNvSpPr>
          <p:nvPr/>
        </p:nvSpPr>
        <p:spPr bwMode="auto">
          <a:xfrm>
            <a:off x="1514475" y="4330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 name="テキスト ボックス 29">
            <a:extLst>
              <a:ext uri="{FF2B5EF4-FFF2-40B4-BE49-F238E27FC236}">
                <a16:creationId xmlns:a16="http://schemas.microsoft.com/office/drawing/2014/main" id="{CD6B1B4F-4D57-1492-D5B5-05E52584875A}"/>
              </a:ext>
            </a:extLst>
          </p:cNvPr>
          <p:cNvSpPr txBox="1"/>
          <p:nvPr/>
        </p:nvSpPr>
        <p:spPr>
          <a:xfrm>
            <a:off x="839595" y="1798913"/>
            <a:ext cx="7901956" cy="2862322"/>
          </a:xfrm>
          <a:prstGeom prst="rect">
            <a:avLst/>
          </a:prstGeom>
          <a:noFill/>
        </p:spPr>
        <p:txBody>
          <a:bodyPr wrap="square">
            <a:spAutoFit/>
          </a:bodyPr>
          <a:lstStyle/>
          <a:p>
            <a:pPr marL="285750" indent="-285750" algn="just">
              <a:buFont typeface="Arial" panose="020B0604020202020204" pitchFamily="34" charset="0"/>
              <a:buChar char="•"/>
            </a:pPr>
            <a:r>
              <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rPr>
              <a:t>In the current draft, when a new BAN joins in a group of coexisting BANs and a new </a:t>
            </a:r>
            <a:r>
              <a:rPr lang="en-US" altLang="ja-JP" sz="1800" dirty="0" err="1">
                <a:effectLst/>
                <a:latin typeface="Century" panose="02040604050505020304" pitchFamily="18" charset="0"/>
                <a:ea typeface="ＭＳ 明朝" panose="02020609040205080304" pitchFamily="17" charset="-128"/>
                <a:cs typeface="Times New Roman" panose="02020603050405020304" pitchFamily="18" charset="0"/>
              </a:rPr>
              <a:t>superframe</a:t>
            </a:r>
            <a:r>
              <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rPr>
              <a:t> is synchronized, each member coordinator or leaf hub transmits </a:t>
            </a:r>
            <a:r>
              <a:rPr lang="en-US" altLang="ja-JP" sz="1800" dirty="0" err="1">
                <a:effectLst/>
                <a:latin typeface="Century" panose="02040604050505020304" pitchFamily="18" charset="0"/>
                <a:ea typeface="ＭＳ 明朝" panose="02020609040205080304" pitchFamily="17" charset="-128"/>
                <a:cs typeface="Times New Roman" panose="02020603050405020304" pitchFamily="18" charset="0"/>
              </a:rPr>
              <a:t>Superframe</a:t>
            </a:r>
            <a:r>
              <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rPr>
              <a:t> Adjust field to all nodes.  The </a:t>
            </a:r>
            <a:r>
              <a:rPr lang="en-US" altLang="ja-JP" sz="1800" dirty="0" err="1">
                <a:effectLst/>
                <a:latin typeface="Century" panose="02040604050505020304" pitchFamily="18" charset="0"/>
                <a:ea typeface="ＭＳ 明朝" panose="02020609040205080304" pitchFamily="17" charset="-128"/>
                <a:cs typeface="Times New Roman" panose="02020603050405020304" pitchFamily="18" charset="0"/>
              </a:rPr>
              <a:t>Superframe</a:t>
            </a:r>
            <a:r>
              <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rPr>
              <a:t> Adjust field in the current draft as shown in Figure G. Beacon Slot Offset and BAP Length in each BAN are defined.  </a:t>
            </a:r>
          </a:p>
          <a:p>
            <a:pPr marL="285750" indent="-285750" algn="just">
              <a:buFont typeface="Arial" panose="020B0604020202020204" pitchFamily="34" charset="0"/>
              <a:buChar char="•"/>
            </a:pPr>
            <a:r>
              <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rPr>
              <a:t>However, since starting points of BAP is not always the same in each BAN, it seems difficult to coexist together. We propose to revise </a:t>
            </a:r>
            <a:r>
              <a:rPr lang="en-US" altLang="ja-JP" sz="1800" dirty="0" err="1">
                <a:effectLst/>
                <a:latin typeface="Century" panose="02040604050505020304" pitchFamily="18" charset="0"/>
                <a:ea typeface="ＭＳ 明朝" panose="02020609040205080304" pitchFamily="17" charset="-128"/>
                <a:cs typeface="Times New Roman" panose="02020603050405020304" pitchFamily="18" charset="0"/>
              </a:rPr>
              <a:t>Superframe</a:t>
            </a:r>
            <a:r>
              <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rPr>
              <a:t> Adjust field as shown in Figure H in order to synchronize all BANs. During BAP Start Offset, number of slots for offset between current D-Beacon location and a new BAP can be determined.</a:t>
            </a:r>
            <a:endPar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31" name="図 30" descr="テキスト&#10;&#10;自動的に生成された説明">
            <a:extLst>
              <a:ext uri="{FF2B5EF4-FFF2-40B4-BE49-F238E27FC236}">
                <a16:creationId xmlns:a16="http://schemas.microsoft.com/office/drawing/2014/main" id="{6347C6CE-7935-29DE-BEB4-E5872A756B2E}"/>
              </a:ext>
            </a:extLst>
          </p:cNvPr>
          <p:cNvPicPr>
            <a:picLocks noChangeAspect="1"/>
          </p:cNvPicPr>
          <p:nvPr/>
        </p:nvPicPr>
        <p:blipFill>
          <a:blip r:embed="rId2"/>
          <a:stretch>
            <a:fillRect/>
          </a:stretch>
        </p:blipFill>
        <p:spPr>
          <a:xfrm>
            <a:off x="1251922" y="4661235"/>
            <a:ext cx="7089189" cy="1622666"/>
          </a:xfrm>
          <a:prstGeom prst="rect">
            <a:avLst/>
          </a:prstGeom>
        </p:spPr>
      </p:pic>
      <p:sp>
        <p:nvSpPr>
          <p:cNvPr id="33" name="タイトル 1">
            <a:extLst>
              <a:ext uri="{FF2B5EF4-FFF2-40B4-BE49-F238E27FC236}">
                <a16:creationId xmlns:a16="http://schemas.microsoft.com/office/drawing/2014/main" id="{B210015C-7E0B-E1C2-472A-2CA1B5AB48C6}"/>
              </a:ext>
            </a:extLst>
          </p:cNvPr>
          <p:cNvSpPr txBox="1">
            <a:spLocks noGrp="1"/>
          </p:cNvSpPr>
          <p:nvPr>
            <p:ph type="title"/>
          </p:nvPr>
        </p:nvSpPr>
        <p:spPr bwMode="auto">
          <a:xfrm>
            <a:off x="535257" y="685800"/>
            <a:ext cx="8240751"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defTabSz="914400"/>
            <a:r>
              <a:rPr lang="en-US" altLang="ja-JP" sz="2800" b="1" kern="0" dirty="0">
                <a:solidFill>
                  <a:srgbClr val="000000"/>
                </a:solidFill>
                <a:latin typeface="Times New Roman"/>
              </a:rPr>
              <a:t>Proposal of Group Coordinator or Coordinator Hub in Class 1 of </a:t>
            </a:r>
            <a:r>
              <a:rPr lang="en-US" altLang="ja-JP" sz="2800" b="1" kern="0" dirty="0" err="1">
                <a:solidFill>
                  <a:srgbClr val="000000"/>
                </a:solidFill>
                <a:latin typeface="Times New Roman"/>
              </a:rPr>
              <a:t>Coexstence</a:t>
            </a:r>
            <a:r>
              <a:rPr lang="en-US" altLang="ja-JP" sz="2800" b="1" kern="0" dirty="0">
                <a:solidFill>
                  <a:srgbClr val="000000"/>
                </a:solidFill>
                <a:latin typeface="Times New Roman"/>
              </a:rPr>
              <a:t> of Multiple 15.6ma BANs </a:t>
            </a:r>
            <a:endParaRPr lang="ja-JP" altLang="en-US" kern="0" dirty="0"/>
          </a:p>
        </p:txBody>
      </p:sp>
    </p:spTree>
    <p:extLst>
      <p:ext uri="{BB962C8B-B14F-4D97-AF65-F5344CB8AC3E}">
        <p14:creationId xmlns:p14="http://schemas.microsoft.com/office/powerpoint/2010/main" val="3931361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42F4CFA-7D54-577F-D79E-013AC995B092}"/>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13</a:t>
            </a:fld>
            <a:endParaRPr lang="en-US" altLang="ja-JP" dirty="0"/>
          </a:p>
        </p:txBody>
      </p:sp>
      <p:sp>
        <p:nvSpPr>
          <p:cNvPr id="4" name="日付プレースホルダー 3">
            <a:extLst>
              <a:ext uri="{FF2B5EF4-FFF2-40B4-BE49-F238E27FC236}">
                <a16:creationId xmlns:a16="http://schemas.microsoft.com/office/drawing/2014/main" id="{BC2000B4-7150-1DC6-5DB1-1611AFA103B1}"/>
              </a:ext>
            </a:extLst>
          </p:cNvPr>
          <p:cNvSpPr>
            <a:spLocks noGrp="1"/>
          </p:cNvSpPr>
          <p:nvPr>
            <p:ph type="dt" sz="half" idx="2"/>
          </p:nvPr>
        </p:nvSpPr>
        <p:spPr/>
        <p:txBody>
          <a:bodyPr/>
          <a:lstStyle/>
          <a:p>
            <a:r>
              <a:rPr lang="en-US" altLang="ja-JP"/>
              <a:t>November 2023</a:t>
            </a:r>
            <a:endParaRPr lang="en-US" altLang="ja-JP" dirty="0"/>
          </a:p>
        </p:txBody>
      </p:sp>
      <p:cxnSp>
        <p:nvCxnSpPr>
          <p:cNvPr id="6" name="直線矢印コネクタ 5">
            <a:extLst>
              <a:ext uri="{FF2B5EF4-FFF2-40B4-BE49-F238E27FC236}">
                <a16:creationId xmlns:a16="http://schemas.microsoft.com/office/drawing/2014/main" id="{0B1D201F-D59B-2194-0CEC-E03A764482C8}"/>
              </a:ext>
            </a:extLst>
          </p:cNvPr>
          <p:cNvCxnSpPr/>
          <p:nvPr/>
        </p:nvCxnSpPr>
        <p:spPr>
          <a:xfrm>
            <a:off x="2619375" y="11558588"/>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3C40D183-8DFD-78B8-D63B-91FE0EE9FF5C}"/>
              </a:ext>
            </a:extLst>
          </p:cNvPr>
          <p:cNvCxnSpPr/>
          <p:nvPr/>
        </p:nvCxnSpPr>
        <p:spPr>
          <a:xfrm>
            <a:off x="4171950" y="11553825"/>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B6F40224-F31D-81DA-D35B-D155BC747E56}"/>
              </a:ext>
            </a:extLst>
          </p:cNvPr>
          <p:cNvCxnSpPr/>
          <p:nvPr/>
        </p:nvCxnSpPr>
        <p:spPr>
          <a:xfrm>
            <a:off x="5695950" y="11537950"/>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04CFEEB6-CCBD-608C-D818-AC05FD9D8BA7}"/>
              </a:ext>
            </a:extLst>
          </p:cNvPr>
          <p:cNvCxnSpPr/>
          <p:nvPr/>
        </p:nvCxnSpPr>
        <p:spPr>
          <a:xfrm>
            <a:off x="7172325" y="11560175"/>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ectangle 5">
            <a:extLst>
              <a:ext uri="{FF2B5EF4-FFF2-40B4-BE49-F238E27FC236}">
                <a16:creationId xmlns:a16="http://schemas.microsoft.com/office/drawing/2014/main" id="{8C82F5CA-473E-F47B-EE28-D150E34A229C}"/>
              </a:ext>
            </a:extLst>
          </p:cNvPr>
          <p:cNvSpPr>
            <a:spLocks noChangeArrowheads="1"/>
          </p:cNvSpPr>
          <p:nvPr/>
        </p:nvSpPr>
        <p:spPr bwMode="auto">
          <a:xfrm>
            <a:off x="1514475" y="3873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1" name="Rectangle 6">
            <a:extLst>
              <a:ext uri="{FF2B5EF4-FFF2-40B4-BE49-F238E27FC236}">
                <a16:creationId xmlns:a16="http://schemas.microsoft.com/office/drawing/2014/main" id="{7E80B496-D06D-F8D0-C258-88E1A92271CF}"/>
              </a:ext>
            </a:extLst>
          </p:cNvPr>
          <p:cNvSpPr>
            <a:spLocks noChangeArrowheads="1"/>
          </p:cNvSpPr>
          <p:nvPr/>
        </p:nvSpPr>
        <p:spPr bwMode="auto">
          <a:xfrm>
            <a:off x="1514475" y="4330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 name="テキスト ボックス 16">
            <a:extLst>
              <a:ext uri="{FF2B5EF4-FFF2-40B4-BE49-F238E27FC236}">
                <a16:creationId xmlns:a16="http://schemas.microsoft.com/office/drawing/2014/main" id="{7DCFA58F-7FC4-97AC-99A3-F0054D0D192C}"/>
              </a:ext>
            </a:extLst>
          </p:cNvPr>
          <p:cNvSpPr txBox="1"/>
          <p:nvPr/>
        </p:nvSpPr>
        <p:spPr>
          <a:xfrm>
            <a:off x="610529" y="1987953"/>
            <a:ext cx="7856033" cy="646331"/>
          </a:xfrm>
          <a:prstGeom prst="rect">
            <a:avLst/>
          </a:prstGeom>
          <a:noFill/>
        </p:spPr>
        <p:txBody>
          <a:bodyPr wrap="square">
            <a:spAutoFit/>
          </a:bodyPr>
          <a:lstStyle/>
          <a:p>
            <a:pPr algn="just"/>
            <a:r>
              <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rPr>
              <a:t>1) Group </a:t>
            </a:r>
            <a:r>
              <a:rPr lang="en-US" altLang="ja-JP" sz="1800" dirty="0" err="1">
                <a:effectLst/>
                <a:latin typeface="Century" panose="02040604050505020304" pitchFamily="18" charset="0"/>
                <a:ea typeface="ＭＳ 明朝" panose="02020609040205080304" pitchFamily="17" charset="-128"/>
                <a:cs typeface="Times New Roman" panose="02020603050405020304" pitchFamily="18" charset="0"/>
              </a:rPr>
              <a:t>coordinato</a:t>
            </a:r>
            <a:r>
              <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rPr>
              <a:t> or coordinator hub of BAN#2 detects D-Beacon of BAN#1</a:t>
            </a:r>
            <a:endPar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9" name="図 18">
            <a:extLst>
              <a:ext uri="{FF2B5EF4-FFF2-40B4-BE49-F238E27FC236}">
                <a16:creationId xmlns:a16="http://schemas.microsoft.com/office/drawing/2014/main" id="{8E3BDA4C-D97C-50BE-C7F7-A94B64BE8529}"/>
              </a:ext>
            </a:extLst>
          </p:cNvPr>
          <p:cNvPicPr>
            <a:picLocks noChangeAspect="1"/>
          </p:cNvPicPr>
          <p:nvPr/>
        </p:nvPicPr>
        <p:blipFill>
          <a:blip r:embed="rId2"/>
          <a:stretch>
            <a:fillRect/>
          </a:stretch>
        </p:blipFill>
        <p:spPr>
          <a:xfrm>
            <a:off x="968033" y="2754312"/>
            <a:ext cx="7640708" cy="3226725"/>
          </a:xfrm>
          <a:prstGeom prst="rect">
            <a:avLst/>
          </a:prstGeom>
        </p:spPr>
      </p:pic>
      <p:sp>
        <p:nvSpPr>
          <p:cNvPr id="21" name="タイトル 1">
            <a:extLst>
              <a:ext uri="{FF2B5EF4-FFF2-40B4-BE49-F238E27FC236}">
                <a16:creationId xmlns:a16="http://schemas.microsoft.com/office/drawing/2014/main" id="{247404EE-F809-B62E-A628-DEA823A99512}"/>
              </a:ext>
            </a:extLst>
          </p:cNvPr>
          <p:cNvSpPr txBox="1">
            <a:spLocks noGrp="1"/>
          </p:cNvSpPr>
          <p:nvPr>
            <p:ph type="title"/>
          </p:nvPr>
        </p:nvSpPr>
        <p:spPr bwMode="auto">
          <a:xfrm>
            <a:off x="356839" y="685800"/>
            <a:ext cx="836341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defTabSz="914400"/>
            <a:r>
              <a:rPr lang="en-US" altLang="ja-JP" sz="2800" b="1" kern="0" dirty="0">
                <a:solidFill>
                  <a:srgbClr val="000000"/>
                </a:solidFill>
                <a:latin typeface="Times New Roman"/>
              </a:rPr>
              <a:t>Proposal of Group Coordinator or Coordinator Hub in Class 1 of </a:t>
            </a:r>
            <a:r>
              <a:rPr lang="en-US" altLang="ja-JP" sz="2800" b="1" kern="0" dirty="0" err="1">
                <a:solidFill>
                  <a:srgbClr val="000000"/>
                </a:solidFill>
                <a:latin typeface="Times New Roman"/>
              </a:rPr>
              <a:t>Coexstence</a:t>
            </a:r>
            <a:r>
              <a:rPr lang="en-US" altLang="ja-JP" sz="2800" b="1" kern="0" dirty="0">
                <a:solidFill>
                  <a:srgbClr val="000000"/>
                </a:solidFill>
                <a:latin typeface="Times New Roman"/>
              </a:rPr>
              <a:t> of Multiple 15.6ma BANs </a:t>
            </a:r>
            <a:endParaRPr lang="ja-JP" altLang="en-US" kern="0" dirty="0"/>
          </a:p>
        </p:txBody>
      </p:sp>
    </p:spTree>
    <p:extLst>
      <p:ext uri="{BB962C8B-B14F-4D97-AF65-F5344CB8AC3E}">
        <p14:creationId xmlns:p14="http://schemas.microsoft.com/office/powerpoint/2010/main" val="3069806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42F4CFA-7D54-577F-D79E-013AC995B092}"/>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14</a:t>
            </a:fld>
            <a:endParaRPr lang="en-US" altLang="ja-JP" dirty="0"/>
          </a:p>
        </p:txBody>
      </p:sp>
      <p:sp>
        <p:nvSpPr>
          <p:cNvPr id="4" name="日付プレースホルダー 3">
            <a:extLst>
              <a:ext uri="{FF2B5EF4-FFF2-40B4-BE49-F238E27FC236}">
                <a16:creationId xmlns:a16="http://schemas.microsoft.com/office/drawing/2014/main" id="{BC2000B4-7150-1DC6-5DB1-1611AFA103B1}"/>
              </a:ext>
            </a:extLst>
          </p:cNvPr>
          <p:cNvSpPr>
            <a:spLocks noGrp="1"/>
          </p:cNvSpPr>
          <p:nvPr>
            <p:ph type="dt" sz="half" idx="2"/>
          </p:nvPr>
        </p:nvSpPr>
        <p:spPr/>
        <p:txBody>
          <a:bodyPr/>
          <a:lstStyle/>
          <a:p>
            <a:r>
              <a:rPr lang="en-US" altLang="ja-JP"/>
              <a:t>November 2023</a:t>
            </a:r>
            <a:endParaRPr lang="en-US" altLang="ja-JP" dirty="0"/>
          </a:p>
        </p:txBody>
      </p:sp>
      <p:cxnSp>
        <p:nvCxnSpPr>
          <p:cNvPr id="6" name="直線矢印コネクタ 5">
            <a:extLst>
              <a:ext uri="{FF2B5EF4-FFF2-40B4-BE49-F238E27FC236}">
                <a16:creationId xmlns:a16="http://schemas.microsoft.com/office/drawing/2014/main" id="{0B1D201F-D59B-2194-0CEC-E03A764482C8}"/>
              </a:ext>
            </a:extLst>
          </p:cNvPr>
          <p:cNvCxnSpPr/>
          <p:nvPr/>
        </p:nvCxnSpPr>
        <p:spPr>
          <a:xfrm>
            <a:off x="2619375" y="11558588"/>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3C40D183-8DFD-78B8-D63B-91FE0EE9FF5C}"/>
              </a:ext>
            </a:extLst>
          </p:cNvPr>
          <p:cNvCxnSpPr/>
          <p:nvPr/>
        </p:nvCxnSpPr>
        <p:spPr>
          <a:xfrm>
            <a:off x="4171950" y="11553825"/>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B6F40224-F31D-81DA-D35B-D155BC747E56}"/>
              </a:ext>
            </a:extLst>
          </p:cNvPr>
          <p:cNvCxnSpPr/>
          <p:nvPr/>
        </p:nvCxnSpPr>
        <p:spPr>
          <a:xfrm>
            <a:off x="5695950" y="11537950"/>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04CFEEB6-CCBD-608C-D818-AC05FD9D8BA7}"/>
              </a:ext>
            </a:extLst>
          </p:cNvPr>
          <p:cNvCxnSpPr/>
          <p:nvPr/>
        </p:nvCxnSpPr>
        <p:spPr>
          <a:xfrm>
            <a:off x="7172325" y="11560175"/>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ectangle 5">
            <a:extLst>
              <a:ext uri="{FF2B5EF4-FFF2-40B4-BE49-F238E27FC236}">
                <a16:creationId xmlns:a16="http://schemas.microsoft.com/office/drawing/2014/main" id="{8C82F5CA-473E-F47B-EE28-D150E34A229C}"/>
              </a:ext>
            </a:extLst>
          </p:cNvPr>
          <p:cNvSpPr>
            <a:spLocks noChangeArrowheads="1"/>
          </p:cNvSpPr>
          <p:nvPr/>
        </p:nvSpPr>
        <p:spPr bwMode="auto">
          <a:xfrm>
            <a:off x="1514475" y="3873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1" name="Rectangle 6">
            <a:extLst>
              <a:ext uri="{FF2B5EF4-FFF2-40B4-BE49-F238E27FC236}">
                <a16:creationId xmlns:a16="http://schemas.microsoft.com/office/drawing/2014/main" id="{7E80B496-D06D-F8D0-C258-88E1A92271CF}"/>
              </a:ext>
            </a:extLst>
          </p:cNvPr>
          <p:cNvSpPr>
            <a:spLocks noChangeArrowheads="1"/>
          </p:cNvSpPr>
          <p:nvPr/>
        </p:nvSpPr>
        <p:spPr bwMode="auto">
          <a:xfrm>
            <a:off x="1514475" y="4330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 name="テキスト ボックス 11">
            <a:extLst>
              <a:ext uri="{FF2B5EF4-FFF2-40B4-BE49-F238E27FC236}">
                <a16:creationId xmlns:a16="http://schemas.microsoft.com/office/drawing/2014/main" id="{4899720C-DC36-BA74-7678-E469E35A94EB}"/>
              </a:ext>
            </a:extLst>
          </p:cNvPr>
          <p:cNvSpPr txBox="1"/>
          <p:nvPr/>
        </p:nvSpPr>
        <p:spPr>
          <a:xfrm>
            <a:off x="567782" y="1879381"/>
            <a:ext cx="7716644" cy="646331"/>
          </a:xfrm>
          <a:prstGeom prst="rect">
            <a:avLst/>
          </a:prstGeom>
          <a:noFill/>
        </p:spPr>
        <p:txBody>
          <a:bodyPr wrap="square">
            <a:spAutoFit/>
          </a:bodyPr>
          <a:lstStyle/>
          <a:p>
            <a:pPr algn="just"/>
            <a:r>
              <a:rPr lang="en-US" altLang="ja-JP" sz="1800" b="1" dirty="0">
                <a:effectLst/>
                <a:latin typeface="Century" panose="02040604050505020304" pitchFamily="18" charset="0"/>
                <a:ea typeface="ＭＳ 明朝" panose="02020609040205080304" pitchFamily="17" charset="-128"/>
                <a:cs typeface="Times New Roman" panose="02020603050405020304" pitchFamily="18" charset="0"/>
              </a:rPr>
              <a:t>2)</a:t>
            </a:r>
            <a:r>
              <a:rPr lang="ja-JP" altLang="en-US" b="1" dirty="0">
                <a:latin typeface="Century" panose="02040604050505020304" pitchFamily="18" charset="0"/>
                <a:ea typeface="ＭＳ 明朝" panose="02020609040205080304" pitchFamily="17" charset="-128"/>
                <a:cs typeface="Times New Roman" panose="02020603050405020304" pitchFamily="18" charset="0"/>
              </a:rPr>
              <a:t> </a:t>
            </a:r>
            <a:r>
              <a:rPr lang="en-US" altLang="ja-JP" sz="1800" b="1" dirty="0">
                <a:effectLst/>
                <a:latin typeface="Century" panose="02040604050505020304" pitchFamily="18" charset="0"/>
                <a:ea typeface="ＭＳ 明朝" panose="02020609040205080304" pitchFamily="17" charset="-128"/>
                <a:cs typeface="Times New Roman" panose="02020603050405020304" pitchFamily="18" charset="0"/>
              </a:rPr>
              <a:t>Notice of Temporal Stopping Packets form all Nodes in </a:t>
            </a:r>
            <a:r>
              <a:rPr lang="en-US" altLang="ja-JP" sz="1800" b="1" kern="0" dirty="0">
                <a:solidFill>
                  <a:srgbClr val="000000"/>
                </a:solidFill>
                <a:latin typeface="Times New Roman"/>
              </a:rPr>
              <a:t>Group Coordinator or Coordinator Hub of </a:t>
            </a:r>
            <a:r>
              <a:rPr lang="en-US" altLang="ja-JP" sz="1800" b="1" dirty="0">
                <a:effectLst/>
                <a:latin typeface="Century" panose="02040604050505020304" pitchFamily="18" charset="0"/>
                <a:ea typeface="ＭＳ 明朝" panose="02020609040205080304" pitchFamily="17" charset="-128"/>
                <a:cs typeface="Times New Roman" panose="02020603050405020304" pitchFamily="18" charset="0"/>
              </a:rPr>
              <a:t>BAN#2</a:t>
            </a:r>
            <a:endParaRPr lang="ja-JP" altLang="ja-JP" sz="1800" b="1"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5" name="タイトル 1">
            <a:extLst>
              <a:ext uri="{FF2B5EF4-FFF2-40B4-BE49-F238E27FC236}">
                <a16:creationId xmlns:a16="http://schemas.microsoft.com/office/drawing/2014/main" id="{BFB857D1-70BC-99C7-39A0-B291AF7A32CD}"/>
              </a:ext>
            </a:extLst>
          </p:cNvPr>
          <p:cNvSpPr txBox="1">
            <a:spLocks/>
          </p:cNvSpPr>
          <p:nvPr/>
        </p:nvSpPr>
        <p:spPr bwMode="auto">
          <a:xfrm>
            <a:off x="392409" y="442006"/>
            <a:ext cx="8435381" cy="1420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defTabSz="914400"/>
            <a:r>
              <a:rPr lang="en-US" altLang="ja-JP" sz="2800" b="1" kern="0" dirty="0">
                <a:solidFill>
                  <a:srgbClr val="000000"/>
                </a:solidFill>
                <a:latin typeface="Times New Roman"/>
              </a:rPr>
              <a:t>Proposal of Group Coordinator or Coordinator Hub in Class 1 of </a:t>
            </a:r>
            <a:r>
              <a:rPr lang="en-US" altLang="ja-JP" sz="2800" b="1" kern="0" dirty="0" err="1">
                <a:solidFill>
                  <a:srgbClr val="000000"/>
                </a:solidFill>
                <a:latin typeface="Times New Roman"/>
              </a:rPr>
              <a:t>Coexstence</a:t>
            </a:r>
            <a:r>
              <a:rPr lang="en-US" altLang="ja-JP" sz="2800" b="1" kern="0" dirty="0">
                <a:solidFill>
                  <a:srgbClr val="000000"/>
                </a:solidFill>
                <a:latin typeface="Times New Roman"/>
              </a:rPr>
              <a:t> of Multiple 15.6ma BANs </a:t>
            </a:r>
            <a:endParaRPr lang="ja-JP" altLang="en-US" kern="0" dirty="0"/>
          </a:p>
        </p:txBody>
      </p:sp>
      <p:pic>
        <p:nvPicPr>
          <p:cNvPr id="20" name="図 19">
            <a:extLst>
              <a:ext uri="{FF2B5EF4-FFF2-40B4-BE49-F238E27FC236}">
                <a16:creationId xmlns:a16="http://schemas.microsoft.com/office/drawing/2014/main" id="{A9EEBFAD-5A7E-FBC2-7655-D6DC566668B5}"/>
              </a:ext>
            </a:extLst>
          </p:cNvPr>
          <p:cNvPicPr>
            <a:picLocks noChangeAspect="1"/>
          </p:cNvPicPr>
          <p:nvPr/>
        </p:nvPicPr>
        <p:blipFill>
          <a:blip r:embed="rId2"/>
          <a:stretch>
            <a:fillRect/>
          </a:stretch>
        </p:blipFill>
        <p:spPr>
          <a:xfrm>
            <a:off x="392409" y="2754312"/>
            <a:ext cx="8549286" cy="3477332"/>
          </a:xfrm>
          <a:prstGeom prst="rect">
            <a:avLst/>
          </a:prstGeom>
        </p:spPr>
      </p:pic>
    </p:spTree>
    <p:extLst>
      <p:ext uri="{BB962C8B-B14F-4D97-AF65-F5344CB8AC3E}">
        <p14:creationId xmlns:p14="http://schemas.microsoft.com/office/powerpoint/2010/main" val="2435527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42F4CFA-7D54-577F-D79E-013AC995B092}"/>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15</a:t>
            </a:fld>
            <a:endParaRPr lang="en-US" altLang="ja-JP" dirty="0"/>
          </a:p>
        </p:txBody>
      </p:sp>
      <p:sp>
        <p:nvSpPr>
          <p:cNvPr id="4" name="日付プレースホルダー 3">
            <a:extLst>
              <a:ext uri="{FF2B5EF4-FFF2-40B4-BE49-F238E27FC236}">
                <a16:creationId xmlns:a16="http://schemas.microsoft.com/office/drawing/2014/main" id="{BC2000B4-7150-1DC6-5DB1-1611AFA103B1}"/>
              </a:ext>
            </a:extLst>
          </p:cNvPr>
          <p:cNvSpPr>
            <a:spLocks noGrp="1"/>
          </p:cNvSpPr>
          <p:nvPr>
            <p:ph type="dt" sz="half" idx="2"/>
          </p:nvPr>
        </p:nvSpPr>
        <p:spPr/>
        <p:txBody>
          <a:bodyPr/>
          <a:lstStyle/>
          <a:p>
            <a:r>
              <a:rPr lang="en-US" altLang="ja-JP"/>
              <a:t>November 2023</a:t>
            </a:r>
            <a:endParaRPr lang="en-US" altLang="ja-JP" dirty="0"/>
          </a:p>
        </p:txBody>
      </p:sp>
      <p:cxnSp>
        <p:nvCxnSpPr>
          <p:cNvPr id="6" name="直線矢印コネクタ 5">
            <a:extLst>
              <a:ext uri="{FF2B5EF4-FFF2-40B4-BE49-F238E27FC236}">
                <a16:creationId xmlns:a16="http://schemas.microsoft.com/office/drawing/2014/main" id="{0B1D201F-D59B-2194-0CEC-E03A764482C8}"/>
              </a:ext>
            </a:extLst>
          </p:cNvPr>
          <p:cNvCxnSpPr/>
          <p:nvPr/>
        </p:nvCxnSpPr>
        <p:spPr>
          <a:xfrm>
            <a:off x="2619375" y="11558588"/>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3C40D183-8DFD-78B8-D63B-91FE0EE9FF5C}"/>
              </a:ext>
            </a:extLst>
          </p:cNvPr>
          <p:cNvCxnSpPr/>
          <p:nvPr/>
        </p:nvCxnSpPr>
        <p:spPr>
          <a:xfrm>
            <a:off x="4171950" y="11553825"/>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B6F40224-F31D-81DA-D35B-D155BC747E56}"/>
              </a:ext>
            </a:extLst>
          </p:cNvPr>
          <p:cNvCxnSpPr/>
          <p:nvPr/>
        </p:nvCxnSpPr>
        <p:spPr>
          <a:xfrm>
            <a:off x="5695950" y="11537950"/>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04CFEEB6-CCBD-608C-D818-AC05FD9D8BA7}"/>
              </a:ext>
            </a:extLst>
          </p:cNvPr>
          <p:cNvCxnSpPr/>
          <p:nvPr/>
        </p:nvCxnSpPr>
        <p:spPr>
          <a:xfrm>
            <a:off x="7172325" y="11560175"/>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ectangle 5">
            <a:extLst>
              <a:ext uri="{FF2B5EF4-FFF2-40B4-BE49-F238E27FC236}">
                <a16:creationId xmlns:a16="http://schemas.microsoft.com/office/drawing/2014/main" id="{8C82F5CA-473E-F47B-EE28-D150E34A229C}"/>
              </a:ext>
            </a:extLst>
          </p:cNvPr>
          <p:cNvSpPr>
            <a:spLocks noChangeArrowheads="1"/>
          </p:cNvSpPr>
          <p:nvPr/>
        </p:nvSpPr>
        <p:spPr bwMode="auto">
          <a:xfrm>
            <a:off x="1514475" y="3873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2" name="テキスト ボックス 11">
            <a:extLst>
              <a:ext uri="{FF2B5EF4-FFF2-40B4-BE49-F238E27FC236}">
                <a16:creationId xmlns:a16="http://schemas.microsoft.com/office/drawing/2014/main" id="{4899720C-DC36-BA74-7678-E469E35A94EB}"/>
              </a:ext>
            </a:extLst>
          </p:cNvPr>
          <p:cNvSpPr txBox="1"/>
          <p:nvPr/>
        </p:nvSpPr>
        <p:spPr>
          <a:xfrm>
            <a:off x="567782" y="1879381"/>
            <a:ext cx="7716644" cy="646331"/>
          </a:xfrm>
          <a:prstGeom prst="rect">
            <a:avLst/>
          </a:prstGeom>
          <a:noFill/>
        </p:spPr>
        <p:txBody>
          <a:bodyPr wrap="square">
            <a:spAutoFit/>
          </a:bodyPr>
          <a:lstStyle/>
          <a:p>
            <a:pPr algn="just"/>
            <a:r>
              <a:rPr lang="en-US" altLang="ja-JP" sz="1800" b="1" dirty="0">
                <a:effectLst/>
                <a:latin typeface="Century" panose="02040604050505020304" pitchFamily="18" charset="0"/>
                <a:ea typeface="ＭＳ 明朝" panose="02020609040205080304" pitchFamily="17" charset="-128"/>
                <a:cs typeface="Times New Roman" panose="02020603050405020304" pitchFamily="18" charset="0"/>
              </a:rPr>
              <a:t>3)	Coordinator of BAN#2 Broadcasts Information to Group Coordinator or Coordinator Hub  to Join in a Group</a:t>
            </a:r>
          </a:p>
        </p:txBody>
      </p:sp>
      <p:sp>
        <p:nvSpPr>
          <p:cNvPr id="15" name="タイトル 1">
            <a:extLst>
              <a:ext uri="{FF2B5EF4-FFF2-40B4-BE49-F238E27FC236}">
                <a16:creationId xmlns:a16="http://schemas.microsoft.com/office/drawing/2014/main" id="{BFB857D1-70BC-99C7-39A0-B291AF7A32CD}"/>
              </a:ext>
            </a:extLst>
          </p:cNvPr>
          <p:cNvSpPr txBox="1">
            <a:spLocks/>
          </p:cNvSpPr>
          <p:nvPr/>
        </p:nvSpPr>
        <p:spPr bwMode="auto">
          <a:xfrm>
            <a:off x="392409" y="442006"/>
            <a:ext cx="8435381" cy="1420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defTabSz="914400"/>
            <a:r>
              <a:rPr lang="en-US" altLang="ja-JP" sz="2800" b="1" kern="0" dirty="0">
                <a:solidFill>
                  <a:srgbClr val="000000"/>
                </a:solidFill>
                <a:latin typeface="Times New Roman"/>
              </a:rPr>
              <a:t>Proposal of Group Coordinator or Coordinator Hub in Class 1 of </a:t>
            </a:r>
            <a:r>
              <a:rPr lang="en-US" altLang="ja-JP" sz="2800" b="1" kern="0" dirty="0" err="1">
                <a:solidFill>
                  <a:srgbClr val="000000"/>
                </a:solidFill>
                <a:latin typeface="Times New Roman"/>
              </a:rPr>
              <a:t>Coexstence</a:t>
            </a:r>
            <a:r>
              <a:rPr lang="en-US" altLang="ja-JP" sz="2800" b="1" kern="0" dirty="0">
                <a:solidFill>
                  <a:srgbClr val="000000"/>
                </a:solidFill>
                <a:latin typeface="Times New Roman"/>
              </a:rPr>
              <a:t> of Multiple 15.6ma BANs </a:t>
            </a:r>
            <a:endParaRPr lang="ja-JP" altLang="en-US" kern="0" dirty="0"/>
          </a:p>
        </p:txBody>
      </p:sp>
      <p:pic>
        <p:nvPicPr>
          <p:cNvPr id="17" name="図 16">
            <a:extLst>
              <a:ext uri="{FF2B5EF4-FFF2-40B4-BE49-F238E27FC236}">
                <a16:creationId xmlns:a16="http://schemas.microsoft.com/office/drawing/2014/main" id="{76915207-3D38-A305-EFBD-8242C03CD553}"/>
              </a:ext>
            </a:extLst>
          </p:cNvPr>
          <p:cNvPicPr>
            <a:picLocks noChangeAspect="1"/>
          </p:cNvPicPr>
          <p:nvPr/>
        </p:nvPicPr>
        <p:blipFill>
          <a:blip r:embed="rId3"/>
          <a:stretch>
            <a:fillRect/>
          </a:stretch>
        </p:blipFill>
        <p:spPr>
          <a:xfrm>
            <a:off x="389664" y="2589506"/>
            <a:ext cx="8317045" cy="3482388"/>
          </a:xfrm>
          <a:prstGeom prst="rect">
            <a:avLst/>
          </a:prstGeom>
        </p:spPr>
      </p:pic>
    </p:spTree>
    <p:extLst>
      <p:ext uri="{BB962C8B-B14F-4D97-AF65-F5344CB8AC3E}">
        <p14:creationId xmlns:p14="http://schemas.microsoft.com/office/powerpoint/2010/main" val="2861327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42F4CFA-7D54-577F-D79E-013AC995B092}"/>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16</a:t>
            </a:fld>
            <a:endParaRPr lang="en-US" altLang="ja-JP" dirty="0"/>
          </a:p>
        </p:txBody>
      </p:sp>
      <p:sp>
        <p:nvSpPr>
          <p:cNvPr id="4" name="日付プレースホルダー 3">
            <a:extLst>
              <a:ext uri="{FF2B5EF4-FFF2-40B4-BE49-F238E27FC236}">
                <a16:creationId xmlns:a16="http://schemas.microsoft.com/office/drawing/2014/main" id="{BC2000B4-7150-1DC6-5DB1-1611AFA103B1}"/>
              </a:ext>
            </a:extLst>
          </p:cNvPr>
          <p:cNvSpPr>
            <a:spLocks noGrp="1"/>
          </p:cNvSpPr>
          <p:nvPr>
            <p:ph type="dt" sz="half" idx="2"/>
          </p:nvPr>
        </p:nvSpPr>
        <p:spPr/>
        <p:txBody>
          <a:bodyPr/>
          <a:lstStyle/>
          <a:p>
            <a:r>
              <a:rPr lang="en-US" altLang="ja-JP"/>
              <a:t>November 2023</a:t>
            </a:r>
            <a:endParaRPr lang="en-US" altLang="ja-JP" dirty="0"/>
          </a:p>
        </p:txBody>
      </p:sp>
      <p:cxnSp>
        <p:nvCxnSpPr>
          <p:cNvPr id="6" name="直線矢印コネクタ 5">
            <a:extLst>
              <a:ext uri="{FF2B5EF4-FFF2-40B4-BE49-F238E27FC236}">
                <a16:creationId xmlns:a16="http://schemas.microsoft.com/office/drawing/2014/main" id="{0B1D201F-D59B-2194-0CEC-E03A764482C8}"/>
              </a:ext>
            </a:extLst>
          </p:cNvPr>
          <p:cNvCxnSpPr/>
          <p:nvPr/>
        </p:nvCxnSpPr>
        <p:spPr>
          <a:xfrm>
            <a:off x="2619375" y="11558588"/>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3C40D183-8DFD-78B8-D63B-91FE0EE9FF5C}"/>
              </a:ext>
            </a:extLst>
          </p:cNvPr>
          <p:cNvCxnSpPr/>
          <p:nvPr/>
        </p:nvCxnSpPr>
        <p:spPr>
          <a:xfrm>
            <a:off x="4171950" y="11553825"/>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B6F40224-F31D-81DA-D35B-D155BC747E56}"/>
              </a:ext>
            </a:extLst>
          </p:cNvPr>
          <p:cNvCxnSpPr/>
          <p:nvPr/>
        </p:nvCxnSpPr>
        <p:spPr>
          <a:xfrm>
            <a:off x="5695950" y="11537950"/>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04CFEEB6-CCBD-608C-D818-AC05FD9D8BA7}"/>
              </a:ext>
            </a:extLst>
          </p:cNvPr>
          <p:cNvCxnSpPr/>
          <p:nvPr/>
        </p:nvCxnSpPr>
        <p:spPr>
          <a:xfrm>
            <a:off x="7172325" y="11560175"/>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ectangle 5">
            <a:extLst>
              <a:ext uri="{FF2B5EF4-FFF2-40B4-BE49-F238E27FC236}">
                <a16:creationId xmlns:a16="http://schemas.microsoft.com/office/drawing/2014/main" id="{8C82F5CA-473E-F47B-EE28-D150E34A229C}"/>
              </a:ext>
            </a:extLst>
          </p:cNvPr>
          <p:cNvSpPr>
            <a:spLocks noChangeArrowheads="1"/>
          </p:cNvSpPr>
          <p:nvPr/>
        </p:nvSpPr>
        <p:spPr bwMode="auto">
          <a:xfrm>
            <a:off x="1514475" y="3873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2" name="テキスト ボックス 11">
            <a:extLst>
              <a:ext uri="{FF2B5EF4-FFF2-40B4-BE49-F238E27FC236}">
                <a16:creationId xmlns:a16="http://schemas.microsoft.com/office/drawing/2014/main" id="{4899720C-DC36-BA74-7678-E469E35A94EB}"/>
              </a:ext>
            </a:extLst>
          </p:cNvPr>
          <p:cNvSpPr txBox="1"/>
          <p:nvPr/>
        </p:nvSpPr>
        <p:spPr>
          <a:xfrm>
            <a:off x="567782" y="1879381"/>
            <a:ext cx="7716644" cy="646331"/>
          </a:xfrm>
          <a:prstGeom prst="rect">
            <a:avLst/>
          </a:prstGeom>
          <a:noFill/>
        </p:spPr>
        <p:txBody>
          <a:bodyPr wrap="square">
            <a:spAutoFit/>
          </a:bodyPr>
          <a:lstStyle/>
          <a:p>
            <a:pPr algn="just"/>
            <a:r>
              <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rPr>
              <a:t> </a:t>
            </a:r>
            <a:r>
              <a:rPr lang="en-US" altLang="ja-JP" dirty="0">
                <a:latin typeface="Century" panose="02040604050505020304" pitchFamily="18" charset="0"/>
                <a:ea typeface="ＭＳ 明朝" panose="02020609040205080304" pitchFamily="17" charset="-128"/>
                <a:cs typeface="Times New Roman" panose="02020603050405020304" pitchFamily="18" charset="0"/>
              </a:rPr>
              <a:t>4) </a:t>
            </a:r>
            <a:r>
              <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rPr>
              <a:t>Group Coordinator or Coordinator Hub of BAN#1 Accepts a Request to Join in a Group of Coexisting BANs </a:t>
            </a:r>
            <a:endPar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5" name="タイトル 1">
            <a:extLst>
              <a:ext uri="{FF2B5EF4-FFF2-40B4-BE49-F238E27FC236}">
                <a16:creationId xmlns:a16="http://schemas.microsoft.com/office/drawing/2014/main" id="{BFB857D1-70BC-99C7-39A0-B291AF7A32CD}"/>
              </a:ext>
            </a:extLst>
          </p:cNvPr>
          <p:cNvSpPr txBox="1">
            <a:spLocks/>
          </p:cNvSpPr>
          <p:nvPr/>
        </p:nvSpPr>
        <p:spPr bwMode="auto">
          <a:xfrm>
            <a:off x="392409" y="442006"/>
            <a:ext cx="8435381" cy="1420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defTabSz="914400"/>
            <a:r>
              <a:rPr lang="en-US" altLang="ja-JP" sz="2800" b="1" kern="0" dirty="0">
                <a:solidFill>
                  <a:srgbClr val="000000"/>
                </a:solidFill>
                <a:latin typeface="Times New Roman"/>
              </a:rPr>
              <a:t>Proposal of Group Coordinator or Coordinator Hub in Class 1 of </a:t>
            </a:r>
            <a:r>
              <a:rPr lang="en-US" altLang="ja-JP" sz="2800" b="1" kern="0" dirty="0" err="1">
                <a:solidFill>
                  <a:srgbClr val="000000"/>
                </a:solidFill>
                <a:latin typeface="Times New Roman"/>
              </a:rPr>
              <a:t>Coexstence</a:t>
            </a:r>
            <a:r>
              <a:rPr lang="en-US" altLang="ja-JP" sz="2800" b="1" kern="0" dirty="0">
                <a:solidFill>
                  <a:srgbClr val="000000"/>
                </a:solidFill>
                <a:latin typeface="Times New Roman"/>
              </a:rPr>
              <a:t> of Multiple 15.6ma BANs </a:t>
            </a:r>
            <a:endParaRPr lang="ja-JP" altLang="en-US" kern="0" dirty="0"/>
          </a:p>
        </p:txBody>
      </p:sp>
      <p:pic>
        <p:nvPicPr>
          <p:cNvPr id="5" name="図 4">
            <a:extLst>
              <a:ext uri="{FF2B5EF4-FFF2-40B4-BE49-F238E27FC236}">
                <a16:creationId xmlns:a16="http://schemas.microsoft.com/office/drawing/2014/main" id="{5062AA83-29F4-3BE4-1DEE-44FCD1EA0668}"/>
              </a:ext>
            </a:extLst>
          </p:cNvPr>
          <p:cNvPicPr>
            <a:picLocks noChangeAspect="1"/>
          </p:cNvPicPr>
          <p:nvPr/>
        </p:nvPicPr>
        <p:blipFill>
          <a:blip r:embed="rId2"/>
          <a:stretch>
            <a:fillRect/>
          </a:stretch>
        </p:blipFill>
        <p:spPr>
          <a:xfrm>
            <a:off x="797312" y="2754313"/>
            <a:ext cx="7829473" cy="3262594"/>
          </a:xfrm>
          <a:prstGeom prst="rect">
            <a:avLst/>
          </a:prstGeom>
        </p:spPr>
      </p:pic>
    </p:spTree>
    <p:extLst>
      <p:ext uri="{BB962C8B-B14F-4D97-AF65-F5344CB8AC3E}">
        <p14:creationId xmlns:p14="http://schemas.microsoft.com/office/powerpoint/2010/main" val="967983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42F4CFA-7D54-577F-D79E-013AC995B092}"/>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17</a:t>
            </a:fld>
            <a:endParaRPr lang="en-US" altLang="ja-JP" dirty="0"/>
          </a:p>
        </p:txBody>
      </p:sp>
      <p:sp>
        <p:nvSpPr>
          <p:cNvPr id="4" name="日付プレースホルダー 3">
            <a:extLst>
              <a:ext uri="{FF2B5EF4-FFF2-40B4-BE49-F238E27FC236}">
                <a16:creationId xmlns:a16="http://schemas.microsoft.com/office/drawing/2014/main" id="{BC2000B4-7150-1DC6-5DB1-1611AFA103B1}"/>
              </a:ext>
            </a:extLst>
          </p:cNvPr>
          <p:cNvSpPr>
            <a:spLocks noGrp="1"/>
          </p:cNvSpPr>
          <p:nvPr>
            <p:ph type="dt" sz="half" idx="2"/>
          </p:nvPr>
        </p:nvSpPr>
        <p:spPr/>
        <p:txBody>
          <a:bodyPr/>
          <a:lstStyle/>
          <a:p>
            <a:r>
              <a:rPr lang="en-US" altLang="ja-JP"/>
              <a:t>November 2023</a:t>
            </a:r>
            <a:endParaRPr lang="en-US" altLang="ja-JP" dirty="0"/>
          </a:p>
        </p:txBody>
      </p:sp>
      <p:cxnSp>
        <p:nvCxnSpPr>
          <p:cNvPr id="6" name="直線矢印コネクタ 5">
            <a:extLst>
              <a:ext uri="{FF2B5EF4-FFF2-40B4-BE49-F238E27FC236}">
                <a16:creationId xmlns:a16="http://schemas.microsoft.com/office/drawing/2014/main" id="{0B1D201F-D59B-2194-0CEC-E03A764482C8}"/>
              </a:ext>
            </a:extLst>
          </p:cNvPr>
          <p:cNvCxnSpPr/>
          <p:nvPr/>
        </p:nvCxnSpPr>
        <p:spPr>
          <a:xfrm>
            <a:off x="2619375" y="11558588"/>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3C40D183-8DFD-78B8-D63B-91FE0EE9FF5C}"/>
              </a:ext>
            </a:extLst>
          </p:cNvPr>
          <p:cNvCxnSpPr/>
          <p:nvPr/>
        </p:nvCxnSpPr>
        <p:spPr>
          <a:xfrm>
            <a:off x="4171950" y="11553825"/>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B6F40224-F31D-81DA-D35B-D155BC747E56}"/>
              </a:ext>
            </a:extLst>
          </p:cNvPr>
          <p:cNvCxnSpPr/>
          <p:nvPr/>
        </p:nvCxnSpPr>
        <p:spPr>
          <a:xfrm>
            <a:off x="5695950" y="11537950"/>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04CFEEB6-CCBD-608C-D818-AC05FD9D8BA7}"/>
              </a:ext>
            </a:extLst>
          </p:cNvPr>
          <p:cNvCxnSpPr/>
          <p:nvPr/>
        </p:nvCxnSpPr>
        <p:spPr>
          <a:xfrm>
            <a:off x="7172325" y="11560175"/>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ectangle 5">
            <a:extLst>
              <a:ext uri="{FF2B5EF4-FFF2-40B4-BE49-F238E27FC236}">
                <a16:creationId xmlns:a16="http://schemas.microsoft.com/office/drawing/2014/main" id="{8C82F5CA-473E-F47B-EE28-D150E34A229C}"/>
              </a:ext>
            </a:extLst>
          </p:cNvPr>
          <p:cNvSpPr>
            <a:spLocks noChangeArrowheads="1"/>
          </p:cNvSpPr>
          <p:nvPr/>
        </p:nvSpPr>
        <p:spPr bwMode="auto">
          <a:xfrm>
            <a:off x="1514475" y="3873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2" name="テキスト ボックス 11">
            <a:extLst>
              <a:ext uri="{FF2B5EF4-FFF2-40B4-BE49-F238E27FC236}">
                <a16:creationId xmlns:a16="http://schemas.microsoft.com/office/drawing/2014/main" id="{4899720C-DC36-BA74-7678-E469E35A94EB}"/>
              </a:ext>
            </a:extLst>
          </p:cNvPr>
          <p:cNvSpPr txBox="1"/>
          <p:nvPr/>
        </p:nvSpPr>
        <p:spPr>
          <a:xfrm>
            <a:off x="567782" y="1879381"/>
            <a:ext cx="7716644" cy="646331"/>
          </a:xfrm>
          <a:prstGeom prst="rect">
            <a:avLst/>
          </a:prstGeom>
          <a:noFill/>
        </p:spPr>
        <p:txBody>
          <a:bodyPr wrap="square">
            <a:spAutoFit/>
          </a:bodyPr>
          <a:lstStyle/>
          <a:p>
            <a:pPr algn="just"/>
            <a:r>
              <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rPr>
              <a:t>5) Coordinator of BAN#2 Broadcasts Change of </a:t>
            </a:r>
            <a:r>
              <a:rPr lang="en-US" altLang="ja-JP" sz="1800" dirty="0" err="1">
                <a:effectLst/>
                <a:latin typeface="Century" panose="02040604050505020304" pitchFamily="18" charset="0"/>
                <a:ea typeface="ＭＳ 明朝" panose="02020609040205080304" pitchFamily="17" charset="-128"/>
                <a:cs typeface="Times New Roman" panose="02020603050405020304" pitchFamily="18" charset="0"/>
              </a:rPr>
              <a:t>Superframe</a:t>
            </a:r>
            <a:r>
              <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rPr>
              <a:t> to all Nodes</a:t>
            </a:r>
            <a:endPar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5" name="タイトル 1">
            <a:extLst>
              <a:ext uri="{FF2B5EF4-FFF2-40B4-BE49-F238E27FC236}">
                <a16:creationId xmlns:a16="http://schemas.microsoft.com/office/drawing/2014/main" id="{BFB857D1-70BC-99C7-39A0-B291AF7A32CD}"/>
              </a:ext>
            </a:extLst>
          </p:cNvPr>
          <p:cNvSpPr txBox="1">
            <a:spLocks/>
          </p:cNvSpPr>
          <p:nvPr/>
        </p:nvSpPr>
        <p:spPr bwMode="auto">
          <a:xfrm>
            <a:off x="392409" y="442006"/>
            <a:ext cx="8435381" cy="1420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defTabSz="914400"/>
            <a:r>
              <a:rPr lang="en-US" altLang="ja-JP" sz="2800" b="1" kern="0" dirty="0">
                <a:solidFill>
                  <a:srgbClr val="000000"/>
                </a:solidFill>
                <a:latin typeface="Times New Roman"/>
              </a:rPr>
              <a:t>Proposal of Group Coordinator or Coordinator Hub in Class 1 of </a:t>
            </a:r>
            <a:r>
              <a:rPr lang="en-US" altLang="ja-JP" sz="2800" b="1" kern="0" dirty="0" err="1">
                <a:solidFill>
                  <a:srgbClr val="000000"/>
                </a:solidFill>
                <a:latin typeface="Times New Roman"/>
              </a:rPr>
              <a:t>Coexstence</a:t>
            </a:r>
            <a:r>
              <a:rPr lang="en-US" altLang="ja-JP" sz="2800" b="1" kern="0" dirty="0">
                <a:solidFill>
                  <a:srgbClr val="000000"/>
                </a:solidFill>
                <a:latin typeface="Times New Roman"/>
              </a:rPr>
              <a:t> of Multiple 15.6ma BANs </a:t>
            </a:r>
            <a:endParaRPr lang="ja-JP" altLang="en-US" kern="0" dirty="0"/>
          </a:p>
        </p:txBody>
      </p:sp>
      <p:pic>
        <p:nvPicPr>
          <p:cNvPr id="11" name="図 10">
            <a:extLst>
              <a:ext uri="{FF2B5EF4-FFF2-40B4-BE49-F238E27FC236}">
                <a16:creationId xmlns:a16="http://schemas.microsoft.com/office/drawing/2014/main" id="{C62E58FC-174D-F040-1FA8-B50D0701D1B9}"/>
              </a:ext>
            </a:extLst>
          </p:cNvPr>
          <p:cNvPicPr>
            <a:picLocks noChangeAspect="1"/>
          </p:cNvPicPr>
          <p:nvPr/>
        </p:nvPicPr>
        <p:blipFill>
          <a:blip r:embed="rId2"/>
          <a:stretch>
            <a:fillRect/>
          </a:stretch>
        </p:blipFill>
        <p:spPr>
          <a:xfrm>
            <a:off x="666569" y="2754313"/>
            <a:ext cx="8098289" cy="3465980"/>
          </a:xfrm>
          <a:prstGeom prst="rect">
            <a:avLst/>
          </a:prstGeom>
        </p:spPr>
      </p:pic>
    </p:spTree>
    <p:extLst>
      <p:ext uri="{BB962C8B-B14F-4D97-AF65-F5344CB8AC3E}">
        <p14:creationId xmlns:p14="http://schemas.microsoft.com/office/powerpoint/2010/main" val="3944802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42F4CFA-7D54-577F-D79E-013AC995B092}"/>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18</a:t>
            </a:fld>
            <a:endParaRPr lang="en-US" altLang="ja-JP" dirty="0"/>
          </a:p>
        </p:txBody>
      </p:sp>
      <p:sp>
        <p:nvSpPr>
          <p:cNvPr id="4" name="日付プレースホルダー 3">
            <a:extLst>
              <a:ext uri="{FF2B5EF4-FFF2-40B4-BE49-F238E27FC236}">
                <a16:creationId xmlns:a16="http://schemas.microsoft.com/office/drawing/2014/main" id="{BC2000B4-7150-1DC6-5DB1-1611AFA103B1}"/>
              </a:ext>
            </a:extLst>
          </p:cNvPr>
          <p:cNvSpPr>
            <a:spLocks noGrp="1"/>
          </p:cNvSpPr>
          <p:nvPr>
            <p:ph type="dt" sz="half" idx="2"/>
          </p:nvPr>
        </p:nvSpPr>
        <p:spPr/>
        <p:txBody>
          <a:bodyPr/>
          <a:lstStyle/>
          <a:p>
            <a:r>
              <a:rPr lang="en-US" altLang="ja-JP"/>
              <a:t>November 2023</a:t>
            </a:r>
            <a:endParaRPr lang="en-US" altLang="ja-JP" dirty="0"/>
          </a:p>
        </p:txBody>
      </p:sp>
      <p:cxnSp>
        <p:nvCxnSpPr>
          <p:cNvPr id="6" name="直線矢印コネクタ 5">
            <a:extLst>
              <a:ext uri="{FF2B5EF4-FFF2-40B4-BE49-F238E27FC236}">
                <a16:creationId xmlns:a16="http://schemas.microsoft.com/office/drawing/2014/main" id="{0B1D201F-D59B-2194-0CEC-E03A764482C8}"/>
              </a:ext>
            </a:extLst>
          </p:cNvPr>
          <p:cNvCxnSpPr/>
          <p:nvPr/>
        </p:nvCxnSpPr>
        <p:spPr>
          <a:xfrm>
            <a:off x="2619375" y="11558588"/>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3C40D183-8DFD-78B8-D63B-91FE0EE9FF5C}"/>
              </a:ext>
            </a:extLst>
          </p:cNvPr>
          <p:cNvCxnSpPr/>
          <p:nvPr/>
        </p:nvCxnSpPr>
        <p:spPr>
          <a:xfrm>
            <a:off x="4171950" y="11553825"/>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B6F40224-F31D-81DA-D35B-D155BC747E56}"/>
              </a:ext>
            </a:extLst>
          </p:cNvPr>
          <p:cNvCxnSpPr/>
          <p:nvPr/>
        </p:nvCxnSpPr>
        <p:spPr>
          <a:xfrm>
            <a:off x="5695950" y="11537950"/>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04CFEEB6-CCBD-608C-D818-AC05FD9D8BA7}"/>
              </a:ext>
            </a:extLst>
          </p:cNvPr>
          <p:cNvCxnSpPr/>
          <p:nvPr/>
        </p:nvCxnSpPr>
        <p:spPr>
          <a:xfrm>
            <a:off x="7172325" y="11560175"/>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4899720C-DC36-BA74-7678-E469E35A94EB}"/>
              </a:ext>
            </a:extLst>
          </p:cNvPr>
          <p:cNvSpPr txBox="1"/>
          <p:nvPr/>
        </p:nvSpPr>
        <p:spPr>
          <a:xfrm>
            <a:off x="551055" y="1862828"/>
            <a:ext cx="7716644" cy="369332"/>
          </a:xfrm>
          <a:prstGeom prst="rect">
            <a:avLst/>
          </a:prstGeom>
          <a:noFill/>
        </p:spPr>
        <p:txBody>
          <a:bodyPr wrap="square">
            <a:spAutoFit/>
          </a:bodyPr>
          <a:lstStyle/>
          <a:p>
            <a:pPr algn="just"/>
            <a:r>
              <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rPr>
              <a:t>6) All Coordinators in a group of coexisting BANs collaborate by C2C</a:t>
            </a:r>
            <a:endParaRPr lang="ja-JP" altLang="ja-JP" sz="18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5" name="タイトル 1">
            <a:extLst>
              <a:ext uri="{FF2B5EF4-FFF2-40B4-BE49-F238E27FC236}">
                <a16:creationId xmlns:a16="http://schemas.microsoft.com/office/drawing/2014/main" id="{BFB857D1-70BC-99C7-39A0-B291AF7A32CD}"/>
              </a:ext>
            </a:extLst>
          </p:cNvPr>
          <p:cNvSpPr txBox="1">
            <a:spLocks/>
          </p:cNvSpPr>
          <p:nvPr/>
        </p:nvSpPr>
        <p:spPr bwMode="auto">
          <a:xfrm>
            <a:off x="392409" y="442006"/>
            <a:ext cx="8435381" cy="1420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defTabSz="914400"/>
            <a:r>
              <a:rPr lang="en-US" altLang="ja-JP" sz="2800" b="1" kern="0" dirty="0">
                <a:solidFill>
                  <a:srgbClr val="000000"/>
                </a:solidFill>
                <a:latin typeface="Times New Roman"/>
              </a:rPr>
              <a:t>Proposal of Group Coordinator or Coordinator Hub in Class 1 of </a:t>
            </a:r>
            <a:r>
              <a:rPr lang="en-US" altLang="ja-JP" sz="2800" b="1" kern="0" dirty="0" err="1">
                <a:solidFill>
                  <a:srgbClr val="000000"/>
                </a:solidFill>
                <a:latin typeface="Times New Roman"/>
              </a:rPr>
              <a:t>Coexstence</a:t>
            </a:r>
            <a:r>
              <a:rPr lang="en-US" altLang="ja-JP" sz="2800" b="1" kern="0" dirty="0">
                <a:solidFill>
                  <a:srgbClr val="000000"/>
                </a:solidFill>
                <a:latin typeface="Times New Roman"/>
              </a:rPr>
              <a:t> of Multiple 15.6ma BANs </a:t>
            </a:r>
            <a:endParaRPr lang="ja-JP" altLang="en-US" kern="0" dirty="0"/>
          </a:p>
        </p:txBody>
      </p:sp>
      <p:pic>
        <p:nvPicPr>
          <p:cNvPr id="14" name="図 13">
            <a:extLst>
              <a:ext uri="{FF2B5EF4-FFF2-40B4-BE49-F238E27FC236}">
                <a16:creationId xmlns:a16="http://schemas.microsoft.com/office/drawing/2014/main" id="{30BA438D-5FE5-ED24-21A0-6333B9A83013}"/>
              </a:ext>
            </a:extLst>
          </p:cNvPr>
          <p:cNvPicPr>
            <a:picLocks noChangeAspect="1"/>
          </p:cNvPicPr>
          <p:nvPr/>
        </p:nvPicPr>
        <p:blipFill>
          <a:blip r:embed="rId2"/>
          <a:stretch>
            <a:fillRect/>
          </a:stretch>
        </p:blipFill>
        <p:spPr>
          <a:xfrm>
            <a:off x="220293" y="2490710"/>
            <a:ext cx="8703414" cy="3323500"/>
          </a:xfrm>
          <a:prstGeom prst="rect">
            <a:avLst/>
          </a:prstGeom>
        </p:spPr>
      </p:pic>
    </p:spTree>
    <p:extLst>
      <p:ext uri="{BB962C8B-B14F-4D97-AF65-F5344CB8AC3E}">
        <p14:creationId xmlns:p14="http://schemas.microsoft.com/office/powerpoint/2010/main" val="974309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F6FE72-F142-E747-40D0-235F4768F5FC}"/>
              </a:ext>
            </a:extLst>
          </p:cNvPr>
          <p:cNvSpPr>
            <a:spLocks noGrp="1"/>
          </p:cNvSpPr>
          <p:nvPr>
            <p:ph type="title"/>
          </p:nvPr>
        </p:nvSpPr>
        <p:spPr>
          <a:xfrm>
            <a:off x="596591" y="1488688"/>
            <a:ext cx="7772400" cy="3166946"/>
          </a:xfrm>
        </p:spPr>
        <p:txBody>
          <a:bodyPr/>
          <a:lstStyle/>
          <a:p>
            <a:br>
              <a:rPr kumimoji="1" lang="en-US" altLang="ja-JP" dirty="0"/>
            </a:br>
            <a:r>
              <a:rPr kumimoji="1" lang="en-US" altLang="ja-JP" dirty="0"/>
              <a:t>This slides explain comments for draft#1.9</a:t>
            </a:r>
            <a:br>
              <a:rPr kumimoji="1" lang="en-US" altLang="ja-JP" dirty="0"/>
            </a:br>
            <a:br>
              <a:rPr kumimoji="1" lang="en-US" altLang="ja-JP" dirty="0"/>
            </a:br>
            <a:r>
              <a:rPr kumimoji="1" lang="en-US" altLang="ja-JP" dirty="0"/>
              <a:t>Thank you for your attention</a:t>
            </a:r>
            <a:endParaRPr kumimoji="1" lang="ja-JP" altLang="en-US" dirty="0"/>
          </a:p>
        </p:txBody>
      </p:sp>
      <p:sp>
        <p:nvSpPr>
          <p:cNvPr id="3" name="スライド番号プレースホルダー 2">
            <a:extLst>
              <a:ext uri="{FF2B5EF4-FFF2-40B4-BE49-F238E27FC236}">
                <a16:creationId xmlns:a16="http://schemas.microsoft.com/office/drawing/2014/main" id="{46376C35-C934-6D27-9227-1A3B71BCAFE3}"/>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19</a:t>
            </a:fld>
            <a:endParaRPr lang="en-US" altLang="ja-JP" dirty="0"/>
          </a:p>
        </p:txBody>
      </p:sp>
      <p:sp>
        <p:nvSpPr>
          <p:cNvPr id="4" name="日付プレースホルダー 3">
            <a:extLst>
              <a:ext uri="{FF2B5EF4-FFF2-40B4-BE49-F238E27FC236}">
                <a16:creationId xmlns:a16="http://schemas.microsoft.com/office/drawing/2014/main" id="{9E7009FF-5144-5357-04DA-EAFC3281E298}"/>
              </a:ext>
            </a:extLst>
          </p:cNvPr>
          <p:cNvSpPr>
            <a:spLocks noGrp="1"/>
          </p:cNvSpPr>
          <p:nvPr>
            <p:ph type="dt" sz="half" idx="2"/>
          </p:nvPr>
        </p:nvSpPr>
        <p:spPr/>
        <p:txBody>
          <a:bodyPr/>
          <a:lstStyle/>
          <a:p>
            <a:r>
              <a:rPr lang="en-US" altLang="ja-JP"/>
              <a:t>November 2023</a:t>
            </a:r>
            <a:endParaRPr lang="en-US" altLang="ja-JP" dirty="0"/>
          </a:p>
        </p:txBody>
      </p:sp>
    </p:spTree>
    <p:extLst>
      <p:ext uri="{BB962C8B-B14F-4D97-AF65-F5344CB8AC3E}">
        <p14:creationId xmlns:p14="http://schemas.microsoft.com/office/powerpoint/2010/main" val="892785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78F5AB9-524A-146E-2821-1D409BB4D58E}"/>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a:xfrm>
            <a:off x="4342756" y="6475413"/>
            <a:ext cx="530225" cy="182562"/>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Arial"/>
                <a:ea typeface="ＭＳ Ｐゴシック" charset="-128"/>
                <a:cs typeface="+mn-cs"/>
              </a:rPr>
              <a:t>Slide </a:t>
            </a:r>
            <a:fld id="{E1A173A1-C39B-41EB-BCF2-B522BCC141FC}" type="slidenum">
              <a:rPr kumimoji="0" lang="en-US" altLang="ja-JP" sz="1400" b="0" i="0" u="none" strike="noStrike" kern="1200" cap="none" spc="0" normalizeH="0" baseline="0" noProof="0">
                <a:ln>
                  <a:noFill/>
                </a:ln>
                <a:solidFill>
                  <a:srgbClr val="000000"/>
                </a:solidFill>
                <a:effectLst/>
                <a:uLnTx/>
                <a:uFillTx/>
                <a:latin typeface="Arial"/>
                <a:ea typeface="ＭＳ Ｐゴシック"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en-US" altLang="ja-JP" sz="1400"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26626" name="Rectangle 2"/>
          <p:cNvSpPr>
            <a:spLocks noGrp="1" noChangeArrowheads="1"/>
          </p:cNvSpPr>
          <p:nvPr>
            <p:ph type="ctrTitle"/>
          </p:nvPr>
        </p:nvSpPr>
        <p:spPr>
          <a:xfrm>
            <a:off x="792696" y="620688"/>
            <a:ext cx="7558608" cy="5832068"/>
          </a:xfrm>
        </p:spPr>
        <p:txBody>
          <a:bodyPr/>
          <a:lstStyle/>
          <a:p>
            <a:r>
              <a:rPr lang="en-US" altLang="ja-JP" b="1" dirty="0">
                <a:ea typeface="ＭＳ Ｐゴシック" pitchFamily="50" charset="-128"/>
              </a:rPr>
              <a:t>Proposal of MAC Revision for </a:t>
            </a:r>
            <a:r>
              <a:rPr lang="en-US" altLang="ja-JP" b="1" dirty="0" err="1">
                <a:ea typeface="ＭＳ Ｐゴシック" pitchFamily="50" charset="-128"/>
              </a:rPr>
              <a:t>for</a:t>
            </a:r>
            <a:r>
              <a:rPr lang="en-US" altLang="ja-JP" b="1" dirty="0">
                <a:ea typeface="ＭＳ Ｐゴシック" pitchFamily="50" charset="-128"/>
              </a:rPr>
              <a:t> IEEE802.15.6ma in Class 1 of Coexistence of Multiple BANs</a:t>
            </a:r>
            <a:br>
              <a:rPr lang="en-US" altLang="ja-JP" b="1" dirty="0">
                <a:ea typeface="ＭＳ Ｐゴシック" pitchFamily="50" charset="-128"/>
              </a:rPr>
            </a:br>
            <a:br>
              <a:rPr lang="en-US" altLang="ja-JP" sz="2800" dirty="0">
                <a:ea typeface="ＭＳ Ｐゴシック" pitchFamily="50" charset="-128"/>
              </a:rPr>
            </a:br>
            <a:r>
              <a:rPr lang="en-US" altLang="ja-JP" sz="2800" dirty="0">
                <a:ea typeface="ＭＳ Ｐゴシック" pitchFamily="50" charset="-128"/>
              </a:rPr>
              <a:t>November 15</a:t>
            </a:r>
            <a:r>
              <a:rPr lang="en-US" altLang="ja-JP" sz="2800" baseline="30000" dirty="0">
                <a:ea typeface="ＭＳ Ｐゴシック" pitchFamily="50" charset="-128"/>
              </a:rPr>
              <a:t>th</a:t>
            </a:r>
            <a:r>
              <a:rPr lang="en-US" altLang="ja-JP" sz="2800" dirty="0">
                <a:ea typeface="ＭＳ Ｐゴシック" pitchFamily="50" charset="-128"/>
              </a:rPr>
              <a:t>, 2023</a:t>
            </a:r>
            <a:br>
              <a:rPr lang="en-US" altLang="ja-JP" sz="2800" dirty="0">
                <a:ea typeface="ＭＳ Ｐゴシック" pitchFamily="50" charset="-128"/>
              </a:rPr>
            </a:br>
            <a:br>
              <a:rPr lang="en-US" altLang="ja-JP" sz="2800" dirty="0">
                <a:ea typeface="ＭＳ Ｐゴシック" pitchFamily="50" charset="-128"/>
              </a:rPr>
            </a:br>
            <a:r>
              <a:rPr lang="en-US" altLang="ja-JP" sz="3200" dirty="0">
                <a:ea typeface="ＭＳ Ｐゴシック" pitchFamily="50" charset="-128"/>
              </a:rPr>
              <a:t>Ryuji Kohno</a:t>
            </a:r>
            <a:br>
              <a:rPr lang="en-US" altLang="ja-JP" sz="3200" dirty="0">
                <a:ea typeface="ＭＳ Ｐゴシック" pitchFamily="50" charset="-128"/>
              </a:rPr>
            </a:br>
            <a:r>
              <a:rPr lang="en-US" altLang="ja-JP" sz="2400" dirty="0">
                <a:ea typeface="ＭＳ Ｐゴシック" pitchFamily="50" charset="-128"/>
              </a:rPr>
              <a:t>Yokohama National University(YNU),</a:t>
            </a:r>
            <a:br>
              <a:rPr lang="en-US" altLang="ja-JP" sz="2400" dirty="0">
                <a:ea typeface="ＭＳ Ｐゴシック" pitchFamily="50" charset="-128"/>
              </a:rPr>
            </a:br>
            <a:r>
              <a:rPr lang="en-US" altLang="ja-JP" sz="2400" dirty="0">
                <a:ea typeface="ＭＳ Ｐゴシック" pitchFamily="50" charset="-128"/>
              </a:rPr>
              <a:t>YRP International Alliance Institute(YRP-IAI)</a:t>
            </a:r>
            <a:endParaRPr lang="ja-JP" altLang="ja-JP" dirty="0"/>
          </a:p>
        </p:txBody>
      </p:sp>
      <p:sp>
        <p:nvSpPr>
          <p:cNvPr id="8" name="Rectangle 4">
            <a:extLst>
              <a:ext uri="{FF2B5EF4-FFF2-40B4-BE49-F238E27FC236}">
                <a16:creationId xmlns:a16="http://schemas.microsoft.com/office/drawing/2014/main" id="{7452B46E-22D1-4A52-AD68-016DFFC763DA}"/>
              </a:ext>
            </a:extLst>
          </p:cNvPr>
          <p:cNvSpPr>
            <a:spLocks noGrp="1" noChangeArrowheads="1"/>
          </p:cNvSpPr>
          <p:nvPr>
            <p:ph type="dt" sz="half" idx="2"/>
          </p:nvPr>
        </p:nvSpPr>
        <p:spPr bwMode="auto">
          <a:xfrm>
            <a:off x="684483" y="405244"/>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November 2023</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a:xfrm>
            <a:off x="684483" y="394156"/>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November 2023</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6" name="テキスト ボックス 5">
            <a:extLst>
              <a:ext uri="{FF2B5EF4-FFF2-40B4-BE49-F238E27FC236}">
                <a16:creationId xmlns:a16="http://schemas.microsoft.com/office/drawing/2014/main" id="{FC670CD6-24CB-69C2-0F1F-0DDDB57A2CE7}"/>
              </a:ext>
            </a:extLst>
          </p:cNvPr>
          <p:cNvSpPr txBox="1"/>
          <p:nvPr/>
        </p:nvSpPr>
        <p:spPr>
          <a:xfrm>
            <a:off x="5186134" y="280143"/>
            <a:ext cx="3483428" cy="338554"/>
          </a:xfrm>
          <a:prstGeom prst="rect">
            <a:avLst/>
          </a:prstGeom>
          <a:solidFill>
            <a:schemeClr val="bg1"/>
          </a:solid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Arial"/>
                <a:ea typeface="+mn-ea"/>
                <a:cs typeface="+mn-cs"/>
              </a:rPr>
              <a:t>doc.:IEEE802.15.23-0469-01-06ma</a:t>
            </a:r>
            <a:endParaRPr kumimoji="1" lang="ja-JP" altLang="en-US"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4" name="タイトル 3">
            <a:extLst>
              <a:ext uri="{FF2B5EF4-FFF2-40B4-BE49-F238E27FC236}">
                <a16:creationId xmlns:a16="http://schemas.microsoft.com/office/drawing/2014/main" id="{9FB2E767-13EC-5131-68BA-A2FBD726AE6A}"/>
              </a:ext>
            </a:extLst>
          </p:cNvPr>
          <p:cNvSpPr>
            <a:spLocks noGrp="1"/>
          </p:cNvSpPr>
          <p:nvPr>
            <p:ph type="title"/>
          </p:nvPr>
        </p:nvSpPr>
        <p:spPr/>
        <p:txBody>
          <a:bodyPr/>
          <a:lstStyle/>
          <a:p>
            <a:r>
              <a:rPr lang="en-US" altLang="ja-JP" dirty="0"/>
              <a:t>Motivation and Purpose</a:t>
            </a:r>
            <a:endParaRPr kumimoji="1" lang="ja-JP" altLang="en-US" dirty="0"/>
          </a:p>
        </p:txBody>
      </p:sp>
      <p:sp>
        <p:nvSpPr>
          <p:cNvPr id="9" name="テキスト ボックス 8">
            <a:extLst>
              <a:ext uri="{FF2B5EF4-FFF2-40B4-BE49-F238E27FC236}">
                <a16:creationId xmlns:a16="http://schemas.microsoft.com/office/drawing/2014/main" id="{654869FF-C25F-4DE9-B54B-E916DF50AF40}"/>
              </a:ext>
            </a:extLst>
          </p:cNvPr>
          <p:cNvSpPr txBox="1"/>
          <p:nvPr/>
        </p:nvSpPr>
        <p:spPr>
          <a:xfrm>
            <a:off x="1149531" y="1817654"/>
            <a:ext cx="6777011" cy="3416320"/>
          </a:xfrm>
          <a:prstGeom prst="rect">
            <a:avLst/>
          </a:prstGeom>
          <a:noFill/>
        </p:spPr>
        <p:txBody>
          <a:bodyPr wrap="square">
            <a:spAutoFit/>
          </a:bodyPr>
          <a:lstStyle/>
          <a:p>
            <a:pPr marL="285750" indent="-285750" algn="just">
              <a:buFont typeface="Wingdings" panose="05000000000000000000" pitchFamily="2" charset="2"/>
              <a:buChar char="l"/>
            </a:pPr>
            <a:r>
              <a:rPr lang="en-US" altLang="ja-JP" dirty="0"/>
              <a:t>In a current draft#1.9 of IEEE802.15.6ma, for class 1 of </a:t>
            </a:r>
            <a:r>
              <a:rPr lang="en-US" altLang="ja-JP" dirty="0" err="1"/>
              <a:t>coexistene</a:t>
            </a:r>
            <a:r>
              <a:rPr lang="en-US" altLang="ja-JP" dirty="0"/>
              <a:t> of multiple new BANs,  it seems that a group coordinator or coordinator hub transmits only information of starting point of access phase of CAP and CFP to other coordinators of coexisting BANs in a group or a leaf hub. Individual leaf hubs control their own access phase of CAP and CFP by individual B-Beacons independently.</a:t>
            </a:r>
          </a:p>
          <a:p>
            <a:pPr algn="just"/>
            <a:endParaRPr lang="en-US" altLang="ja-JP" dirty="0"/>
          </a:p>
          <a:p>
            <a:pPr marL="285750" indent="-285750" algn="just">
              <a:buFont typeface="Wingdings" panose="05000000000000000000" pitchFamily="2" charset="2"/>
              <a:buChar char="l"/>
            </a:pPr>
            <a:r>
              <a:rPr lang="en-US" altLang="ja-JP" dirty="0"/>
              <a:t>In order to perform enhanced </a:t>
            </a:r>
            <a:r>
              <a:rPr lang="en-US" altLang="ja-JP" dirty="0" err="1"/>
              <a:t>dependabiity</a:t>
            </a:r>
            <a:r>
              <a:rPr lang="en-US" altLang="ja-JP" dirty="0"/>
              <a:t>, a group coordinator or coordinator hub should manage or control all access phases of other coordinators or leaf coordinators in the same group in class 1 of coexistence.</a:t>
            </a:r>
            <a:endParaRPr lang="ja-JP" altLang="en-US" dirty="0"/>
          </a:p>
        </p:txBody>
      </p:sp>
      <p:sp>
        <p:nvSpPr>
          <p:cNvPr id="16" name="スライド番号プレースホルダー 15">
            <a:extLst>
              <a:ext uri="{FF2B5EF4-FFF2-40B4-BE49-F238E27FC236}">
                <a16:creationId xmlns:a16="http://schemas.microsoft.com/office/drawing/2014/main" id="{13612E2A-61D7-A607-7526-91B63E8A1333}"/>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3</a:t>
            </a:fld>
            <a:endParaRPr lang="en-US" altLang="ja-JP" dirty="0"/>
          </a:p>
        </p:txBody>
      </p:sp>
    </p:spTree>
    <p:extLst>
      <p:ext uri="{BB962C8B-B14F-4D97-AF65-F5344CB8AC3E}">
        <p14:creationId xmlns:p14="http://schemas.microsoft.com/office/powerpoint/2010/main" val="3216736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EAF117-C908-749A-591B-22B8109DA0CF}"/>
              </a:ext>
            </a:extLst>
          </p:cNvPr>
          <p:cNvSpPr>
            <a:spLocks noGrp="1"/>
          </p:cNvSpPr>
          <p:nvPr>
            <p:ph type="title"/>
          </p:nvPr>
        </p:nvSpPr>
        <p:spPr/>
        <p:txBody>
          <a:bodyPr/>
          <a:lstStyle/>
          <a:p>
            <a:r>
              <a:rPr kumimoji="1" lang="en-US" altLang="ja-JP" sz="2800" b="1" dirty="0"/>
              <a:t>Proposal of D-Beacon Modification in Class 1 of </a:t>
            </a:r>
            <a:r>
              <a:rPr kumimoji="1" lang="en-US" altLang="ja-JP" sz="2800" b="1" dirty="0" err="1"/>
              <a:t>Coexstence</a:t>
            </a:r>
            <a:r>
              <a:rPr kumimoji="1" lang="en-US" altLang="ja-JP" sz="2800" b="1" dirty="0"/>
              <a:t> of Multiple 15.6ma BANs </a:t>
            </a:r>
            <a:endParaRPr kumimoji="1" lang="ja-JP" altLang="en-US" sz="2800" b="1" dirty="0"/>
          </a:p>
        </p:txBody>
      </p:sp>
      <p:sp>
        <p:nvSpPr>
          <p:cNvPr id="3" name="スライド番号プレースホルダー 2">
            <a:extLst>
              <a:ext uri="{FF2B5EF4-FFF2-40B4-BE49-F238E27FC236}">
                <a16:creationId xmlns:a16="http://schemas.microsoft.com/office/drawing/2014/main" id="{9C7C8586-0E7C-C6B8-68E2-10E4AD7E786A}"/>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4</a:t>
            </a:fld>
            <a:endParaRPr lang="en-US" altLang="ja-JP" dirty="0"/>
          </a:p>
        </p:txBody>
      </p:sp>
      <p:sp>
        <p:nvSpPr>
          <p:cNvPr id="4" name="日付プレースホルダー 3">
            <a:extLst>
              <a:ext uri="{FF2B5EF4-FFF2-40B4-BE49-F238E27FC236}">
                <a16:creationId xmlns:a16="http://schemas.microsoft.com/office/drawing/2014/main" id="{55D386D4-306C-1A87-934E-AD0E71649209}"/>
              </a:ext>
            </a:extLst>
          </p:cNvPr>
          <p:cNvSpPr>
            <a:spLocks noGrp="1"/>
          </p:cNvSpPr>
          <p:nvPr>
            <p:ph type="dt" sz="half" idx="2"/>
          </p:nvPr>
        </p:nvSpPr>
        <p:spPr/>
        <p:txBody>
          <a:bodyPr/>
          <a:lstStyle/>
          <a:p>
            <a:r>
              <a:rPr lang="en-US" altLang="ja-JP"/>
              <a:t>November 2023</a:t>
            </a:r>
            <a:endParaRPr lang="en-US" altLang="ja-JP" dirty="0"/>
          </a:p>
        </p:txBody>
      </p:sp>
      <p:sp>
        <p:nvSpPr>
          <p:cNvPr id="6" name="テキスト ボックス 5">
            <a:extLst>
              <a:ext uri="{FF2B5EF4-FFF2-40B4-BE49-F238E27FC236}">
                <a16:creationId xmlns:a16="http://schemas.microsoft.com/office/drawing/2014/main" id="{9A1CD124-BE1D-623B-902C-7CC1676E9E3E}"/>
              </a:ext>
            </a:extLst>
          </p:cNvPr>
          <p:cNvSpPr txBox="1"/>
          <p:nvPr/>
        </p:nvSpPr>
        <p:spPr>
          <a:xfrm>
            <a:off x="753623" y="1770549"/>
            <a:ext cx="7528228" cy="4524315"/>
          </a:xfrm>
          <a:prstGeom prst="rect">
            <a:avLst/>
          </a:prstGeom>
          <a:noFill/>
        </p:spPr>
        <p:txBody>
          <a:bodyPr wrap="square">
            <a:spAutoFit/>
          </a:bodyPr>
          <a:lstStyle/>
          <a:p>
            <a:pPr marL="285750" indent="-285750">
              <a:buFont typeface="Arial" panose="020B0604020202020204" pitchFamily="34" charset="0"/>
              <a:buChar char="•"/>
            </a:pPr>
            <a:r>
              <a:rPr lang="en-US" altLang="ja-JP" dirty="0"/>
              <a:t>A scheme of a group </a:t>
            </a:r>
            <a:r>
              <a:rPr lang="en-US" altLang="ja-JP" dirty="0" err="1"/>
              <a:t>coordimato's</a:t>
            </a:r>
            <a:r>
              <a:rPr lang="en-US" altLang="ja-JP" dirty="0"/>
              <a:t> or coordinator hub's controlling all access phase of CFP and CAP of all other coordinators or leaf hubs  in the same group of coexisting BANs in class 1 by adding some information in D-Beacon.</a:t>
            </a:r>
          </a:p>
          <a:p>
            <a:pPr marL="285750" indent="-285750">
              <a:buFont typeface="Arial" panose="020B0604020202020204" pitchFamily="34" charset="0"/>
              <a:buChar char="•"/>
            </a:pPr>
            <a:r>
              <a:rPr lang="en-US" altLang="ja-JP" dirty="0"/>
              <a:t>Since CAP is a period in which contention must be assumed,  any temporal overlap of CAPs in both a group coordinator and other coordinators in the same group of coexisting BANs  may be no </a:t>
            </a:r>
            <a:r>
              <a:rPr lang="en-US" altLang="ja-JP" dirty="0" err="1"/>
              <a:t>probem</a:t>
            </a:r>
            <a:r>
              <a:rPr lang="en-US" altLang="ja-JP" dirty="0"/>
              <a:t>. However, when packet traffic increases according to increase of nodes, PER(Packet Error Ratio) must increase. So, an extra scheme to assign CAP into other periods such as non access period(NAP) may be better,</a:t>
            </a:r>
          </a:p>
          <a:p>
            <a:pPr marL="285750" indent="-285750">
              <a:buFont typeface="Arial" panose="020B0604020202020204" pitchFamily="34" charset="0"/>
              <a:buChar char="•"/>
            </a:pPr>
            <a:r>
              <a:rPr lang="en-US" altLang="ja-JP" dirty="0"/>
              <a:t>In order to perform enhanced dependability, a group coordinator or coordinator hub should control all CAPs of the same group of coexisting BANs be assigned within the same time slot or into other new periods such as NAP.</a:t>
            </a:r>
          </a:p>
          <a:p>
            <a:pPr marL="285750" indent="-285750">
              <a:buFont typeface="Arial" panose="020B0604020202020204" pitchFamily="34" charset="0"/>
              <a:buChar char="•"/>
            </a:pPr>
            <a:r>
              <a:rPr lang="en-US" altLang="ja-JP" dirty="0"/>
              <a:t>The following figure A shows a our proposal of revised Access </a:t>
            </a:r>
            <a:r>
              <a:rPr lang="en-US" altLang="ja-JP" dirty="0" err="1"/>
              <a:t>Offse</a:t>
            </a:r>
            <a:r>
              <a:rPr lang="en-US" altLang="ja-JP" dirty="0"/>
              <a:t>.</a:t>
            </a:r>
            <a:endParaRPr lang="ja-JP" altLang="en-US" dirty="0"/>
          </a:p>
        </p:txBody>
      </p:sp>
    </p:spTree>
    <p:extLst>
      <p:ext uri="{BB962C8B-B14F-4D97-AF65-F5344CB8AC3E}">
        <p14:creationId xmlns:p14="http://schemas.microsoft.com/office/powerpoint/2010/main" val="3079958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E917EA-5425-CB8C-1B2E-953CD43A68AF}"/>
              </a:ext>
            </a:extLst>
          </p:cNvPr>
          <p:cNvSpPr>
            <a:spLocks noGrp="1"/>
          </p:cNvSpPr>
          <p:nvPr>
            <p:ph type="title"/>
          </p:nvPr>
        </p:nvSpPr>
        <p:spPr>
          <a:xfrm>
            <a:off x="919975" y="642153"/>
            <a:ext cx="7772400" cy="1066800"/>
          </a:xfrm>
        </p:spPr>
        <p:txBody>
          <a:bodyPr/>
          <a:lstStyle/>
          <a:p>
            <a:r>
              <a:rPr kumimoji="1" lang="en-US" altLang="ja-JP" sz="2800" b="1" dirty="0"/>
              <a:t>Proposal of D-Beacon Modification in Class 1 of </a:t>
            </a:r>
            <a:r>
              <a:rPr kumimoji="1" lang="en-US" altLang="ja-JP" sz="2800" b="1" dirty="0" err="1"/>
              <a:t>Coexstence</a:t>
            </a:r>
            <a:r>
              <a:rPr kumimoji="1" lang="en-US" altLang="ja-JP" sz="2800" b="1" dirty="0"/>
              <a:t> of Multiple 15.6ma BANs </a:t>
            </a:r>
            <a:endParaRPr kumimoji="1" lang="ja-JP" altLang="en-US" sz="2800" b="1" dirty="0"/>
          </a:p>
        </p:txBody>
      </p:sp>
      <p:sp>
        <p:nvSpPr>
          <p:cNvPr id="3" name="スライド番号プレースホルダー 2">
            <a:extLst>
              <a:ext uri="{FF2B5EF4-FFF2-40B4-BE49-F238E27FC236}">
                <a16:creationId xmlns:a16="http://schemas.microsoft.com/office/drawing/2014/main" id="{C42F4CFA-7D54-577F-D79E-013AC995B092}"/>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5</a:t>
            </a:fld>
            <a:endParaRPr lang="en-US" altLang="ja-JP" dirty="0"/>
          </a:p>
        </p:txBody>
      </p:sp>
      <p:sp>
        <p:nvSpPr>
          <p:cNvPr id="4" name="日付プレースホルダー 3">
            <a:extLst>
              <a:ext uri="{FF2B5EF4-FFF2-40B4-BE49-F238E27FC236}">
                <a16:creationId xmlns:a16="http://schemas.microsoft.com/office/drawing/2014/main" id="{BC2000B4-7150-1DC6-5DB1-1611AFA103B1}"/>
              </a:ext>
            </a:extLst>
          </p:cNvPr>
          <p:cNvSpPr>
            <a:spLocks noGrp="1"/>
          </p:cNvSpPr>
          <p:nvPr>
            <p:ph type="dt" sz="half" idx="2"/>
          </p:nvPr>
        </p:nvSpPr>
        <p:spPr/>
        <p:txBody>
          <a:bodyPr/>
          <a:lstStyle/>
          <a:p>
            <a:r>
              <a:rPr lang="en-US" altLang="ja-JP"/>
              <a:t>November 2023</a:t>
            </a:r>
            <a:endParaRPr lang="en-US" altLang="ja-JP" dirty="0"/>
          </a:p>
        </p:txBody>
      </p:sp>
      <p:graphicFrame>
        <p:nvGraphicFramePr>
          <p:cNvPr id="5" name="表 4">
            <a:extLst>
              <a:ext uri="{FF2B5EF4-FFF2-40B4-BE49-F238E27FC236}">
                <a16:creationId xmlns:a16="http://schemas.microsoft.com/office/drawing/2014/main" id="{16C7B890-16EE-48B7-E6D2-5C403BCE1A83}"/>
              </a:ext>
            </a:extLst>
          </p:cNvPr>
          <p:cNvGraphicFramePr>
            <a:graphicFrameLocks noGrp="1"/>
          </p:cNvGraphicFramePr>
          <p:nvPr>
            <p:extLst>
              <p:ext uri="{D42A27DB-BD31-4B8C-83A1-F6EECF244321}">
                <p14:modId xmlns:p14="http://schemas.microsoft.com/office/powerpoint/2010/main" val="4199913863"/>
              </p:ext>
            </p:extLst>
          </p:nvPr>
        </p:nvGraphicFramePr>
        <p:xfrm>
          <a:off x="1187605" y="1994966"/>
          <a:ext cx="7004424" cy="479044"/>
        </p:xfrm>
        <a:graphic>
          <a:graphicData uri="http://schemas.openxmlformats.org/drawingml/2006/table">
            <a:tbl>
              <a:tblPr firstRow="1" firstCol="1" bandRow="1"/>
              <a:tblGrid>
                <a:gridCol w="875189">
                  <a:extLst>
                    <a:ext uri="{9D8B030D-6E8A-4147-A177-3AD203B41FA5}">
                      <a16:colId xmlns:a16="http://schemas.microsoft.com/office/drawing/2014/main" val="3441027370"/>
                    </a:ext>
                  </a:extLst>
                </a:gridCol>
                <a:gridCol w="875917">
                  <a:extLst>
                    <a:ext uri="{9D8B030D-6E8A-4147-A177-3AD203B41FA5}">
                      <a16:colId xmlns:a16="http://schemas.microsoft.com/office/drawing/2014/main" val="3720053638"/>
                    </a:ext>
                  </a:extLst>
                </a:gridCol>
                <a:gridCol w="875189">
                  <a:extLst>
                    <a:ext uri="{9D8B030D-6E8A-4147-A177-3AD203B41FA5}">
                      <a16:colId xmlns:a16="http://schemas.microsoft.com/office/drawing/2014/main" val="3845071965"/>
                    </a:ext>
                  </a:extLst>
                </a:gridCol>
                <a:gridCol w="875917">
                  <a:extLst>
                    <a:ext uri="{9D8B030D-6E8A-4147-A177-3AD203B41FA5}">
                      <a16:colId xmlns:a16="http://schemas.microsoft.com/office/drawing/2014/main" val="1075772445"/>
                    </a:ext>
                  </a:extLst>
                </a:gridCol>
                <a:gridCol w="875189">
                  <a:extLst>
                    <a:ext uri="{9D8B030D-6E8A-4147-A177-3AD203B41FA5}">
                      <a16:colId xmlns:a16="http://schemas.microsoft.com/office/drawing/2014/main" val="4024339350"/>
                    </a:ext>
                  </a:extLst>
                </a:gridCol>
                <a:gridCol w="875917">
                  <a:extLst>
                    <a:ext uri="{9D8B030D-6E8A-4147-A177-3AD203B41FA5}">
                      <a16:colId xmlns:a16="http://schemas.microsoft.com/office/drawing/2014/main" val="3711266421"/>
                    </a:ext>
                  </a:extLst>
                </a:gridCol>
                <a:gridCol w="875189">
                  <a:extLst>
                    <a:ext uri="{9D8B030D-6E8A-4147-A177-3AD203B41FA5}">
                      <a16:colId xmlns:a16="http://schemas.microsoft.com/office/drawing/2014/main" val="2661950399"/>
                    </a:ext>
                  </a:extLst>
                </a:gridCol>
                <a:gridCol w="875917">
                  <a:extLst>
                    <a:ext uri="{9D8B030D-6E8A-4147-A177-3AD203B41FA5}">
                      <a16:colId xmlns:a16="http://schemas.microsoft.com/office/drawing/2014/main" val="1043148757"/>
                    </a:ext>
                  </a:extLst>
                </a:gridCol>
              </a:tblGrid>
              <a:tr h="0">
                <a:tc>
                  <a:txBody>
                    <a:bodyPr/>
                    <a:lstStyle/>
                    <a:p>
                      <a:pPr algn="just">
                        <a:lnSpc>
                          <a:spcPct val="107000"/>
                        </a:lnSpc>
                      </a:pPr>
                      <a:r>
                        <a:rPr lang="en-US" sz="1600" b="1">
                          <a:effectLst/>
                          <a:latin typeface="Century" panose="02040604050505020304" pitchFamily="18" charset="0"/>
                          <a:ea typeface="ＭＳ 明朝" panose="02020609040205080304" pitchFamily="17" charset="-128"/>
                          <a:cs typeface="Times New Roman" panose="02020603050405020304" pitchFamily="18" charset="0"/>
                        </a:rPr>
                        <a:t>b0</a:t>
                      </a:r>
                      <a:endParaRPr lang="ja-JP" sz="1600" b="1">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pPr>
                      <a:r>
                        <a:rPr lang="en-US" sz="1600" b="1">
                          <a:effectLst/>
                          <a:latin typeface="Century" panose="02040604050505020304" pitchFamily="18" charset="0"/>
                          <a:ea typeface="ＭＳ 明朝" panose="02020609040205080304" pitchFamily="17" charset="-128"/>
                          <a:cs typeface="Times New Roman" panose="02020603050405020304" pitchFamily="18" charset="0"/>
                        </a:rPr>
                        <a:t>b11</a:t>
                      </a:r>
                      <a:endParaRPr lang="ja-JP" sz="1600" b="1">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pPr>
                      <a:r>
                        <a:rPr lang="en-US" sz="1600" b="1">
                          <a:effectLst/>
                          <a:latin typeface="Century" panose="02040604050505020304" pitchFamily="18" charset="0"/>
                          <a:ea typeface="ＭＳ 明朝" panose="02020609040205080304" pitchFamily="17" charset="-128"/>
                          <a:cs typeface="Times New Roman" panose="02020603050405020304" pitchFamily="18" charset="0"/>
                        </a:rPr>
                        <a:t>b0</a:t>
                      </a:r>
                      <a:endParaRPr lang="ja-JP" sz="1600" b="1">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pPr>
                      <a:r>
                        <a:rPr lang="en-US" sz="1600" b="1">
                          <a:effectLst/>
                          <a:latin typeface="Century" panose="02040604050505020304" pitchFamily="18" charset="0"/>
                          <a:ea typeface="ＭＳ 明朝" panose="02020609040205080304" pitchFamily="17" charset="-128"/>
                          <a:cs typeface="Times New Roman" panose="02020603050405020304" pitchFamily="18" charset="0"/>
                        </a:rPr>
                        <a:t>b11</a:t>
                      </a:r>
                      <a:endParaRPr lang="ja-JP" sz="1600" b="1">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pPr>
                      <a:r>
                        <a:rPr lang="en-US" sz="1600" b="1">
                          <a:effectLst/>
                          <a:latin typeface="Century" panose="02040604050505020304" pitchFamily="18" charset="0"/>
                          <a:ea typeface="ＭＳ 明朝" panose="02020609040205080304" pitchFamily="17" charset="-128"/>
                          <a:cs typeface="Times New Roman" panose="02020603050405020304" pitchFamily="18" charset="0"/>
                        </a:rPr>
                        <a:t>b0</a:t>
                      </a:r>
                      <a:endParaRPr lang="ja-JP" sz="1600" b="1">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pPr>
                      <a:r>
                        <a:rPr lang="en-US" sz="1600" b="1">
                          <a:effectLst/>
                          <a:latin typeface="Century" panose="02040604050505020304" pitchFamily="18" charset="0"/>
                          <a:ea typeface="ＭＳ 明朝" panose="02020609040205080304" pitchFamily="17" charset="-128"/>
                          <a:cs typeface="Times New Roman" panose="02020603050405020304" pitchFamily="18" charset="0"/>
                        </a:rPr>
                        <a:t>b11</a:t>
                      </a:r>
                      <a:endParaRPr lang="ja-JP" sz="1600" b="1">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pPr>
                      <a:r>
                        <a:rPr lang="en-US" sz="1600" b="1">
                          <a:effectLst/>
                          <a:latin typeface="Century" panose="02040604050505020304" pitchFamily="18" charset="0"/>
                          <a:ea typeface="ＭＳ 明朝" panose="02020609040205080304" pitchFamily="17" charset="-128"/>
                          <a:cs typeface="Times New Roman" panose="02020603050405020304" pitchFamily="18" charset="0"/>
                        </a:rPr>
                        <a:t>b0</a:t>
                      </a:r>
                      <a:endParaRPr lang="ja-JP" sz="1600" b="1">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pPr>
                      <a:r>
                        <a:rPr lang="en-US" sz="1600" b="1">
                          <a:effectLst/>
                          <a:latin typeface="Century" panose="02040604050505020304" pitchFamily="18" charset="0"/>
                          <a:ea typeface="ＭＳ 明朝" panose="02020609040205080304" pitchFamily="17" charset="-128"/>
                          <a:cs typeface="Times New Roman" panose="02020603050405020304" pitchFamily="18" charset="0"/>
                        </a:rPr>
                        <a:t>b11</a:t>
                      </a:r>
                      <a:endParaRPr lang="ja-JP" sz="1600" b="1">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9175115"/>
                  </a:ext>
                </a:extLst>
              </a:tr>
              <a:tr h="0">
                <a:tc gridSpan="2">
                  <a:txBody>
                    <a:bodyPr/>
                    <a:lstStyle/>
                    <a:p>
                      <a:pPr algn="just">
                        <a:lnSpc>
                          <a:spcPct val="107000"/>
                        </a:lnSpc>
                      </a:pPr>
                      <a:r>
                        <a:rPr lang="en-US" sz="1600" b="1">
                          <a:effectLst/>
                          <a:latin typeface="Century" panose="02040604050505020304" pitchFamily="18" charset="0"/>
                          <a:ea typeface="ＭＳ 明朝" panose="02020609040205080304" pitchFamily="17" charset="-128"/>
                          <a:cs typeface="Times New Roman" panose="02020603050405020304" pitchFamily="18" charset="0"/>
                        </a:rPr>
                        <a:t>CAP start offset</a:t>
                      </a:r>
                      <a:endParaRPr lang="ja-JP" sz="1600" b="1">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just">
                        <a:lnSpc>
                          <a:spcPct val="107000"/>
                        </a:lnSpc>
                      </a:pPr>
                      <a:r>
                        <a:rPr lang="en-US" sz="1600" b="1">
                          <a:effectLst/>
                          <a:latin typeface="Century" panose="02040604050505020304" pitchFamily="18" charset="0"/>
                          <a:ea typeface="ＭＳ 明朝" panose="02020609040205080304" pitchFamily="17" charset="-128"/>
                          <a:cs typeface="Times New Roman" panose="02020603050405020304" pitchFamily="18" charset="0"/>
                        </a:rPr>
                        <a:t>CAP length</a:t>
                      </a:r>
                      <a:endParaRPr lang="ja-JP" sz="1600" b="1">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just">
                        <a:lnSpc>
                          <a:spcPct val="107000"/>
                        </a:lnSpc>
                      </a:pPr>
                      <a:r>
                        <a:rPr lang="en-US" sz="1600" b="1" dirty="0">
                          <a:effectLst/>
                          <a:latin typeface="Century" panose="02040604050505020304" pitchFamily="18" charset="0"/>
                          <a:ea typeface="ＭＳ 明朝" panose="02020609040205080304" pitchFamily="17" charset="-128"/>
                          <a:cs typeface="Times New Roman" panose="02020603050405020304" pitchFamily="18" charset="0"/>
                        </a:rPr>
                        <a:t>CFP start offset</a:t>
                      </a:r>
                      <a:endParaRPr lang="ja-JP" sz="1600" b="1"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just">
                        <a:lnSpc>
                          <a:spcPct val="107000"/>
                        </a:lnSpc>
                      </a:pPr>
                      <a:r>
                        <a:rPr lang="en-US" sz="1600" b="1" dirty="0">
                          <a:effectLst/>
                          <a:latin typeface="Century" panose="02040604050505020304" pitchFamily="18" charset="0"/>
                          <a:ea typeface="ＭＳ 明朝" panose="02020609040205080304" pitchFamily="17" charset="-128"/>
                          <a:cs typeface="Times New Roman" panose="02020603050405020304" pitchFamily="18" charset="0"/>
                        </a:rPr>
                        <a:t>CFP length</a:t>
                      </a:r>
                      <a:endParaRPr lang="ja-JP" sz="1600" b="1"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59664904"/>
                  </a:ext>
                </a:extLst>
              </a:tr>
            </a:tbl>
          </a:graphicData>
        </a:graphic>
      </p:graphicFrame>
      <p:cxnSp>
        <p:nvCxnSpPr>
          <p:cNvPr id="6" name="直線矢印コネクタ 5">
            <a:extLst>
              <a:ext uri="{FF2B5EF4-FFF2-40B4-BE49-F238E27FC236}">
                <a16:creationId xmlns:a16="http://schemas.microsoft.com/office/drawing/2014/main" id="{0B1D201F-D59B-2194-0CEC-E03A764482C8}"/>
              </a:ext>
            </a:extLst>
          </p:cNvPr>
          <p:cNvCxnSpPr/>
          <p:nvPr/>
        </p:nvCxnSpPr>
        <p:spPr>
          <a:xfrm>
            <a:off x="2619375" y="11558588"/>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3C40D183-8DFD-78B8-D63B-91FE0EE9FF5C}"/>
              </a:ext>
            </a:extLst>
          </p:cNvPr>
          <p:cNvCxnSpPr/>
          <p:nvPr/>
        </p:nvCxnSpPr>
        <p:spPr>
          <a:xfrm>
            <a:off x="4171950" y="11553825"/>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B6F40224-F31D-81DA-D35B-D155BC747E56}"/>
              </a:ext>
            </a:extLst>
          </p:cNvPr>
          <p:cNvCxnSpPr/>
          <p:nvPr/>
        </p:nvCxnSpPr>
        <p:spPr>
          <a:xfrm>
            <a:off x="5695950" y="11537950"/>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04CFEEB6-CCBD-608C-D818-AC05FD9D8BA7}"/>
              </a:ext>
            </a:extLst>
          </p:cNvPr>
          <p:cNvCxnSpPr/>
          <p:nvPr/>
        </p:nvCxnSpPr>
        <p:spPr>
          <a:xfrm>
            <a:off x="7172325" y="11560175"/>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ectangle 5">
            <a:extLst>
              <a:ext uri="{FF2B5EF4-FFF2-40B4-BE49-F238E27FC236}">
                <a16:creationId xmlns:a16="http://schemas.microsoft.com/office/drawing/2014/main" id="{8C82F5CA-473E-F47B-EE28-D150E34A229C}"/>
              </a:ext>
            </a:extLst>
          </p:cNvPr>
          <p:cNvSpPr>
            <a:spLocks noChangeArrowheads="1"/>
          </p:cNvSpPr>
          <p:nvPr/>
        </p:nvSpPr>
        <p:spPr bwMode="auto">
          <a:xfrm>
            <a:off x="1514475" y="3873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1" name="Rectangle 6">
            <a:extLst>
              <a:ext uri="{FF2B5EF4-FFF2-40B4-BE49-F238E27FC236}">
                <a16:creationId xmlns:a16="http://schemas.microsoft.com/office/drawing/2014/main" id="{7E80B496-D06D-F8D0-C258-88E1A92271CF}"/>
              </a:ext>
            </a:extLst>
          </p:cNvPr>
          <p:cNvSpPr>
            <a:spLocks noChangeArrowheads="1"/>
          </p:cNvSpPr>
          <p:nvPr/>
        </p:nvSpPr>
        <p:spPr bwMode="auto">
          <a:xfrm>
            <a:off x="1514475" y="4330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 name="Rectangle 7">
            <a:extLst>
              <a:ext uri="{FF2B5EF4-FFF2-40B4-BE49-F238E27FC236}">
                <a16:creationId xmlns:a16="http://schemas.microsoft.com/office/drawing/2014/main" id="{25BE61D1-D373-4AE1-225C-72EAAD25D027}"/>
              </a:ext>
            </a:extLst>
          </p:cNvPr>
          <p:cNvSpPr>
            <a:spLocks noChangeArrowheads="1"/>
          </p:cNvSpPr>
          <p:nvPr/>
        </p:nvSpPr>
        <p:spPr bwMode="auto">
          <a:xfrm>
            <a:off x="1514475" y="2472784"/>
            <a:ext cx="648652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a:t>
            </a:r>
            <a:r>
              <a:rPr kumimoji="0" lang="en-US" altLang="ja-JP"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Assumed that maximum </a:t>
            </a:r>
            <a:r>
              <a:rPr kumimoji="0" lang="en-US" altLang="ja-JP" b="0" i="0" u="none" strike="noStrike" cap="none" normalizeH="0" baseline="0" dirty="0" err="1">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superframe</a:t>
            </a:r>
            <a:r>
              <a:rPr kumimoji="0" lang="en-US" altLang="ja-JP"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length =4096slots</a:t>
            </a:r>
            <a:endParaRPr kumimoji="0" lang="en-US"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000" b="0" i="0" u="none" strike="noStrike" cap="none" normalizeH="0" baseline="0" dirty="0">
                <a:ln>
                  <a:noFill/>
                </a:ln>
                <a:solidFill>
                  <a:schemeClr val="tx1"/>
                </a:solidFill>
                <a:effectLst/>
                <a:latin typeface="Arial" panose="020B0604020202020204" pitchFamily="34" charset="0"/>
              </a:rPr>
              <a:t>        Figure A</a:t>
            </a:r>
          </a:p>
        </p:txBody>
      </p:sp>
      <p:sp>
        <p:nvSpPr>
          <p:cNvPr id="14" name="テキスト ボックス 13">
            <a:extLst>
              <a:ext uri="{FF2B5EF4-FFF2-40B4-BE49-F238E27FC236}">
                <a16:creationId xmlns:a16="http://schemas.microsoft.com/office/drawing/2014/main" id="{2510D4F2-C331-2B3C-ADD0-8F36AB6B2D20}"/>
              </a:ext>
            </a:extLst>
          </p:cNvPr>
          <p:cNvSpPr txBox="1"/>
          <p:nvPr/>
        </p:nvSpPr>
        <p:spPr>
          <a:xfrm>
            <a:off x="972215" y="3328639"/>
            <a:ext cx="7469258" cy="3139321"/>
          </a:xfrm>
          <a:prstGeom prst="rect">
            <a:avLst/>
          </a:prstGeom>
          <a:noFill/>
        </p:spPr>
        <p:txBody>
          <a:bodyPr wrap="square">
            <a:spAutoFit/>
          </a:bodyPr>
          <a:lstStyle/>
          <a:p>
            <a:r>
              <a:rPr lang="en-US" altLang="ja-JP" dirty="0"/>
              <a:t>1)Detect D-Beacon of BAN#1 by group coordinator or coordinator hub of BAN#2</a:t>
            </a:r>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r>
              <a:rPr lang="en-US" altLang="ja-JP" dirty="0" err="1"/>
              <a:t>FIgure</a:t>
            </a:r>
            <a:r>
              <a:rPr lang="en-US" altLang="ja-JP" dirty="0"/>
              <a:t> B</a:t>
            </a:r>
          </a:p>
        </p:txBody>
      </p:sp>
      <p:pic>
        <p:nvPicPr>
          <p:cNvPr id="25" name="図 24">
            <a:extLst>
              <a:ext uri="{FF2B5EF4-FFF2-40B4-BE49-F238E27FC236}">
                <a16:creationId xmlns:a16="http://schemas.microsoft.com/office/drawing/2014/main" id="{7F43E1C6-1FE9-85DB-25E5-E9BDD63AED87}"/>
              </a:ext>
            </a:extLst>
          </p:cNvPr>
          <p:cNvPicPr>
            <a:picLocks noChangeAspect="1"/>
          </p:cNvPicPr>
          <p:nvPr/>
        </p:nvPicPr>
        <p:blipFill>
          <a:blip r:embed="rId3"/>
          <a:stretch>
            <a:fillRect/>
          </a:stretch>
        </p:blipFill>
        <p:spPr>
          <a:xfrm>
            <a:off x="972215" y="4011100"/>
            <a:ext cx="7792644" cy="2122623"/>
          </a:xfrm>
          <a:prstGeom prst="rect">
            <a:avLst/>
          </a:prstGeom>
        </p:spPr>
      </p:pic>
    </p:spTree>
    <p:extLst>
      <p:ext uri="{BB962C8B-B14F-4D97-AF65-F5344CB8AC3E}">
        <p14:creationId xmlns:p14="http://schemas.microsoft.com/office/powerpoint/2010/main" val="184104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E917EA-5425-CB8C-1B2E-953CD43A68AF}"/>
              </a:ext>
            </a:extLst>
          </p:cNvPr>
          <p:cNvSpPr>
            <a:spLocks noGrp="1"/>
          </p:cNvSpPr>
          <p:nvPr>
            <p:ph type="title"/>
          </p:nvPr>
        </p:nvSpPr>
        <p:spPr>
          <a:xfrm>
            <a:off x="758282" y="597548"/>
            <a:ext cx="7772400" cy="1066800"/>
          </a:xfrm>
        </p:spPr>
        <p:txBody>
          <a:bodyPr/>
          <a:lstStyle/>
          <a:p>
            <a:r>
              <a:rPr kumimoji="1" lang="en-US" altLang="ja-JP" sz="2800" b="1" i="0" u="none" strike="noStrike" kern="0" cap="none" spc="0" normalizeH="0" baseline="0" noProof="0" dirty="0">
                <a:ln>
                  <a:noFill/>
                </a:ln>
                <a:solidFill>
                  <a:srgbClr val="000000"/>
                </a:solidFill>
                <a:effectLst/>
                <a:uLnTx/>
                <a:uFillTx/>
                <a:latin typeface="Times New Roman"/>
                <a:ea typeface="+mj-ea"/>
                <a:cs typeface="+mj-cs"/>
              </a:rPr>
              <a:t>Proposal of D-Beacon Modification in Class 1 of </a:t>
            </a:r>
            <a:r>
              <a:rPr kumimoji="1" lang="en-US" altLang="ja-JP" sz="2800" b="1" i="0" u="none" strike="noStrike" kern="0" cap="none" spc="0" normalizeH="0" baseline="0" noProof="0" dirty="0" err="1">
                <a:ln>
                  <a:noFill/>
                </a:ln>
                <a:solidFill>
                  <a:srgbClr val="000000"/>
                </a:solidFill>
                <a:effectLst/>
                <a:uLnTx/>
                <a:uFillTx/>
                <a:latin typeface="Times New Roman"/>
                <a:ea typeface="+mj-ea"/>
                <a:cs typeface="+mj-cs"/>
              </a:rPr>
              <a:t>Coexstence</a:t>
            </a:r>
            <a:r>
              <a:rPr kumimoji="1" lang="en-US" altLang="ja-JP" sz="2800" b="1" i="0" u="none" strike="noStrike" kern="0" cap="none" spc="0" normalizeH="0" baseline="0" noProof="0" dirty="0">
                <a:ln>
                  <a:noFill/>
                </a:ln>
                <a:solidFill>
                  <a:srgbClr val="000000"/>
                </a:solidFill>
                <a:effectLst/>
                <a:uLnTx/>
                <a:uFillTx/>
                <a:latin typeface="Times New Roman"/>
                <a:ea typeface="+mj-ea"/>
                <a:cs typeface="+mj-cs"/>
              </a:rPr>
              <a:t> of Multiple 15.6ma BANs </a:t>
            </a:r>
            <a:endParaRPr kumimoji="1" lang="ja-JP" altLang="en-US" dirty="0"/>
          </a:p>
        </p:txBody>
      </p:sp>
      <p:sp>
        <p:nvSpPr>
          <p:cNvPr id="3" name="スライド番号プレースホルダー 2">
            <a:extLst>
              <a:ext uri="{FF2B5EF4-FFF2-40B4-BE49-F238E27FC236}">
                <a16:creationId xmlns:a16="http://schemas.microsoft.com/office/drawing/2014/main" id="{C42F4CFA-7D54-577F-D79E-013AC995B092}"/>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6</a:t>
            </a:fld>
            <a:endParaRPr lang="en-US" altLang="ja-JP" dirty="0"/>
          </a:p>
        </p:txBody>
      </p:sp>
      <p:sp>
        <p:nvSpPr>
          <p:cNvPr id="4" name="日付プレースホルダー 3">
            <a:extLst>
              <a:ext uri="{FF2B5EF4-FFF2-40B4-BE49-F238E27FC236}">
                <a16:creationId xmlns:a16="http://schemas.microsoft.com/office/drawing/2014/main" id="{BC2000B4-7150-1DC6-5DB1-1611AFA103B1}"/>
              </a:ext>
            </a:extLst>
          </p:cNvPr>
          <p:cNvSpPr>
            <a:spLocks noGrp="1"/>
          </p:cNvSpPr>
          <p:nvPr>
            <p:ph type="dt" sz="half" idx="2"/>
          </p:nvPr>
        </p:nvSpPr>
        <p:spPr/>
        <p:txBody>
          <a:bodyPr/>
          <a:lstStyle/>
          <a:p>
            <a:r>
              <a:rPr lang="en-US" altLang="ja-JP"/>
              <a:t>November 2023</a:t>
            </a:r>
            <a:endParaRPr lang="en-US" altLang="ja-JP" dirty="0"/>
          </a:p>
        </p:txBody>
      </p:sp>
      <p:cxnSp>
        <p:nvCxnSpPr>
          <p:cNvPr id="6" name="直線矢印コネクタ 5">
            <a:extLst>
              <a:ext uri="{FF2B5EF4-FFF2-40B4-BE49-F238E27FC236}">
                <a16:creationId xmlns:a16="http://schemas.microsoft.com/office/drawing/2014/main" id="{0B1D201F-D59B-2194-0CEC-E03A764482C8}"/>
              </a:ext>
            </a:extLst>
          </p:cNvPr>
          <p:cNvCxnSpPr/>
          <p:nvPr/>
        </p:nvCxnSpPr>
        <p:spPr>
          <a:xfrm>
            <a:off x="2619375" y="11558588"/>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3C40D183-8DFD-78B8-D63B-91FE0EE9FF5C}"/>
              </a:ext>
            </a:extLst>
          </p:cNvPr>
          <p:cNvCxnSpPr/>
          <p:nvPr/>
        </p:nvCxnSpPr>
        <p:spPr>
          <a:xfrm>
            <a:off x="4171950" y="11553825"/>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B6F40224-F31D-81DA-D35B-D155BC747E56}"/>
              </a:ext>
            </a:extLst>
          </p:cNvPr>
          <p:cNvCxnSpPr/>
          <p:nvPr/>
        </p:nvCxnSpPr>
        <p:spPr>
          <a:xfrm>
            <a:off x="5695950" y="11537950"/>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04CFEEB6-CCBD-608C-D818-AC05FD9D8BA7}"/>
              </a:ext>
            </a:extLst>
          </p:cNvPr>
          <p:cNvCxnSpPr/>
          <p:nvPr/>
        </p:nvCxnSpPr>
        <p:spPr>
          <a:xfrm>
            <a:off x="7172325" y="11560175"/>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ectangle 5">
            <a:extLst>
              <a:ext uri="{FF2B5EF4-FFF2-40B4-BE49-F238E27FC236}">
                <a16:creationId xmlns:a16="http://schemas.microsoft.com/office/drawing/2014/main" id="{8C82F5CA-473E-F47B-EE28-D150E34A229C}"/>
              </a:ext>
            </a:extLst>
          </p:cNvPr>
          <p:cNvSpPr>
            <a:spLocks noChangeArrowheads="1"/>
          </p:cNvSpPr>
          <p:nvPr/>
        </p:nvSpPr>
        <p:spPr bwMode="auto">
          <a:xfrm>
            <a:off x="1514475" y="3873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1" name="Rectangle 6">
            <a:extLst>
              <a:ext uri="{FF2B5EF4-FFF2-40B4-BE49-F238E27FC236}">
                <a16:creationId xmlns:a16="http://schemas.microsoft.com/office/drawing/2014/main" id="{7E80B496-D06D-F8D0-C258-88E1A92271CF}"/>
              </a:ext>
            </a:extLst>
          </p:cNvPr>
          <p:cNvSpPr>
            <a:spLocks noChangeArrowheads="1"/>
          </p:cNvSpPr>
          <p:nvPr/>
        </p:nvSpPr>
        <p:spPr bwMode="auto">
          <a:xfrm>
            <a:off x="1514475" y="4330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 name="テキスト ボックス 14">
            <a:extLst>
              <a:ext uri="{FF2B5EF4-FFF2-40B4-BE49-F238E27FC236}">
                <a16:creationId xmlns:a16="http://schemas.microsoft.com/office/drawing/2014/main" id="{8B17D13A-9A2B-B6F0-06EA-E1A64383C3DE}"/>
              </a:ext>
            </a:extLst>
          </p:cNvPr>
          <p:cNvSpPr txBox="1"/>
          <p:nvPr/>
        </p:nvSpPr>
        <p:spPr>
          <a:xfrm>
            <a:off x="684483" y="1741737"/>
            <a:ext cx="7716644" cy="646331"/>
          </a:xfrm>
          <a:prstGeom prst="rect">
            <a:avLst/>
          </a:prstGeom>
          <a:noFill/>
        </p:spPr>
        <p:txBody>
          <a:bodyPr wrap="square">
            <a:spAutoFit/>
          </a:bodyPr>
          <a:lstStyle/>
          <a:p>
            <a:r>
              <a:rPr lang="en-US" altLang="ja-JP" dirty="0"/>
              <a:t>2) In case that coordinator of BAN#2 transmits request to join in a group of coexisting BANs as a leaf hub which is not a group coordinator</a:t>
            </a:r>
          </a:p>
        </p:txBody>
      </p:sp>
      <p:pic>
        <p:nvPicPr>
          <p:cNvPr id="5" name="図 4" descr="タイムライン&#10;&#10;自動的に生成された説明">
            <a:extLst>
              <a:ext uri="{FF2B5EF4-FFF2-40B4-BE49-F238E27FC236}">
                <a16:creationId xmlns:a16="http://schemas.microsoft.com/office/drawing/2014/main" id="{2B884504-1C48-013F-A458-09CF39CDD6D6}"/>
              </a:ext>
            </a:extLst>
          </p:cNvPr>
          <p:cNvPicPr>
            <a:picLocks noChangeAspect="1"/>
          </p:cNvPicPr>
          <p:nvPr/>
        </p:nvPicPr>
        <p:blipFill>
          <a:blip r:embed="rId2"/>
          <a:stretch>
            <a:fillRect/>
          </a:stretch>
        </p:blipFill>
        <p:spPr>
          <a:xfrm>
            <a:off x="373875" y="2662670"/>
            <a:ext cx="8396560" cy="3365600"/>
          </a:xfrm>
          <a:prstGeom prst="rect">
            <a:avLst/>
          </a:prstGeom>
        </p:spPr>
      </p:pic>
    </p:spTree>
    <p:extLst>
      <p:ext uri="{BB962C8B-B14F-4D97-AF65-F5344CB8AC3E}">
        <p14:creationId xmlns:p14="http://schemas.microsoft.com/office/powerpoint/2010/main" val="821205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E917EA-5425-CB8C-1B2E-953CD43A68AF}"/>
              </a:ext>
            </a:extLst>
          </p:cNvPr>
          <p:cNvSpPr>
            <a:spLocks noGrp="1"/>
          </p:cNvSpPr>
          <p:nvPr>
            <p:ph type="title"/>
          </p:nvPr>
        </p:nvSpPr>
        <p:spPr>
          <a:xfrm>
            <a:off x="596592" y="614275"/>
            <a:ext cx="7772400" cy="1066800"/>
          </a:xfrm>
        </p:spPr>
        <p:txBody>
          <a:bodyPr/>
          <a:lstStyle/>
          <a:p>
            <a:r>
              <a:rPr kumimoji="1" lang="en-US" altLang="ja-JP" sz="2800" b="1" i="0" u="none" strike="noStrike" kern="0" cap="none" spc="0" normalizeH="0" baseline="0" noProof="0" dirty="0">
                <a:ln>
                  <a:noFill/>
                </a:ln>
                <a:solidFill>
                  <a:srgbClr val="000000"/>
                </a:solidFill>
                <a:effectLst/>
                <a:uLnTx/>
                <a:uFillTx/>
                <a:latin typeface="Times New Roman"/>
                <a:ea typeface="+mj-ea"/>
                <a:cs typeface="+mj-cs"/>
              </a:rPr>
              <a:t>Proposal of D-Beacon Modification in Class 1 of </a:t>
            </a:r>
            <a:r>
              <a:rPr kumimoji="1" lang="en-US" altLang="ja-JP" sz="2800" b="1" i="0" u="none" strike="noStrike" kern="0" cap="none" spc="0" normalizeH="0" baseline="0" noProof="0" dirty="0" err="1">
                <a:ln>
                  <a:noFill/>
                </a:ln>
                <a:solidFill>
                  <a:srgbClr val="000000"/>
                </a:solidFill>
                <a:effectLst/>
                <a:uLnTx/>
                <a:uFillTx/>
                <a:latin typeface="Times New Roman"/>
                <a:ea typeface="+mj-ea"/>
                <a:cs typeface="+mj-cs"/>
              </a:rPr>
              <a:t>Coexstence</a:t>
            </a:r>
            <a:r>
              <a:rPr kumimoji="1" lang="en-US" altLang="ja-JP" sz="2800" b="1" i="0" u="none" strike="noStrike" kern="0" cap="none" spc="0" normalizeH="0" baseline="0" noProof="0" dirty="0">
                <a:ln>
                  <a:noFill/>
                </a:ln>
                <a:solidFill>
                  <a:srgbClr val="000000"/>
                </a:solidFill>
                <a:effectLst/>
                <a:uLnTx/>
                <a:uFillTx/>
                <a:latin typeface="Times New Roman"/>
                <a:ea typeface="+mj-ea"/>
                <a:cs typeface="+mj-cs"/>
              </a:rPr>
              <a:t> of Multiple 15.6ma BANs </a:t>
            </a:r>
            <a:endParaRPr kumimoji="1" lang="ja-JP" altLang="en-US" dirty="0"/>
          </a:p>
        </p:txBody>
      </p:sp>
      <p:sp>
        <p:nvSpPr>
          <p:cNvPr id="3" name="スライド番号プレースホルダー 2">
            <a:extLst>
              <a:ext uri="{FF2B5EF4-FFF2-40B4-BE49-F238E27FC236}">
                <a16:creationId xmlns:a16="http://schemas.microsoft.com/office/drawing/2014/main" id="{C42F4CFA-7D54-577F-D79E-013AC995B092}"/>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7</a:t>
            </a:fld>
            <a:endParaRPr lang="en-US" altLang="ja-JP" dirty="0"/>
          </a:p>
        </p:txBody>
      </p:sp>
      <p:sp>
        <p:nvSpPr>
          <p:cNvPr id="4" name="日付プレースホルダー 3">
            <a:extLst>
              <a:ext uri="{FF2B5EF4-FFF2-40B4-BE49-F238E27FC236}">
                <a16:creationId xmlns:a16="http://schemas.microsoft.com/office/drawing/2014/main" id="{BC2000B4-7150-1DC6-5DB1-1611AFA103B1}"/>
              </a:ext>
            </a:extLst>
          </p:cNvPr>
          <p:cNvSpPr>
            <a:spLocks noGrp="1"/>
          </p:cNvSpPr>
          <p:nvPr>
            <p:ph type="dt" sz="half" idx="2"/>
          </p:nvPr>
        </p:nvSpPr>
        <p:spPr/>
        <p:txBody>
          <a:bodyPr/>
          <a:lstStyle/>
          <a:p>
            <a:r>
              <a:rPr lang="en-US" altLang="ja-JP"/>
              <a:t>November 2023</a:t>
            </a:r>
            <a:endParaRPr lang="en-US" altLang="ja-JP" dirty="0"/>
          </a:p>
        </p:txBody>
      </p:sp>
      <p:cxnSp>
        <p:nvCxnSpPr>
          <p:cNvPr id="6" name="直線矢印コネクタ 5">
            <a:extLst>
              <a:ext uri="{FF2B5EF4-FFF2-40B4-BE49-F238E27FC236}">
                <a16:creationId xmlns:a16="http://schemas.microsoft.com/office/drawing/2014/main" id="{0B1D201F-D59B-2194-0CEC-E03A764482C8}"/>
              </a:ext>
            </a:extLst>
          </p:cNvPr>
          <p:cNvCxnSpPr/>
          <p:nvPr/>
        </p:nvCxnSpPr>
        <p:spPr>
          <a:xfrm>
            <a:off x="2619375" y="11558588"/>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3C40D183-8DFD-78B8-D63B-91FE0EE9FF5C}"/>
              </a:ext>
            </a:extLst>
          </p:cNvPr>
          <p:cNvCxnSpPr/>
          <p:nvPr/>
        </p:nvCxnSpPr>
        <p:spPr>
          <a:xfrm>
            <a:off x="4171950" y="11553825"/>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B6F40224-F31D-81DA-D35B-D155BC747E56}"/>
              </a:ext>
            </a:extLst>
          </p:cNvPr>
          <p:cNvCxnSpPr/>
          <p:nvPr/>
        </p:nvCxnSpPr>
        <p:spPr>
          <a:xfrm>
            <a:off x="5695950" y="11537950"/>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04CFEEB6-CCBD-608C-D818-AC05FD9D8BA7}"/>
              </a:ext>
            </a:extLst>
          </p:cNvPr>
          <p:cNvCxnSpPr/>
          <p:nvPr/>
        </p:nvCxnSpPr>
        <p:spPr>
          <a:xfrm>
            <a:off x="7172325" y="11560175"/>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ectangle 5">
            <a:extLst>
              <a:ext uri="{FF2B5EF4-FFF2-40B4-BE49-F238E27FC236}">
                <a16:creationId xmlns:a16="http://schemas.microsoft.com/office/drawing/2014/main" id="{8C82F5CA-473E-F47B-EE28-D150E34A229C}"/>
              </a:ext>
            </a:extLst>
          </p:cNvPr>
          <p:cNvSpPr>
            <a:spLocks noChangeArrowheads="1"/>
          </p:cNvSpPr>
          <p:nvPr/>
        </p:nvSpPr>
        <p:spPr bwMode="auto">
          <a:xfrm>
            <a:off x="1514475" y="3873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1" name="Rectangle 6">
            <a:extLst>
              <a:ext uri="{FF2B5EF4-FFF2-40B4-BE49-F238E27FC236}">
                <a16:creationId xmlns:a16="http://schemas.microsoft.com/office/drawing/2014/main" id="{7E80B496-D06D-F8D0-C258-88E1A92271CF}"/>
              </a:ext>
            </a:extLst>
          </p:cNvPr>
          <p:cNvSpPr>
            <a:spLocks noChangeArrowheads="1"/>
          </p:cNvSpPr>
          <p:nvPr/>
        </p:nvSpPr>
        <p:spPr bwMode="auto">
          <a:xfrm>
            <a:off x="1514475" y="4330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 name="テキスト ボックス 12">
            <a:extLst>
              <a:ext uri="{FF2B5EF4-FFF2-40B4-BE49-F238E27FC236}">
                <a16:creationId xmlns:a16="http://schemas.microsoft.com/office/drawing/2014/main" id="{1B2B787B-7128-EE5B-2D16-05C79E08D7D5}"/>
              </a:ext>
            </a:extLst>
          </p:cNvPr>
          <p:cNvSpPr txBox="1"/>
          <p:nvPr/>
        </p:nvSpPr>
        <p:spPr>
          <a:xfrm>
            <a:off x="802889" y="1856626"/>
            <a:ext cx="7733370" cy="646331"/>
          </a:xfrm>
          <a:prstGeom prst="rect">
            <a:avLst/>
          </a:prstGeom>
          <a:noFill/>
        </p:spPr>
        <p:txBody>
          <a:bodyPr wrap="square">
            <a:spAutoFit/>
          </a:bodyPr>
          <a:lstStyle/>
          <a:p>
            <a:r>
              <a:rPr lang="en-US" altLang="ja-JP" dirty="0"/>
              <a:t>3 ) Group coordinator or coordinator hub of BAN#1 accepts a request of coordinator of BAN#2 </a:t>
            </a:r>
            <a:r>
              <a:rPr lang="en-US" altLang="ja-JP" dirty="0" err="1"/>
              <a:t>asamember</a:t>
            </a:r>
            <a:r>
              <a:rPr lang="en-US" altLang="ja-JP" dirty="0"/>
              <a:t> coordinator or leaf hub</a:t>
            </a:r>
            <a:endParaRPr lang="ja-JP" altLang="en-US" dirty="0"/>
          </a:p>
        </p:txBody>
      </p:sp>
      <p:pic>
        <p:nvPicPr>
          <p:cNvPr id="14" name="図 13" descr="ダイアグラム&#10;&#10;中程度の精度で自動的に生成された説明">
            <a:extLst>
              <a:ext uri="{FF2B5EF4-FFF2-40B4-BE49-F238E27FC236}">
                <a16:creationId xmlns:a16="http://schemas.microsoft.com/office/drawing/2014/main" id="{C2FEA9C4-1C60-96D3-46F1-740584BC4F08}"/>
              </a:ext>
            </a:extLst>
          </p:cNvPr>
          <p:cNvPicPr>
            <a:picLocks noChangeAspect="1"/>
          </p:cNvPicPr>
          <p:nvPr/>
        </p:nvPicPr>
        <p:blipFill>
          <a:blip r:embed="rId2"/>
          <a:stretch>
            <a:fillRect/>
          </a:stretch>
        </p:blipFill>
        <p:spPr>
          <a:xfrm>
            <a:off x="500566" y="2782230"/>
            <a:ext cx="8400462" cy="3133506"/>
          </a:xfrm>
          <a:prstGeom prst="rect">
            <a:avLst/>
          </a:prstGeom>
        </p:spPr>
      </p:pic>
    </p:spTree>
    <p:extLst>
      <p:ext uri="{BB962C8B-B14F-4D97-AF65-F5344CB8AC3E}">
        <p14:creationId xmlns:p14="http://schemas.microsoft.com/office/powerpoint/2010/main" val="532782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E917EA-5425-CB8C-1B2E-953CD43A68AF}"/>
              </a:ext>
            </a:extLst>
          </p:cNvPr>
          <p:cNvSpPr>
            <a:spLocks noGrp="1"/>
          </p:cNvSpPr>
          <p:nvPr>
            <p:ph type="title"/>
          </p:nvPr>
        </p:nvSpPr>
        <p:spPr>
          <a:xfrm>
            <a:off x="758283" y="792695"/>
            <a:ext cx="7839306" cy="1420822"/>
          </a:xfrm>
        </p:spPr>
        <p:txBody>
          <a:bodyPr/>
          <a:lstStyle/>
          <a:p>
            <a:r>
              <a:rPr kumimoji="1" lang="en-US" altLang="ja-JP" sz="2800" b="1" i="0" u="none" strike="noStrike" kern="0" cap="none" spc="0" normalizeH="0" baseline="0" noProof="0" dirty="0">
                <a:ln>
                  <a:noFill/>
                </a:ln>
                <a:solidFill>
                  <a:srgbClr val="000000"/>
                </a:solidFill>
                <a:effectLst/>
                <a:uLnTx/>
                <a:uFillTx/>
                <a:latin typeface="Times New Roman"/>
                <a:ea typeface="+mj-ea"/>
                <a:cs typeface="+mj-cs"/>
              </a:rPr>
              <a:t>Proposal of Group Coordinator or Coordinator Hub in Class 1 of </a:t>
            </a:r>
            <a:r>
              <a:rPr kumimoji="1" lang="en-US" altLang="ja-JP" sz="2800" b="1" i="0" u="none" strike="noStrike" kern="0" cap="none" spc="0" normalizeH="0" baseline="0" noProof="0" dirty="0" err="1">
                <a:ln>
                  <a:noFill/>
                </a:ln>
                <a:solidFill>
                  <a:srgbClr val="000000"/>
                </a:solidFill>
                <a:effectLst/>
                <a:uLnTx/>
                <a:uFillTx/>
                <a:latin typeface="Times New Roman"/>
                <a:ea typeface="+mj-ea"/>
                <a:cs typeface="+mj-cs"/>
              </a:rPr>
              <a:t>Coexstence</a:t>
            </a:r>
            <a:r>
              <a:rPr kumimoji="1" lang="en-US" altLang="ja-JP" sz="2800" b="1" i="0" u="none" strike="noStrike" kern="0" cap="none" spc="0" normalizeH="0" baseline="0" noProof="0" dirty="0">
                <a:ln>
                  <a:noFill/>
                </a:ln>
                <a:solidFill>
                  <a:srgbClr val="000000"/>
                </a:solidFill>
                <a:effectLst/>
                <a:uLnTx/>
                <a:uFillTx/>
                <a:latin typeface="Times New Roman"/>
                <a:ea typeface="+mj-ea"/>
                <a:cs typeface="+mj-cs"/>
              </a:rPr>
              <a:t> of Multiple 15.6ma BANs </a:t>
            </a:r>
            <a:endParaRPr kumimoji="1" lang="ja-JP" altLang="en-US" dirty="0"/>
          </a:p>
        </p:txBody>
      </p:sp>
      <p:sp>
        <p:nvSpPr>
          <p:cNvPr id="3" name="スライド番号プレースホルダー 2">
            <a:extLst>
              <a:ext uri="{FF2B5EF4-FFF2-40B4-BE49-F238E27FC236}">
                <a16:creationId xmlns:a16="http://schemas.microsoft.com/office/drawing/2014/main" id="{C42F4CFA-7D54-577F-D79E-013AC995B092}"/>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8</a:t>
            </a:fld>
            <a:endParaRPr lang="en-US" altLang="ja-JP" dirty="0"/>
          </a:p>
        </p:txBody>
      </p:sp>
      <p:sp>
        <p:nvSpPr>
          <p:cNvPr id="4" name="日付プレースホルダー 3">
            <a:extLst>
              <a:ext uri="{FF2B5EF4-FFF2-40B4-BE49-F238E27FC236}">
                <a16:creationId xmlns:a16="http://schemas.microsoft.com/office/drawing/2014/main" id="{BC2000B4-7150-1DC6-5DB1-1611AFA103B1}"/>
              </a:ext>
            </a:extLst>
          </p:cNvPr>
          <p:cNvSpPr>
            <a:spLocks noGrp="1"/>
          </p:cNvSpPr>
          <p:nvPr>
            <p:ph type="dt" sz="half" idx="2"/>
          </p:nvPr>
        </p:nvSpPr>
        <p:spPr/>
        <p:txBody>
          <a:bodyPr/>
          <a:lstStyle/>
          <a:p>
            <a:r>
              <a:rPr lang="en-US" altLang="ja-JP"/>
              <a:t>November 2023</a:t>
            </a:r>
            <a:endParaRPr lang="en-US" altLang="ja-JP" dirty="0"/>
          </a:p>
        </p:txBody>
      </p:sp>
      <p:cxnSp>
        <p:nvCxnSpPr>
          <p:cNvPr id="6" name="直線矢印コネクタ 5">
            <a:extLst>
              <a:ext uri="{FF2B5EF4-FFF2-40B4-BE49-F238E27FC236}">
                <a16:creationId xmlns:a16="http://schemas.microsoft.com/office/drawing/2014/main" id="{0B1D201F-D59B-2194-0CEC-E03A764482C8}"/>
              </a:ext>
            </a:extLst>
          </p:cNvPr>
          <p:cNvCxnSpPr/>
          <p:nvPr/>
        </p:nvCxnSpPr>
        <p:spPr>
          <a:xfrm>
            <a:off x="2619375" y="11558588"/>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3C40D183-8DFD-78B8-D63B-91FE0EE9FF5C}"/>
              </a:ext>
            </a:extLst>
          </p:cNvPr>
          <p:cNvCxnSpPr/>
          <p:nvPr/>
        </p:nvCxnSpPr>
        <p:spPr>
          <a:xfrm>
            <a:off x="4171950" y="11553825"/>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B6F40224-F31D-81DA-D35B-D155BC747E56}"/>
              </a:ext>
            </a:extLst>
          </p:cNvPr>
          <p:cNvCxnSpPr/>
          <p:nvPr/>
        </p:nvCxnSpPr>
        <p:spPr>
          <a:xfrm>
            <a:off x="5695950" y="11537950"/>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04CFEEB6-CCBD-608C-D818-AC05FD9D8BA7}"/>
              </a:ext>
            </a:extLst>
          </p:cNvPr>
          <p:cNvCxnSpPr/>
          <p:nvPr/>
        </p:nvCxnSpPr>
        <p:spPr>
          <a:xfrm>
            <a:off x="7172325" y="11560175"/>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ectangle 5">
            <a:extLst>
              <a:ext uri="{FF2B5EF4-FFF2-40B4-BE49-F238E27FC236}">
                <a16:creationId xmlns:a16="http://schemas.microsoft.com/office/drawing/2014/main" id="{8C82F5CA-473E-F47B-EE28-D150E34A229C}"/>
              </a:ext>
            </a:extLst>
          </p:cNvPr>
          <p:cNvSpPr>
            <a:spLocks noChangeArrowheads="1"/>
          </p:cNvSpPr>
          <p:nvPr/>
        </p:nvSpPr>
        <p:spPr bwMode="auto">
          <a:xfrm>
            <a:off x="1514475" y="3873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1" name="Rectangle 6">
            <a:extLst>
              <a:ext uri="{FF2B5EF4-FFF2-40B4-BE49-F238E27FC236}">
                <a16:creationId xmlns:a16="http://schemas.microsoft.com/office/drawing/2014/main" id="{7E80B496-D06D-F8D0-C258-88E1A92271CF}"/>
              </a:ext>
            </a:extLst>
          </p:cNvPr>
          <p:cNvSpPr>
            <a:spLocks noChangeArrowheads="1"/>
          </p:cNvSpPr>
          <p:nvPr/>
        </p:nvSpPr>
        <p:spPr bwMode="auto">
          <a:xfrm>
            <a:off x="1514475" y="4330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 name="テキスト ボックス 11">
            <a:extLst>
              <a:ext uri="{FF2B5EF4-FFF2-40B4-BE49-F238E27FC236}">
                <a16:creationId xmlns:a16="http://schemas.microsoft.com/office/drawing/2014/main" id="{389E3488-6549-7EBD-35A8-922739118542}"/>
              </a:ext>
            </a:extLst>
          </p:cNvPr>
          <p:cNvSpPr txBox="1"/>
          <p:nvPr/>
        </p:nvSpPr>
        <p:spPr>
          <a:xfrm>
            <a:off x="979914" y="2319328"/>
            <a:ext cx="7679008" cy="2308324"/>
          </a:xfrm>
          <a:prstGeom prst="rect">
            <a:avLst/>
          </a:prstGeom>
          <a:noFill/>
        </p:spPr>
        <p:txBody>
          <a:bodyPr wrap="square">
            <a:spAutoFit/>
          </a:bodyPr>
          <a:lstStyle/>
          <a:p>
            <a:pPr marL="285750" indent="-285750">
              <a:buFont typeface="Arial" panose="020B0604020202020204" pitchFamily="34" charset="0"/>
              <a:buChar char="•"/>
            </a:pPr>
            <a:r>
              <a:rPr lang="en-US" altLang="ja-JP" dirty="0"/>
              <a:t>The current draft describes only using Access Request of D-Beacon but no detail to join in a group of coexisting BANs in Class 1 of coexistence.</a:t>
            </a:r>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lang="en-US" altLang="ja-JP" dirty="0"/>
              <a:t>In order to improve dependability of data transmission and ranging in Class 1 of coexistence, it is important to determine assignment of </a:t>
            </a:r>
            <a:r>
              <a:rPr lang="en-US" altLang="ja-JP" dirty="0" err="1"/>
              <a:t>resourcce</a:t>
            </a:r>
            <a:r>
              <a:rPr lang="en-US" altLang="ja-JP" dirty="0"/>
              <a:t> or number of slots according to the number of nodes or maximum number of high QoS packets in all coexisting BANs.</a:t>
            </a:r>
          </a:p>
        </p:txBody>
      </p:sp>
    </p:spTree>
    <p:extLst>
      <p:ext uri="{BB962C8B-B14F-4D97-AF65-F5344CB8AC3E}">
        <p14:creationId xmlns:p14="http://schemas.microsoft.com/office/powerpoint/2010/main" val="506834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42F4CFA-7D54-577F-D79E-013AC995B092}"/>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9</a:t>
            </a:fld>
            <a:endParaRPr lang="en-US" altLang="ja-JP" dirty="0"/>
          </a:p>
        </p:txBody>
      </p:sp>
      <p:sp>
        <p:nvSpPr>
          <p:cNvPr id="4" name="日付プレースホルダー 3">
            <a:extLst>
              <a:ext uri="{FF2B5EF4-FFF2-40B4-BE49-F238E27FC236}">
                <a16:creationId xmlns:a16="http://schemas.microsoft.com/office/drawing/2014/main" id="{BC2000B4-7150-1DC6-5DB1-1611AFA103B1}"/>
              </a:ext>
            </a:extLst>
          </p:cNvPr>
          <p:cNvSpPr>
            <a:spLocks noGrp="1"/>
          </p:cNvSpPr>
          <p:nvPr>
            <p:ph type="dt" sz="half" idx="2"/>
          </p:nvPr>
        </p:nvSpPr>
        <p:spPr/>
        <p:txBody>
          <a:bodyPr/>
          <a:lstStyle/>
          <a:p>
            <a:r>
              <a:rPr lang="en-US" altLang="ja-JP"/>
              <a:t>November 2023</a:t>
            </a:r>
            <a:endParaRPr lang="en-US" altLang="ja-JP" dirty="0"/>
          </a:p>
        </p:txBody>
      </p:sp>
      <p:cxnSp>
        <p:nvCxnSpPr>
          <p:cNvPr id="6" name="直線矢印コネクタ 5">
            <a:extLst>
              <a:ext uri="{FF2B5EF4-FFF2-40B4-BE49-F238E27FC236}">
                <a16:creationId xmlns:a16="http://schemas.microsoft.com/office/drawing/2014/main" id="{0B1D201F-D59B-2194-0CEC-E03A764482C8}"/>
              </a:ext>
            </a:extLst>
          </p:cNvPr>
          <p:cNvCxnSpPr/>
          <p:nvPr/>
        </p:nvCxnSpPr>
        <p:spPr>
          <a:xfrm>
            <a:off x="2619375" y="11558588"/>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3C40D183-8DFD-78B8-D63B-91FE0EE9FF5C}"/>
              </a:ext>
            </a:extLst>
          </p:cNvPr>
          <p:cNvCxnSpPr/>
          <p:nvPr/>
        </p:nvCxnSpPr>
        <p:spPr>
          <a:xfrm>
            <a:off x="4171950" y="11553825"/>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B6F40224-F31D-81DA-D35B-D155BC747E56}"/>
              </a:ext>
            </a:extLst>
          </p:cNvPr>
          <p:cNvCxnSpPr/>
          <p:nvPr/>
        </p:nvCxnSpPr>
        <p:spPr>
          <a:xfrm>
            <a:off x="5695950" y="11537950"/>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04CFEEB6-CCBD-608C-D818-AC05FD9D8BA7}"/>
              </a:ext>
            </a:extLst>
          </p:cNvPr>
          <p:cNvCxnSpPr/>
          <p:nvPr/>
        </p:nvCxnSpPr>
        <p:spPr>
          <a:xfrm>
            <a:off x="7172325" y="11560175"/>
            <a:ext cx="752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ectangle 5">
            <a:extLst>
              <a:ext uri="{FF2B5EF4-FFF2-40B4-BE49-F238E27FC236}">
                <a16:creationId xmlns:a16="http://schemas.microsoft.com/office/drawing/2014/main" id="{8C82F5CA-473E-F47B-EE28-D150E34A229C}"/>
              </a:ext>
            </a:extLst>
          </p:cNvPr>
          <p:cNvSpPr>
            <a:spLocks noChangeArrowheads="1"/>
          </p:cNvSpPr>
          <p:nvPr/>
        </p:nvSpPr>
        <p:spPr bwMode="auto">
          <a:xfrm>
            <a:off x="1514475" y="3873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1" name="Rectangle 6">
            <a:extLst>
              <a:ext uri="{FF2B5EF4-FFF2-40B4-BE49-F238E27FC236}">
                <a16:creationId xmlns:a16="http://schemas.microsoft.com/office/drawing/2014/main" id="{7E80B496-D06D-F8D0-C258-88E1A92271CF}"/>
              </a:ext>
            </a:extLst>
          </p:cNvPr>
          <p:cNvSpPr>
            <a:spLocks noChangeArrowheads="1"/>
          </p:cNvSpPr>
          <p:nvPr/>
        </p:nvSpPr>
        <p:spPr bwMode="auto">
          <a:xfrm>
            <a:off x="1514475" y="4330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4" name="テキスト ボックス 13">
            <a:extLst>
              <a:ext uri="{FF2B5EF4-FFF2-40B4-BE49-F238E27FC236}">
                <a16:creationId xmlns:a16="http://schemas.microsoft.com/office/drawing/2014/main" id="{AE021D8F-D942-AAC0-80CB-4741ADAD5666}"/>
              </a:ext>
            </a:extLst>
          </p:cNvPr>
          <p:cNvSpPr txBox="1"/>
          <p:nvPr/>
        </p:nvSpPr>
        <p:spPr>
          <a:xfrm>
            <a:off x="530199" y="1781772"/>
            <a:ext cx="8296507" cy="4524315"/>
          </a:xfrm>
          <a:prstGeom prst="rect">
            <a:avLst/>
          </a:prstGeom>
          <a:noFill/>
        </p:spPr>
        <p:txBody>
          <a:bodyPr wrap="square">
            <a:spAutoFit/>
          </a:bodyPr>
          <a:lstStyle/>
          <a:p>
            <a:r>
              <a:rPr lang="en-US" altLang="ja-JP" dirty="0"/>
              <a:t>We propose all coordinators in a group of coexisting BANs in Class 1 should broadcast the number of covering nodes or maximum number of high QoS packets when a BAN comes to join in a group of coexisting BANs as shown in figure D.</a:t>
            </a:r>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r>
              <a:rPr lang="en-US" altLang="ja-JP" dirty="0"/>
              <a:t>Figure D  Image of Revised Access </a:t>
            </a:r>
            <a:r>
              <a:rPr lang="en-US" altLang="ja-JP" dirty="0" err="1"/>
              <a:t>Reques</a:t>
            </a:r>
            <a:endParaRPr lang="en-US" altLang="ja-JP" dirty="0"/>
          </a:p>
          <a:p>
            <a:endParaRPr lang="en-US" altLang="ja-JP" dirty="0"/>
          </a:p>
        </p:txBody>
      </p:sp>
      <p:pic>
        <p:nvPicPr>
          <p:cNvPr id="15" name="図 14" descr="テキスト&#10;&#10;自動的に生成された説明">
            <a:extLst>
              <a:ext uri="{FF2B5EF4-FFF2-40B4-BE49-F238E27FC236}">
                <a16:creationId xmlns:a16="http://schemas.microsoft.com/office/drawing/2014/main" id="{42A87786-8A85-FA31-2E06-7F14D2137941}"/>
              </a:ext>
            </a:extLst>
          </p:cNvPr>
          <p:cNvPicPr>
            <a:picLocks noChangeAspect="1"/>
          </p:cNvPicPr>
          <p:nvPr/>
        </p:nvPicPr>
        <p:blipFill>
          <a:blip r:embed="rId2"/>
          <a:stretch>
            <a:fillRect/>
          </a:stretch>
        </p:blipFill>
        <p:spPr>
          <a:xfrm>
            <a:off x="530199" y="3117552"/>
            <a:ext cx="8368112" cy="2426296"/>
          </a:xfrm>
          <a:prstGeom prst="rect">
            <a:avLst/>
          </a:prstGeom>
        </p:spPr>
      </p:pic>
      <p:sp>
        <p:nvSpPr>
          <p:cNvPr id="17" name="タイトル 1">
            <a:extLst>
              <a:ext uri="{FF2B5EF4-FFF2-40B4-BE49-F238E27FC236}">
                <a16:creationId xmlns:a16="http://schemas.microsoft.com/office/drawing/2014/main" id="{FDFAAB76-2A55-9697-DA64-5DA7037EAE54}"/>
              </a:ext>
            </a:extLst>
          </p:cNvPr>
          <p:cNvSpPr txBox="1">
            <a:spLocks/>
          </p:cNvSpPr>
          <p:nvPr/>
        </p:nvSpPr>
        <p:spPr bwMode="auto">
          <a:xfrm>
            <a:off x="374080" y="454411"/>
            <a:ext cx="8435381" cy="1420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defTabSz="914400"/>
            <a:r>
              <a:rPr lang="en-US" altLang="ja-JP" sz="2800" b="1" kern="0" dirty="0">
                <a:solidFill>
                  <a:srgbClr val="000000"/>
                </a:solidFill>
                <a:latin typeface="Times New Roman"/>
              </a:rPr>
              <a:t>Proposal of Group Coordinator or Coordinator Hub in Class 1 of </a:t>
            </a:r>
            <a:r>
              <a:rPr lang="en-US" altLang="ja-JP" sz="2800" b="1" kern="0" dirty="0" err="1">
                <a:solidFill>
                  <a:srgbClr val="000000"/>
                </a:solidFill>
                <a:latin typeface="Times New Roman"/>
              </a:rPr>
              <a:t>Coexstence</a:t>
            </a:r>
            <a:r>
              <a:rPr lang="en-US" altLang="ja-JP" sz="2800" b="1" kern="0" dirty="0">
                <a:solidFill>
                  <a:srgbClr val="000000"/>
                </a:solidFill>
                <a:latin typeface="Times New Roman"/>
              </a:rPr>
              <a:t> of Multiple 15.6ma BANs </a:t>
            </a:r>
            <a:endParaRPr lang="ja-JP" altLang="en-US" kern="0" dirty="0"/>
          </a:p>
        </p:txBody>
      </p:sp>
    </p:spTree>
    <p:extLst>
      <p:ext uri="{BB962C8B-B14F-4D97-AF65-F5344CB8AC3E}">
        <p14:creationId xmlns:p14="http://schemas.microsoft.com/office/powerpoint/2010/main" val="1223813470"/>
      </p:ext>
    </p:extLst>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772</TotalTime>
  <Words>1578</Words>
  <Application>Microsoft Office PowerPoint</Application>
  <PresentationFormat>画面に合わせる (4:3)</PresentationFormat>
  <Paragraphs>147</Paragraphs>
  <Slides>19</Slides>
  <Notes>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19</vt:i4>
      </vt:variant>
    </vt:vector>
  </HeadingPairs>
  <TitlesOfParts>
    <vt:vector size="25" baseType="lpstr">
      <vt:lpstr>游ゴシック</vt:lpstr>
      <vt:lpstr>Arial</vt:lpstr>
      <vt:lpstr>Century</vt:lpstr>
      <vt:lpstr>Times New Roman</vt:lpstr>
      <vt:lpstr>Wingdings</vt:lpstr>
      <vt:lpstr>IEEE-P802_15</vt:lpstr>
      <vt:lpstr>PowerPoint プレゼンテーション</vt:lpstr>
      <vt:lpstr>Proposal of MAC Revision for for IEEE802.15.6ma in Class 1 of Coexistence of Multiple BANs  November 15th, 2023  Ryuji Kohno Yokohama National University(YNU), YRP International Alliance Institute(YRP-IAI)</vt:lpstr>
      <vt:lpstr>Motivation and Purpose</vt:lpstr>
      <vt:lpstr>Proposal of D-Beacon Modification in Class 1 of Coexstence of Multiple 15.6ma BANs </vt:lpstr>
      <vt:lpstr>Proposal of D-Beacon Modification in Class 1 of Coexstence of Multiple 15.6ma BANs </vt:lpstr>
      <vt:lpstr>Proposal of D-Beacon Modification in Class 1 of Coexstence of Multiple 15.6ma BANs </vt:lpstr>
      <vt:lpstr>Proposal of D-Beacon Modification in Class 1 of Coexstence of Multiple 15.6ma BANs </vt:lpstr>
      <vt:lpstr>Proposal of Group Coordinator or Coordinator Hub in Class 1 of Coexstence of Multiple 15.6ma BANs </vt:lpstr>
      <vt:lpstr>PowerPoint プレゼンテーション</vt:lpstr>
      <vt:lpstr>PowerPoint プレゼンテーション</vt:lpstr>
      <vt:lpstr>PowerPoint プレゼンテーション</vt:lpstr>
      <vt:lpstr>Proposal of Group Coordinator or Coordinator Hub in Class 1 of Coexstence of Multiple 15.6ma BANs </vt:lpstr>
      <vt:lpstr>Proposal of Group Coordinator or Coordinator Hub in Class 1 of Coexstence of Multiple 15.6ma BANs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This slides explain comments for draft#1.9  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 Ryuji</dc:creator>
  <cp:lastModifiedBy>Kohno Ryuji</cp:lastModifiedBy>
  <cp:revision>2</cp:revision>
  <dcterms:created xsi:type="dcterms:W3CDTF">2023-11-15T00:59:58Z</dcterms:created>
  <dcterms:modified xsi:type="dcterms:W3CDTF">2023-11-15T13:52:16Z</dcterms:modified>
</cp:coreProperties>
</file>