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139"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140"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141"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42"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143"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42229F91-69CE-4B75-9B33-D2FACC9B60A8}"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3288600" y="9736920"/>
            <a:ext cx="876600" cy="78300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fld id="{72F0C3C3-5F64-42FF-A6F8-34CBA5598D92}"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196" name="PlaceHolder 1"/>
          <p:cNvSpPr>
            <a:spLocks noGrp="1"/>
          </p:cNvSpPr>
          <p:nvPr>
            <p:ph type="body"/>
          </p:nvPr>
        </p:nvSpPr>
        <p:spPr>
          <a:xfrm>
            <a:off x="1036080" y="4777200"/>
            <a:ext cx="5679000" cy="45050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197" name="PlaceHolder 2"/>
          <p:cNvSpPr>
            <a:spLocks noGrp="1"/>
          </p:cNvSpPr>
          <p:nvPr>
            <p:ph type="sldImg"/>
          </p:nvPr>
        </p:nvSpPr>
        <p:spPr>
          <a:xfrm>
            <a:off x="1282680" y="760320"/>
            <a:ext cx="5191200" cy="37375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802-15-23-0592-00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0FCE4297-B03A-49DB-813D-739C851DE1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802-15-23-0592-00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C52141A9-FAD1-477C-8FA7-BD48DCB393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240" cy="20016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802-15-23-0592-00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5480" cy="291960"/>
          </a:xfrm>
          <a:prstGeom prst="rect">
            <a:avLst/>
          </a:prstGeom>
          <a:noFill/>
          <a:ln w="0">
            <a:noFill/>
          </a:ln>
        </p:spPr>
        <p:style>
          <a:lnRef idx="0"/>
          <a:fillRef idx="0"/>
          <a:effectRef idx="0"/>
          <a:fontRef idx="minor"/>
        </p:style>
        <p:txBody>
          <a:bodyPr lIns="0" rIns="0" tIns="0" bIns="0" anchor="t">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5480" cy="291960"/>
          </a:xfrm>
          <a:prstGeom prst="rect">
            <a:avLst/>
          </a:prstGeom>
          <a:noFill/>
          <a:ln w="0">
            <a:noFill/>
          </a:ln>
        </p:spPr>
        <p:style>
          <a:lnRef idx="0"/>
          <a:fillRef idx="0"/>
          <a:effectRef idx="0"/>
          <a:fontRef idx="minor"/>
        </p:style>
        <p:txBody>
          <a:bodyPr lIns="0" rIns="0" tIns="0" bIns="0" anchor="t">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47F4C562-6240-4F87-A10E-666A950F22C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5480" cy="291960"/>
          </a:xfrm>
          <a:prstGeom prst="rect">
            <a:avLst/>
          </a:prstGeom>
          <a:noFill/>
          <a:ln w="0">
            <a:noFill/>
          </a:ln>
        </p:spPr>
        <p:style>
          <a:lnRef idx="0"/>
          <a:fillRef idx="0"/>
          <a:effectRef idx="0"/>
          <a:fontRef idx="minor"/>
        </p:style>
        <p:txBody>
          <a:bodyPr lIns="0" rIns="0" tIns="0" bIns="0" anchor="t">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1040" cy="20016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8/proceedings"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draft-ietf-raw-technologies/" TargetMode="External"/><Relationship Id="rId2"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draft-ietf-raw-architecture/" TargetMode="External"/><Relationship Id="rId2" Type="http://schemas.openxmlformats.org/officeDocument/2006/relationships/hyperlink" Target="https://datatracker.ietf.org/doc/draft-ietf-raw-oam-support/" TargetMode="External"/><Relationship Id="rId3"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minutes-118-6lo/" TargetMode="External"/><Relationship Id="rId2" Type="http://schemas.openxmlformats.org/officeDocument/2006/relationships/hyperlink" Target="https://www.meetecho.com/ietf118/recordings#6LO" TargetMode="External"/><Relationship Id="rId3"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hyperlink" Target="https://datatracker.ietf.org/doc/draft-ietf-6lo-path-aware-semantic-addressing/" TargetMode="External"/><Relationship Id="rId4"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html/draft-choi-6lo-owc-01" TargetMode="External"/><Relationship Id="rId6"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hyperlink" Target="https://datatracker.ietf.org/doc/minutes-118-lake-202311061630/" TargetMode="External"/><Relationship Id="rId2" Type="http://schemas.openxmlformats.org/officeDocument/2006/relationships/hyperlink" Target="https://www.meetecho.com/ietf118/recordings#LAKE" TargetMode="External"/><Relationship Id="rId3" Type="http://schemas.openxmlformats.org/officeDocument/2006/relationships/hyperlink" Target="https://datatracker.ietf.org/doc/draft-ietf-lake-edhoc/" TargetMode="External"/><Relationship Id="rId4" Type="http://schemas.openxmlformats.org/officeDocument/2006/relationships/hyperlink" Target="https://datatracker.ietf.org/doc/draft-ietf-lake-traces/" TargetMode="External"/><Relationship Id="rId5" Type="http://schemas.openxmlformats.org/officeDocument/2006/relationships/hyperlink" Target="https://datatracker.ietf.org/doc/draft-ietf-lake-authz/" TargetMode="External"/><Relationship Id="rId6"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minutes-118-suit-202311071600/" TargetMode="External"/><Relationship Id="rId2" Type="http://schemas.openxmlformats.org/officeDocument/2006/relationships/hyperlink" Target="https://www.meetecho.com/ietf118/recordings#SUIT" TargetMode="External"/><Relationship Id="rId3" Type="http://schemas.openxmlformats.org/officeDocument/2006/relationships/hyperlink" Target="https://datatracker.ietf.org/doc/draft-ietf-suit-manifest/" TargetMode="External"/><Relationship Id="rId4" Type="http://schemas.openxmlformats.org/officeDocument/2006/relationships/hyperlink" Target="https://datatracker.ietf.org/doc/draft-ietf-suit-mud/" TargetMode="External"/><Relationship Id="rId5" Type="http://schemas.openxmlformats.org/officeDocument/2006/relationships/hyperlink" Target="https://datatracker.ietf.org/doc/draft-ietf-suit-firmware-encryption/" TargetMode="External"/><Relationship Id="rId6" Type="http://schemas.openxmlformats.org/officeDocument/2006/relationships/hyperlink" Target="https://datatracker.ietf.org/doc/draft-ietf-suit-report/" TargetMode="External"/><Relationship Id="rId7" Type="http://schemas.openxmlformats.org/officeDocument/2006/relationships/hyperlink" Target="https://datatracker.ietf.org/doc/draft-ietf-suit-trust-domains/" TargetMode="External"/><Relationship Id="rId8" Type="http://schemas.openxmlformats.org/officeDocument/2006/relationships/hyperlink" Target="https://datatracker.ietf.org/doc/draft-ietf-suit-update-management/" TargetMode="External"/><Relationship Id="rId9" Type="http://schemas.openxmlformats.org/officeDocument/2006/relationships/hyperlink" Target="https://datatracker.ietf.org/doc/draft-moran-suit-mti/" TargetMode="External"/><Relationship Id="rId10"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78400" cy="4613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November Slides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November, 2023</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solidFill>
                <a:srgbClr val="000000"/>
              </a:solidFill>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164"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Discuss what happened on IETF 118 in Prague (November 04 – 10, 2023)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118</a:t>
            </a:r>
            <a:endParaRPr b="0" lang="en-US" sz="4400" spc="-1" strike="noStrike">
              <a:solidFill>
                <a:srgbClr val="000000"/>
              </a:solidFill>
              <a:latin typeface="Arial"/>
            </a:endParaRPr>
          </a:p>
        </p:txBody>
      </p:sp>
      <p:sp>
        <p:nvSpPr>
          <p:cNvPr id="166"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118 was held in Prague between 4</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and 10</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November, 2023.</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The proceedings are being collected:</a:t>
            </a:r>
            <a:endParaRPr b="0" lang="en-US" sz="32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1"/>
              </a:rPr>
              <a:t>https://datatracker.ietf.org/meeting/118/proceedings</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IETF 119</a:t>
            </a:r>
            <a:endParaRPr b="0" lang="en-US" sz="4400" spc="-1" strike="noStrike">
              <a:solidFill>
                <a:srgbClr val="000000"/>
              </a:solidFill>
              <a:latin typeface="Arial"/>
            </a:endParaRPr>
          </a:p>
        </p:txBody>
      </p:sp>
      <p:sp>
        <p:nvSpPr>
          <p:cNvPr id="168"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IETF 117 will be held in Brisbane, Australia between 16</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and 22</a:t>
            </a:r>
            <a:r>
              <a:rPr b="0" lang="en-US" sz="3200" spc="-1" strike="noStrike" baseline="33000">
                <a:solidFill>
                  <a:srgbClr val="000000"/>
                </a:solidFill>
                <a:latin typeface="Arial"/>
                <a:ea typeface="DejaVu Sans"/>
              </a:rPr>
              <a:t>th</a:t>
            </a:r>
            <a:r>
              <a:rPr b="0" lang="en-US" sz="3200" spc="-1" strike="noStrike">
                <a:solidFill>
                  <a:srgbClr val="000000"/>
                </a:solidFill>
                <a:latin typeface="Arial"/>
                <a:ea typeface="DejaVu Sans"/>
              </a:rPr>
              <a:t> of March, 2024.</a:t>
            </a:r>
            <a:endParaRPr b="0" lang="en-US" sz="3200" spc="-1" strike="noStrike">
              <a:solidFill>
                <a:srgbClr val="000000"/>
              </a:solidFill>
              <a:latin typeface="Arial"/>
            </a:endParaRPr>
          </a:p>
          <a:p>
            <a:pPr marL="216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Registration is not yet open, but should open early December.</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Working groups to cover</a:t>
            </a:r>
            <a:endParaRPr b="0" lang="en-US" sz="4400" spc="-1" strike="noStrike">
              <a:solidFill>
                <a:srgbClr val="000000"/>
              </a:solidFill>
              <a:latin typeface="Arial"/>
            </a:endParaRPr>
          </a:p>
        </p:txBody>
      </p:sp>
      <p:sp>
        <p:nvSpPr>
          <p:cNvPr id="170"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88000"/>
          </a:bodyPr>
          <a:p>
            <a:pPr marL="259200" indent="-259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Raw – Reliable and Available Wireless</a:t>
            </a:r>
            <a:endParaRPr b="0" lang="en-US" sz="3200" spc="-1" strike="noStrike">
              <a:solidFill>
                <a:srgbClr val="000000"/>
              </a:solidFill>
              <a:latin typeface="Arial"/>
            </a:endParaRPr>
          </a:p>
          <a:p>
            <a:pPr marL="259200" indent="-259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6lo – IPv6 over Networks of Resource-constrained Nodes</a:t>
            </a:r>
            <a:endParaRPr b="0" lang="en-US" sz="3200" spc="-1" strike="noStrike">
              <a:solidFill>
                <a:srgbClr val="000000"/>
              </a:solidFill>
              <a:latin typeface="Arial"/>
            </a:endParaRPr>
          </a:p>
          <a:p>
            <a:pPr marL="259200" indent="-259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Lpwan – IPv6 over Low Power Wide-Area Networks</a:t>
            </a:r>
            <a:endParaRPr b="0" lang="en-US" sz="3200" spc="-1" strike="noStrike">
              <a:solidFill>
                <a:srgbClr val="000000"/>
              </a:solidFill>
              <a:latin typeface="Arial"/>
            </a:endParaRPr>
          </a:p>
          <a:p>
            <a:pPr marL="259200" indent="-259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 Lightweight Authenticated Key Exchange</a:t>
            </a:r>
            <a:endParaRPr b="0" lang="en-US" sz="3200" spc="-1" strike="noStrike">
              <a:solidFill>
                <a:srgbClr val="000000"/>
              </a:solidFill>
              <a:latin typeface="Arial"/>
            </a:endParaRPr>
          </a:p>
          <a:p>
            <a:pPr marL="259200" indent="-259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Suit – Software Updates for Internet of Things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457200" y="725040"/>
            <a:ext cx="8227800" cy="12488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Raw – Reliable and Available Wireless</a:t>
            </a:r>
            <a:endParaRPr b="0" lang="en-US" sz="4400" spc="-1" strike="noStrike">
              <a:solidFill>
                <a:srgbClr val="000000"/>
              </a:solidFill>
              <a:latin typeface="Arial"/>
            </a:endParaRPr>
          </a:p>
        </p:txBody>
      </p:sp>
      <p:sp>
        <p:nvSpPr>
          <p:cNvPr id="172"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a:bodyPr>
          <a:p>
            <a:pPr marL="265680" indent="-265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Has been concluded in October 2023.</a:t>
            </a:r>
            <a:endParaRPr b="0" lang="en-US" sz="3200" spc="-1" strike="noStrike">
              <a:solidFill>
                <a:srgbClr val="000000"/>
              </a:solidFill>
              <a:latin typeface="Arial"/>
            </a:endParaRPr>
          </a:p>
          <a:p>
            <a:pPr marL="265680" indent="-2656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 </a:t>
            </a:r>
            <a:r>
              <a:rPr b="0" lang="en-US" sz="3200" spc="-1" strike="noStrike">
                <a:solidFill>
                  <a:srgbClr val="000000"/>
                </a:solidFill>
                <a:latin typeface="Arial"/>
                <a:ea typeface="DejaVu Sans"/>
              </a:rPr>
              <a:t>Reliable and Available Wireless (RAW) Use Cases was published as RFC 9450</a:t>
            </a:r>
            <a:endParaRPr b="0" lang="en-US" sz="3200" spc="-1" strike="noStrike">
              <a:solidFill>
                <a:srgbClr val="000000"/>
              </a:solidFill>
              <a:latin typeface="Arial"/>
            </a:endParaRPr>
          </a:p>
          <a:p>
            <a:pPr lvl="1" marL="532080" indent="-26568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Publication requested</a:t>
            </a:r>
            <a:endParaRPr b="0" lang="en-US" sz="2800" spc="-1" strike="noStrike">
              <a:solidFill>
                <a:srgbClr val="000000"/>
              </a:solidFill>
              <a:latin typeface="Arial"/>
            </a:endParaRPr>
          </a:p>
          <a:p>
            <a:pPr lvl="2" marL="799200" indent="-26568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1"/>
              </a:rPr>
              <a:t>https://datatracker.ietf.org/doc/draft-ietf-raw-technologies/</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Raw WG Documents</a:t>
            </a:r>
            <a:endParaRPr b="0" lang="en-US" sz="4400" spc="-1" strike="noStrike">
              <a:solidFill>
                <a:srgbClr val="000000"/>
              </a:solidFill>
              <a:latin typeface="Arial"/>
            </a:endParaRPr>
          </a:p>
        </p:txBody>
      </p:sp>
      <p:sp>
        <p:nvSpPr>
          <p:cNvPr id="174"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a:bodyPr>
          <a:p>
            <a:pPr marL="216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WG Documents should be moving to the DetNet</a:t>
            </a:r>
            <a:endParaRPr b="0" lang="en-US" sz="2800" spc="-1" strike="noStrike">
              <a:solidFill>
                <a:srgbClr val="000000"/>
              </a:solidFill>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1"/>
              </a:rPr>
              <a:t>https://datatracker.ietf.org/doc/draft-ietf-raw-architecture/</a:t>
            </a:r>
            <a:endParaRPr b="0" lang="en-US" sz="2400" spc="-1" strike="noStrike">
              <a:solidFill>
                <a:srgbClr val="000000"/>
              </a:solidFill>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ea typeface="DejaVu Sans"/>
                <a:hlinkClick r:id="rId2"/>
              </a:rPr>
              <a:t>https://datatracker.ietf.org/doc/draft-ietf-raw-oam-support/</a:t>
            </a:r>
            <a:endParaRPr b="0" lang="en-US" sz="24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457200" y="725040"/>
            <a:ext cx="8227800" cy="12488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 IPv6 over Networks of Resource-constrained Nodes</a:t>
            </a:r>
            <a:endParaRPr b="0" lang="en-US" sz="4400" spc="-1" strike="noStrike">
              <a:solidFill>
                <a:srgbClr val="000000"/>
              </a:solidFill>
              <a:latin typeface="Arial"/>
            </a:endParaRPr>
          </a:p>
        </p:txBody>
      </p:sp>
      <p:sp>
        <p:nvSpPr>
          <p:cNvPr id="176"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81000"/>
          </a:bodyPr>
          <a:p>
            <a:pPr marL="215280" indent="-215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349920" indent="-174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1"/>
              </a:rPr>
              <a:t>Minutes</a:t>
            </a:r>
            <a:endParaRPr b="0" lang="en-US" sz="3200" spc="-1" strike="noStrike">
              <a:solidFill>
                <a:srgbClr val="000000"/>
              </a:solidFill>
              <a:latin typeface="Arial"/>
            </a:endParaRPr>
          </a:p>
          <a:p>
            <a:pPr lvl="1" marL="349920" indent="-174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2"/>
              </a:rPr>
              <a:t>Meetecho recording</a:t>
            </a:r>
            <a:endParaRPr b="0" lang="en-US" sz="3200" spc="-1" strike="noStrike">
              <a:solidFill>
                <a:srgbClr val="000000"/>
              </a:solidFill>
              <a:latin typeface="Arial"/>
            </a:endParaRPr>
          </a:p>
          <a:p>
            <a:pPr marL="239040" indent="-2390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478800" indent="-239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Applicability and Use Cases for IPv6 over Networks of Resource-constrained Nodes (6lo) was published as RFC9453</a:t>
            </a:r>
            <a:endParaRPr b="0" lang="en-US" sz="2800" spc="-1" strike="noStrike">
              <a:solidFill>
                <a:srgbClr val="000000"/>
              </a:solidFill>
              <a:latin typeface="Arial"/>
            </a:endParaRPr>
          </a:p>
          <a:p>
            <a:pPr lvl="1" marL="478800" indent="-23904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Transmission of IPv6 Packets over Near Field Communication was published as RFC9428</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6lo Work in progress</a:t>
            </a:r>
            <a:endParaRPr b="0" lang="en-US" sz="4400" spc="-1" strike="noStrike">
              <a:solidFill>
                <a:srgbClr val="000000"/>
              </a:solidFill>
              <a:latin typeface="Arial"/>
            </a:endParaRPr>
          </a:p>
        </p:txBody>
      </p:sp>
      <p:sp>
        <p:nvSpPr>
          <p:cNvPr id="178" name="CustomShape 2"/>
          <p:cNvSpPr/>
          <p:nvPr/>
        </p:nvSpPr>
        <p:spPr>
          <a:xfrm>
            <a:off x="457200" y="2252520"/>
            <a:ext cx="8458200" cy="3975840"/>
          </a:xfrm>
          <a:prstGeom prst="rect">
            <a:avLst/>
          </a:prstGeom>
          <a:noFill/>
          <a:ln w="0">
            <a:noFill/>
          </a:ln>
        </p:spPr>
        <p:style>
          <a:lnRef idx="0"/>
          <a:fillRef idx="0"/>
          <a:effectRef idx="0"/>
          <a:fontRef idx="minor"/>
        </p:style>
        <p:txBody>
          <a:bodyPr lIns="0" rIns="0" tIns="0" bIns="0" anchor="t">
            <a:normAutofit fontScale="91000"/>
          </a:bodyPr>
          <a:p>
            <a:pPr lvl="1" marL="39312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Publication requested</a:t>
            </a:r>
            <a:endParaRPr b="0" lang="en-US" sz="2800" spc="-1" strike="noStrike">
              <a:solidFill>
                <a:srgbClr val="000000"/>
              </a:solidFill>
              <a:latin typeface="Arial"/>
            </a:endParaRPr>
          </a:p>
          <a:p>
            <a:pPr lvl="2" marL="589680" indent="-19656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rPr>
              <a:t>IPv6 ND Multicast Address Listener Registration</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1"/>
              </a:rPr>
              <a:t>https://datatracker.ietf.org/doc/draft‐ietf‐6lo‐multicast‐registration/</a:t>
            </a:r>
            <a:endParaRPr b="0" lang="en-US" sz="2000" spc="-1" strike="noStrike">
              <a:solidFill>
                <a:srgbClr val="000000"/>
              </a:solidFill>
              <a:latin typeface="Arial"/>
            </a:endParaRPr>
          </a:p>
          <a:p>
            <a:pPr lvl="1" marL="39312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ea typeface="DejaVu Sans"/>
              </a:rPr>
              <a:t>Work in progress</a:t>
            </a:r>
            <a:endParaRPr b="0" lang="en-US" sz="2400" spc="-1" strike="noStrike">
              <a:solidFill>
                <a:srgbClr val="000000"/>
              </a:solidFill>
              <a:latin typeface="Arial"/>
            </a:endParaRPr>
          </a:p>
          <a:p>
            <a:pPr lvl="2" marL="589680" indent="-19656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rPr>
              <a:t>Transmission of SCHC-compressed Packets over IEEE 802.15.4</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2"/>
              </a:rPr>
              <a:t>https://datatracker.ietf.org/doc//draft-gomez-6lo-schc-15dot4/</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rPr>
              <a:t>Path-Aware Semantic Addressing (PASA) for Low power and Lossy Networks</a:t>
            </a:r>
            <a:endParaRPr b="0" lang="en-US" sz="1800" spc="-1" strike="noStrike">
              <a:solidFill>
                <a:srgbClr val="000000"/>
              </a:solidFill>
              <a:latin typeface="Arial"/>
            </a:endParaRPr>
          </a:p>
          <a:p>
            <a:pPr lvl="3" marL="78624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ea typeface="DejaVu Sans"/>
                <a:hlinkClick r:id="rId3"/>
              </a:rPr>
              <a:t>https://datatracker.ietf.org/doc/draft-ietf-6lo-path-aware-semantic-addressing/</a:t>
            </a:r>
            <a:endParaRPr b="0" lang="en-US" sz="2000" spc="-1" strike="noStrike">
              <a:solidFill>
                <a:srgbClr val="000000"/>
              </a:solidFill>
              <a:latin typeface="Arial"/>
            </a:endParaRPr>
          </a:p>
          <a:p>
            <a:pPr lvl="2" marL="589680" indent="-196560">
              <a:lnSpc>
                <a:spcPct val="100000"/>
              </a:lnSpc>
              <a:spcBef>
                <a:spcPts val="567"/>
              </a:spcBef>
              <a:buClr>
                <a:srgbClr val="000000"/>
              </a:buClr>
              <a:buSzPct val="45000"/>
              <a:buFont typeface="Wingdings" charset="2"/>
              <a:buChar char=""/>
              <a:tabLst>
                <a:tab algn="l" pos="182880"/>
                <a:tab algn="l" pos="365760"/>
                <a:tab algn="l" pos="548640"/>
                <a:tab algn="l" pos="731520"/>
              </a:tabLst>
            </a:pPr>
            <a:r>
              <a:rPr b="0" lang="en-US" sz="1800" spc="-1" strike="noStrike">
                <a:solidFill>
                  <a:srgbClr val="000000"/>
                </a:solidFill>
                <a:latin typeface="Arial"/>
              </a:rPr>
              <a:t>IPv6 Neighbor Discovery Prefix Registration</a:t>
            </a:r>
            <a:endParaRPr b="0" lang="en-US" sz="1800" spc="-1" strike="noStrike">
              <a:solidFill>
                <a:srgbClr val="000000"/>
              </a:solidFill>
              <a:latin typeface="Arial"/>
            </a:endParaRPr>
          </a:p>
          <a:p>
            <a:pPr lvl="3" marL="786240" indent="-196560">
              <a:buClr>
                <a:srgbClr val="000000"/>
              </a:buClr>
              <a:buSzPct val="45000"/>
              <a:buFont typeface="Wingdings" charset="2"/>
              <a:buChar char=""/>
            </a:pPr>
            <a:r>
              <a:rPr b="0" lang="en-US" sz="1800" spc="-1" strike="noStrike" u="sng">
                <a:solidFill>
                  <a:srgbClr val="0000cc"/>
                </a:solidFill>
                <a:uFillTx/>
                <a:latin typeface="Arial"/>
                <a:hlinkClick r:id="rId4"/>
              </a:rPr>
              <a:t>https://datatracker.ietf.org/doc/draft-ietf-6lo-prefix-registration/</a:t>
            </a:r>
            <a:endParaRPr b="0" lang="en-US" sz="1800" spc="-1" strike="noStrike">
              <a:solidFill>
                <a:srgbClr val="000000"/>
              </a:solidFill>
              <a:latin typeface="Arial"/>
            </a:endParaRPr>
          </a:p>
          <a:p>
            <a:pPr lvl="2" marL="589680" indent="-196560">
              <a:buClr>
                <a:srgbClr val="000000"/>
              </a:buClr>
              <a:buSzPct val="45000"/>
              <a:buFont typeface="Wingdings" charset="2"/>
              <a:buChar char=""/>
            </a:pPr>
            <a:r>
              <a:rPr b="0" lang="en-US" sz="1800" spc="-1" strike="noStrike">
                <a:solidFill>
                  <a:srgbClr val="000000"/>
                </a:solidFill>
                <a:latin typeface="Arial"/>
              </a:rPr>
              <a:t>Transmission of IPv6 Packets over Short-Range OWC</a:t>
            </a:r>
            <a:endParaRPr b="0" lang="en-US" sz="1800" spc="-1" strike="noStrike">
              <a:solidFill>
                <a:srgbClr val="000000"/>
              </a:solidFill>
              <a:latin typeface="Arial"/>
            </a:endParaRPr>
          </a:p>
          <a:p>
            <a:pPr lvl="3" marL="786240" indent="-196560">
              <a:buClr>
                <a:srgbClr val="000000"/>
              </a:buClr>
              <a:buSzPct val="45000"/>
              <a:buFont typeface="Wingdings" charset="2"/>
              <a:buChar char=""/>
            </a:pPr>
            <a:r>
              <a:rPr b="0" lang="en-US" sz="1800" spc="-1" strike="noStrike" u="sng">
                <a:solidFill>
                  <a:srgbClr val="0000cc"/>
                </a:solidFill>
                <a:uFillTx/>
                <a:latin typeface="Arial"/>
                <a:hlinkClick r:id="rId5"/>
              </a:rPr>
              <a:t>https://datatracker.ietf.org/doc/html/draft-choi-6lo-owc-01</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457200" y="725040"/>
            <a:ext cx="8227800" cy="12488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Lpwan – IPv6 over Low Power Wide-Area Networks</a:t>
            </a:r>
            <a:endParaRPr b="0" lang="en-US" sz="4400" spc="-1" strike="noStrike">
              <a:solidFill>
                <a:srgbClr val="000000"/>
              </a:solidFill>
              <a:latin typeface="Arial"/>
            </a:endParaRPr>
          </a:p>
        </p:txBody>
      </p:sp>
      <p:sp>
        <p:nvSpPr>
          <p:cNvPr id="180"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97000"/>
          </a:bodyPr>
          <a:p>
            <a:pPr marL="372960" indent="-372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Has been concluded in July 2023.</a:t>
            </a:r>
            <a:endParaRPr b="0" lang="en-US" sz="3200" spc="-1" strike="noStrike">
              <a:solidFill>
                <a:srgbClr val="000000"/>
              </a:solidFill>
              <a:latin typeface="Arial"/>
            </a:endParaRPr>
          </a:p>
          <a:p>
            <a:pPr marL="372960" indent="-372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747000" indent="-372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Static Context Header Compression (SCHC) Compound Acknowledgement (ACK) was published as RFC9441</a:t>
            </a:r>
            <a:endParaRPr b="0" lang="en-US" sz="2800" spc="-1" strike="noStrike">
              <a:solidFill>
                <a:srgbClr val="000000"/>
              </a:solidFill>
              <a:latin typeface="Arial"/>
            </a:endParaRPr>
          </a:p>
          <a:p>
            <a:pPr lvl="1" marL="747000" indent="-3729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ea typeface="DejaVu Sans"/>
              </a:rPr>
              <a:t>Static Context Header Compression (SCHC) over Sigfox Low-Power Wide Area Network (LPWAN) was published as RFC9442</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457200" y="725040"/>
            <a:ext cx="8227800" cy="12488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Lake – Lightweight Authenticated Key Exchange</a:t>
            </a:r>
            <a:endParaRPr b="0" lang="en-US" sz="4400" spc="-1" strike="noStrike">
              <a:solidFill>
                <a:srgbClr val="000000"/>
              </a:solidFill>
              <a:latin typeface="Arial"/>
            </a:endParaRPr>
          </a:p>
        </p:txBody>
      </p:sp>
      <p:sp>
        <p:nvSpPr>
          <p:cNvPr id="182"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61000"/>
          </a:bodyPr>
          <a:p>
            <a:pPr marL="162000" indent="-162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263520" indent="-1317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1"/>
              </a:rPr>
              <a:t>Minutes</a:t>
            </a:r>
            <a:endParaRPr b="0" lang="en-US" sz="3200" spc="-1" strike="noStrike">
              <a:solidFill>
                <a:srgbClr val="000000"/>
              </a:solidFill>
              <a:latin typeface="Arial"/>
            </a:endParaRPr>
          </a:p>
          <a:p>
            <a:pPr lvl="1" marL="263520" indent="-13176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2"/>
              </a:rPr>
              <a:t>Meetecho recording</a:t>
            </a:r>
            <a:endParaRPr b="0" lang="en-US" sz="3200" spc="-1" strike="noStrike">
              <a:solidFill>
                <a:srgbClr val="000000"/>
              </a:solidFill>
              <a:latin typeface="Arial"/>
            </a:endParaRPr>
          </a:p>
          <a:p>
            <a:pPr marL="162000" indent="-162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Lake was rechartered July 2023 to include new work.</a:t>
            </a:r>
            <a:endParaRPr b="0" lang="en-US" sz="3200" spc="-1" strike="noStrike">
              <a:solidFill>
                <a:srgbClr val="000000"/>
              </a:solidFill>
              <a:latin typeface="Arial"/>
            </a:endParaRPr>
          </a:p>
          <a:p>
            <a:pPr marL="162000" indent="-162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279720" indent="-13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In RFC editor queue</a:t>
            </a:r>
            <a:endParaRPr b="0" lang="en-US" sz="3200" spc="-1" strike="noStrike">
              <a:solidFill>
                <a:srgbClr val="000000"/>
              </a:solidFill>
              <a:latin typeface="Arial"/>
            </a:endParaRPr>
          </a:p>
          <a:p>
            <a:pPr lvl="2" marL="419760" indent="-13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3"/>
              </a:rPr>
              <a:t>https://datatracker.ietf.org/doc/draft-ietf-lake-edhoc/</a:t>
            </a:r>
            <a:endParaRPr b="0" lang="en-US" sz="3200" spc="-1" strike="noStrike">
              <a:solidFill>
                <a:srgbClr val="000000"/>
              </a:solidFill>
              <a:latin typeface="Arial"/>
            </a:endParaRPr>
          </a:p>
          <a:p>
            <a:pPr lvl="2" marL="419760" indent="-13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ff"/>
                </a:solidFill>
                <a:uFillTx/>
                <a:latin typeface="Arial"/>
                <a:ea typeface="DejaVu Sans"/>
                <a:hlinkClick r:id="rId4"/>
              </a:rPr>
              <a:t>https://datatracker.ietf.org/doc/draft-ietf-lake-traces/</a:t>
            </a:r>
            <a:endParaRPr b="0" lang="en-US" sz="3200" spc="-1" strike="noStrike">
              <a:solidFill>
                <a:srgbClr val="000000"/>
              </a:solidFill>
              <a:latin typeface="Arial"/>
            </a:endParaRPr>
          </a:p>
          <a:p>
            <a:pPr lvl="1" marL="279720" indent="-13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Working documents</a:t>
            </a:r>
            <a:endParaRPr b="0" lang="en-US" sz="3200" spc="-1" strike="noStrike">
              <a:solidFill>
                <a:srgbClr val="000000"/>
              </a:solidFill>
              <a:latin typeface="Arial"/>
            </a:endParaRPr>
          </a:p>
          <a:p>
            <a:pPr lvl="2" marL="419760" indent="-1393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5"/>
              </a:rPr>
              <a:t>https://datatracker.ietf.org/doc/draft-ietf-lake-authz/</a:t>
            </a:r>
            <a:endParaRPr b="0" lang="en-US" sz="3200" spc="-1" strike="noStrike">
              <a:solidFill>
                <a:srgbClr val="000000"/>
              </a:solidFill>
              <a:latin typeface="Arial"/>
            </a:endParaRPr>
          </a:p>
          <a:p>
            <a:pPr>
              <a:lnSpc>
                <a:spcPct val="100000"/>
              </a:lnSpc>
              <a:spcBef>
                <a:spcPts val="1417"/>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1240" cy="553788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tabLst>
                <a:tab algn="l" pos="182880"/>
                <a:tab algn="l" pos="365760"/>
                <a:tab algn="l" pos="548640"/>
                <a:tab algn="l" pos="731520"/>
              </a:tabLst>
            </a:pPr>
            <a:endParaRPr b="0" lang="en-US" sz="1200" spc="-1" strike="noStrike">
              <a:solidFill>
                <a:srgbClr val="000000"/>
              </a:solidFill>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146" name="CustomShape 2"/>
          <p:cNvSpPr/>
          <p:nvPr/>
        </p:nvSpPr>
        <p:spPr>
          <a:xfrm>
            <a:off x="685800" y="533520"/>
            <a:ext cx="7760520" cy="597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147" name="CustomShape 3"/>
          <p:cNvSpPr/>
          <p:nvPr/>
        </p:nvSpPr>
        <p:spPr>
          <a:xfrm>
            <a:off x="685800" y="-228600"/>
            <a:ext cx="7760520" cy="1058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148" name="CustomShape 4"/>
          <p:cNvSpPr/>
          <p:nvPr/>
        </p:nvSpPr>
        <p:spPr>
          <a:xfrm>
            <a:off x="380880" y="838080"/>
            <a:ext cx="8446320" cy="5550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457200" y="725040"/>
            <a:ext cx="8227800" cy="12488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Suit – Software Updates for Internet of Things</a:t>
            </a:r>
            <a:endParaRPr b="0" lang="en-US" sz="4400" spc="-1" strike="noStrike">
              <a:solidFill>
                <a:srgbClr val="000000"/>
              </a:solidFill>
              <a:latin typeface="Arial"/>
            </a:endParaRPr>
          </a:p>
        </p:txBody>
      </p:sp>
      <p:sp>
        <p:nvSpPr>
          <p:cNvPr id="184"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50000"/>
          </a:bodyPr>
          <a:p>
            <a:pPr marL="239400" indent="-239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Did meet in 118</a:t>
            </a:r>
            <a:endParaRPr b="0" lang="en-US" sz="3200" spc="-1" strike="noStrike">
              <a:solidFill>
                <a:srgbClr val="000000"/>
              </a:solidFill>
              <a:latin typeface="Arial"/>
            </a:endParaRPr>
          </a:p>
          <a:p>
            <a:pPr lvl="1" marL="216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1"/>
              </a:rPr>
              <a:t>Minutes</a:t>
            </a:r>
            <a:endParaRPr b="0" lang="en-US" sz="3200" spc="-1" strike="noStrike">
              <a:solidFill>
                <a:srgbClr val="000000"/>
              </a:solidFill>
              <a:latin typeface="Arial"/>
            </a:endParaRPr>
          </a:p>
          <a:p>
            <a:pPr lvl="1" marL="216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0000cc"/>
                </a:solidFill>
                <a:uFillTx/>
                <a:latin typeface="Arial"/>
                <a:ea typeface="DejaVu Sans"/>
                <a:hlinkClick r:id="rId2"/>
              </a:rPr>
              <a:t>Meetecho recording</a:t>
            </a:r>
            <a:endParaRPr b="0" lang="en-US" sz="3200" spc="-1" strike="noStrike">
              <a:solidFill>
                <a:srgbClr val="000000"/>
              </a:solidFill>
              <a:latin typeface="Arial"/>
            </a:endParaRPr>
          </a:p>
          <a:p>
            <a:pPr marL="239400" indent="-239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Document status</a:t>
            </a:r>
            <a:endParaRPr b="0" lang="en-US" sz="3200" spc="-1" strike="noStrike">
              <a:solidFill>
                <a:srgbClr val="000000"/>
              </a:solidFill>
              <a:latin typeface="Arial"/>
            </a:endParaRPr>
          </a:p>
          <a:p>
            <a:pPr lvl="1" marL="479520" indent="-239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Publication requested</a:t>
            </a:r>
            <a:endParaRPr b="0" lang="en-US" sz="3200" spc="-1" strike="noStrike">
              <a:solidFill>
                <a:srgbClr val="000000"/>
              </a:solidFill>
              <a:latin typeface="Arial"/>
            </a:endParaRPr>
          </a:p>
          <a:p>
            <a:pPr lvl="4" marL="540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3"/>
              </a:rPr>
              <a:t>https://datatracker.ietf.org/doc/draft-ietf-suit-manifest/</a:t>
            </a:r>
            <a:endParaRPr b="0" lang="en-US" sz="2800" spc="-1" strike="noStrike">
              <a:solidFill>
                <a:srgbClr val="000000"/>
              </a:solidFill>
              <a:latin typeface="Arial"/>
            </a:endParaRPr>
          </a:p>
          <a:p>
            <a:pPr lvl="4" marL="540000" indent="-108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4"/>
              </a:rPr>
              <a:t>https://datatracker.ietf.org/doc/draft-ietf-suit-mud/</a:t>
            </a:r>
            <a:endParaRPr b="0" lang="en-US" sz="2800" spc="-1" strike="noStrike">
              <a:solidFill>
                <a:srgbClr val="000000"/>
              </a:solidFill>
              <a:latin typeface="Arial"/>
            </a:endParaRPr>
          </a:p>
          <a:p>
            <a:pPr marL="239400" indent="-2394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ea typeface="DejaVu Sans"/>
              </a:rPr>
              <a:t>Work in Progress (most of then almost done in WG)</a:t>
            </a:r>
            <a:endParaRPr b="0" lang="en-US" sz="3200" spc="-1" strike="noStrike">
              <a:solidFill>
                <a:srgbClr val="000000"/>
              </a:solidFill>
              <a:latin typeface="Arial"/>
            </a:endParaRPr>
          </a:p>
          <a:p>
            <a:pPr lvl="1" marL="479520" indent="-2394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5"/>
              </a:rPr>
              <a:t>https://datatracker.ietf.org/doc/draft-ietf-suit-firmware-encryption/</a:t>
            </a:r>
            <a:endParaRPr b="0" lang="en-US" sz="2800" spc="-1" strike="noStrike">
              <a:solidFill>
                <a:srgbClr val="000000"/>
              </a:solidFill>
              <a:latin typeface="Arial"/>
            </a:endParaRPr>
          </a:p>
          <a:p>
            <a:pPr lvl="1" marL="479520" indent="-2394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6"/>
              </a:rPr>
              <a:t>https://datatracker.ietf.org/doc/draft-ietf-suit-report/</a:t>
            </a:r>
            <a:endParaRPr b="0" lang="en-US" sz="2800" spc="-1" strike="noStrike">
              <a:solidFill>
                <a:srgbClr val="000000"/>
              </a:solidFill>
              <a:latin typeface="Arial"/>
            </a:endParaRPr>
          </a:p>
          <a:p>
            <a:pPr lvl="1" marL="479520" indent="-2394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7"/>
              </a:rPr>
              <a:t>https://datatracker.ietf.org/doc/draft-ietf-suit-trust-domains/</a:t>
            </a:r>
            <a:endParaRPr b="0" lang="en-US" sz="2800" spc="-1" strike="noStrike">
              <a:solidFill>
                <a:srgbClr val="000000"/>
              </a:solidFill>
              <a:latin typeface="Arial"/>
            </a:endParaRPr>
          </a:p>
          <a:p>
            <a:pPr lvl="1" marL="479520" indent="-2394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8"/>
              </a:rPr>
              <a:t>https://datatracker.ietf.org/doc/draft-ietf-suit-update-management/</a:t>
            </a:r>
            <a:endParaRPr b="0" lang="en-US" sz="2800" spc="-1" strike="noStrike">
              <a:solidFill>
                <a:srgbClr val="000000"/>
              </a:solidFill>
              <a:latin typeface="Arial"/>
            </a:endParaRPr>
          </a:p>
          <a:p>
            <a:pPr lvl="1" marL="479520" indent="-2394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ea typeface="DejaVu Sans"/>
                <a:hlinkClick r:id="rId9"/>
              </a:rPr>
              <a:t>https://datatracker.ietf.org/doc/draft-moran-suit-mti/</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777600"/>
            <a:ext cx="8227800" cy="114336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BoFs in IETF 118</a:t>
            </a:r>
            <a:endParaRPr b="0" lang="en-US" sz="4400" spc="-1" strike="noStrike">
              <a:solidFill>
                <a:srgbClr val="000000"/>
              </a:solidFill>
              <a:latin typeface="Arial"/>
            </a:endParaRPr>
          </a:p>
        </p:txBody>
      </p:sp>
      <p:sp>
        <p:nvSpPr>
          <p:cNvPr id="186" name="CustomShape 2"/>
          <p:cNvSpPr/>
          <p:nvPr/>
        </p:nvSpPr>
        <p:spPr>
          <a:xfrm>
            <a:off x="457200" y="2252520"/>
            <a:ext cx="8227800" cy="3975840"/>
          </a:xfrm>
          <a:prstGeom prst="rect">
            <a:avLst/>
          </a:prstGeom>
          <a:noFill/>
          <a:ln w="0">
            <a:noFill/>
          </a:ln>
        </p:spPr>
        <p:style>
          <a:lnRef idx="0"/>
          <a:fillRef idx="0"/>
          <a:effectRef idx="0"/>
          <a:fontRef idx="minor"/>
        </p:style>
        <p:txBody>
          <a:bodyPr lIns="0" rIns="0" tIns="0" bIns="0" anchor="t">
            <a:normAutofit fontScale="72000"/>
          </a:bodyPr>
          <a:p>
            <a:pPr marL="277200" indent="-277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solidFill>
                <a:srgbClr val="000000"/>
              </a:solidFill>
              <a:latin typeface="Arial"/>
            </a:endParaRPr>
          </a:p>
          <a:p>
            <a:pPr marL="277200" indent="-277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solidFill>
                <a:srgbClr val="000000"/>
              </a:solidFill>
              <a:latin typeface="Arial"/>
            </a:endParaRPr>
          </a:p>
          <a:p>
            <a:pPr marL="277200" indent="-277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BoFs for IETF 118</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wimse</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spice</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dult</a:t>
            </a:r>
            <a:endParaRPr b="0" lang="en-US" sz="3200" spc="-1" strike="noStrike">
              <a:solidFill>
                <a:srgbClr val="000000"/>
              </a:solidFill>
              <a:latin typeface="Arial"/>
            </a:endParaRPr>
          </a:p>
          <a:p>
            <a:pPr lvl="1" marL="311040" indent="-15552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vcon</a:t>
            </a:r>
            <a:endParaRPr b="0" lang="en-US" sz="3200" spc="-1" strike="noStrike">
              <a:solidFill>
                <a:srgbClr val="000000"/>
              </a:solidFill>
              <a:latin typeface="Arial"/>
            </a:endParaRPr>
          </a:p>
          <a:p>
            <a:pPr>
              <a:lnSpc>
                <a:spcPct val="100000"/>
              </a:lnSpc>
              <a:spcBef>
                <a:spcPts val="1134"/>
              </a:spcBef>
              <a:tabLst>
                <a:tab algn="l" pos="182880"/>
                <a:tab algn="l" pos="365760"/>
                <a:tab algn="l" pos="548640"/>
                <a:tab algn="l" pos="731520"/>
              </a:tabLst>
            </a:pPr>
            <a:endParaRPr b="0" lang="en-US" sz="3200" spc="-1" strike="noStrike">
              <a:solidFill>
                <a:srgbClr val="000000"/>
              </a:solidFill>
              <a:latin typeface="Arial"/>
            </a:endParaRPr>
          </a:p>
          <a:p>
            <a:pPr>
              <a:lnSpc>
                <a:spcPct val="100000"/>
              </a:lnSpc>
              <a:spcBef>
                <a:spcPts val="1134"/>
              </a:spcBef>
              <a:tabLst>
                <a:tab algn="l" pos="182880"/>
                <a:tab algn="l" pos="365760"/>
                <a:tab algn="l" pos="548640"/>
                <a:tab algn="l" pos="731520"/>
              </a:tabLst>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5"/>
          <p:cNvSpPr/>
          <p:nvPr/>
        </p:nvSpPr>
        <p:spPr>
          <a:xfrm>
            <a:off x="457200" y="725040"/>
            <a:ext cx="8228160" cy="12492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Workload Identity in Multi System Environments (wimse)</a:t>
            </a:r>
            <a:endParaRPr b="0" lang="en-US" sz="4400" spc="-1" strike="noStrike">
              <a:solidFill>
                <a:srgbClr val="000000"/>
              </a:solidFill>
              <a:latin typeface="Arial"/>
            </a:endParaRPr>
          </a:p>
        </p:txBody>
      </p:sp>
      <p:sp>
        <p:nvSpPr>
          <p:cNvPr id="188" name="CustomShape 6"/>
          <p:cNvSpPr/>
          <p:nvPr/>
        </p:nvSpPr>
        <p:spPr>
          <a:xfrm>
            <a:off x="457200" y="2252520"/>
            <a:ext cx="8228160" cy="3976200"/>
          </a:xfrm>
          <a:prstGeom prst="rect">
            <a:avLst/>
          </a:prstGeom>
          <a:noFill/>
          <a:ln w="0">
            <a:noFill/>
          </a:ln>
        </p:spPr>
        <p:style>
          <a:lnRef idx="0"/>
          <a:fillRef idx="0"/>
          <a:effectRef idx="0"/>
          <a:fontRef idx="minor"/>
        </p:style>
        <p:txBody>
          <a:bodyPr lIns="0" rIns="0" tIns="0" bIns="0" anchor="t">
            <a:normAutofit fontScale="65000"/>
          </a:bodyPr>
          <a:p>
            <a:pPr marL="1404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Non-WG forming BoF.</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Will gauge the activity today to determine next steps - BoF in Brisbane or creating a WG between 118 and 119</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One challenge today is that customers run workloads in multiple clouds with no mechanisms to reason over the identity systems across these clouds</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Need standards for a variety of things, eg. authN, authZ, federation, attestation, monitoring, worload federations, etc</a:t>
            </a:r>
            <a:endParaRPr b="0" lang="en-US" sz="3200" spc="-1" strike="noStrike">
              <a:solidFill>
                <a:srgbClr val="000000"/>
              </a:solidFill>
              <a:latin typeface="Arial"/>
            </a:endParaRPr>
          </a:p>
          <a:p>
            <a:pPr lvl="1" marL="280800" indent="-1404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Many existing standards that we could leverage, including other organizations' standards (see Pieter's slide for a description of the various standards)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7"/>
          <p:cNvSpPr/>
          <p:nvPr/>
        </p:nvSpPr>
        <p:spPr>
          <a:xfrm>
            <a:off x="457200" y="725040"/>
            <a:ext cx="8228160" cy="12492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Secure Patterns for Internet CrEdentials (spice)</a:t>
            </a:r>
            <a:endParaRPr b="0" lang="en-US" sz="4400" spc="-1" strike="noStrike">
              <a:solidFill>
                <a:srgbClr val="000000"/>
              </a:solidFill>
              <a:latin typeface="Arial"/>
            </a:endParaRPr>
          </a:p>
        </p:txBody>
      </p:sp>
      <p:sp>
        <p:nvSpPr>
          <p:cNvPr id="190" name="CustomShape 8"/>
          <p:cNvSpPr/>
          <p:nvPr/>
        </p:nvSpPr>
        <p:spPr>
          <a:xfrm>
            <a:off x="457200" y="2252520"/>
            <a:ext cx="8228160" cy="3976200"/>
          </a:xfrm>
          <a:prstGeom prst="rect">
            <a:avLst/>
          </a:prstGeom>
          <a:noFill/>
          <a:ln w="0">
            <a:noFill/>
          </a:ln>
        </p:spPr>
        <p:style>
          <a:lnRef idx="0"/>
          <a:fillRef idx="0"/>
          <a:effectRef idx="0"/>
          <a:fontRef idx="minor"/>
        </p:style>
        <p:txBody>
          <a:bodyPr lIns="0" rIns="0" tIns="0" bIns="0" anchor="t">
            <a:normAutofit fontScale="83000"/>
          </a:bodyPr>
          <a:p>
            <a:pPr lvl="1" marL="35856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Group describes various use cases related to credential exchange in a three party model (issuer, holder, verifier).  These use cases aid in the identification of which Secure Patterns for Internet CrEdentials (SPICE) are most in need of specification or detailed documentation.</a:t>
            </a:r>
            <a:endParaRPr b="0" lang="en-US" sz="3200" spc="-1" strike="noStrike">
              <a:solidFill>
                <a:srgbClr val="000000"/>
              </a:solidFill>
              <a:latin typeface="Arial"/>
            </a:endParaRPr>
          </a:p>
          <a:p>
            <a:pPr lvl="1" marL="35856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Privacy: Selective Disclosure and Unlinkability</a:t>
            </a:r>
            <a:endParaRPr b="0" lang="en-US" sz="3200" spc="-1" strike="noStrike">
              <a:solidFill>
                <a:srgbClr val="000000"/>
              </a:solidFill>
              <a:latin typeface="Arial"/>
            </a:endParaRPr>
          </a:p>
          <a:p>
            <a:pPr lvl="1" marL="358560" indent="-17928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was enough interest to start working on the issue.</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9"/>
          <p:cNvSpPr/>
          <p:nvPr/>
        </p:nvSpPr>
        <p:spPr>
          <a:xfrm>
            <a:off x="457200" y="725040"/>
            <a:ext cx="8228160" cy="12492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 </a:t>
            </a:r>
            <a:r>
              <a:rPr b="0" lang="en-US" sz="4400" spc="-1" strike="noStrike">
                <a:solidFill>
                  <a:srgbClr val="000000"/>
                </a:solidFill>
                <a:latin typeface="Arial"/>
                <a:ea typeface="DejaVu Sans"/>
              </a:rPr>
              <a:t>Detecting Unwanted Location Trackers (dult) </a:t>
            </a:r>
            <a:endParaRPr b="0" lang="en-US" sz="4400" spc="-1" strike="noStrike">
              <a:solidFill>
                <a:srgbClr val="000000"/>
              </a:solidFill>
              <a:latin typeface="Arial"/>
            </a:endParaRPr>
          </a:p>
        </p:txBody>
      </p:sp>
      <p:sp>
        <p:nvSpPr>
          <p:cNvPr id="192" name="CustomShape 10"/>
          <p:cNvSpPr/>
          <p:nvPr/>
        </p:nvSpPr>
        <p:spPr>
          <a:xfrm>
            <a:off x="457200" y="2252520"/>
            <a:ext cx="8228160" cy="3976200"/>
          </a:xfrm>
          <a:prstGeom prst="rect">
            <a:avLst/>
          </a:prstGeom>
          <a:noFill/>
          <a:ln w="0">
            <a:noFill/>
          </a:ln>
        </p:spPr>
        <p:style>
          <a:lnRef idx="0"/>
          <a:fillRef idx="0"/>
          <a:effectRef idx="0"/>
          <a:fontRef idx="minor"/>
        </p:style>
        <p:txBody>
          <a:bodyPr lIns="0" rIns="0" tIns="0" bIns="0" anchor="t">
            <a:normAutofit fontScale="54000"/>
          </a:bodyPr>
          <a:p>
            <a:pPr marL="116640" indent="-116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document’s goal is to, in part, help protect the privacy of individuals from unwanted tracking by location-tracking accessories. Location-tracking accessories provide numerous benefits to consumers, but, as with all technology, it is possible for them to be misused. Misuse of location-tracking accessories can result in unwanted tracking of individuals or items for nefarious purposes such as stalking, harassment, and theft. Formalizing a set of best practices for manufacturers will allow for scalable compatibility with unwanted tracking detection technologies on various smartphone platforms and improve privacy and security for individuals.</a:t>
            </a:r>
            <a:endParaRPr b="0" lang="en-US" sz="3200" spc="-1" strike="noStrike">
              <a:solidFill>
                <a:srgbClr val="000000"/>
              </a:solidFill>
              <a:latin typeface="Arial"/>
            </a:endParaRPr>
          </a:p>
          <a:p>
            <a:pPr marL="116640" indent="-116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Unwanted tracking detection can both detect and alert individuals that a location tracker separated from the owner's device is traveling with them, as well as provide means to find and disable the tracker. This document outlines technical best practices for location tracker manufacturers, which will allow for their compatibility with unwanted tracking detection and alerting technology on platforms.</a:t>
            </a:r>
            <a:endParaRPr b="0" lang="en-US" sz="3200" spc="-1" strike="noStrike">
              <a:solidFill>
                <a:srgbClr val="000000"/>
              </a:solidFill>
              <a:latin typeface="Arial"/>
            </a:endParaRPr>
          </a:p>
          <a:p>
            <a:pPr marL="116640" indent="-116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Second BoF, will form a working group</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1"/>
          <p:cNvSpPr/>
          <p:nvPr/>
        </p:nvSpPr>
        <p:spPr>
          <a:xfrm>
            <a:off x="457200" y="725040"/>
            <a:ext cx="8228160" cy="124920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solidFill>
                  <a:srgbClr val="000000"/>
                </a:solidFill>
                <a:latin typeface="Arial"/>
                <a:ea typeface="DejaVu Sans"/>
              </a:rPr>
              <a:t>Vcon (vcon)</a:t>
            </a:r>
            <a:endParaRPr b="0" lang="en-US" sz="4400" spc="-1" strike="noStrike">
              <a:solidFill>
                <a:srgbClr val="000000"/>
              </a:solidFill>
              <a:latin typeface="Arial"/>
            </a:endParaRPr>
          </a:p>
        </p:txBody>
      </p:sp>
      <p:sp>
        <p:nvSpPr>
          <p:cNvPr id="194" name="CustomShape 12"/>
          <p:cNvSpPr/>
          <p:nvPr/>
        </p:nvSpPr>
        <p:spPr>
          <a:xfrm>
            <a:off x="457200" y="2252520"/>
            <a:ext cx="8228160" cy="3976200"/>
          </a:xfrm>
          <a:prstGeom prst="rect">
            <a:avLst/>
          </a:prstGeom>
          <a:noFill/>
          <a:ln w="0">
            <a:noFill/>
          </a:ln>
        </p:spPr>
        <p:style>
          <a:lnRef idx="0"/>
          <a:fillRef idx="0"/>
          <a:effectRef idx="0"/>
          <a:fontRef idx="minor"/>
        </p:style>
        <p:txBody>
          <a:bodyPr lIns="0" rIns="0" tIns="0" bIns="0" anchor="t">
            <a:normAutofit fontScale="95000"/>
          </a:bodyPr>
          <a:p>
            <a:pPr marL="205200" indent="-2052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vCon working group is about passing conversational data. Such data is commonly generated and collected in business environments, from chat logs to transcripts to recordings. Most systems provide a way to store such information, but there are not many standards or interoperability within the storage or transmission mechanisms or formats.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7200" cy="384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150" name="CustomShape 2"/>
          <p:cNvSpPr/>
          <p:nvPr/>
        </p:nvSpPr>
        <p:spPr>
          <a:xfrm>
            <a:off x="34920" y="1413000"/>
            <a:ext cx="9132120" cy="4865040"/>
          </a:xfrm>
          <a:prstGeom prst="rect">
            <a:avLst/>
          </a:prstGeom>
          <a:noFill/>
          <a:ln w="0">
            <a:noFill/>
          </a:ln>
        </p:spPr>
        <p:style>
          <a:lnRef idx="0"/>
          <a:fillRef idx="0"/>
          <a:effectRef idx="0"/>
          <a:fontRef idx="minor"/>
        </p:style>
        <p:txBody>
          <a:bodyPr lIns="90000" rIns="90000" tIns="45000" bIns="45000" anchor="t">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tabLst>
                <a:tab algn="l" pos="182880"/>
                <a:tab algn="l" pos="365760"/>
                <a:tab algn="l" pos="548640"/>
                <a:tab algn="l" pos="731520"/>
              </a:tabLst>
            </a:pP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0520" cy="816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152" name="CustomShape 2"/>
          <p:cNvSpPr/>
          <p:nvPr/>
        </p:nvSpPr>
        <p:spPr>
          <a:xfrm>
            <a:off x="0" y="1557360"/>
            <a:ext cx="8979840" cy="3372840"/>
          </a:xfrm>
          <a:prstGeom prst="rect">
            <a:avLst/>
          </a:prstGeom>
          <a:noFill/>
          <a:ln w="0">
            <a:noFill/>
          </a:ln>
        </p:spPr>
        <p:style>
          <a:lnRef idx="0"/>
          <a:fillRef idx="0"/>
          <a:effectRef idx="0"/>
          <a:fontRef idx="minor"/>
        </p:style>
        <p:txBody>
          <a:bodyPr lIns="90000" rIns="90000" tIns="45000" bIns="45000" anchor="t">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4920" cy="1131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154" name="CustomShape 2"/>
          <p:cNvSpPr/>
          <p:nvPr/>
        </p:nvSpPr>
        <p:spPr>
          <a:xfrm>
            <a:off x="609480" y="1773360"/>
            <a:ext cx="7752600" cy="445536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1320">
              <a:lnSpc>
                <a:spcPct val="100000"/>
              </a:lnSpc>
              <a:buClr>
                <a:srgbClr val="000000"/>
              </a:buClr>
              <a:buSzPct val="45000"/>
              <a:buFont typeface="Wingdings" charset="2"/>
              <a:buChar char=""/>
              <a:tabLst>
                <a:tab algn="l" pos="182880"/>
                <a:tab algn="l" pos="365760"/>
                <a:tab algn="l" pos="548640"/>
                <a:tab algn="l" pos="731520"/>
              </a:tabLst>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1320" algn="ctr">
              <a:lnSpc>
                <a:spcPct val="100000"/>
              </a:lnSpc>
              <a:buClr>
                <a:srgbClr val="000000"/>
              </a:buClr>
              <a:buSzPct val="45000"/>
              <a:buFont typeface="Wingdings" charset="2"/>
              <a:buChar char=""/>
              <a:tabLst>
                <a:tab algn="l" pos="182880"/>
                <a:tab algn="l" pos="365760"/>
                <a:tab algn="l" pos="548640"/>
                <a:tab algn="l" pos="731520"/>
              </a:tabLst>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4920" cy="1131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156" name="CustomShape 2"/>
          <p:cNvSpPr/>
          <p:nvPr/>
        </p:nvSpPr>
        <p:spPr>
          <a:xfrm>
            <a:off x="609480" y="1773360"/>
            <a:ext cx="7752600" cy="445536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tabLst>
                <a:tab algn="l" pos="182880"/>
                <a:tab algn="l" pos="365760"/>
                <a:tab algn="l" pos="548640"/>
                <a:tab algn="l" pos="731520"/>
              </a:tabLst>
            </a:pPr>
            <a:endParaRPr b="0" lang="en-US" sz="1500" spc="-1" strike="noStrike">
              <a:solidFill>
                <a:srgbClr val="000000"/>
              </a:solidFill>
              <a:latin typeface="Arial"/>
            </a:endParaRPr>
          </a:p>
          <a:p>
            <a:pPr marL="216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Material about the patent policy is available at</a:t>
            </a:r>
            <a:br>
              <a:rPr sz="1800"/>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solidFill>
                <a:srgbClr val="000000"/>
              </a:solidFill>
              <a:latin typeface="Arial"/>
            </a:endParaRPr>
          </a:p>
          <a:p>
            <a:pPr>
              <a:lnSpc>
                <a:spcPct val="90000"/>
              </a:lnSpc>
              <a:tabLst>
                <a:tab algn="l" pos="182880"/>
                <a:tab algn="l" pos="365760"/>
                <a:tab algn="l" pos="548640"/>
                <a:tab algn="l" pos="731520"/>
              </a:tabLst>
            </a:pPr>
            <a:endParaRPr b="0" lang="en-US" sz="1600" spc="-1" strike="noStrike">
              <a:solidFill>
                <a:srgbClr val="000000"/>
              </a:solidFill>
              <a:latin typeface="Arial"/>
            </a:endParaRPr>
          </a:p>
          <a:p>
            <a:pPr marL="630000" indent="-281160" algn="ctr">
              <a:lnSpc>
                <a:spcPct val="90000"/>
              </a:lnSpc>
              <a:buClr>
                <a:srgbClr val="000000"/>
              </a:buClr>
              <a:buSzPct val="45000"/>
              <a:buFont typeface="Wingdings" charset="2"/>
              <a:buChar char=""/>
              <a:tabLst>
                <a:tab algn="l" pos="182880"/>
                <a:tab algn="l" pos="365760"/>
                <a:tab algn="l" pos="548640"/>
                <a:tab algn="l" pos="731520"/>
              </a:tabLst>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4920" cy="1131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158" name="CustomShape 2"/>
          <p:cNvSpPr/>
          <p:nvPr/>
        </p:nvSpPr>
        <p:spPr>
          <a:xfrm>
            <a:off x="609480" y="1773360"/>
            <a:ext cx="7752600" cy="445536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9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4920" cy="1131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160" name="CustomShape 2"/>
          <p:cNvSpPr/>
          <p:nvPr/>
        </p:nvSpPr>
        <p:spPr>
          <a:xfrm>
            <a:off x="609480" y="1773360"/>
            <a:ext cx="7752600" cy="445536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90000"/>
              </a:lnSpc>
              <a:spcBef>
                <a:spcPts val="564"/>
              </a:spcBef>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tabLst>
                <a:tab algn="l" pos="182880"/>
                <a:tab algn="l" pos="365760"/>
                <a:tab algn="l" pos="548640"/>
                <a:tab algn="l" pos="731520"/>
              </a:tabLst>
            </a:pPr>
            <a:endParaRPr b="0" lang="en-US" sz="20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4920" cy="1131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162" name="CustomShape 2"/>
          <p:cNvSpPr/>
          <p:nvPr/>
        </p:nvSpPr>
        <p:spPr>
          <a:xfrm>
            <a:off x="335880" y="1828800"/>
            <a:ext cx="8709840" cy="4455360"/>
          </a:xfrm>
          <a:prstGeom prst="rect">
            <a:avLst/>
          </a:prstGeom>
          <a:noFill/>
          <a:ln w="0">
            <a:noFill/>
          </a:ln>
        </p:spPr>
        <p:style>
          <a:lnRef idx="0"/>
          <a:fillRef idx="0"/>
          <a:effectRef idx="0"/>
          <a:fontRef idx="minor"/>
        </p:style>
        <p:txBody>
          <a:bodyPr lIns="90000" rIns="90000" tIns="45000" bIns="45000" anchor="t">
            <a:noAutofit/>
          </a:bodyPr>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4"/>
              </a:rPr>
              <a:t>http://standards.ieee.org/faqs/copyrights.html/</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solidFill>
                <a:srgbClr val="000000"/>
              </a:solidFill>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solidFill>
                <a:srgbClr val="000000"/>
              </a:solidFill>
              <a:latin typeface="Arial"/>
            </a:endParaRPr>
          </a:p>
          <a:p>
            <a:pPr>
              <a:lnSpc>
                <a:spcPct val="90000"/>
              </a:lnSpc>
              <a:spcBef>
                <a:spcPts val="564"/>
              </a:spcBef>
              <a:tabLst>
                <a:tab algn="l" pos="182880"/>
                <a:tab algn="l" pos="365760"/>
                <a:tab algn="l" pos="548640"/>
                <a:tab algn="l" pos="731520"/>
              </a:tabLst>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3788</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2023-11-14T19:09:17Z</dcterms:modified>
  <cp:revision>151</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