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5"/>
  </p:notesMasterIdLst>
  <p:sldIdLst>
    <p:sldId id="287" r:id="rId2"/>
    <p:sldId id="256" r:id="rId3"/>
    <p:sldId id="257" r:id="rId4"/>
    <p:sldId id="261" r:id="rId5"/>
    <p:sldId id="293" r:id="rId6"/>
    <p:sldId id="289" r:id="rId7"/>
    <p:sldId id="259" r:id="rId8"/>
    <p:sldId id="288" r:id="rId9"/>
    <p:sldId id="294" r:id="rId10"/>
    <p:sldId id="290" r:id="rId11"/>
    <p:sldId id="291" r:id="rId12"/>
    <p:sldId id="260" r:id="rId13"/>
    <p:sldId id="292" r:id="rId14"/>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9900"/>
    <a:srgbClr val="FF9933"/>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3" autoAdjust="0"/>
    <p:restoredTop sz="94646" autoAdjust="0"/>
  </p:normalViewPr>
  <p:slideViewPr>
    <p:cSldViewPr>
      <p:cViewPr>
        <p:scale>
          <a:sx n="70" d="100"/>
          <a:sy n="70" d="100"/>
        </p:scale>
        <p:origin x="1814" y="22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DBB2675E-2543-480B-9341-14DF21D2A9E4}"/>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D8441A4B-C8F1-421B-BFD4-7C4535D1B563}"/>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964572D5-EAF6-480C-A47F-7F185CD9FC7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A09F5A63-9ACA-441F-8797-737BAFA22727}"/>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5CCB7DB9-1F33-40AB-8B30-6AD99F061223}"/>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DF5EB4C-758B-40DF-861B-72DE761D8D92}"/>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B8CC2DE0-C2CA-4CD4-A8D1-62048B8A649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C2A8C07D-8F30-41BE-8373-3275BDD4AE62}"/>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9B4854D6-B5D7-43AF-86C0-166CE15C555B}"/>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51885309-2C31-4A38-A5F4-B970CDB66FD5}"/>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E21D6726-4968-4DDF-B276-2B91C2ED46EC}"/>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F33BEF00-42D9-4225-9656-74514336F233}"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78CFD82E-96FC-4978-91FA-B528F1711260}"/>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a:solidFill>
                  <a:srgbClr val="000000"/>
                </a:solidFill>
              </a:rPr>
              <a:t>Tentative agenda Full WG</a:t>
            </a:r>
          </a:p>
        </p:txBody>
      </p:sp>
      <p:sp>
        <p:nvSpPr>
          <p:cNvPr id="3086" name="Line 13">
            <a:extLst>
              <a:ext uri="{FF2B5EF4-FFF2-40B4-BE49-F238E27FC236}">
                <a16:creationId xmlns:a16="http://schemas.microsoft.com/office/drawing/2014/main" id="{8988423A-ACF6-41FA-A7AE-41302CDBC11A}"/>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63FBAD52-009D-4E02-85CE-B25777F16115}"/>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C2370FC7-7DE4-4BAF-9641-5A93EC51769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443F1407-FCE1-4ACD-93DB-9FC2DBCCE199}"/>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1D19F68A-143A-4BC6-A76F-0CC825C81D53}"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3D307FAF-885D-4A93-ABA0-A4FB8F135E00}"/>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9912359E-9FAC-4CC6-A470-1F9161D91EBB}"/>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31AFB73-C54B-4141-A5D8-889609458DC2}"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7C9F74CF-5586-45AE-8778-70EFC00C6B0D}"/>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F3902F45-C35A-42F6-B3B8-8D3C506BCEF8}"/>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4BA97CBF-D27F-45D7-97AE-0EBE097928A4}"/>
              </a:ext>
            </a:extLst>
          </p:cNvPr>
          <p:cNvSpPr>
            <a:spLocks noGrp="1" noChangeArrowheads="1"/>
          </p:cNvSpPr>
          <p:nvPr>
            <p:ph type="sldNum" idx="10"/>
          </p:nvPr>
        </p:nvSpPr>
        <p:spPr>
          <a:ln/>
        </p:spPr>
        <p:txBody>
          <a:bodyPr/>
          <a:lstStyle>
            <a:lvl1pPr>
              <a:defRPr/>
            </a:lvl1pPr>
          </a:lstStyle>
          <a:p>
            <a:pPr>
              <a:defRPr/>
            </a:pPr>
            <a:r>
              <a:rPr lang="en-US" altLang="en-US"/>
              <a:t>Slide </a:t>
            </a:r>
            <a:fld id="{50C83FAC-7061-47E3-8B34-546EA1F1313E}" type="slidenum">
              <a:rPr lang="en-US" altLang="en-US" smtClean="0"/>
              <a:pPr>
                <a:defRPr/>
              </a:pPr>
              <a:t>‹#›</a:t>
            </a:fld>
            <a:endParaRPr lang="en-US" altLang="en-US"/>
          </a:p>
        </p:txBody>
      </p:sp>
    </p:spTree>
    <p:extLst>
      <p:ext uri="{BB962C8B-B14F-4D97-AF65-F5344CB8AC3E}">
        <p14:creationId xmlns:p14="http://schemas.microsoft.com/office/powerpoint/2010/main" val="4457898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2E304BE4-42A7-4314-86FF-4E6FFB788120}"/>
              </a:ext>
            </a:extLst>
          </p:cNvPr>
          <p:cNvSpPr>
            <a:spLocks noGrp="1" noChangeArrowheads="1"/>
          </p:cNvSpPr>
          <p:nvPr>
            <p:ph type="sldNum" idx="10"/>
          </p:nvPr>
        </p:nvSpPr>
        <p:spPr>
          <a:ln/>
        </p:spPr>
        <p:txBody>
          <a:bodyPr/>
          <a:lstStyle>
            <a:lvl1pPr>
              <a:defRPr/>
            </a:lvl1pPr>
          </a:lstStyle>
          <a:p>
            <a:pPr>
              <a:defRPr/>
            </a:pPr>
            <a:r>
              <a:rPr lang="en-US" altLang="en-US"/>
              <a:t>Slide </a:t>
            </a:r>
            <a:fld id="{D9D1A179-F821-4A8D-A04A-165EC1E138A3}" type="slidenum">
              <a:rPr lang="en-US" altLang="en-US" smtClean="0"/>
              <a:pPr>
                <a:defRPr/>
              </a:pPr>
              <a:t>‹#›</a:t>
            </a:fld>
            <a:endParaRPr lang="en-US" altLang="en-US"/>
          </a:p>
        </p:txBody>
      </p:sp>
    </p:spTree>
    <p:extLst>
      <p:ext uri="{BB962C8B-B14F-4D97-AF65-F5344CB8AC3E}">
        <p14:creationId xmlns:p14="http://schemas.microsoft.com/office/powerpoint/2010/main" val="36425782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D30657B6-4C92-4205-A34F-41E5965BB2D9}"/>
              </a:ext>
            </a:extLst>
          </p:cNvPr>
          <p:cNvSpPr>
            <a:spLocks noGrp="1" noChangeArrowheads="1"/>
          </p:cNvSpPr>
          <p:nvPr>
            <p:ph type="sldNum" idx="10"/>
          </p:nvPr>
        </p:nvSpPr>
        <p:spPr>
          <a:ln/>
        </p:spPr>
        <p:txBody>
          <a:bodyPr/>
          <a:lstStyle>
            <a:lvl1pPr>
              <a:defRPr/>
            </a:lvl1pPr>
          </a:lstStyle>
          <a:p>
            <a:pPr>
              <a:defRPr/>
            </a:pPr>
            <a:r>
              <a:rPr lang="en-US" altLang="en-US"/>
              <a:t>Slide </a:t>
            </a:r>
            <a:fld id="{A2F296E4-C80C-4616-AB4D-1E9490E26D1E}" type="slidenum">
              <a:rPr lang="en-US" altLang="en-US" smtClean="0"/>
              <a:pPr>
                <a:defRPr/>
              </a:pPr>
              <a:t>‹#›</a:t>
            </a:fld>
            <a:endParaRPr lang="en-US" altLang="en-US"/>
          </a:p>
        </p:txBody>
      </p:sp>
    </p:spTree>
    <p:extLst>
      <p:ext uri="{BB962C8B-B14F-4D97-AF65-F5344CB8AC3E}">
        <p14:creationId xmlns:p14="http://schemas.microsoft.com/office/powerpoint/2010/main" val="28795387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046013A4-8FE8-4229-B7BC-2E688C5D7D61}"/>
              </a:ext>
            </a:extLst>
          </p:cNvPr>
          <p:cNvSpPr>
            <a:spLocks noGrp="1" noChangeArrowheads="1"/>
          </p:cNvSpPr>
          <p:nvPr>
            <p:ph type="sldNum" idx="10"/>
          </p:nvPr>
        </p:nvSpPr>
        <p:spPr>
          <a:ln/>
        </p:spPr>
        <p:txBody>
          <a:bodyPr/>
          <a:lstStyle>
            <a:lvl1pPr>
              <a:defRPr/>
            </a:lvl1pPr>
          </a:lstStyle>
          <a:p>
            <a:pPr>
              <a:defRPr/>
            </a:pPr>
            <a:r>
              <a:rPr lang="en-US" altLang="en-US"/>
              <a:t>Slide </a:t>
            </a:r>
            <a:fld id="{F187470B-50EF-4A48-B024-330BF2280833}" type="slidenum">
              <a:rPr lang="en-US" altLang="en-US" smtClean="0"/>
              <a:pPr>
                <a:defRPr/>
              </a:pPr>
              <a:t>‹#›</a:t>
            </a:fld>
            <a:endParaRPr lang="en-US" altLang="en-US"/>
          </a:p>
        </p:txBody>
      </p:sp>
    </p:spTree>
    <p:extLst>
      <p:ext uri="{BB962C8B-B14F-4D97-AF65-F5344CB8AC3E}">
        <p14:creationId xmlns:p14="http://schemas.microsoft.com/office/powerpoint/2010/main" val="42032593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385868EA-6B24-4679-8575-B1EC0BDE143E}"/>
              </a:ext>
            </a:extLst>
          </p:cNvPr>
          <p:cNvSpPr>
            <a:spLocks noGrp="1" noChangeArrowheads="1"/>
          </p:cNvSpPr>
          <p:nvPr>
            <p:ph type="sldNum" idx="10"/>
          </p:nvPr>
        </p:nvSpPr>
        <p:spPr>
          <a:ln/>
        </p:spPr>
        <p:txBody>
          <a:bodyPr/>
          <a:lstStyle>
            <a:lvl1pPr>
              <a:defRPr/>
            </a:lvl1pPr>
          </a:lstStyle>
          <a:p>
            <a:pPr>
              <a:defRPr/>
            </a:pPr>
            <a:r>
              <a:rPr lang="en-US" altLang="en-US"/>
              <a:t>Slide </a:t>
            </a:r>
            <a:fld id="{A4F93A1E-0EC3-45BF-AB9B-BEB974D014DF}" type="slidenum">
              <a:rPr lang="en-US" altLang="en-US" smtClean="0"/>
              <a:pPr>
                <a:defRPr/>
              </a:pPr>
              <a:t>‹#›</a:t>
            </a:fld>
            <a:endParaRPr lang="en-US" altLang="en-US"/>
          </a:p>
        </p:txBody>
      </p:sp>
    </p:spTree>
    <p:extLst>
      <p:ext uri="{BB962C8B-B14F-4D97-AF65-F5344CB8AC3E}">
        <p14:creationId xmlns:p14="http://schemas.microsoft.com/office/powerpoint/2010/main" val="11446423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1BF61E6B-9EC9-441F-9987-FFA0CCDD413A}"/>
              </a:ext>
            </a:extLst>
          </p:cNvPr>
          <p:cNvSpPr>
            <a:spLocks noGrp="1" noChangeArrowheads="1"/>
          </p:cNvSpPr>
          <p:nvPr>
            <p:ph type="sldNum" idx="10"/>
          </p:nvPr>
        </p:nvSpPr>
        <p:spPr>
          <a:ln/>
        </p:spPr>
        <p:txBody>
          <a:bodyPr/>
          <a:lstStyle>
            <a:lvl1pPr>
              <a:defRPr/>
            </a:lvl1pPr>
          </a:lstStyle>
          <a:p>
            <a:pPr>
              <a:defRPr/>
            </a:pPr>
            <a:r>
              <a:rPr lang="en-US" altLang="en-US"/>
              <a:t>Slide </a:t>
            </a:r>
            <a:fld id="{3E6F861A-ECE9-40DC-8824-99AB8188EE7A}" type="slidenum">
              <a:rPr lang="en-US" altLang="en-US" smtClean="0"/>
              <a:pPr>
                <a:defRPr/>
              </a:pPr>
              <a:t>‹#›</a:t>
            </a:fld>
            <a:endParaRPr lang="en-US" altLang="en-US"/>
          </a:p>
        </p:txBody>
      </p:sp>
    </p:spTree>
    <p:extLst>
      <p:ext uri="{BB962C8B-B14F-4D97-AF65-F5344CB8AC3E}">
        <p14:creationId xmlns:p14="http://schemas.microsoft.com/office/powerpoint/2010/main" val="32629045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24DD9AAD-0056-4686-B95A-C7969BC1627B}"/>
              </a:ext>
            </a:extLst>
          </p:cNvPr>
          <p:cNvSpPr>
            <a:spLocks noGrp="1" noChangeArrowheads="1"/>
          </p:cNvSpPr>
          <p:nvPr>
            <p:ph type="sldNum" idx="10"/>
          </p:nvPr>
        </p:nvSpPr>
        <p:spPr>
          <a:ln/>
        </p:spPr>
        <p:txBody>
          <a:bodyPr/>
          <a:lstStyle>
            <a:lvl1pPr>
              <a:defRPr/>
            </a:lvl1pPr>
          </a:lstStyle>
          <a:p>
            <a:pPr>
              <a:defRPr/>
            </a:pPr>
            <a:r>
              <a:rPr lang="en-US" altLang="en-US"/>
              <a:t>Slide </a:t>
            </a:r>
            <a:fld id="{667EDA30-9F71-4BC3-81D1-F1FAB6E38F0B}" type="slidenum">
              <a:rPr lang="en-US" altLang="en-US" smtClean="0"/>
              <a:pPr>
                <a:defRPr/>
              </a:pPr>
              <a:t>‹#›</a:t>
            </a:fld>
            <a:endParaRPr lang="en-US" altLang="en-US"/>
          </a:p>
        </p:txBody>
      </p:sp>
    </p:spTree>
    <p:extLst>
      <p:ext uri="{BB962C8B-B14F-4D97-AF65-F5344CB8AC3E}">
        <p14:creationId xmlns:p14="http://schemas.microsoft.com/office/powerpoint/2010/main" val="8464290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B52FA981-EC35-44EF-AF17-588288BFE7D3}"/>
              </a:ext>
            </a:extLst>
          </p:cNvPr>
          <p:cNvSpPr>
            <a:spLocks noGrp="1" noChangeArrowheads="1"/>
          </p:cNvSpPr>
          <p:nvPr>
            <p:ph type="sldNum" idx="10"/>
          </p:nvPr>
        </p:nvSpPr>
        <p:spPr>
          <a:ln/>
        </p:spPr>
        <p:txBody>
          <a:bodyPr/>
          <a:lstStyle>
            <a:lvl1pPr>
              <a:defRPr/>
            </a:lvl1pPr>
          </a:lstStyle>
          <a:p>
            <a:pPr>
              <a:defRPr/>
            </a:pPr>
            <a:r>
              <a:rPr lang="en-US" altLang="en-US"/>
              <a:t>Slide </a:t>
            </a:r>
            <a:fld id="{19C68974-EEA2-4D2F-A1A8-D72DCE18A17D}" type="slidenum">
              <a:rPr lang="en-US" altLang="en-US" smtClean="0"/>
              <a:pPr>
                <a:defRPr/>
              </a:pPr>
              <a:t>‹#›</a:t>
            </a:fld>
            <a:endParaRPr lang="en-US" altLang="en-US"/>
          </a:p>
        </p:txBody>
      </p:sp>
    </p:spTree>
    <p:extLst>
      <p:ext uri="{BB962C8B-B14F-4D97-AF65-F5344CB8AC3E}">
        <p14:creationId xmlns:p14="http://schemas.microsoft.com/office/powerpoint/2010/main" val="27884981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C00876E-350D-4D03-93EB-648C7A335E8A}"/>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B223389C-7FC9-4CDC-9216-560B2E2AA30A}" type="slidenum">
              <a:rPr lang="en-US" altLang="en-US" smtClean="0"/>
              <a:pPr>
                <a:defRPr/>
              </a:pPr>
              <a:t>‹#›</a:t>
            </a:fld>
            <a:endParaRPr lang="en-US" altLang="en-US"/>
          </a:p>
        </p:txBody>
      </p:sp>
    </p:spTree>
    <p:extLst>
      <p:ext uri="{BB962C8B-B14F-4D97-AF65-F5344CB8AC3E}">
        <p14:creationId xmlns:p14="http://schemas.microsoft.com/office/powerpoint/2010/main" val="16546307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2EA9C053-BCCF-4245-BD7E-160D55CFD636}"/>
              </a:ext>
            </a:extLst>
          </p:cNvPr>
          <p:cNvSpPr>
            <a:spLocks noGrp="1" noChangeArrowheads="1"/>
          </p:cNvSpPr>
          <p:nvPr>
            <p:ph type="sldNum" idx="10"/>
          </p:nvPr>
        </p:nvSpPr>
        <p:spPr>
          <a:ln/>
        </p:spPr>
        <p:txBody>
          <a:bodyPr/>
          <a:lstStyle>
            <a:lvl1pPr>
              <a:defRPr/>
            </a:lvl1pPr>
          </a:lstStyle>
          <a:p>
            <a:pPr>
              <a:defRPr/>
            </a:pPr>
            <a:r>
              <a:rPr lang="en-US" altLang="en-US"/>
              <a:t>Slide </a:t>
            </a:r>
            <a:fld id="{44E57BA6-73D9-46BC-9601-C5871ADE566B}" type="slidenum">
              <a:rPr lang="en-US" altLang="en-US" smtClean="0"/>
              <a:pPr>
                <a:defRPr/>
              </a:pPr>
              <a:t>‹#›</a:t>
            </a:fld>
            <a:endParaRPr lang="en-US" altLang="en-US"/>
          </a:p>
        </p:txBody>
      </p:sp>
    </p:spTree>
    <p:extLst>
      <p:ext uri="{BB962C8B-B14F-4D97-AF65-F5344CB8AC3E}">
        <p14:creationId xmlns:p14="http://schemas.microsoft.com/office/powerpoint/2010/main" val="12025638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F52B0C1B-AA54-481B-B49F-81D333E3C5F8}"/>
              </a:ext>
            </a:extLst>
          </p:cNvPr>
          <p:cNvSpPr>
            <a:spLocks noGrp="1" noChangeArrowheads="1"/>
          </p:cNvSpPr>
          <p:nvPr>
            <p:ph type="sldNum" idx="10"/>
          </p:nvPr>
        </p:nvSpPr>
        <p:spPr>
          <a:ln/>
        </p:spPr>
        <p:txBody>
          <a:bodyPr/>
          <a:lstStyle>
            <a:lvl1pPr>
              <a:defRPr/>
            </a:lvl1pPr>
          </a:lstStyle>
          <a:p>
            <a:pPr>
              <a:defRPr/>
            </a:pPr>
            <a:r>
              <a:rPr lang="en-US" altLang="en-US"/>
              <a:t>Slide </a:t>
            </a:r>
            <a:fld id="{B9204739-805A-439F-9ECC-6C617845C270}" type="slidenum">
              <a:rPr lang="en-US" altLang="en-US" smtClean="0"/>
              <a:pPr>
                <a:defRPr/>
              </a:pPr>
              <a:t>‹#›</a:t>
            </a:fld>
            <a:endParaRPr lang="en-US" altLang="en-US"/>
          </a:p>
        </p:txBody>
      </p:sp>
    </p:spTree>
    <p:extLst>
      <p:ext uri="{BB962C8B-B14F-4D97-AF65-F5344CB8AC3E}">
        <p14:creationId xmlns:p14="http://schemas.microsoft.com/office/powerpoint/2010/main" val="1387717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C8DA5A66-34FF-4562-9C40-77151CB71738}"/>
              </a:ext>
            </a:extLst>
          </p:cNvPr>
          <p:cNvSpPr>
            <a:spLocks noChangeArrowheads="1"/>
          </p:cNvSpPr>
          <p:nvPr/>
        </p:nvSpPr>
        <p:spPr bwMode="auto">
          <a:xfrm>
            <a:off x="4067944" y="412234"/>
            <a:ext cx="4466456" cy="184666"/>
          </a:xfrm>
          <a:prstGeom prst="rect">
            <a:avLst/>
          </a:prstGeom>
          <a:noFill/>
          <a:ln>
            <a:noFill/>
          </a:ln>
        </p:spPr>
        <p:txBody>
          <a:bodyPr wrap="square"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IEEE 15-23-0591-01-04ab</a:t>
            </a:r>
          </a:p>
        </p:txBody>
      </p:sp>
      <p:sp>
        <p:nvSpPr>
          <p:cNvPr id="1027" name="Line 2">
            <a:extLst>
              <a:ext uri="{FF2B5EF4-FFF2-40B4-BE49-F238E27FC236}">
                <a16:creationId xmlns:a16="http://schemas.microsoft.com/office/drawing/2014/main" id="{37B57FA5-7DF9-478B-9C04-AB7D27B2644F}"/>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3DA4FAC4-8155-4755-8A13-20F6E498B844}"/>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A97FC7B-2796-41F5-A58D-B09B750BC005}"/>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November 2023</a:t>
            </a:r>
          </a:p>
        </p:txBody>
      </p:sp>
      <p:sp>
        <p:nvSpPr>
          <p:cNvPr id="1030" name="Text Box 6">
            <a:extLst>
              <a:ext uri="{FF2B5EF4-FFF2-40B4-BE49-F238E27FC236}">
                <a16:creationId xmlns:a16="http://schemas.microsoft.com/office/drawing/2014/main" id="{43BBA0B5-7231-4E45-ADB5-AC975CA065C9}"/>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B. Rolfe (BCA)</a:t>
            </a:r>
          </a:p>
        </p:txBody>
      </p:sp>
      <p:sp>
        <p:nvSpPr>
          <p:cNvPr id="1031" name="Rectangle 7">
            <a:extLst>
              <a:ext uri="{FF2B5EF4-FFF2-40B4-BE49-F238E27FC236}">
                <a16:creationId xmlns:a16="http://schemas.microsoft.com/office/drawing/2014/main" id="{86097410-5DD0-42D7-A951-0CB8F6979812}"/>
              </a:ext>
            </a:extLst>
          </p:cNvPr>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2" name="Rectangle 8">
            <a:extLst>
              <a:ext uri="{FF2B5EF4-FFF2-40B4-BE49-F238E27FC236}">
                <a16:creationId xmlns:a16="http://schemas.microsoft.com/office/drawing/2014/main" id="{743471BB-D862-400C-837E-123085CF6583}"/>
              </a:ext>
            </a:extLst>
          </p:cNvPr>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2D29DD0D-33E2-49A5-AB32-8E2A57CA604B}"/>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a:t>Slide </a:t>
            </a:r>
            <a:fld id="{28FAE075-7E69-4343-85A3-53F09785CD80}" type="slidenum">
              <a:rPr lang="en-US" altLang="en-US" smtClean="0"/>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43" r:id="rId7"/>
    <p:sldLayoutId id="2147483739" r:id="rId8"/>
    <p:sldLayoutId id="2147483740" r:id="rId9"/>
    <p:sldLayoutId id="2147483741" r:id="rId10"/>
    <p:sldLayoutId id="2147483742"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E32AE682-7C1B-4FFC-962A-3B25DB70C035}"/>
              </a:ext>
            </a:extLst>
          </p:cNvPr>
          <p:cNvSpPr>
            <a:spLocks noChangeArrowheads="1"/>
          </p:cNvSpPr>
          <p:nvPr/>
        </p:nvSpPr>
        <p:spPr bwMode="auto">
          <a:xfrm>
            <a:off x="533400" y="762000"/>
            <a:ext cx="8001000" cy="4957384"/>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Personal Area Networks (WPANs)</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Proposed resolutions, pre-ballot draft B, CI 53, 235, 236</a:t>
            </a:r>
          </a:p>
          <a:p>
            <a:pPr eaLnBrk="1" hangingPunct="1">
              <a:spcBef>
                <a:spcPct val="0"/>
              </a:spcBef>
              <a:buClrTx/>
              <a:buFontTx/>
              <a:buNone/>
              <a:defRPr/>
            </a:pP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November 13, 2023</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Benjamin A. Rolfe (Blind Creek Associates)</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+1 408 395 7207,  </a:t>
            </a:r>
            <a:r>
              <a:rPr lang="en-US" altLang="en-US" sz="1600" b="1" dirty="0">
                <a:latin typeface="Times New Roman" panose="02020603050405020304" pitchFamily="18" charset="0"/>
              </a:rPr>
              <a:t>E-Mail</a:t>
            </a:r>
            <a:r>
              <a:rPr lang="en-US" altLang="en-US" sz="1600" dirty="0">
                <a:latin typeface="Times New Roman" panose="02020603050405020304" pitchFamily="18" charset="0"/>
              </a:rPr>
              <a:t>: </a:t>
            </a:r>
            <a:r>
              <a:rPr lang="en-US" altLang="en-US" sz="1600" dirty="0" err="1">
                <a:latin typeface="Times New Roman" panose="02020603050405020304" pitchFamily="18" charset="0"/>
              </a:rPr>
              <a:t>ben.rolfe</a:t>
            </a:r>
            <a:r>
              <a:rPr lang="en-US" altLang="en-US" sz="1600" dirty="0">
                <a:latin typeface="Times New Roman" panose="02020603050405020304" pitchFamily="18" charset="0"/>
              </a:rPr>
              <a:t>  @ ieee.org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Wireless Next Generation</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Proposed resolutions to specified comments</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Progress the process of comment resolution.</a:t>
            </a:r>
            <a:endParaRPr lang="en-US" altLang="en-US" sz="1600" b="1" dirty="0">
              <a:solidFill>
                <a:schemeClr val="accent1">
                  <a:lumMod val="75000"/>
                </a:schemeClr>
              </a:solidFill>
              <a:highlight>
                <a:srgbClr val="C0C0C0"/>
              </a:highlight>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B3F689-227F-B2AE-32A5-3F4A494E465C}"/>
              </a:ext>
            </a:extLst>
          </p:cNvPr>
          <p:cNvSpPr>
            <a:spLocks noGrp="1"/>
          </p:cNvSpPr>
          <p:nvPr>
            <p:ph type="title"/>
          </p:nvPr>
        </p:nvSpPr>
        <p:spPr>
          <a:xfrm>
            <a:off x="628650" y="1131094"/>
            <a:ext cx="7886700" cy="390962"/>
          </a:xfrm>
        </p:spPr>
        <p:txBody>
          <a:bodyPr>
            <a:normAutofit fontScale="90000"/>
          </a:bodyPr>
          <a:lstStyle/>
          <a:p>
            <a:r>
              <a:rPr lang="en-US" dirty="0"/>
              <a:t>Comment # 236: Option A</a:t>
            </a:r>
          </a:p>
        </p:txBody>
      </p:sp>
      <p:graphicFrame>
        <p:nvGraphicFramePr>
          <p:cNvPr id="4" name="Content Placeholder 3">
            <a:extLst>
              <a:ext uri="{FF2B5EF4-FFF2-40B4-BE49-F238E27FC236}">
                <a16:creationId xmlns:a16="http://schemas.microsoft.com/office/drawing/2014/main" id="{066E0B94-A92C-3808-9F9D-1DE4D32A8FB4}"/>
              </a:ext>
            </a:extLst>
          </p:cNvPr>
          <p:cNvGraphicFramePr>
            <a:graphicFrameLocks noGrp="1"/>
          </p:cNvGraphicFramePr>
          <p:nvPr>
            <p:ph idx="1"/>
            <p:extLst>
              <p:ext uri="{D42A27DB-BD31-4B8C-83A1-F6EECF244321}">
                <p14:modId xmlns:p14="http://schemas.microsoft.com/office/powerpoint/2010/main" val="2721837590"/>
              </p:ext>
            </p:extLst>
          </p:nvPr>
        </p:nvGraphicFramePr>
        <p:xfrm>
          <a:off x="395536" y="1628800"/>
          <a:ext cx="7854332" cy="2179320"/>
        </p:xfrm>
        <a:graphic>
          <a:graphicData uri="http://schemas.openxmlformats.org/drawingml/2006/table">
            <a:tbl>
              <a:tblPr>
                <a:tableStyleId>{5C22544A-7EE6-4342-B048-85BDC9FD1C3A}</a:tableStyleId>
              </a:tblPr>
              <a:tblGrid>
                <a:gridCol w="390908">
                  <a:extLst>
                    <a:ext uri="{9D8B030D-6E8A-4147-A177-3AD203B41FA5}">
                      <a16:colId xmlns:a16="http://schemas.microsoft.com/office/drawing/2014/main" val="2546905787"/>
                    </a:ext>
                  </a:extLst>
                </a:gridCol>
                <a:gridCol w="323322">
                  <a:extLst>
                    <a:ext uri="{9D8B030D-6E8A-4147-A177-3AD203B41FA5}">
                      <a16:colId xmlns:a16="http://schemas.microsoft.com/office/drawing/2014/main" val="1644033762"/>
                    </a:ext>
                  </a:extLst>
                </a:gridCol>
                <a:gridCol w="520033">
                  <a:extLst>
                    <a:ext uri="{9D8B030D-6E8A-4147-A177-3AD203B41FA5}">
                      <a16:colId xmlns:a16="http://schemas.microsoft.com/office/drawing/2014/main" val="4281621728"/>
                    </a:ext>
                  </a:extLst>
                </a:gridCol>
                <a:gridCol w="209985">
                  <a:extLst>
                    <a:ext uri="{9D8B030D-6E8A-4147-A177-3AD203B41FA5}">
                      <a16:colId xmlns:a16="http://schemas.microsoft.com/office/drawing/2014/main" val="3302119729"/>
                    </a:ext>
                  </a:extLst>
                </a:gridCol>
                <a:gridCol w="1907416">
                  <a:extLst>
                    <a:ext uri="{9D8B030D-6E8A-4147-A177-3AD203B41FA5}">
                      <a16:colId xmlns:a16="http://schemas.microsoft.com/office/drawing/2014/main" val="3739471946"/>
                    </a:ext>
                  </a:extLst>
                </a:gridCol>
                <a:gridCol w="1332944">
                  <a:extLst>
                    <a:ext uri="{9D8B030D-6E8A-4147-A177-3AD203B41FA5}">
                      <a16:colId xmlns:a16="http://schemas.microsoft.com/office/drawing/2014/main" val="2105437674"/>
                    </a:ext>
                  </a:extLst>
                </a:gridCol>
                <a:gridCol w="720080">
                  <a:extLst>
                    <a:ext uri="{9D8B030D-6E8A-4147-A177-3AD203B41FA5}">
                      <a16:colId xmlns:a16="http://schemas.microsoft.com/office/drawing/2014/main" val="1352188014"/>
                    </a:ext>
                  </a:extLst>
                </a:gridCol>
                <a:gridCol w="2449644">
                  <a:extLst>
                    <a:ext uri="{9D8B030D-6E8A-4147-A177-3AD203B41FA5}">
                      <a16:colId xmlns:a16="http://schemas.microsoft.com/office/drawing/2014/main" val="338820851"/>
                    </a:ext>
                  </a:extLst>
                </a:gridCol>
              </a:tblGrid>
              <a:tr h="296073">
                <a:tc>
                  <a:txBody>
                    <a:bodyPr/>
                    <a:lstStyle/>
                    <a:p>
                      <a:pPr algn="l" fontAlgn="t"/>
                      <a:r>
                        <a:rPr lang="en-US" sz="1100" u="none" strike="noStrike">
                          <a:effectLst/>
                        </a:rPr>
                        <a:t>Index #</a:t>
                      </a:r>
                      <a:endParaRPr lang="en-US" sz="1100" b="1" i="0" u="none" strike="noStrike">
                        <a:solidFill>
                          <a:srgbClr val="000000"/>
                        </a:solidFill>
                        <a:effectLst/>
                        <a:latin typeface="Arial" panose="020B0604020202020204" pitchFamily="34" charset="0"/>
                      </a:endParaRPr>
                    </a:p>
                  </a:txBody>
                  <a:tcPr marL="0" marR="0" marT="0" marB="0"/>
                </a:tc>
                <a:tc>
                  <a:txBody>
                    <a:bodyPr/>
                    <a:lstStyle/>
                    <a:p>
                      <a:pPr algn="l" fontAlgn="t"/>
                      <a:r>
                        <a:rPr lang="en-US" sz="1100" u="none" strike="noStrike">
                          <a:effectLst/>
                        </a:rPr>
                        <a:t>Page</a:t>
                      </a:r>
                      <a:endParaRPr lang="en-US" sz="1100" b="1" i="0" u="none" strike="noStrike">
                        <a:solidFill>
                          <a:srgbClr val="000000"/>
                        </a:solidFill>
                        <a:effectLst/>
                        <a:latin typeface="Arial" panose="020B0604020202020204" pitchFamily="34" charset="0"/>
                      </a:endParaRPr>
                    </a:p>
                  </a:txBody>
                  <a:tcPr marL="0" marR="0" marT="0" marB="0"/>
                </a:tc>
                <a:tc>
                  <a:txBody>
                    <a:bodyPr/>
                    <a:lstStyle/>
                    <a:p>
                      <a:pPr algn="l" fontAlgn="t"/>
                      <a:r>
                        <a:rPr lang="en-US" sz="1100" u="none" strike="noStrike">
                          <a:effectLst/>
                        </a:rPr>
                        <a:t>Sub-clause</a:t>
                      </a:r>
                      <a:endParaRPr lang="en-US" sz="1100" b="1" i="0" u="none" strike="noStrike">
                        <a:solidFill>
                          <a:srgbClr val="000000"/>
                        </a:solidFill>
                        <a:effectLst/>
                        <a:latin typeface="Arial" panose="020B0604020202020204" pitchFamily="34" charset="0"/>
                      </a:endParaRPr>
                    </a:p>
                  </a:txBody>
                  <a:tcPr marL="0" marR="0" marT="0" marB="0"/>
                </a:tc>
                <a:tc>
                  <a:txBody>
                    <a:bodyPr/>
                    <a:lstStyle/>
                    <a:p>
                      <a:pPr algn="l" fontAlgn="t"/>
                      <a:r>
                        <a:rPr lang="en-US" sz="1100" u="none" strike="noStrike">
                          <a:effectLst/>
                        </a:rPr>
                        <a:t>Line #</a:t>
                      </a:r>
                      <a:endParaRPr lang="en-US" sz="1100" b="1" i="0" u="none" strike="noStrike">
                        <a:solidFill>
                          <a:srgbClr val="000000"/>
                        </a:solidFill>
                        <a:effectLst/>
                        <a:latin typeface="Arial" panose="020B0604020202020204" pitchFamily="34" charset="0"/>
                      </a:endParaRPr>
                    </a:p>
                  </a:txBody>
                  <a:tcPr marL="0" marR="0" marT="0" marB="0"/>
                </a:tc>
                <a:tc>
                  <a:txBody>
                    <a:bodyPr/>
                    <a:lstStyle/>
                    <a:p>
                      <a:pPr algn="l" fontAlgn="t"/>
                      <a:r>
                        <a:rPr lang="en-US" sz="1100" u="none" strike="noStrike" dirty="0">
                          <a:effectLst/>
                        </a:rPr>
                        <a:t>Comment</a:t>
                      </a:r>
                    </a:p>
                    <a:p>
                      <a:pPr algn="l" fontAlgn="t"/>
                      <a:endParaRPr lang="en-US" sz="1100" b="1" i="0" u="none" strike="noStrike" dirty="0">
                        <a:solidFill>
                          <a:srgbClr val="000000"/>
                        </a:solidFill>
                        <a:effectLst/>
                        <a:latin typeface="Arial" panose="020B0604020202020204" pitchFamily="34" charset="0"/>
                      </a:endParaRPr>
                    </a:p>
                  </a:txBody>
                  <a:tcPr marL="0" marR="0" marT="0" marB="0"/>
                </a:tc>
                <a:tc>
                  <a:txBody>
                    <a:bodyPr/>
                    <a:lstStyle/>
                    <a:p>
                      <a:pPr algn="l" fontAlgn="t"/>
                      <a:r>
                        <a:rPr lang="en-US" sz="1100" u="none" strike="noStrike">
                          <a:effectLst/>
                        </a:rPr>
                        <a:t>Proposed Change</a:t>
                      </a:r>
                      <a:endParaRPr lang="en-US" sz="1100" b="1" i="0" u="none" strike="noStrike">
                        <a:solidFill>
                          <a:srgbClr val="000000"/>
                        </a:solidFill>
                        <a:effectLst/>
                        <a:latin typeface="Arial" panose="020B0604020202020204" pitchFamily="34" charset="0"/>
                      </a:endParaRPr>
                    </a:p>
                  </a:txBody>
                  <a:tcPr marL="0" marR="0" marT="0" marB="0"/>
                </a:tc>
                <a:tc>
                  <a:txBody>
                    <a:bodyPr/>
                    <a:lstStyle/>
                    <a:p>
                      <a:pPr algn="l" fontAlgn="t"/>
                      <a:r>
                        <a:rPr lang="en-US" sz="1100" u="none" strike="noStrike" dirty="0">
                          <a:effectLst/>
                        </a:rPr>
                        <a:t>Proposed Res</a:t>
                      </a:r>
                      <a:endParaRPr lang="en-US" sz="1100" b="1" i="0" u="none" strike="noStrike" dirty="0">
                        <a:solidFill>
                          <a:srgbClr val="000000"/>
                        </a:solidFill>
                        <a:effectLst/>
                        <a:latin typeface="Arial" panose="020B0604020202020204" pitchFamily="34" charset="0"/>
                      </a:endParaRPr>
                    </a:p>
                  </a:txBody>
                  <a:tcPr marL="0" marR="0" marT="0" marB="0"/>
                </a:tc>
                <a:tc>
                  <a:txBody>
                    <a:bodyPr/>
                    <a:lstStyle/>
                    <a:p>
                      <a:pPr marL="0" algn="l" defTabSz="914400" rtl="0" eaLnBrk="1" fontAlgn="t" latinLnBrk="0" hangingPunct="1"/>
                      <a:r>
                        <a:rPr lang="en-US" sz="1100" u="none" strike="noStrike" kern="1200" dirty="0">
                          <a:solidFill>
                            <a:schemeClr val="dk1"/>
                          </a:solidFill>
                          <a:effectLst/>
                          <a:latin typeface="+mn-lt"/>
                          <a:ea typeface="+mn-ea"/>
                          <a:cs typeface="+mn-cs"/>
                        </a:rPr>
                        <a:t>Disposition Detail</a:t>
                      </a:r>
                    </a:p>
                  </a:txBody>
                  <a:tcPr marL="0" marR="0" marT="0" marB="0"/>
                </a:tc>
                <a:extLst>
                  <a:ext uri="{0D108BD9-81ED-4DB2-BD59-A6C34878D82A}">
                    <a16:rowId xmlns:a16="http://schemas.microsoft.com/office/drawing/2014/main" val="3762276845"/>
                  </a:ext>
                </a:extLst>
              </a:tr>
              <a:tr h="1484785">
                <a:tc>
                  <a:txBody>
                    <a:bodyPr/>
                    <a:lstStyle/>
                    <a:p>
                      <a:pPr algn="l" fontAlgn="t"/>
                      <a:r>
                        <a:rPr lang="en-US" sz="1100" u="none" strike="noStrike">
                          <a:effectLst/>
                        </a:rPr>
                        <a:t>236</a:t>
                      </a:r>
                      <a:endParaRPr lang="en-US" sz="1100" b="0" i="0" u="none" strike="noStrike">
                        <a:solidFill>
                          <a:srgbClr val="000000"/>
                        </a:solidFill>
                        <a:effectLst/>
                        <a:latin typeface="Arial" panose="020B0604020202020204" pitchFamily="34" charset="0"/>
                      </a:endParaRPr>
                    </a:p>
                  </a:txBody>
                  <a:tcPr marL="0" marR="0" marT="0" marB="0"/>
                </a:tc>
                <a:tc>
                  <a:txBody>
                    <a:bodyPr/>
                    <a:lstStyle/>
                    <a:p>
                      <a:pPr algn="l" fontAlgn="t"/>
                      <a:r>
                        <a:rPr lang="en-US" sz="1100" u="none" strike="noStrike" dirty="0">
                          <a:effectLst/>
                        </a:rPr>
                        <a:t>103</a:t>
                      </a:r>
                      <a:endParaRPr lang="en-US" sz="1100" b="0" i="0" u="none" strike="noStrike" dirty="0">
                        <a:solidFill>
                          <a:srgbClr val="000000"/>
                        </a:solidFill>
                        <a:effectLst/>
                        <a:latin typeface="Arial" panose="020B0604020202020204" pitchFamily="34" charset="0"/>
                      </a:endParaRPr>
                    </a:p>
                  </a:txBody>
                  <a:tcPr marL="0" marR="0" marT="0" marB="0"/>
                </a:tc>
                <a:tc>
                  <a:txBody>
                    <a:bodyPr/>
                    <a:lstStyle/>
                    <a:p>
                      <a:pPr algn="l" fontAlgn="t"/>
                      <a:r>
                        <a:rPr lang="en-US" sz="1100" u="none" strike="noStrike" dirty="0">
                          <a:effectLst/>
                        </a:rPr>
                        <a:t>11.1.3.15</a:t>
                      </a:r>
                      <a:endParaRPr lang="en-US" sz="1100" b="0" i="0" u="none" strike="noStrike" dirty="0">
                        <a:solidFill>
                          <a:srgbClr val="000000"/>
                        </a:solidFill>
                        <a:effectLst/>
                        <a:latin typeface="Arial" panose="020B0604020202020204" pitchFamily="34" charset="0"/>
                      </a:endParaRPr>
                    </a:p>
                  </a:txBody>
                  <a:tcPr marL="0" marR="0" marT="0" marB="0"/>
                </a:tc>
                <a:tc>
                  <a:txBody>
                    <a:bodyPr/>
                    <a:lstStyle/>
                    <a:p>
                      <a:pPr algn="l" fontAlgn="t"/>
                      <a:r>
                        <a:rPr lang="en-US" sz="1100" u="none" strike="noStrike">
                          <a:effectLst/>
                        </a:rPr>
                        <a:t>6</a:t>
                      </a:r>
                      <a:endParaRPr lang="en-US" sz="1100" b="0" i="0" u="none" strike="noStrike">
                        <a:solidFill>
                          <a:srgbClr val="000000"/>
                        </a:solidFill>
                        <a:effectLst/>
                        <a:latin typeface="Arial" panose="020B0604020202020204" pitchFamily="34" charset="0"/>
                      </a:endParaRPr>
                    </a:p>
                  </a:txBody>
                  <a:tcPr marL="0" marR="0" marT="0" marB="0"/>
                </a:tc>
                <a:tc>
                  <a:txBody>
                    <a:bodyPr/>
                    <a:lstStyle/>
                    <a:p>
                      <a:pPr algn="l" fontAlgn="t"/>
                      <a:r>
                        <a:rPr lang="en-US" sz="1100" u="none" strike="noStrike" dirty="0">
                          <a:effectLst/>
                        </a:rPr>
                        <a:t>in 6 GHz, there is a list of Preferred Scanning channels where discovery happens for 802.11.  Those </a:t>
                      </a:r>
                      <a:r>
                        <a:rPr lang="en-US" sz="1200" u="none" strike="noStrike" dirty="0">
                          <a:effectLst/>
                        </a:rPr>
                        <a:t>channels</a:t>
                      </a:r>
                      <a:r>
                        <a:rPr lang="en-US" sz="1100" u="none" strike="noStrike" dirty="0">
                          <a:effectLst/>
                        </a:rPr>
                        <a:t> (in 802.11 nomenclature) are: 5, 21, 37, 53, 69, 85.  Narrowband should exclude those 20 MHz channels from the allowed channel list.  </a:t>
                      </a:r>
                      <a:endParaRPr lang="en-US" sz="1100" b="0" i="0" u="none" strike="noStrike" dirty="0">
                        <a:solidFill>
                          <a:srgbClr val="000000"/>
                        </a:solidFill>
                        <a:effectLst/>
                        <a:latin typeface="Arial" panose="020B0604020202020204" pitchFamily="34" charset="0"/>
                      </a:endParaRPr>
                    </a:p>
                  </a:txBody>
                  <a:tcPr marL="0" marR="0" marT="0" marB="0"/>
                </a:tc>
                <a:tc>
                  <a:txBody>
                    <a:bodyPr/>
                    <a:lstStyle/>
                    <a:p>
                      <a:pPr algn="l" fontAlgn="t"/>
                      <a:r>
                        <a:rPr lang="en-US" sz="1100" u="none" strike="noStrike" dirty="0">
                          <a:effectLst/>
                        </a:rPr>
                        <a:t>As in comment</a:t>
                      </a:r>
                      <a:endParaRPr lang="en-US" sz="1100" b="0" i="0" u="none" strike="noStrike" dirty="0">
                        <a:solidFill>
                          <a:srgbClr val="000000"/>
                        </a:solidFill>
                        <a:effectLst/>
                        <a:latin typeface="Arial" panose="020B0604020202020204" pitchFamily="34" charset="0"/>
                      </a:endParaRPr>
                    </a:p>
                  </a:txBody>
                  <a:tcPr marL="0" marR="0" marT="0" marB="0"/>
                </a:tc>
                <a:tc>
                  <a:txBody>
                    <a:bodyPr/>
                    <a:lstStyle/>
                    <a:p>
                      <a:pPr algn="l" fontAlgn="t"/>
                      <a:r>
                        <a:rPr lang="en-US" sz="1100" u="none" strike="noStrike" kern="1200" dirty="0">
                          <a:solidFill>
                            <a:schemeClr val="dk1"/>
                          </a:solidFill>
                          <a:effectLst/>
                          <a:latin typeface="+mn-lt"/>
                          <a:ea typeface="+mn-ea"/>
                          <a:cs typeface="+mn-cs"/>
                        </a:rPr>
                        <a:t>Rejected</a:t>
                      </a:r>
                    </a:p>
                  </a:txBody>
                  <a:tcPr marL="0" marR="0" marT="0" marB="0"/>
                </a:tc>
                <a:tc>
                  <a:txBody>
                    <a:bodyPr/>
                    <a:lstStyle/>
                    <a:p>
                      <a:pPr marL="0" algn="l" defTabSz="914400" rtl="0" eaLnBrk="1" fontAlgn="t" latinLnBrk="0" hangingPunct="1"/>
                      <a:r>
                        <a:rPr lang="en-US" sz="1100" u="none" strike="noStrike" kern="1200" dirty="0">
                          <a:solidFill>
                            <a:schemeClr val="dk1"/>
                          </a:solidFill>
                          <a:effectLst/>
                          <a:latin typeface="+mn-lt"/>
                          <a:ea typeface="+mn-ea"/>
                          <a:cs typeface="+mn-cs"/>
                        </a:rPr>
                        <a:t>The group disagrees with the comment. The proposed restriction would not inherently improve coexistence.  More channel flexibility provides more options for avoiding interference from and to other services operating in the radio sphere of influence. 802.11 is not the only service that may be sharing the band, nor is it always the case that 802.11 networks will be operating in the radio sphere of influence. </a:t>
                      </a:r>
                    </a:p>
                  </a:txBody>
                  <a:tcPr marL="0" marR="0" marT="0" marB="0"/>
                </a:tc>
                <a:extLst>
                  <a:ext uri="{0D108BD9-81ED-4DB2-BD59-A6C34878D82A}">
                    <a16:rowId xmlns:a16="http://schemas.microsoft.com/office/drawing/2014/main" val="1493285952"/>
                  </a:ext>
                </a:extLst>
              </a:tr>
            </a:tbl>
          </a:graphicData>
        </a:graphic>
      </p:graphicFrame>
    </p:spTree>
    <p:extLst>
      <p:ext uri="{BB962C8B-B14F-4D97-AF65-F5344CB8AC3E}">
        <p14:creationId xmlns:p14="http://schemas.microsoft.com/office/powerpoint/2010/main" val="11914147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B3F689-227F-B2AE-32A5-3F4A494E465C}"/>
              </a:ext>
            </a:extLst>
          </p:cNvPr>
          <p:cNvSpPr>
            <a:spLocks noGrp="1"/>
          </p:cNvSpPr>
          <p:nvPr>
            <p:ph type="title"/>
          </p:nvPr>
        </p:nvSpPr>
        <p:spPr>
          <a:xfrm>
            <a:off x="708818" y="1115015"/>
            <a:ext cx="7886700" cy="390962"/>
          </a:xfrm>
        </p:spPr>
        <p:txBody>
          <a:bodyPr>
            <a:normAutofit fontScale="90000"/>
          </a:bodyPr>
          <a:lstStyle/>
          <a:p>
            <a:r>
              <a:rPr lang="en-US" dirty="0"/>
              <a:t>Comment # 236: Option B</a:t>
            </a:r>
          </a:p>
        </p:txBody>
      </p:sp>
      <p:graphicFrame>
        <p:nvGraphicFramePr>
          <p:cNvPr id="4" name="Content Placeholder 3">
            <a:extLst>
              <a:ext uri="{FF2B5EF4-FFF2-40B4-BE49-F238E27FC236}">
                <a16:creationId xmlns:a16="http://schemas.microsoft.com/office/drawing/2014/main" id="{066E0B94-A92C-3808-9F9D-1DE4D32A8FB4}"/>
              </a:ext>
            </a:extLst>
          </p:cNvPr>
          <p:cNvGraphicFramePr>
            <a:graphicFrameLocks noGrp="1"/>
          </p:cNvGraphicFramePr>
          <p:nvPr>
            <p:ph idx="1"/>
            <p:extLst>
              <p:ext uri="{D42A27DB-BD31-4B8C-83A1-F6EECF244321}">
                <p14:modId xmlns:p14="http://schemas.microsoft.com/office/powerpoint/2010/main" val="3135138339"/>
              </p:ext>
            </p:extLst>
          </p:nvPr>
        </p:nvGraphicFramePr>
        <p:xfrm>
          <a:off x="471616" y="1612260"/>
          <a:ext cx="7854332" cy="1859280"/>
        </p:xfrm>
        <a:graphic>
          <a:graphicData uri="http://schemas.openxmlformats.org/drawingml/2006/table">
            <a:tbl>
              <a:tblPr>
                <a:tableStyleId>{5C22544A-7EE6-4342-B048-85BDC9FD1C3A}</a:tableStyleId>
              </a:tblPr>
              <a:tblGrid>
                <a:gridCol w="390908">
                  <a:extLst>
                    <a:ext uri="{9D8B030D-6E8A-4147-A177-3AD203B41FA5}">
                      <a16:colId xmlns:a16="http://schemas.microsoft.com/office/drawing/2014/main" val="2546905787"/>
                    </a:ext>
                  </a:extLst>
                </a:gridCol>
                <a:gridCol w="323322">
                  <a:extLst>
                    <a:ext uri="{9D8B030D-6E8A-4147-A177-3AD203B41FA5}">
                      <a16:colId xmlns:a16="http://schemas.microsoft.com/office/drawing/2014/main" val="1644033762"/>
                    </a:ext>
                  </a:extLst>
                </a:gridCol>
                <a:gridCol w="520033">
                  <a:extLst>
                    <a:ext uri="{9D8B030D-6E8A-4147-A177-3AD203B41FA5}">
                      <a16:colId xmlns:a16="http://schemas.microsoft.com/office/drawing/2014/main" val="4281621728"/>
                    </a:ext>
                  </a:extLst>
                </a:gridCol>
                <a:gridCol w="209985">
                  <a:extLst>
                    <a:ext uri="{9D8B030D-6E8A-4147-A177-3AD203B41FA5}">
                      <a16:colId xmlns:a16="http://schemas.microsoft.com/office/drawing/2014/main" val="3302119729"/>
                    </a:ext>
                  </a:extLst>
                </a:gridCol>
                <a:gridCol w="1907416">
                  <a:extLst>
                    <a:ext uri="{9D8B030D-6E8A-4147-A177-3AD203B41FA5}">
                      <a16:colId xmlns:a16="http://schemas.microsoft.com/office/drawing/2014/main" val="3739471946"/>
                    </a:ext>
                  </a:extLst>
                </a:gridCol>
                <a:gridCol w="1332944">
                  <a:extLst>
                    <a:ext uri="{9D8B030D-6E8A-4147-A177-3AD203B41FA5}">
                      <a16:colId xmlns:a16="http://schemas.microsoft.com/office/drawing/2014/main" val="2105437674"/>
                    </a:ext>
                  </a:extLst>
                </a:gridCol>
                <a:gridCol w="720080">
                  <a:extLst>
                    <a:ext uri="{9D8B030D-6E8A-4147-A177-3AD203B41FA5}">
                      <a16:colId xmlns:a16="http://schemas.microsoft.com/office/drawing/2014/main" val="1352188014"/>
                    </a:ext>
                  </a:extLst>
                </a:gridCol>
                <a:gridCol w="2449644">
                  <a:extLst>
                    <a:ext uri="{9D8B030D-6E8A-4147-A177-3AD203B41FA5}">
                      <a16:colId xmlns:a16="http://schemas.microsoft.com/office/drawing/2014/main" val="338820851"/>
                    </a:ext>
                  </a:extLst>
                </a:gridCol>
              </a:tblGrid>
              <a:tr h="321294">
                <a:tc>
                  <a:txBody>
                    <a:bodyPr/>
                    <a:lstStyle/>
                    <a:p>
                      <a:pPr algn="l" fontAlgn="t"/>
                      <a:r>
                        <a:rPr lang="en-US" sz="1100" u="none" strike="noStrike">
                          <a:effectLst/>
                        </a:rPr>
                        <a:t>Index #</a:t>
                      </a:r>
                      <a:endParaRPr lang="en-US" sz="1100" b="1" i="0" u="none" strike="noStrike">
                        <a:solidFill>
                          <a:srgbClr val="000000"/>
                        </a:solidFill>
                        <a:effectLst/>
                        <a:latin typeface="Arial" panose="020B0604020202020204" pitchFamily="34" charset="0"/>
                      </a:endParaRPr>
                    </a:p>
                  </a:txBody>
                  <a:tcPr marL="0" marR="0" marT="0" marB="0"/>
                </a:tc>
                <a:tc>
                  <a:txBody>
                    <a:bodyPr/>
                    <a:lstStyle/>
                    <a:p>
                      <a:pPr algn="l" fontAlgn="t"/>
                      <a:r>
                        <a:rPr lang="en-US" sz="1100" u="none" strike="noStrike">
                          <a:effectLst/>
                        </a:rPr>
                        <a:t>Page</a:t>
                      </a:r>
                      <a:endParaRPr lang="en-US" sz="1100" b="1" i="0" u="none" strike="noStrike">
                        <a:solidFill>
                          <a:srgbClr val="000000"/>
                        </a:solidFill>
                        <a:effectLst/>
                        <a:latin typeface="Arial" panose="020B0604020202020204" pitchFamily="34" charset="0"/>
                      </a:endParaRPr>
                    </a:p>
                  </a:txBody>
                  <a:tcPr marL="0" marR="0" marT="0" marB="0"/>
                </a:tc>
                <a:tc>
                  <a:txBody>
                    <a:bodyPr/>
                    <a:lstStyle/>
                    <a:p>
                      <a:pPr algn="l" fontAlgn="t"/>
                      <a:r>
                        <a:rPr lang="en-US" sz="1100" u="none" strike="noStrike">
                          <a:effectLst/>
                        </a:rPr>
                        <a:t>Sub-clause</a:t>
                      </a:r>
                      <a:endParaRPr lang="en-US" sz="1100" b="1" i="0" u="none" strike="noStrike">
                        <a:solidFill>
                          <a:srgbClr val="000000"/>
                        </a:solidFill>
                        <a:effectLst/>
                        <a:latin typeface="Arial" panose="020B0604020202020204" pitchFamily="34" charset="0"/>
                      </a:endParaRPr>
                    </a:p>
                  </a:txBody>
                  <a:tcPr marL="0" marR="0" marT="0" marB="0"/>
                </a:tc>
                <a:tc>
                  <a:txBody>
                    <a:bodyPr/>
                    <a:lstStyle/>
                    <a:p>
                      <a:pPr algn="l" fontAlgn="t"/>
                      <a:r>
                        <a:rPr lang="en-US" sz="1100" u="none" strike="noStrike">
                          <a:effectLst/>
                        </a:rPr>
                        <a:t>Line #</a:t>
                      </a:r>
                      <a:endParaRPr lang="en-US" sz="1100" b="1" i="0" u="none" strike="noStrike">
                        <a:solidFill>
                          <a:srgbClr val="000000"/>
                        </a:solidFill>
                        <a:effectLst/>
                        <a:latin typeface="Arial" panose="020B0604020202020204" pitchFamily="34" charset="0"/>
                      </a:endParaRPr>
                    </a:p>
                  </a:txBody>
                  <a:tcPr marL="0" marR="0" marT="0" marB="0"/>
                </a:tc>
                <a:tc>
                  <a:txBody>
                    <a:bodyPr/>
                    <a:lstStyle/>
                    <a:p>
                      <a:pPr algn="l" fontAlgn="t"/>
                      <a:r>
                        <a:rPr lang="en-US" sz="1100" u="none" strike="noStrike" dirty="0">
                          <a:effectLst/>
                        </a:rPr>
                        <a:t>Comment</a:t>
                      </a:r>
                    </a:p>
                    <a:p>
                      <a:pPr algn="l" fontAlgn="t"/>
                      <a:endParaRPr lang="en-US" sz="1100" b="1" i="0" u="none" strike="noStrike" dirty="0">
                        <a:solidFill>
                          <a:srgbClr val="000000"/>
                        </a:solidFill>
                        <a:effectLst/>
                        <a:latin typeface="Arial" panose="020B0604020202020204" pitchFamily="34" charset="0"/>
                      </a:endParaRPr>
                    </a:p>
                  </a:txBody>
                  <a:tcPr marL="0" marR="0" marT="0" marB="0"/>
                </a:tc>
                <a:tc>
                  <a:txBody>
                    <a:bodyPr/>
                    <a:lstStyle/>
                    <a:p>
                      <a:pPr algn="l" fontAlgn="t"/>
                      <a:r>
                        <a:rPr lang="en-US" sz="1100" u="none" strike="noStrike">
                          <a:effectLst/>
                        </a:rPr>
                        <a:t>Proposed Change</a:t>
                      </a:r>
                      <a:endParaRPr lang="en-US" sz="1100" b="1" i="0" u="none" strike="noStrike">
                        <a:solidFill>
                          <a:srgbClr val="000000"/>
                        </a:solidFill>
                        <a:effectLst/>
                        <a:latin typeface="Arial" panose="020B0604020202020204" pitchFamily="34" charset="0"/>
                      </a:endParaRPr>
                    </a:p>
                  </a:txBody>
                  <a:tcPr marL="0" marR="0" marT="0" marB="0"/>
                </a:tc>
                <a:tc>
                  <a:txBody>
                    <a:bodyPr/>
                    <a:lstStyle/>
                    <a:p>
                      <a:pPr algn="l" fontAlgn="t"/>
                      <a:r>
                        <a:rPr lang="en-US" sz="1100" u="none" strike="noStrike" dirty="0">
                          <a:effectLst/>
                        </a:rPr>
                        <a:t>Proposed Res</a:t>
                      </a:r>
                      <a:endParaRPr lang="en-US" sz="1100" b="1" i="0" u="none" strike="noStrike" dirty="0">
                        <a:solidFill>
                          <a:srgbClr val="000000"/>
                        </a:solidFill>
                        <a:effectLst/>
                        <a:latin typeface="Arial" panose="020B0604020202020204" pitchFamily="34" charset="0"/>
                      </a:endParaRPr>
                    </a:p>
                  </a:txBody>
                  <a:tcPr marL="0" marR="0" marT="0" marB="0"/>
                </a:tc>
                <a:tc>
                  <a:txBody>
                    <a:bodyPr/>
                    <a:lstStyle/>
                    <a:p>
                      <a:pPr marL="0" algn="l" defTabSz="914400" rtl="0" eaLnBrk="1" fontAlgn="t" latinLnBrk="0" hangingPunct="1"/>
                      <a:r>
                        <a:rPr lang="en-US" sz="1100" u="none" strike="noStrike" kern="1200" dirty="0">
                          <a:solidFill>
                            <a:schemeClr val="dk1"/>
                          </a:solidFill>
                          <a:effectLst/>
                          <a:latin typeface="+mn-lt"/>
                          <a:ea typeface="+mn-ea"/>
                          <a:cs typeface="+mn-cs"/>
                        </a:rPr>
                        <a:t>Disposition Detail</a:t>
                      </a:r>
                    </a:p>
                  </a:txBody>
                  <a:tcPr marL="0" marR="0" marT="0" marB="0"/>
                </a:tc>
                <a:extLst>
                  <a:ext uri="{0D108BD9-81ED-4DB2-BD59-A6C34878D82A}">
                    <a16:rowId xmlns:a16="http://schemas.microsoft.com/office/drawing/2014/main" val="3762276845"/>
                  </a:ext>
                </a:extLst>
              </a:tr>
              <a:tr h="1484785">
                <a:tc>
                  <a:txBody>
                    <a:bodyPr/>
                    <a:lstStyle/>
                    <a:p>
                      <a:pPr algn="l" fontAlgn="t"/>
                      <a:r>
                        <a:rPr lang="en-US" sz="1100" u="none" strike="noStrike">
                          <a:effectLst/>
                        </a:rPr>
                        <a:t>236</a:t>
                      </a:r>
                      <a:endParaRPr lang="en-US" sz="1100" b="0" i="0" u="none" strike="noStrike">
                        <a:solidFill>
                          <a:srgbClr val="000000"/>
                        </a:solidFill>
                        <a:effectLst/>
                        <a:latin typeface="Arial" panose="020B0604020202020204" pitchFamily="34" charset="0"/>
                      </a:endParaRPr>
                    </a:p>
                  </a:txBody>
                  <a:tcPr marL="0" marR="0" marT="0" marB="0"/>
                </a:tc>
                <a:tc>
                  <a:txBody>
                    <a:bodyPr/>
                    <a:lstStyle/>
                    <a:p>
                      <a:pPr algn="l" fontAlgn="t"/>
                      <a:r>
                        <a:rPr lang="en-US" sz="1100" u="none" strike="noStrike" dirty="0">
                          <a:effectLst/>
                        </a:rPr>
                        <a:t>103</a:t>
                      </a:r>
                      <a:endParaRPr lang="en-US" sz="1100" b="0" i="0" u="none" strike="noStrike" dirty="0">
                        <a:solidFill>
                          <a:srgbClr val="000000"/>
                        </a:solidFill>
                        <a:effectLst/>
                        <a:latin typeface="Arial" panose="020B0604020202020204" pitchFamily="34" charset="0"/>
                      </a:endParaRPr>
                    </a:p>
                  </a:txBody>
                  <a:tcPr marL="0" marR="0" marT="0" marB="0"/>
                </a:tc>
                <a:tc>
                  <a:txBody>
                    <a:bodyPr/>
                    <a:lstStyle/>
                    <a:p>
                      <a:pPr algn="l" fontAlgn="t"/>
                      <a:r>
                        <a:rPr lang="en-US" sz="1100" u="none" strike="noStrike" dirty="0">
                          <a:effectLst/>
                        </a:rPr>
                        <a:t>11.1.3.15</a:t>
                      </a:r>
                      <a:endParaRPr lang="en-US" sz="1100" b="0" i="0" u="none" strike="noStrike" dirty="0">
                        <a:solidFill>
                          <a:srgbClr val="000000"/>
                        </a:solidFill>
                        <a:effectLst/>
                        <a:latin typeface="Arial" panose="020B0604020202020204" pitchFamily="34" charset="0"/>
                      </a:endParaRPr>
                    </a:p>
                  </a:txBody>
                  <a:tcPr marL="0" marR="0" marT="0" marB="0"/>
                </a:tc>
                <a:tc>
                  <a:txBody>
                    <a:bodyPr/>
                    <a:lstStyle/>
                    <a:p>
                      <a:pPr algn="l" fontAlgn="t"/>
                      <a:r>
                        <a:rPr lang="en-US" sz="1100" u="none" strike="noStrike">
                          <a:effectLst/>
                        </a:rPr>
                        <a:t>6</a:t>
                      </a:r>
                      <a:endParaRPr lang="en-US" sz="1100" b="0" i="0" u="none" strike="noStrike">
                        <a:solidFill>
                          <a:srgbClr val="000000"/>
                        </a:solidFill>
                        <a:effectLst/>
                        <a:latin typeface="Arial" panose="020B0604020202020204" pitchFamily="34" charset="0"/>
                      </a:endParaRPr>
                    </a:p>
                  </a:txBody>
                  <a:tcPr marL="0" marR="0" marT="0" marB="0"/>
                </a:tc>
                <a:tc>
                  <a:txBody>
                    <a:bodyPr/>
                    <a:lstStyle/>
                    <a:p>
                      <a:pPr algn="l" fontAlgn="t"/>
                      <a:r>
                        <a:rPr lang="en-US" sz="1100" u="none" strike="noStrike" dirty="0">
                          <a:effectLst/>
                        </a:rPr>
                        <a:t>in 6 GHz, there is a list of Preferred Scanning channels where discovery happens for 802.11.  Those </a:t>
                      </a:r>
                      <a:r>
                        <a:rPr lang="en-US" sz="1200" u="none" strike="noStrike" dirty="0">
                          <a:effectLst/>
                        </a:rPr>
                        <a:t>channels</a:t>
                      </a:r>
                      <a:r>
                        <a:rPr lang="en-US" sz="1100" u="none" strike="noStrike" dirty="0">
                          <a:effectLst/>
                        </a:rPr>
                        <a:t> (in 802.11 nomenclature) are: 5, 21, 37, 53, 69, 85.  Narrowband should exclude those 20 MHz channels from the allowed channel list.  </a:t>
                      </a:r>
                      <a:endParaRPr lang="en-US" sz="1100" b="0" i="0" u="none" strike="noStrike" dirty="0">
                        <a:solidFill>
                          <a:srgbClr val="000000"/>
                        </a:solidFill>
                        <a:effectLst/>
                        <a:latin typeface="Arial" panose="020B0604020202020204" pitchFamily="34" charset="0"/>
                      </a:endParaRPr>
                    </a:p>
                  </a:txBody>
                  <a:tcPr marL="0" marR="0" marT="0" marB="0"/>
                </a:tc>
                <a:tc>
                  <a:txBody>
                    <a:bodyPr/>
                    <a:lstStyle/>
                    <a:p>
                      <a:pPr algn="l" fontAlgn="t"/>
                      <a:r>
                        <a:rPr lang="en-US" sz="1100" u="none" strike="noStrike" dirty="0">
                          <a:effectLst/>
                        </a:rPr>
                        <a:t>As in comment</a:t>
                      </a:r>
                      <a:endParaRPr lang="en-US" sz="1100" b="0" i="0" u="none" strike="noStrike" dirty="0">
                        <a:solidFill>
                          <a:srgbClr val="000000"/>
                        </a:solidFill>
                        <a:effectLst/>
                        <a:latin typeface="Arial" panose="020B0604020202020204" pitchFamily="34" charset="0"/>
                      </a:endParaRPr>
                    </a:p>
                  </a:txBody>
                  <a:tcPr marL="0" marR="0" marT="0" marB="0"/>
                </a:tc>
                <a:tc>
                  <a:txBody>
                    <a:bodyPr/>
                    <a:lstStyle/>
                    <a:p>
                      <a:pPr algn="l" fontAlgn="t"/>
                      <a:r>
                        <a:rPr lang="en-US" sz="1100" u="none" strike="noStrike" kern="1200" dirty="0">
                          <a:solidFill>
                            <a:schemeClr val="dk1"/>
                          </a:solidFill>
                          <a:effectLst/>
                          <a:latin typeface="+mn-lt"/>
                          <a:ea typeface="+mn-ea"/>
                          <a:cs typeface="+mn-cs"/>
                        </a:rPr>
                        <a:t>Revised</a:t>
                      </a:r>
                    </a:p>
                  </a:txBody>
                  <a:tcPr marL="0" marR="0" marT="0" marB="0"/>
                </a:tc>
                <a:tc>
                  <a:txBody>
                    <a:bodyPr/>
                    <a:lstStyle/>
                    <a:p>
                      <a:pPr marL="0" algn="l" defTabSz="914400" rtl="0" eaLnBrk="1" fontAlgn="t" latinLnBrk="0" hangingPunct="1"/>
                      <a:r>
                        <a:rPr lang="en-US" sz="1100" u="none" strike="noStrike" kern="1200" dirty="0">
                          <a:solidFill>
                            <a:schemeClr val="dk1"/>
                          </a:solidFill>
                          <a:effectLst/>
                          <a:latin typeface="+mn-lt"/>
                          <a:ea typeface="+mn-ea"/>
                          <a:cs typeface="+mn-cs"/>
                        </a:rPr>
                        <a:t>Add informative text:</a:t>
                      </a:r>
                    </a:p>
                    <a:p>
                      <a:pPr marL="0" algn="l" defTabSz="914400" rtl="0" eaLnBrk="1" fontAlgn="t" latinLnBrk="0" hangingPunct="1"/>
                      <a:r>
                        <a:rPr lang="en-US" sz="1100" u="none" strike="noStrike" kern="1200" dirty="0">
                          <a:solidFill>
                            <a:schemeClr val="dk1"/>
                          </a:solidFill>
                          <a:effectLst/>
                          <a:latin typeface="+mn-lt"/>
                          <a:ea typeface="+mn-ea"/>
                          <a:cs typeface="+mn-cs"/>
                        </a:rPr>
                        <a:t>In some deployment it may be advantages to avoid specific channels which overlap the </a:t>
                      </a:r>
                      <a:r>
                        <a:rPr lang="en-US" sz="1100" u="none" strike="noStrike" dirty="0">
                          <a:effectLst/>
                        </a:rPr>
                        <a:t>Preferred Scanning channels used by 802.11 when overlapping 802.11 networks are detected in the same band and radio sphere of influence.</a:t>
                      </a:r>
                      <a:endParaRPr lang="en-US" sz="1100" u="none" strike="noStrike" kern="1200" dirty="0">
                        <a:solidFill>
                          <a:schemeClr val="dk1"/>
                        </a:solidFill>
                        <a:effectLst/>
                        <a:latin typeface="+mn-lt"/>
                        <a:ea typeface="+mn-ea"/>
                        <a:cs typeface="+mn-cs"/>
                      </a:endParaRPr>
                    </a:p>
                  </a:txBody>
                  <a:tcPr marL="0" marR="0" marT="0" marB="0"/>
                </a:tc>
                <a:extLst>
                  <a:ext uri="{0D108BD9-81ED-4DB2-BD59-A6C34878D82A}">
                    <a16:rowId xmlns:a16="http://schemas.microsoft.com/office/drawing/2014/main" val="1493285952"/>
                  </a:ext>
                </a:extLst>
              </a:tr>
            </a:tbl>
          </a:graphicData>
        </a:graphic>
      </p:graphicFrame>
      <p:sp>
        <p:nvSpPr>
          <p:cNvPr id="3" name="Content Placeholder 2">
            <a:extLst>
              <a:ext uri="{FF2B5EF4-FFF2-40B4-BE49-F238E27FC236}">
                <a16:creationId xmlns:a16="http://schemas.microsoft.com/office/drawing/2014/main" id="{26A3E4A1-330A-1694-BBAA-8BA98D573111}"/>
              </a:ext>
            </a:extLst>
          </p:cNvPr>
          <p:cNvSpPr txBox="1">
            <a:spLocks/>
          </p:cNvSpPr>
          <p:nvPr/>
        </p:nvSpPr>
        <p:spPr bwMode="auto">
          <a:xfrm>
            <a:off x="689768" y="4365104"/>
            <a:ext cx="7764463" cy="18592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normAutofit fontScale="85000" lnSpcReduction="20000"/>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r>
              <a:rPr lang="en-US" kern="0" dirty="0"/>
              <a:t>Discussion:  Need more detail on where to add the informative note to be a complete resolution; should provide specific frequency range of each of the 802.11 channels which may be desirable to avoid. </a:t>
            </a:r>
          </a:p>
        </p:txBody>
      </p:sp>
    </p:spTree>
    <p:extLst>
      <p:ext uri="{BB962C8B-B14F-4D97-AF65-F5344CB8AC3E}">
        <p14:creationId xmlns:p14="http://schemas.microsoft.com/office/powerpoint/2010/main" val="16613189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B3F689-227F-B2AE-32A5-3F4A494E465C}"/>
              </a:ext>
            </a:extLst>
          </p:cNvPr>
          <p:cNvSpPr>
            <a:spLocks noGrp="1"/>
          </p:cNvSpPr>
          <p:nvPr>
            <p:ph type="title"/>
          </p:nvPr>
        </p:nvSpPr>
        <p:spPr>
          <a:xfrm>
            <a:off x="628650" y="1131094"/>
            <a:ext cx="7886700" cy="390962"/>
          </a:xfrm>
        </p:spPr>
        <p:txBody>
          <a:bodyPr>
            <a:normAutofit fontScale="90000"/>
          </a:bodyPr>
          <a:lstStyle/>
          <a:p>
            <a:r>
              <a:rPr lang="en-US" dirty="0"/>
              <a:t>Comment # 236: Option C</a:t>
            </a:r>
          </a:p>
        </p:txBody>
      </p:sp>
      <p:graphicFrame>
        <p:nvGraphicFramePr>
          <p:cNvPr id="4" name="Content Placeholder 3">
            <a:extLst>
              <a:ext uri="{FF2B5EF4-FFF2-40B4-BE49-F238E27FC236}">
                <a16:creationId xmlns:a16="http://schemas.microsoft.com/office/drawing/2014/main" id="{066E0B94-A92C-3808-9F9D-1DE4D32A8FB4}"/>
              </a:ext>
            </a:extLst>
          </p:cNvPr>
          <p:cNvGraphicFramePr>
            <a:graphicFrameLocks noGrp="1"/>
          </p:cNvGraphicFramePr>
          <p:nvPr>
            <p:ph idx="1"/>
            <p:extLst>
              <p:ext uri="{D42A27DB-BD31-4B8C-83A1-F6EECF244321}">
                <p14:modId xmlns:p14="http://schemas.microsoft.com/office/powerpoint/2010/main" val="2658870641"/>
              </p:ext>
            </p:extLst>
          </p:nvPr>
        </p:nvGraphicFramePr>
        <p:xfrm>
          <a:off x="391448" y="1628339"/>
          <a:ext cx="7854332" cy="1859280"/>
        </p:xfrm>
        <a:graphic>
          <a:graphicData uri="http://schemas.openxmlformats.org/drawingml/2006/table">
            <a:tbl>
              <a:tblPr>
                <a:tableStyleId>{5C22544A-7EE6-4342-B048-85BDC9FD1C3A}</a:tableStyleId>
              </a:tblPr>
              <a:tblGrid>
                <a:gridCol w="390908">
                  <a:extLst>
                    <a:ext uri="{9D8B030D-6E8A-4147-A177-3AD203B41FA5}">
                      <a16:colId xmlns:a16="http://schemas.microsoft.com/office/drawing/2014/main" val="2546905787"/>
                    </a:ext>
                  </a:extLst>
                </a:gridCol>
                <a:gridCol w="323322">
                  <a:extLst>
                    <a:ext uri="{9D8B030D-6E8A-4147-A177-3AD203B41FA5}">
                      <a16:colId xmlns:a16="http://schemas.microsoft.com/office/drawing/2014/main" val="1644033762"/>
                    </a:ext>
                  </a:extLst>
                </a:gridCol>
                <a:gridCol w="520033">
                  <a:extLst>
                    <a:ext uri="{9D8B030D-6E8A-4147-A177-3AD203B41FA5}">
                      <a16:colId xmlns:a16="http://schemas.microsoft.com/office/drawing/2014/main" val="4281621728"/>
                    </a:ext>
                  </a:extLst>
                </a:gridCol>
                <a:gridCol w="209985">
                  <a:extLst>
                    <a:ext uri="{9D8B030D-6E8A-4147-A177-3AD203B41FA5}">
                      <a16:colId xmlns:a16="http://schemas.microsoft.com/office/drawing/2014/main" val="3302119729"/>
                    </a:ext>
                  </a:extLst>
                </a:gridCol>
                <a:gridCol w="1907416">
                  <a:extLst>
                    <a:ext uri="{9D8B030D-6E8A-4147-A177-3AD203B41FA5}">
                      <a16:colId xmlns:a16="http://schemas.microsoft.com/office/drawing/2014/main" val="3739471946"/>
                    </a:ext>
                  </a:extLst>
                </a:gridCol>
                <a:gridCol w="1332944">
                  <a:extLst>
                    <a:ext uri="{9D8B030D-6E8A-4147-A177-3AD203B41FA5}">
                      <a16:colId xmlns:a16="http://schemas.microsoft.com/office/drawing/2014/main" val="2105437674"/>
                    </a:ext>
                  </a:extLst>
                </a:gridCol>
                <a:gridCol w="720080">
                  <a:extLst>
                    <a:ext uri="{9D8B030D-6E8A-4147-A177-3AD203B41FA5}">
                      <a16:colId xmlns:a16="http://schemas.microsoft.com/office/drawing/2014/main" val="1352188014"/>
                    </a:ext>
                  </a:extLst>
                </a:gridCol>
                <a:gridCol w="2449644">
                  <a:extLst>
                    <a:ext uri="{9D8B030D-6E8A-4147-A177-3AD203B41FA5}">
                      <a16:colId xmlns:a16="http://schemas.microsoft.com/office/drawing/2014/main" val="338820851"/>
                    </a:ext>
                  </a:extLst>
                </a:gridCol>
              </a:tblGrid>
              <a:tr h="296073">
                <a:tc>
                  <a:txBody>
                    <a:bodyPr/>
                    <a:lstStyle/>
                    <a:p>
                      <a:pPr algn="l" fontAlgn="t"/>
                      <a:r>
                        <a:rPr lang="en-US" sz="1100" u="none" strike="noStrike">
                          <a:effectLst/>
                        </a:rPr>
                        <a:t>Index #</a:t>
                      </a:r>
                      <a:endParaRPr lang="en-US" sz="1100" b="1" i="0" u="none" strike="noStrike">
                        <a:solidFill>
                          <a:srgbClr val="000000"/>
                        </a:solidFill>
                        <a:effectLst/>
                        <a:latin typeface="Arial" panose="020B0604020202020204" pitchFamily="34" charset="0"/>
                      </a:endParaRPr>
                    </a:p>
                  </a:txBody>
                  <a:tcPr marL="0" marR="0" marT="0" marB="0"/>
                </a:tc>
                <a:tc>
                  <a:txBody>
                    <a:bodyPr/>
                    <a:lstStyle/>
                    <a:p>
                      <a:pPr algn="l" fontAlgn="t"/>
                      <a:r>
                        <a:rPr lang="en-US" sz="1100" u="none" strike="noStrike">
                          <a:effectLst/>
                        </a:rPr>
                        <a:t>Page</a:t>
                      </a:r>
                      <a:endParaRPr lang="en-US" sz="1100" b="1" i="0" u="none" strike="noStrike">
                        <a:solidFill>
                          <a:srgbClr val="000000"/>
                        </a:solidFill>
                        <a:effectLst/>
                        <a:latin typeface="Arial" panose="020B0604020202020204" pitchFamily="34" charset="0"/>
                      </a:endParaRPr>
                    </a:p>
                  </a:txBody>
                  <a:tcPr marL="0" marR="0" marT="0" marB="0"/>
                </a:tc>
                <a:tc>
                  <a:txBody>
                    <a:bodyPr/>
                    <a:lstStyle/>
                    <a:p>
                      <a:pPr algn="l" fontAlgn="t"/>
                      <a:r>
                        <a:rPr lang="en-US" sz="1100" u="none" strike="noStrike">
                          <a:effectLst/>
                        </a:rPr>
                        <a:t>Sub-clause</a:t>
                      </a:r>
                      <a:endParaRPr lang="en-US" sz="1100" b="1" i="0" u="none" strike="noStrike">
                        <a:solidFill>
                          <a:srgbClr val="000000"/>
                        </a:solidFill>
                        <a:effectLst/>
                        <a:latin typeface="Arial" panose="020B0604020202020204" pitchFamily="34" charset="0"/>
                      </a:endParaRPr>
                    </a:p>
                  </a:txBody>
                  <a:tcPr marL="0" marR="0" marT="0" marB="0"/>
                </a:tc>
                <a:tc>
                  <a:txBody>
                    <a:bodyPr/>
                    <a:lstStyle/>
                    <a:p>
                      <a:pPr algn="l" fontAlgn="t"/>
                      <a:r>
                        <a:rPr lang="en-US" sz="1100" u="none" strike="noStrike">
                          <a:effectLst/>
                        </a:rPr>
                        <a:t>Line #</a:t>
                      </a:r>
                      <a:endParaRPr lang="en-US" sz="1100" b="1" i="0" u="none" strike="noStrike">
                        <a:solidFill>
                          <a:srgbClr val="000000"/>
                        </a:solidFill>
                        <a:effectLst/>
                        <a:latin typeface="Arial" panose="020B0604020202020204" pitchFamily="34" charset="0"/>
                      </a:endParaRPr>
                    </a:p>
                  </a:txBody>
                  <a:tcPr marL="0" marR="0" marT="0" marB="0"/>
                </a:tc>
                <a:tc>
                  <a:txBody>
                    <a:bodyPr/>
                    <a:lstStyle/>
                    <a:p>
                      <a:pPr algn="l" fontAlgn="t"/>
                      <a:r>
                        <a:rPr lang="en-US" sz="1100" u="none" strike="noStrike" dirty="0">
                          <a:effectLst/>
                        </a:rPr>
                        <a:t>Comment</a:t>
                      </a:r>
                    </a:p>
                    <a:p>
                      <a:pPr algn="l" fontAlgn="t"/>
                      <a:endParaRPr lang="en-US" sz="1100" b="1" i="0" u="none" strike="noStrike" dirty="0">
                        <a:solidFill>
                          <a:srgbClr val="000000"/>
                        </a:solidFill>
                        <a:effectLst/>
                        <a:latin typeface="Arial" panose="020B0604020202020204" pitchFamily="34" charset="0"/>
                      </a:endParaRPr>
                    </a:p>
                  </a:txBody>
                  <a:tcPr marL="0" marR="0" marT="0" marB="0"/>
                </a:tc>
                <a:tc>
                  <a:txBody>
                    <a:bodyPr/>
                    <a:lstStyle/>
                    <a:p>
                      <a:pPr algn="l" fontAlgn="t"/>
                      <a:r>
                        <a:rPr lang="en-US" sz="1100" u="none" strike="noStrike">
                          <a:effectLst/>
                        </a:rPr>
                        <a:t>Proposed Change</a:t>
                      </a:r>
                      <a:endParaRPr lang="en-US" sz="1100" b="1" i="0" u="none" strike="noStrike">
                        <a:solidFill>
                          <a:srgbClr val="000000"/>
                        </a:solidFill>
                        <a:effectLst/>
                        <a:latin typeface="Arial" panose="020B0604020202020204" pitchFamily="34" charset="0"/>
                      </a:endParaRPr>
                    </a:p>
                  </a:txBody>
                  <a:tcPr marL="0" marR="0" marT="0" marB="0"/>
                </a:tc>
                <a:tc>
                  <a:txBody>
                    <a:bodyPr/>
                    <a:lstStyle/>
                    <a:p>
                      <a:pPr algn="l" fontAlgn="t"/>
                      <a:r>
                        <a:rPr lang="en-US" sz="1100" u="none" strike="noStrike" dirty="0">
                          <a:effectLst/>
                        </a:rPr>
                        <a:t>Proposed Res</a:t>
                      </a:r>
                      <a:endParaRPr lang="en-US" sz="1100" b="1" i="0" u="none" strike="noStrike" dirty="0">
                        <a:solidFill>
                          <a:srgbClr val="000000"/>
                        </a:solidFill>
                        <a:effectLst/>
                        <a:latin typeface="Arial" panose="020B0604020202020204" pitchFamily="34" charset="0"/>
                      </a:endParaRPr>
                    </a:p>
                  </a:txBody>
                  <a:tcPr marL="0" marR="0" marT="0" marB="0"/>
                </a:tc>
                <a:tc>
                  <a:txBody>
                    <a:bodyPr/>
                    <a:lstStyle/>
                    <a:p>
                      <a:pPr marL="0" algn="l" defTabSz="914400" rtl="0" eaLnBrk="1" fontAlgn="t" latinLnBrk="0" hangingPunct="1"/>
                      <a:r>
                        <a:rPr lang="en-US" sz="1100" u="none" strike="noStrike" kern="1200" dirty="0">
                          <a:solidFill>
                            <a:schemeClr val="dk1"/>
                          </a:solidFill>
                          <a:effectLst/>
                          <a:latin typeface="+mn-lt"/>
                          <a:ea typeface="+mn-ea"/>
                          <a:cs typeface="+mn-cs"/>
                        </a:rPr>
                        <a:t>Disposition Detail</a:t>
                      </a:r>
                    </a:p>
                  </a:txBody>
                  <a:tcPr marL="0" marR="0" marT="0" marB="0"/>
                </a:tc>
                <a:extLst>
                  <a:ext uri="{0D108BD9-81ED-4DB2-BD59-A6C34878D82A}">
                    <a16:rowId xmlns:a16="http://schemas.microsoft.com/office/drawing/2014/main" val="3762276845"/>
                  </a:ext>
                </a:extLst>
              </a:tr>
              <a:tr h="1484785">
                <a:tc>
                  <a:txBody>
                    <a:bodyPr/>
                    <a:lstStyle/>
                    <a:p>
                      <a:pPr algn="l" fontAlgn="t"/>
                      <a:r>
                        <a:rPr lang="en-US" sz="1100" u="none" strike="noStrike">
                          <a:effectLst/>
                        </a:rPr>
                        <a:t>236</a:t>
                      </a:r>
                      <a:endParaRPr lang="en-US" sz="1100" b="0" i="0" u="none" strike="noStrike">
                        <a:solidFill>
                          <a:srgbClr val="000000"/>
                        </a:solidFill>
                        <a:effectLst/>
                        <a:latin typeface="Arial" panose="020B0604020202020204" pitchFamily="34" charset="0"/>
                      </a:endParaRPr>
                    </a:p>
                  </a:txBody>
                  <a:tcPr marL="0" marR="0" marT="0" marB="0"/>
                </a:tc>
                <a:tc>
                  <a:txBody>
                    <a:bodyPr/>
                    <a:lstStyle/>
                    <a:p>
                      <a:pPr algn="l" fontAlgn="t"/>
                      <a:r>
                        <a:rPr lang="en-US" sz="1100" u="none" strike="noStrike" dirty="0">
                          <a:effectLst/>
                        </a:rPr>
                        <a:t>103</a:t>
                      </a:r>
                      <a:endParaRPr lang="en-US" sz="1100" b="0" i="0" u="none" strike="noStrike" dirty="0">
                        <a:solidFill>
                          <a:srgbClr val="000000"/>
                        </a:solidFill>
                        <a:effectLst/>
                        <a:latin typeface="Arial" panose="020B0604020202020204" pitchFamily="34" charset="0"/>
                      </a:endParaRPr>
                    </a:p>
                  </a:txBody>
                  <a:tcPr marL="0" marR="0" marT="0" marB="0"/>
                </a:tc>
                <a:tc>
                  <a:txBody>
                    <a:bodyPr/>
                    <a:lstStyle/>
                    <a:p>
                      <a:pPr algn="l" fontAlgn="t"/>
                      <a:r>
                        <a:rPr lang="en-US" sz="1100" u="none" strike="noStrike" dirty="0">
                          <a:effectLst/>
                        </a:rPr>
                        <a:t>11.1.3.15</a:t>
                      </a:r>
                      <a:endParaRPr lang="en-US" sz="1100" b="0" i="0" u="none" strike="noStrike" dirty="0">
                        <a:solidFill>
                          <a:srgbClr val="000000"/>
                        </a:solidFill>
                        <a:effectLst/>
                        <a:latin typeface="Arial" panose="020B0604020202020204" pitchFamily="34" charset="0"/>
                      </a:endParaRPr>
                    </a:p>
                  </a:txBody>
                  <a:tcPr marL="0" marR="0" marT="0" marB="0"/>
                </a:tc>
                <a:tc>
                  <a:txBody>
                    <a:bodyPr/>
                    <a:lstStyle/>
                    <a:p>
                      <a:pPr algn="l" fontAlgn="t"/>
                      <a:r>
                        <a:rPr lang="en-US" sz="1100" u="none" strike="noStrike">
                          <a:effectLst/>
                        </a:rPr>
                        <a:t>6</a:t>
                      </a:r>
                      <a:endParaRPr lang="en-US" sz="1100" b="0" i="0" u="none" strike="noStrike">
                        <a:solidFill>
                          <a:srgbClr val="000000"/>
                        </a:solidFill>
                        <a:effectLst/>
                        <a:latin typeface="Arial" panose="020B0604020202020204" pitchFamily="34" charset="0"/>
                      </a:endParaRPr>
                    </a:p>
                  </a:txBody>
                  <a:tcPr marL="0" marR="0" marT="0" marB="0"/>
                </a:tc>
                <a:tc>
                  <a:txBody>
                    <a:bodyPr/>
                    <a:lstStyle/>
                    <a:p>
                      <a:pPr algn="l" fontAlgn="t"/>
                      <a:r>
                        <a:rPr lang="en-US" sz="1100" u="none" strike="noStrike" dirty="0">
                          <a:effectLst/>
                        </a:rPr>
                        <a:t>in 6 GHz, there is a list of Preferred Scanning channels where discovery happens for 802.11.  Those </a:t>
                      </a:r>
                      <a:r>
                        <a:rPr lang="en-US" sz="1200" u="none" strike="noStrike" dirty="0">
                          <a:effectLst/>
                        </a:rPr>
                        <a:t>channels</a:t>
                      </a:r>
                      <a:r>
                        <a:rPr lang="en-US" sz="1100" u="none" strike="noStrike" dirty="0">
                          <a:effectLst/>
                        </a:rPr>
                        <a:t> (in 802.11 nomenclature) are: 5, 21, 37, 53, 69, 85.  Narrowband should exclude those 20 MHz channels from the allowed channel list.  </a:t>
                      </a:r>
                      <a:endParaRPr lang="en-US" sz="1100" b="0" i="0" u="none" strike="noStrike" dirty="0">
                        <a:solidFill>
                          <a:srgbClr val="000000"/>
                        </a:solidFill>
                        <a:effectLst/>
                        <a:latin typeface="Arial" panose="020B0604020202020204" pitchFamily="34" charset="0"/>
                      </a:endParaRPr>
                    </a:p>
                  </a:txBody>
                  <a:tcPr marL="0" marR="0" marT="0" marB="0"/>
                </a:tc>
                <a:tc>
                  <a:txBody>
                    <a:bodyPr/>
                    <a:lstStyle/>
                    <a:p>
                      <a:pPr algn="l" fontAlgn="t"/>
                      <a:r>
                        <a:rPr lang="en-US" sz="1100" u="none" strike="noStrike" dirty="0">
                          <a:effectLst/>
                        </a:rPr>
                        <a:t>As in comment</a:t>
                      </a:r>
                      <a:endParaRPr lang="en-US" sz="1100" b="0" i="0" u="none" strike="noStrike" dirty="0">
                        <a:solidFill>
                          <a:srgbClr val="000000"/>
                        </a:solidFill>
                        <a:effectLst/>
                        <a:latin typeface="Arial" panose="020B0604020202020204" pitchFamily="34" charset="0"/>
                      </a:endParaRPr>
                    </a:p>
                  </a:txBody>
                  <a:tcPr marL="0" marR="0" marT="0" marB="0"/>
                </a:tc>
                <a:tc>
                  <a:txBody>
                    <a:bodyPr/>
                    <a:lstStyle/>
                    <a:p>
                      <a:pPr algn="l" fontAlgn="t"/>
                      <a:r>
                        <a:rPr lang="en-US" sz="1100" u="none" strike="noStrike" kern="1200" dirty="0">
                          <a:solidFill>
                            <a:schemeClr val="dk1"/>
                          </a:solidFill>
                          <a:effectLst/>
                          <a:latin typeface="+mn-lt"/>
                          <a:ea typeface="+mn-ea"/>
                          <a:cs typeface="+mn-cs"/>
                        </a:rPr>
                        <a:t>Rejected</a:t>
                      </a:r>
                    </a:p>
                  </a:txBody>
                  <a:tcPr marL="0" marR="0" marT="0" marB="0"/>
                </a:tc>
                <a:tc>
                  <a:txBody>
                    <a:bodyPr/>
                    <a:lstStyle/>
                    <a:p>
                      <a:pPr marL="0" algn="l" defTabSz="914400" rtl="0" eaLnBrk="1" fontAlgn="t" latinLnBrk="0" hangingPunct="1"/>
                      <a:r>
                        <a:rPr lang="en-US" sz="1100" u="none" strike="noStrike" kern="1200" dirty="0">
                          <a:solidFill>
                            <a:schemeClr val="dk1"/>
                          </a:solidFill>
                          <a:effectLst/>
                          <a:latin typeface="+mn-lt"/>
                          <a:ea typeface="+mn-ea"/>
                          <a:cs typeface="+mn-cs"/>
                        </a:rPr>
                        <a:t>The commenter does not provide sufficient technical information to make a change, specifically, how the 802.11 channels identified corresponds to the channel plan contained in the draft</a:t>
                      </a:r>
                    </a:p>
                  </a:txBody>
                  <a:tcPr marL="0" marR="0" marT="0" marB="0"/>
                </a:tc>
                <a:extLst>
                  <a:ext uri="{0D108BD9-81ED-4DB2-BD59-A6C34878D82A}">
                    <a16:rowId xmlns:a16="http://schemas.microsoft.com/office/drawing/2014/main" val="1493285952"/>
                  </a:ext>
                </a:extLst>
              </a:tr>
            </a:tbl>
          </a:graphicData>
        </a:graphic>
      </p:graphicFrame>
    </p:spTree>
    <p:extLst>
      <p:ext uri="{BB962C8B-B14F-4D97-AF65-F5344CB8AC3E}">
        <p14:creationId xmlns:p14="http://schemas.microsoft.com/office/powerpoint/2010/main" val="20108602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8CB8DC-3D7F-EB42-969B-7B8C48B0D867}"/>
              </a:ext>
            </a:extLst>
          </p:cNvPr>
          <p:cNvSpPr>
            <a:spLocks noGrp="1"/>
          </p:cNvSpPr>
          <p:nvPr>
            <p:ph type="title"/>
          </p:nvPr>
        </p:nvSpPr>
        <p:spPr/>
        <p:txBody>
          <a:bodyPr/>
          <a:lstStyle/>
          <a:p>
            <a:r>
              <a:rPr lang="en-US" dirty="0"/>
              <a:t>Conclusion (to be updated)</a:t>
            </a:r>
          </a:p>
        </p:txBody>
      </p:sp>
      <p:sp>
        <p:nvSpPr>
          <p:cNvPr id="3" name="Content Placeholder 2">
            <a:extLst>
              <a:ext uri="{FF2B5EF4-FFF2-40B4-BE49-F238E27FC236}">
                <a16:creationId xmlns:a16="http://schemas.microsoft.com/office/drawing/2014/main" id="{C1342418-F784-3F4A-623C-D5D2CC402CAD}"/>
              </a:ext>
            </a:extLst>
          </p:cNvPr>
          <p:cNvSpPr>
            <a:spLocks noGrp="1"/>
          </p:cNvSpPr>
          <p:nvPr>
            <p:ph idx="1"/>
          </p:nvPr>
        </p:nvSpPr>
        <p:spPr/>
        <p:txBody>
          <a:bodyPr>
            <a:normAutofit fontScale="77500" lnSpcReduction="20000"/>
          </a:bodyPr>
          <a:lstStyle/>
          <a:p>
            <a:r>
              <a:rPr lang="en-US" dirty="0"/>
              <a:t>Comment #53:</a:t>
            </a:r>
          </a:p>
          <a:p>
            <a:r>
              <a:rPr lang="en-US" dirty="0"/>
              <a:t>1. [√]</a:t>
            </a:r>
          </a:p>
          <a:p>
            <a:r>
              <a:rPr lang="en-US" dirty="0"/>
              <a:t>2. [ ]</a:t>
            </a:r>
          </a:p>
          <a:p>
            <a:endParaRPr lang="en-US" dirty="0"/>
          </a:p>
          <a:p>
            <a:r>
              <a:rPr lang="en-US" dirty="0"/>
              <a:t>Comment #235:</a:t>
            </a:r>
          </a:p>
          <a:p>
            <a:pPr marL="514350" indent="-514350">
              <a:buFont typeface="+mj-lt"/>
              <a:buAutoNum type="alphaUcPeriod"/>
            </a:pPr>
            <a:r>
              <a:rPr lang="en-US" dirty="0"/>
              <a:t> [ ]</a:t>
            </a:r>
          </a:p>
          <a:p>
            <a:pPr marL="514350" indent="-514350">
              <a:buFont typeface="+mj-lt"/>
              <a:buAutoNum type="alphaUcPeriod"/>
            </a:pPr>
            <a:r>
              <a:rPr lang="en-US" dirty="0"/>
              <a:t> [ ]</a:t>
            </a:r>
          </a:p>
          <a:p>
            <a:endParaRPr lang="en-US" dirty="0"/>
          </a:p>
          <a:p>
            <a:r>
              <a:rPr lang="en-US" dirty="0"/>
              <a:t>Comment # 236:</a:t>
            </a:r>
          </a:p>
          <a:p>
            <a:pPr marL="514350" indent="-514350">
              <a:buFont typeface="+mj-lt"/>
              <a:buAutoNum type="alphaUcPeriod"/>
            </a:pPr>
            <a:r>
              <a:rPr lang="en-US" dirty="0"/>
              <a:t> [ ]</a:t>
            </a:r>
          </a:p>
          <a:p>
            <a:pPr marL="514350" indent="-514350">
              <a:buFont typeface="+mj-lt"/>
              <a:buAutoNum type="alphaUcPeriod"/>
            </a:pPr>
            <a:r>
              <a:rPr lang="en-US" dirty="0"/>
              <a:t> [ ]</a:t>
            </a:r>
          </a:p>
          <a:p>
            <a:pPr marL="514350" indent="-514350">
              <a:buFont typeface="+mj-lt"/>
              <a:buAutoNum type="alphaUcPeriod"/>
            </a:pPr>
            <a:r>
              <a:rPr lang="en-US" dirty="0"/>
              <a:t> [ ]</a:t>
            </a:r>
          </a:p>
          <a:p>
            <a:pPr marL="514350" indent="-514350">
              <a:buFont typeface="+mj-lt"/>
              <a:buAutoNum type="alphaUcPeriod"/>
            </a:pPr>
            <a:endParaRPr lang="en-US" dirty="0"/>
          </a:p>
        </p:txBody>
      </p:sp>
      <p:sp>
        <p:nvSpPr>
          <p:cNvPr id="4" name="Slide Number Placeholder 3">
            <a:extLst>
              <a:ext uri="{FF2B5EF4-FFF2-40B4-BE49-F238E27FC236}">
                <a16:creationId xmlns:a16="http://schemas.microsoft.com/office/drawing/2014/main" id="{81C26014-06CF-F5DC-1BD7-02CA4D54220E}"/>
              </a:ext>
            </a:extLst>
          </p:cNvPr>
          <p:cNvSpPr>
            <a:spLocks noGrp="1"/>
          </p:cNvSpPr>
          <p:nvPr>
            <p:ph type="sldNum" idx="10"/>
          </p:nvPr>
        </p:nvSpPr>
        <p:spPr/>
        <p:txBody>
          <a:bodyPr/>
          <a:lstStyle/>
          <a:p>
            <a:pPr>
              <a:defRPr/>
            </a:pPr>
            <a:r>
              <a:rPr lang="en-US" altLang="en-US"/>
              <a:t>Slide </a:t>
            </a:r>
            <a:fld id="{F187470B-50EF-4A48-B024-330BF2280833}" type="slidenum">
              <a:rPr lang="en-US" altLang="en-US" smtClean="0"/>
              <a:pPr>
                <a:defRPr/>
              </a:pPr>
              <a:t>13</a:t>
            </a:fld>
            <a:endParaRPr lang="en-US" altLang="en-US"/>
          </a:p>
        </p:txBody>
      </p:sp>
    </p:spTree>
    <p:extLst>
      <p:ext uri="{BB962C8B-B14F-4D97-AF65-F5344CB8AC3E}">
        <p14:creationId xmlns:p14="http://schemas.microsoft.com/office/powerpoint/2010/main" val="1855887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C20B0C-680A-9182-AE39-052B0D99786C}"/>
              </a:ext>
            </a:extLst>
          </p:cNvPr>
          <p:cNvSpPr>
            <a:spLocks noGrp="1"/>
          </p:cNvSpPr>
          <p:nvPr>
            <p:ph type="ctrTitle"/>
          </p:nvPr>
        </p:nvSpPr>
        <p:spPr/>
        <p:txBody>
          <a:bodyPr/>
          <a:lstStyle/>
          <a:p>
            <a:r>
              <a:rPr lang="en-US" dirty="0"/>
              <a:t>Proposed Resolutions</a:t>
            </a:r>
          </a:p>
        </p:txBody>
      </p:sp>
      <p:sp>
        <p:nvSpPr>
          <p:cNvPr id="3" name="Subtitle 2">
            <a:extLst>
              <a:ext uri="{FF2B5EF4-FFF2-40B4-BE49-F238E27FC236}">
                <a16:creationId xmlns:a16="http://schemas.microsoft.com/office/drawing/2014/main" id="{C73F1F57-1DAF-882D-4BC3-521BEC3F97C5}"/>
              </a:ext>
            </a:extLst>
          </p:cNvPr>
          <p:cNvSpPr>
            <a:spLocks noGrp="1"/>
          </p:cNvSpPr>
          <p:nvPr>
            <p:ph type="subTitle" idx="1"/>
          </p:nvPr>
        </p:nvSpPr>
        <p:spPr/>
        <p:txBody>
          <a:bodyPr/>
          <a:lstStyle/>
          <a:p>
            <a:r>
              <a:rPr lang="en-US" dirty="0"/>
              <a:t>Comments:</a:t>
            </a:r>
          </a:p>
          <a:p>
            <a:r>
              <a:rPr lang="en-US" dirty="0"/>
              <a:t>53, 235, 236</a:t>
            </a:r>
          </a:p>
        </p:txBody>
      </p:sp>
    </p:spTree>
    <p:extLst>
      <p:ext uri="{BB962C8B-B14F-4D97-AF65-F5344CB8AC3E}">
        <p14:creationId xmlns:p14="http://schemas.microsoft.com/office/powerpoint/2010/main" val="26575495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B3F689-227F-B2AE-32A5-3F4A494E465C}"/>
              </a:ext>
            </a:extLst>
          </p:cNvPr>
          <p:cNvSpPr>
            <a:spLocks noGrp="1"/>
          </p:cNvSpPr>
          <p:nvPr>
            <p:ph type="title"/>
          </p:nvPr>
        </p:nvSpPr>
        <p:spPr>
          <a:xfrm>
            <a:off x="628650" y="1131094"/>
            <a:ext cx="7886700" cy="390962"/>
          </a:xfrm>
        </p:spPr>
        <p:txBody>
          <a:bodyPr>
            <a:normAutofit fontScale="90000"/>
          </a:bodyPr>
          <a:lstStyle/>
          <a:p>
            <a:r>
              <a:rPr lang="en-US" dirty="0"/>
              <a:t>Comment 53</a:t>
            </a:r>
          </a:p>
        </p:txBody>
      </p:sp>
      <p:graphicFrame>
        <p:nvGraphicFramePr>
          <p:cNvPr id="5" name="Table 4">
            <a:extLst>
              <a:ext uri="{FF2B5EF4-FFF2-40B4-BE49-F238E27FC236}">
                <a16:creationId xmlns:a16="http://schemas.microsoft.com/office/drawing/2014/main" id="{A5B16EF6-8E02-5936-7B11-E6E97EE8A4D9}"/>
              </a:ext>
            </a:extLst>
          </p:cNvPr>
          <p:cNvGraphicFramePr>
            <a:graphicFrameLocks noGrp="1"/>
          </p:cNvGraphicFramePr>
          <p:nvPr>
            <p:extLst>
              <p:ext uri="{D42A27DB-BD31-4B8C-83A1-F6EECF244321}">
                <p14:modId xmlns:p14="http://schemas.microsoft.com/office/powerpoint/2010/main" val="2619566723"/>
              </p:ext>
            </p:extLst>
          </p:nvPr>
        </p:nvGraphicFramePr>
        <p:xfrm>
          <a:off x="426876" y="1966038"/>
          <a:ext cx="8088476" cy="1602086"/>
        </p:xfrm>
        <a:graphic>
          <a:graphicData uri="http://schemas.openxmlformats.org/drawingml/2006/table">
            <a:tbl>
              <a:tblPr>
                <a:tableStyleId>{5C22544A-7EE6-4342-B048-85BDC9FD1C3A}</a:tableStyleId>
              </a:tblPr>
              <a:tblGrid>
                <a:gridCol w="495774">
                  <a:extLst>
                    <a:ext uri="{9D8B030D-6E8A-4147-A177-3AD203B41FA5}">
                      <a16:colId xmlns:a16="http://schemas.microsoft.com/office/drawing/2014/main" val="1141869724"/>
                    </a:ext>
                  </a:extLst>
                </a:gridCol>
                <a:gridCol w="284612">
                  <a:extLst>
                    <a:ext uri="{9D8B030D-6E8A-4147-A177-3AD203B41FA5}">
                      <a16:colId xmlns:a16="http://schemas.microsoft.com/office/drawing/2014/main" val="2005701872"/>
                    </a:ext>
                  </a:extLst>
                </a:gridCol>
                <a:gridCol w="541680">
                  <a:extLst>
                    <a:ext uri="{9D8B030D-6E8A-4147-A177-3AD203B41FA5}">
                      <a16:colId xmlns:a16="http://schemas.microsoft.com/office/drawing/2014/main" val="30636702"/>
                    </a:ext>
                  </a:extLst>
                </a:gridCol>
                <a:gridCol w="321336">
                  <a:extLst>
                    <a:ext uri="{9D8B030D-6E8A-4147-A177-3AD203B41FA5}">
                      <a16:colId xmlns:a16="http://schemas.microsoft.com/office/drawing/2014/main" val="567072182"/>
                    </a:ext>
                  </a:extLst>
                </a:gridCol>
                <a:gridCol w="2607409">
                  <a:extLst>
                    <a:ext uri="{9D8B030D-6E8A-4147-A177-3AD203B41FA5}">
                      <a16:colId xmlns:a16="http://schemas.microsoft.com/office/drawing/2014/main" val="1569122048"/>
                    </a:ext>
                  </a:extLst>
                </a:gridCol>
                <a:gridCol w="1298572">
                  <a:extLst>
                    <a:ext uri="{9D8B030D-6E8A-4147-A177-3AD203B41FA5}">
                      <a16:colId xmlns:a16="http://schemas.microsoft.com/office/drawing/2014/main" val="175447559"/>
                    </a:ext>
                  </a:extLst>
                </a:gridCol>
                <a:gridCol w="566834">
                  <a:extLst>
                    <a:ext uri="{9D8B030D-6E8A-4147-A177-3AD203B41FA5}">
                      <a16:colId xmlns:a16="http://schemas.microsoft.com/office/drawing/2014/main" val="3692867173"/>
                    </a:ext>
                  </a:extLst>
                </a:gridCol>
                <a:gridCol w="1972259">
                  <a:extLst>
                    <a:ext uri="{9D8B030D-6E8A-4147-A177-3AD203B41FA5}">
                      <a16:colId xmlns:a16="http://schemas.microsoft.com/office/drawing/2014/main" val="3036688996"/>
                    </a:ext>
                  </a:extLst>
                </a:gridCol>
              </a:tblGrid>
              <a:tr h="596246">
                <a:tc>
                  <a:txBody>
                    <a:bodyPr/>
                    <a:lstStyle/>
                    <a:p>
                      <a:pPr algn="l" fontAlgn="t"/>
                      <a:r>
                        <a:rPr lang="en-US" sz="1100" u="none" strike="noStrike">
                          <a:effectLst/>
                        </a:rPr>
                        <a:t>Index #</a:t>
                      </a:r>
                      <a:endParaRPr lang="en-US" sz="1100" b="1" i="0" u="none" strike="noStrike">
                        <a:solidFill>
                          <a:srgbClr val="000000"/>
                        </a:solidFill>
                        <a:effectLst/>
                        <a:latin typeface="Arial" panose="020B0604020202020204" pitchFamily="34" charset="0"/>
                      </a:endParaRPr>
                    </a:p>
                  </a:txBody>
                  <a:tcPr marL="0" marR="0" marT="0" marB="0"/>
                </a:tc>
                <a:tc>
                  <a:txBody>
                    <a:bodyPr/>
                    <a:lstStyle/>
                    <a:p>
                      <a:pPr algn="l" fontAlgn="t"/>
                      <a:r>
                        <a:rPr lang="en-US" sz="1100" u="none" strike="noStrike">
                          <a:effectLst/>
                        </a:rPr>
                        <a:t>Page</a:t>
                      </a:r>
                      <a:endParaRPr lang="en-US" sz="1100" b="1" i="0" u="none" strike="noStrike">
                        <a:solidFill>
                          <a:srgbClr val="000000"/>
                        </a:solidFill>
                        <a:effectLst/>
                        <a:latin typeface="Arial" panose="020B0604020202020204" pitchFamily="34" charset="0"/>
                      </a:endParaRPr>
                    </a:p>
                  </a:txBody>
                  <a:tcPr marL="0" marR="0" marT="0" marB="0"/>
                </a:tc>
                <a:tc>
                  <a:txBody>
                    <a:bodyPr/>
                    <a:lstStyle/>
                    <a:p>
                      <a:pPr algn="l" fontAlgn="t"/>
                      <a:r>
                        <a:rPr lang="en-US" sz="1100" u="none" strike="noStrike">
                          <a:effectLst/>
                        </a:rPr>
                        <a:t>Sub-clause</a:t>
                      </a:r>
                      <a:endParaRPr lang="en-US" sz="1100" b="1" i="0" u="none" strike="noStrike">
                        <a:solidFill>
                          <a:srgbClr val="000000"/>
                        </a:solidFill>
                        <a:effectLst/>
                        <a:latin typeface="Arial" panose="020B0604020202020204" pitchFamily="34" charset="0"/>
                      </a:endParaRPr>
                    </a:p>
                  </a:txBody>
                  <a:tcPr marL="0" marR="0" marT="0" marB="0"/>
                </a:tc>
                <a:tc>
                  <a:txBody>
                    <a:bodyPr/>
                    <a:lstStyle/>
                    <a:p>
                      <a:pPr algn="l" fontAlgn="t"/>
                      <a:r>
                        <a:rPr lang="en-US" sz="1100" u="none" strike="noStrike">
                          <a:effectLst/>
                        </a:rPr>
                        <a:t>Line #</a:t>
                      </a:r>
                      <a:endParaRPr lang="en-US" sz="1100" b="1" i="0" u="none" strike="noStrike">
                        <a:solidFill>
                          <a:srgbClr val="000000"/>
                        </a:solidFill>
                        <a:effectLst/>
                        <a:latin typeface="Arial" panose="020B0604020202020204" pitchFamily="34" charset="0"/>
                      </a:endParaRPr>
                    </a:p>
                  </a:txBody>
                  <a:tcPr marL="0" marR="0" marT="0" marB="0"/>
                </a:tc>
                <a:tc>
                  <a:txBody>
                    <a:bodyPr/>
                    <a:lstStyle/>
                    <a:p>
                      <a:pPr algn="l" fontAlgn="t"/>
                      <a:r>
                        <a:rPr lang="en-US" sz="1100" u="none" strike="noStrike" dirty="0">
                          <a:effectLst/>
                        </a:rPr>
                        <a:t>Comment</a:t>
                      </a:r>
                      <a:endParaRPr lang="en-US" sz="1100" b="1" i="0" u="none" strike="noStrike" dirty="0">
                        <a:solidFill>
                          <a:srgbClr val="000000"/>
                        </a:solidFill>
                        <a:effectLst/>
                        <a:latin typeface="Arial" panose="020B0604020202020204" pitchFamily="34" charset="0"/>
                      </a:endParaRPr>
                    </a:p>
                  </a:txBody>
                  <a:tcPr marL="0" marR="0" marT="0" marB="0"/>
                </a:tc>
                <a:tc>
                  <a:txBody>
                    <a:bodyPr/>
                    <a:lstStyle/>
                    <a:p>
                      <a:pPr algn="l" fontAlgn="t"/>
                      <a:r>
                        <a:rPr lang="en-US" sz="1100" u="none" strike="noStrike">
                          <a:effectLst/>
                        </a:rPr>
                        <a:t>Proposed Change</a:t>
                      </a:r>
                      <a:endParaRPr lang="en-US" sz="1100" b="1" i="0" u="none" strike="noStrike">
                        <a:solidFill>
                          <a:srgbClr val="000000"/>
                        </a:solidFill>
                        <a:effectLst/>
                        <a:latin typeface="Arial" panose="020B0604020202020204" pitchFamily="34" charset="0"/>
                      </a:endParaRPr>
                    </a:p>
                  </a:txBody>
                  <a:tcPr marL="0" marR="0" marT="0" marB="0"/>
                </a:tc>
                <a:tc>
                  <a:txBody>
                    <a:bodyPr/>
                    <a:lstStyle/>
                    <a:p>
                      <a:pPr algn="l" fontAlgn="t"/>
                      <a:r>
                        <a:rPr lang="en-US" sz="1100" u="none" strike="noStrike" dirty="0">
                          <a:effectLst/>
                        </a:rPr>
                        <a:t>Proposed Res</a:t>
                      </a:r>
                      <a:endParaRPr lang="en-US" sz="1100" b="1" i="0" u="none" strike="noStrike" dirty="0">
                        <a:solidFill>
                          <a:srgbClr val="000000"/>
                        </a:solidFill>
                        <a:effectLst/>
                        <a:latin typeface="Arial" panose="020B0604020202020204" pitchFamily="34" charset="0"/>
                      </a:endParaRPr>
                    </a:p>
                  </a:txBody>
                  <a:tcPr marL="0" marR="0" marT="0" marB="0"/>
                </a:tc>
                <a:tc>
                  <a:txBody>
                    <a:bodyPr/>
                    <a:lstStyle/>
                    <a:p>
                      <a:pPr marL="0" algn="l" defTabSz="914400" rtl="0" eaLnBrk="1" fontAlgn="t" latinLnBrk="0" hangingPunct="1"/>
                      <a:r>
                        <a:rPr lang="en-US" sz="1100" u="none" strike="noStrike" kern="1200" dirty="0">
                          <a:solidFill>
                            <a:schemeClr val="dk1"/>
                          </a:solidFill>
                          <a:effectLst/>
                          <a:latin typeface="+mn-lt"/>
                          <a:ea typeface="+mn-ea"/>
                          <a:cs typeface="+mn-cs"/>
                        </a:rPr>
                        <a:t>Disposition Detail</a:t>
                      </a:r>
                    </a:p>
                  </a:txBody>
                  <a:tcPr marL="0" marR="0" marT="0" marB="0"/>
                </a:tc>
                <a:extLst>
                  <a:ext uri="{0D108BD9-81ED-4DB2-BD59-A6C34878D82A}">
                    <a16:rowId xmlns:a16="http://schemas.microsoft.com/office/drawing/2014/main" val="508115355"/>
                  </a:ext>
                </a:extLst>
              </a:tr>
              <a:tr h="800100">
                <a:tc>
                  <a:txBody>
                    <a:bodyPr/>
                    <a:lstStyle/>
                    <a:p>
                      <a:pPr algn="l" fontAlgn="t"/>
                      <a:r>
                        <a:rPr lang="en-US" sz="1100" u="none" strike="noStrike">
                          <a:effectLst/>
                        </a:rPr>
                        <a:t>53</a:t>
                      </a:r>
                      <a:endParaRPr lang="en-US" sz="1100" b="0" i="0" u="none" strike="noStrike">
                        <a:solidFill>
                          <a:srgbClr val="000000"/>
                        </a:solidFill>
                        <a:effectLst/>
                        <a:latin typeface="Arial" panose="020B0604020202020204" pitchFamily="34" charset="0"/>
                      </a:endParaRPr>
                    </a:p>
                  </a:txBody>
                  <a:tcPr marL="0" marR="0" marT="0" marB="0"/>
                </a:tc>
                <a:tc>
                  <a:txBody>
                    <a:bodyPr/>
                    <a:lstStyle/>
                    <a:p>
                      <a:pPr algn="l" fontAlgn="t"/>
                      <a:r>
                        <a:rPr lang="en-US" sz="1100" u="none" strike="noStrike" dirty="0">
                          <a:effectLst/>
                        </a:rPr>
                        <a:t>91</a:t>
                      </a:r>
                      <a:endParaRPr lang="en-US" sz="1100" b="0" i="0" u="none" strike="noStrike" dirty="0">
                        <a:solidFill>
                          <a:srgbClr val="000000"/>
                        </a:solidFill>
                        <a:effectLst/>
                        <a:latin typeface="Arial" panose="020B0604020202020204" pitchFamily="34" charset="0"/>
                      </a:endParaRPr>
                    </a:p>
                  </a:txBody>
                  <a:tcPr marL="0" marR="0" marT="0" marB="0"/>
                </a:tc>
                <a:tc>
                  <a:txBody>
                    <a:bodyPr/>
                    <a:lstStyle/>
                    <a:p>
                      <a:pPr algn="l" fontAlgn="t"/>
                      <a:r>
                        <a:rPr lang="en-US" sz="1100" u="none" strike="noStrike">
                          <a:effectLst/>
                        </a:rPr>
                        <a:t>10.37.4.1</a:t>
                      </a:r>
                      <a:endParaRPr lang="en-US" sz="1100" b="0" i="0" u="none" strike="noStrike">
                        <a:solidFill>
                          <a:srgbClr val="000000"/>
                        </a:solidFill>
                        <a:effectLst/>
                        <a:latin typeface="Arial" panose="020B0604020202020204" pitchFamily="34" charset="0"/>
                      </a:endParaRPr>
                    </a:p>
                  </a:txBody>
                  <a:tcPr marL="0" marR="0" marT="0" marB="0"/>
                </a:tc>
                <a:tc>
                  <a:txBody>
                    <a:bodyPr/>
                    <a:lstStyle/>
                    <a:p>
                      <a:pPr algn="l" fontAlgn="t"/>
                      <a:r>
                        <a:rPr lang="en-US" sz="1100" u="none" strike="noStrike">
                          <a:effectLst/>
                        </a:rPr>
                        <a:t>30</a:t>
                      </a:r>
                      <a:endParaRPr lang="en-US" sz="1100" b="0" i="0" u="none" strike="noStrike">
                        <a:solidFill>
                          <a:srgbClr val="000000"/>
                        </a:solidFill>
                        <a:effectLst/>
                        <a:latin typeface="Arial" panose="020B0604020202020204" pitchFamily="34" charset="0"/>
                      </a:endParaRPr>
                    </a:p>
                  </a:txBody>
                  <a:tcPr marL="0" marR="0" marT="0" marB="0"/>
                </a:tc>
                <a:tc>
                  <a:txBody>
                    <a:bodyPr/>
                    <a:lstStyle/>
                    <a:p>
                      <a:pPr algn="l" fontAlgn="t"/>
                      <a:r>
                        <a:rPr lang="en-US" sz="1100" u="none" strike="noStrike">
                          <a:effectLst/>
                        </a:rPr>
                        <a:t>If short address are used by both sides and PAN ID compression is 1 seems contradict with settings allowed in baseline table 7-2</a:t>
                      </a:r>
                      <a:endParaRPr lang="en-US" sz="1100" b="0" i="0" u="none" strike="noStrike">
                        <a:solidFill>
                          <a:srgbClr val="000000"/>
                        </a:solidFill>
                        <a:effectLst/>
                        <a:latin typeface="Arial" panose="020B0604020202020204" pitchFamily="34" charset="0"/>
                      </a:endParaRPr>
                    </a:p>
                  </a:txBody>
                  <a:tcPr marL="0" marR="0" marT="0" marB="0"/>
                </a:tc>
                <a:tc>
                  <a:txBody>
                    <a:bodyPr/>
                    <a:lstStyle/>
                    <a:p>
                      <a:pPr algn="l" fontAlgn="t"/>
                      <a:r>
                        <a:rPr lang="en-US" sz="1100" u="none" strike="noStrike" dirty="0">
                          <a:effectLst/>
                        </a:rPr>
                        <a:t>as in comment</a:t>
                      </a:r>
                      <a:endParaRPr lang="en-US" sz="1100" b="0" i="0" u="none" strike="noStrike" dirty="0">
                        <a:solidFill>
                          <a:srgbClr val="000000"/>
                        </a:solidFill>
                        <a:effectLst/>
                        <a:latin typeface="Arial" panose="020B0604020202020204" pitchFamily="34" charset="0"/>
                      </a:endParaRPr>
                    </a:p>
                  </a:txBody>
                  <a:tcPr marL="0" marR="0" marT="0" marB="0"/>
                </a:tc>
                <a:tc>
                  <a:txBody>
                    <a:bodyPr/>
                    <a:lstStyle/>
                    <a:p>
                      <a:pPr algn="l" fontAlgn="t"/>
                      <a:r>
                        <a:rPr lang="en-US" sz="1100" u="none" strike="noStrike" kern="1200" dirty="0">
                          <a:solidFill>
                            <a:schemeClr val="dk1"/>
                          </a:solidFill>
                          <a:effectLst/>
                          <a:latin typeface="+mn-lt"/>
                          <a:ea typeface="+mn-ea"/>
                          <a:cs typeface="+mn-cs"/>
                        </a:rPr>
                        <a:t>Revised</a:t>
                      </a:r>
                    </a:p>
                  </a:txBody>
                  <a:tcPr marL="0" marR="0" marT="0" marB="0"/>
                </a:tc>
                <a:tc>
                  <a:txBody>
                    <a:bodyPr/>
                    <a:lstStyle/>
                    <a:p>
                      <a:pPr marL="0" algn="l" defTabSz="914400" rtl="0" eaLnBrk="1" fontAlgn="t" latinLnBrk="0" hangingPunct="1"/>
                      <a:r>
                        <a:rPr lang="en-US" sz="1100" u="none" strike="noStrike" kern="1200" dirty="0">
                          <a:solidFill>
                            <a:schemeClr val="dk1"/>
                          </a:solidFill>
                          <a:effectLst/>
                          <a:latin typeface="+mn-lt"/>
                          <a:ea typeface="+mn-ea"/>
                          <a:cs typeface="+mn-cs"/>
                        </a:rPr>
                        <a:t>Change text to:</a:t>
                      </a:r>
                    </a:p>
                    <a:p>
                      <a:pPr marL="0" algn="l" defTabSz="914400" rtl="0" eaLnBrk="1" fontAlgn="t" latinLnBrk="0" hangingPunct="1"/>
                      <a:r>
                        <a:rPr lang="en-US" sz="1100" u="none" strike="noStrike" kern="1200" dirty="0">
                          <a:solidFill>
                            <a:schemeClr val="dk1"/>
                          </a:solidFill>
                          <a:effectLst/>
                          <a:latin typeface="+mn-lt"/>
                          <a:ea typeface="+mn-ea"/>
                          <a:cs typeface="+mn-cs"/>
                        </a:rPr>
                        <a:t>The PAN ID Compression field shall be set to 1 and the PAN ID fields set to the value of </a:t>
                      </a:r>
                      <a:r>
                        <a:rPr lang="en-US" sz="1100" u="none" strike="noStrike" kern="1200" dirty="0" err="1">
                          <a:solidFill>
                            <a:schemeClr val="dk1"/>
                          </a:solidFill>
                          <a:effectLst/>
                          <a:latin typeface="+mn-lt"/>
                          <a:ea typeface="+mn-ea"/>
                          <a:cs typeface="+mn-cs"/>
                        </a:rPr>
                        <a:t>macPanId</a:t>
                      </a:r>
                      <a:r>
                        <a:rPr lang="en-US" sz="1100" u="none" strike="noStrike" kern="1200" dirty="0">
                          <a:solidFill>
                            <a:schemeClr val="dk1"/>
                          </a:solidFill>
                          <a:effectLst/>
                          <a:latin typeface="+mn-lt"/>
                          <a:ea typeface="+mn-ea"/>
                          <a:cs typeface="+mn-cs"/>
                        </a:rPr>
                        <a:t> according to Table 7-2</a:t>
                      </a:r>
                    </a:p>
                  </a:txBody>
                  <a:tcPr marL="0" marR="0" marT="0" marB="0"/>
                </a:tc>
                <a:extLst>
                  <a:ext uri="{0D108BD9-81ED-4DB2-BD59-A6C34878D82A}">
                    <a16:rowId xmlns:a16="http://schemas.microsoft.com/office/drawing/2014/main" val="126281448"/>
                  </a:ext>
                </a:extLst>
              </a:tr>
            </a:tbl>
          </a:graphicData>
        </a:graphic>
      </p:graphicFrame>
      <p:sp>
        <p:nvSpPr>
          <p:cNvPr id="8" name="Content Placeholder 2">
            <a:extLst>
              <a:ext uri="{FF2B5EF4-FFF2-40B4-BE49-F238E27FC236}">
                <a16:creationId xmlns:a16="http://schemas.microsoft.com/office/drawing/2014/main" id="{951FF257-C07F-0FEC-4B30-81906C7E06C9}"/>
              </a:ext>
            </a:extLst>
          </p:cNvPr>
          <p:cNvSpPr>
            <a:spLocks noGrp="1"/>
          </p:cNvSpPr>
          <p:nvPr>
            <p:ph idx="1"/>
          </p:nvPr>
        </p:nvSpPr>
        <p:spPr>
          <a:xfrm>
            <a:off x="628650" y="3789040"/>
            <a:ext cx="7886700" cy="2520279"/>
          </a:xfrm>
        </p:spPr>
        <p:txBody>
          <a:bodyPr>
            <a:normAutofit fontScale="62500" lnSpcReduction="20000"/>
          </a:bodyPr>
          <a:lstStyle/>
          <a:p>
            <a:pPr marL="457200" indent="-457200">
              <a:buFont typeface="Arial" panose="020B0604020202020204" pitchFamily="34" charset="0"/>
              <a:buChar char="•"/>
            </a:pPr>
            <a:r>
              <a:rPr lang="en-US" dirty="0"/>
              <a:t>Commenter is correct, text is not consistent with the base standard definition of PAN ID compression: </a:t>
            </a:r>
          </a:p>
          <a:p>
            <a:pPr marL="914400" lvl="1" indent="-457200">
              <a:buFont typeface="Arial" panose="020B0604020202020204" pitchFamily="34" charset="0"/>
              <a:buChar char="•"/>
            </a:pPr>
            <a:r>
              <a:rPr lang="en-US" dirty="0"/>
              <a:t>When both address fields are present, the only case in which PAN ID can be completely elided  is when both address fields contain extended addresses</a:t>
            </a:r>
          </a:p>
          <a:p>
            <a:pPr marL="914400" lvl="1" indent="-457200">
              <a:buFont typeface="Arial" panose="020B0604020202020204" pitchFamily="34" charset="0"/>
              <a:buChar char="•"/>
            </a:pPr>
            <a:endParaRPr lang="en-US" dirty="0"/>
          </a:p>
          <a:p>
            <a:pPr marL="457200" indent="-457200">
              <a:buFont typeface="Arial" panose="020B0604020202020204" pitchFamily="34" charset="0"/>
              <a:buChar char="•"/>
            </a:pPr>
            <a:r>
              <a:rPr lang="en-US" dirty="0"/>
              <a:t>Recommendation 1:  refer to the PAN ID compression rules specified in the base standard (Table 7-2 in current Rev E draft).</a:t>
            </a:r>
          </a:p>
        </p:txBody>
      </p:sp>
    </p:spTree>
    <p:extLst>
      <p:ext uri="{BB962C8B-B14F-4D97-AF65-F5344CB8AC3E}">
        <p14:creationId xmlns:p14="http://schemas.microsoft.com/office/powerpoint/2010/main" val="27714033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B3F689-227F-B2AE-32A5-3F4A494E465C}"/>
              </a:ext>
            </a:extLst>
          </p:cNvPr>
          <p:cNvSpPr>
            <a:spLocks noGrp="1"/>
          </p:cNvSpPr>
          <p:nvPr>
            <p:ph type="title"/>
          </p:nvPr>
        </p:nvSpPr>
        <p:spPr>
          <a:xfrm>
            <a:off x="628650" y="1131094"/>
            <a:ext cx="7886700" cy="390962"/>
          </a:xfrm>
        </p:spPr>
        <p:txBody>
          <a:bodyPr>
            <a:normAutofit fontScale="90000"/>
          </a:bodyPr>
          <a:lstStyle/>
          <a:p>
            <a:r>
              <a:rPr lang="en-US" dirty="0"/>
              <a:t>Comment 53</a:t>
            </a:r>
          </a:p>
        </p:txBody>
      </p:sp>
      <p:sp>
        <p:nvSpPr>
          <p:cNvPr id="8" name="Content Placeholder 2">
            <a:extLst>
              <a:ext uri="{FF2B5EF4-FFF2-40B4-BE49-F238E27FC236}">
                <a16:creationId xmlns:a16="http://schemas.microsoft.com/office/drawing/2014/main" id="{951FF257-C07F-0FEC-4B30-81906C7E06C9}"/>
              </a:ext>
            </a:extLst>
          </p:cNvPr>
          <p:cNvSpPr>
            <a:spLocks noGrp="1"/>
          </p:cNvSpPr>
          <p:nvPr>
            <p:ph idx="1"/>
          </p:nvPr>
        </p:nvSpPr>
        <p:spPr>
          <a:xfrm>
            <a:off x="628650" y="1648020"/>
            <a:ext cx="7886700" cy="4805316"/>
          </a:xfrm>
        </p:spPr>
        <p:txBody>
          <a:bodyPr>
            <a:normAutofit fontScale="92500" lnSpcReduction="20000"/>
          </a:bodyPr>
          <a:lstStyle/>
          <a:p>
            <a:pPr marL="0" indent="0"/>
            <a:r>
              <a:rPr lang="en-US" dirty="0"/>
              <a:t>Further discussion: Alternate approach</a:t>
            </a:r>
          </a:p>
          <a:p>
            <a:pPr marL="457200" indent="-457200">
              <a:buFont typeface="Arial" panose="020B0604020202020204" pitchFamily="34" charset="0"/>
              <a:buChar char="•"/>
            </a:pPr>
            <a:r>
              <a:rPr lang="en-US" dirty="0"/>
              <a:t>If the intention is to always elide the PAN ID regardless of the contents of the source and destination addressing fields, the Multi-purpose frame provides this capability</a:t>
            </a:r>
          </a:p>
          <a:p>
            <a:pPr marL="457200" indent="-457200">
              <a:buFont typeface="Arial" panose="020B0604020202020204" pitchFamily="34" charset="0"/>
              <a:buChar char="•"/>
            </a:pPr>
            <a:r>
              <a:rPr lang="en-US" dirty="0"/>
              <a:t>Could revise to use the MP frame instead of the command frame (request and response)</a:t>
            </a:r>
          </a:p>
          <a:p>
            <a:pPr marL="857250" lvl="1" indent="-457200">
              <a:buFont typeface="Arial" panose="020B0604020202020204" pitchFamily="34" charset="0"/>
              <a:buChar char="•"/>
            </a:pPr>
            <a:r>
              <a:rPr lang="en-US" dirty="0"/>
              <a:t>Requires some effort to update text to us the MP frame (may be multiple updates needed)</a:t>
            </a:r>
          </a:p>
          <a:p>
            <a:pPr marL="857250" lvl="1" indent="-457200">
              <a:buFont typeface="Arial" panose="020B0604020202020204" pitchFamily="34" charset="0"/>
              <a:buChar char="•"/>
            </a:pPr>
            <a:r>
              <a:rPr lang="en-US" dirty="0"/>
              <a:t>Add an MLME IE(s) to carry the content </a:t>
            </a:r>
          </a:p>
        </p:txBody>
      </p:sp>
    </p:spTree>
    <p:extLst>
      <p:ext uri="{BB962C8B-B14F-4D97-AF65-F5344CB8AC3E}">
        <p14:creationId xmlns:p14="http://schemas.microsoft.com/office/powerpoint/2010/main" val="12420294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B3F689-227F-B2AE-32A5-3F4A494E465C}"/>
              </a:ext>
            </a:extLst>
          </p:cNvPr>
          <p:cNvSpPr>
            <a:spLocks noGrp="1"/>
          </p:cNvSpPr>
          <p:nvPr>
            <p:ph type="title"/>
          </p:nvPr>
        </p:nvSpPr>
        <p:spPr>
          <a:xfrm>
            <a:off x="628650" y="1131094"/>
            <a:ext cx="7886700" cy="390962"/>
          </a:xfrm>
        </p:spPr>
        <p:txBody>
          <a:bodyPr>
            <a:normAutofit fontScale="90000"/>
          </a:bodyPr>
          <a:lstStyle/>
          <a:p>
            <a:r>
              <a:rPr lang="en-US" dirty="0"/>
              <a:t>Comment #235: Option A</a:t>
            </a:r>
          </a:p>
        </p:txBody>
      </p:sp>
      <p:graphicFrame>
        <p:nvGraphicFramePr>
          <p:cNvPr id="4" name="Content Placeholder 3">
            <a:extLst>
              <a:ext uri="{FF2B5EF4-FFF2-40B4-BE49-F238E27FC236}">
                <a16:creationId xmlns:a16="http://schemas.microsoft.com/office/drawing/2014/main" id="{066E0B94-A92C-3808-9F9D-1DE4D32A8FB4}"/>
              </a:ext>
            </a:extLst>
          </p:cNvPr>
          <p:cNvGraphicFramePr>
            <a:graphicFrameLocks noGrp="1"/>
          </p:cNvGraphicFramePr>
          <p:nvPr>
            <p:ph idx="1"/>
            <p:extLst>
              <p:ext uri="{D42A27DB-BD31-4B8C-83A1-F6EECF244321}">
                <p14:modId xmlns:p14="http://schemas.microsoft.com/office/powerpoint/2010/main" val="1104735105"/>
              </p:ext>
            </p:extLst>
          </p:nvPr>
        </p:nvGraphicFramePr>
        <p:xfrm>
          <a:off x="539552" y="2060848"/>
          <a:ext cx="7854333" cy="1882738"/>
        </p:xfrm>
        <a:graphic>
          <a:graphicData uri="http://schemas.openxmlformats.org/drawingml/2006/table">
            <a:tbl>
              <a:tblPr>
                <a:tableStyleId>{5C22544A-7EE6-4342-B048-85BDC9FD1C3A}</a:tableStyleId>
              </a:tblPr>
              <a:tblGrid>
                <a:gridCol w="390908">
                  <a:extLst>
                    <a:ext uri="{9D8B030D-6E8A-4147-A177-3AD203B41FA5}">
                      <a16:colId xmlns:a16="http://schemas.microsoft.com/office/drawing/2014/main" val="2546905787"/>
                    </a:ext>
                  </a:extLst>
                </a:gridCol>
                <a:gridCol w="309326">
                  <a:extLst>
                    <a:ext uri="{9D8B030D-6E8A-4147-A177-3AD203B41FA5}">
                      <a16:colId xmlns:a16="http://schemas.microsoft.com/office/drawing/2014/main" val="1644033762"/>
                    </a:ext>
                  </a:extLst>
                </a:gridCol>
                <a:gridCol w="534029">
                  <a:extLst>
                    <a:ext uri="{9D8B030D-6E8A-4147-A177-3AD203B41FA5}">
                      <a16:colId xmlns:a16="http://schemas.microsoft.com/office/drawing/2014/main" val="4281621728"/>
                    </a:ext>
                  </a:extLst>
                </a:gridCol>
                <a:gridCol w="216937">
                  <a:extLst>
                    <a:ext uri="{9D8B030D-6E8A-4147-A177-3AD203B41FA5}">
                      <a16:colId xmlns:a16="http://schemas.microsoft.com/office/drawing/2014/main" val="3302119729"/>
                    </a:ext>
                  </a:extLst>
                </a:gridCol>
                <a:gridCol w="1900464">
                  <a:extLst>
                    <a:ext uri="{9D8B030D-6E8A-4147-A177-3AD203B41FA5}">
                      <a16:colId xmlns:a16="http://schemas.microsoft.com/office/drawing/2014/main" val="3739471946"/>
                    </a:ext>
                  </a:extLst>
                </a:gridCol>
                <a:gridCol w="1909008">
                  <a:extLst>
                    <a:ext uri="{9D8B030D-6E8A-4147-A177-3AD203B41FA5}">
                      <a16:colId xmlns:a16="http://schemas.microsoft.com/office/drawing/2014/main" val="2105437674"/>
                    </a:ext>
                  </a:extLst>
                </a:gridCol>
                <a:gridCol w="702028">
                  <a:extLst>
                    <a:ext uri="{9D8B030D-6E8A-4147-A177-3AD203B41FA5}">
                      <a16:colId xmlns:a16="http://schemas.microsoft.com/office/drawing/2014/main" val="1352188014"/>
                    </a:ext>
                  </a:extLst>
                </a:gridCol>
                <a:gridCol w="1891633">
                  <a:extLst>
                    <a:ext uri="{9D8B030D-6E8A-4147-A177-3AD203B41FA5}">
                      <a16:colId xmlns:a16="http://schemas.microsoft.com/office/drawing/2014/main" val="338820851"/>
                    </a:ext>
                  </a:extLst>
                </a:gridCol>
              </a:tblGrid>
              <a:tr h="283222">
                <a:tc>
                  <a:txBody>
                    <a:bodyPr/>
                    <a:lstStyle/>
                    <a:p>
                      <a:pPr algn="l" fontAlgn="t"/>
                      <a:r>
                        <a:rPr lang="en-US" sz="1200" u="none" strike="noStrike">
                          <a:effectLst/>
                        </a:rPr>
                        <a:t>Index #</a:t>
                      </a:r>
                      <a:endParaRPr lang="en-US" sz="1200" b="1" i="0" u="none" strike="noStrike">
                        <a:solidFill>
                          <a:srgbClr val="000000"/>
                        </a:solidFill>
                        <a:effectLst/>
                        <a:latin typeface="Arial" panose="020B0604020202020204" pitchFamily="34" charset="0"/>
                      </a:endParaRPr>
                    </a:p>
                  </a:txBody>
                  <a:tcPr marL="0" marR="0" marT="0" marB="0"/>
                </a:tc>
                <a:tc>
                  <a:txBody>
                    <a:bodyPr/>
                    <a:lstStyle/>
                    <a:p>
                      <a:pPr algn="l" fontAlgn="t"/>
                      <a:r>
                        <a:rPr lang="en-US" sz="1200" u="none" strike="noStrike">
                          <a:effectLst/>
                        </a:rPr>
                        <a:t>Page</a:t>
                      </a:r>
                      <a:endParaRPr lang="en-US" sz="1200" b="1" i="0" u="none" strike="noStrike">
                        <a:solidFill>
                          <a:srgbClr val="000000"/>
                        </a:solidFill>
                        <a:effectLst/>
                        <a:latin typeface="Arial" panose="020B0604020202020204" pitchFamily="34" charset="0"/>
                      </a:endParaRPr>
                    </a:p>
                  </a:txBody>
                  <a:tcPr marL="0" marR="0" marT="0" marB="0"/>
                </a:tc>
                <a:tc>
                  <a:txBody>
                    <a:bodyPr/>
                    <a:lstStyle/>
                    <a:p>
                      <a:pPr algn="l" fontAlgn="t"/>
                      <a:r>
                        <a:rPr lang="en-US" sz="1200" u="none" strike="noStrike">
                          <a:effectLst/>
                        </a:rPr>
                        <a:t>Sub-clause</a:t>
                      </a:r>
                      <a:endParaRPr lang="en-US" sz="1200" b="1" i="0" u="none" strike="noStrike">
                        <a:solidFill>
                          <a:srgbClr val="000000"/>
                        </a:solidFill>
                        <a:effectLst/>
                        <a:latin typeface="Arial" panose="020B0604020202020204" pitchFamily="34" charset="0"/>
                      </a:endParaRPr>
                    </a:p>
                  </a:txBody>
                  <a:tcPr marL="0" marR="0" marT="0" marB="0"/>
                </a:tc>
                <a:tc>
                  <a:txBody>
                    <a:bodyPr/>
                    <a:lstStyle/>
                    <a:p>
                      <a:pPr algn="l" fontAlgn="t"/>
                      <a:r>
                        <a:rPr lang="en-US" sz="1200" u="none" strike="noStrike">
                          <a:effectLst/>
                        </a:rPr>
                        <a:t>Line #</a:t>
                      </a:r>
                      <a:endParaRPr lang="en-US" sz="1200" b="1" i="0" u="none" strike="noStrike">
                        <a:solidFill>
                          <a:srgbClr val="000000"/>
                        </a:solidFill>
                        <a:effectLst/>
                        <a:latin typeface="Arial" panose="020B0604020202020204" pitchFamily="34" charset="0"/>
                      </a:endParaRPr>
                    </a:p>
                  </a:txBody>
                  <a:tcPr marL="0" marR="0" marT="0" marB="0"/>
                </a:tc>
                <a:tc>
                  <a:txBody>
                    <a:bodyPr/>
                    <a:lstStyle/>
                    <a:p>
                      <a:pPr algn="l" fontAlgn="t"/>
                      <a:r>
                        <a:rPr lang="en-US" sz="1200" u="none" strike="noStrike" dirty="0">
                          <a:effectLst/>
                        </a:rPr>
                        <a:t>Comment</a:t>
                      </a:r>
                    </a:p>
                    <a:p>
                      <a:pPr algn="l" fontAlgn="t"/>
                      <a:endParaRPr lang="en-US" sz="1200" b="1" i="0" u="none" strike="noStrike" dirty="0">
                        <a:solidFill>
                          <a:srgbClr val="000000"/>
                        </a:solidFill>
                        <a:effectLst/>
                        <a:latin typeface="Arial" panose="020B0604020202020204" pitchFamily="34" charset="0"/>
                      </a:endParaRPr>
                    </a:p>
                  </a:txBody>
                  <a:tcPr marL="0" marR="0" marT="0" marB="0"/>
                </a:tc>
                <a:tc>
                  <a:txBody>
                    <a:bodyPr/>
                    <a:lstStyle/>
                    <a:p>
                      <a:pPr algn="l" fontAlgn="t"/>
                      <a:r>
                        <a:rPr lang="en-US" sz="1200" u="none" strike="noStrike" dirty="0">
                          <a:effectLst/>
                        </a:rPr>
                        <a:t>Proposed Change</a:t>
                      </a:r>
                      <a:endParaRPr lang="en-US" sz="1200" b="1" i="0" u="none" strike="noStrike" dirty="0">
                        <a:solidFill>
                          <a:srgbClr val="000000"/>
                        </a:solidFill>
                        <a:effectLst/>
                        <a:latin typeface="Arial" panose="020B0604020202020204" pitchFamily="34" charset="0"/>
                      </a:endParaRPr>
                    </a:p>
                  </a:txBody>
                  <a:tcPr marL="0" marR="0" marT="0" marB="0"/>
                </a:tc>
                <a:tc>
                  <a:txBody>
                    <a:bodyPr/>
                    <a:lstStyle/>
                    <a:p>
                      <a:pPr algn="l" fontAlgn="t"/>
                      <a:r>
                        <a:rPr lang="en-US" sz="1200" u="none" strike="noStrike" dirty="0">
                          <a:effectLst/>
                        </a:rPr>
                        <a:t>Proposed Res</a:t>
                      </a:r>
                      <a:endParaRPr lang="en-US" sz="1200" b="1" i="0" u="none" strike="noStrike" dirty="0">
                        <a:solidFill>
                          <a:srgbClr val="000000"/>
                        </a:solidFill>
                        <a:effectLst/>
                        <a:latin typeface="Arial" panose="020B0604020202020204" pitchFamily="34" charset="0"/>
                      </a:endParaRPr>
                    </a:p>
                  </a:txBody>
                  <a:tcPr marL="0" marR="0" marT="0" marB="0"/>
                </a:tc>
                <a:tc>
                  <a:txBody>
                    <a:bodyPr/>
                    <a:lstStyle/>
                    <a:p>
                      <a:pPr marL="0" algn="l" defTabSz="914400" rtl="0" eaLnBrk="1" fontAlgn="t" latinLnBrk="0" hangingPunct="1"/>
                      <a:r>
                        <a:rPr lang="en-US" sz="1200" u="none" strike="noStrike" kern="1200" dirty="0">
                          <a:solidFill>
                            <a:schemeClr val="dk1"/>
                          </a:solidFill>
                          <a:effectLst/>
                          <a:latin typeface="+mn-lt"/>
                          <a:ea typeface="+mn-ea"/>
                          <a:cs typeface="+mn-cs"/>
                        </a:rPr>
                        <a:t>Disposition Detail</a:t>
                      </a:r>
                    </a:p>
                  </a:txBody>
                  <a:tcPr marL="0" marR="0" marT="0" marB="0"/>
                </a:tc>
                <a:extLst>
                  <a:ext uri="{0D108BD9-81ED-4DB2-BD59-A6C34878D82A}">
                    <a16:rowId xmlns:a16="http://schemas.microsoft.com/office/drawing/2014/main" val="3762276845"/>
                  </a:ext>
                </a:extLst>
              </a:tr>
              <a:tr h="1516978">
                <a:tc>
                  <a:txBody>
                    <a:bodyPr/>
                    <a:lstStyle/>
                    <a:p>
                      <a:pPr algn="l" fontAlgn="t"/>
                      <a:r>
                        <a:rPr lang="en-US" sz="1200" u="none" strike="noStrike" dirty="0">
                          <a:effectLst/>
                        </a:rPr>
                        <a:t>235</a:t>
                      </a:r>
                      <a:endParaRPr lang="en-US" sz="1200" b="0" i="0" u="none" strike="noStrike" dirty="0">
                        <a:solidFill>
                          <a:srgbClr val="000000"/>
                        </a:solidFill>
                        <a:effectLst/>
                        <a:latin typeface="Arial" panose="020B0604020202020204" pitchFamily="34" charset="0"/>
                      </a:endParaRPr>
                    </a:p>
                  </a:txBody>
                  <a:tcPr marL="0" marR="0" marT="0" marB="0"/>
                </a:tc>
                <a:tc>
                  <a:txBody>
                    <a:bodyPr/>
                    <a:lstStyle/>
                    <a:p>
                      <a:pPr algn="l" fontAlgn="t"/>
                      <a:r>
                        <a:rPr lang="en-US" sz="1200" u="none" strike="noStrike" dirty="0">
                          <a:effectLst/>
                        </a:rPr>
                        <a:t>103</a:t>
                      </a:r>
                      <a:endParaRPr lang="en-US" sz="1200" b="0" i="0" u="none" strike="noStrike" dirty="0">
                        <a:solidFill>
                          <a:srgbClr val="000000"/>
                        </a:solidFill>
                        <a:effectLst/>
                        <a:latin typeface="Arial" panose="020B0604020202020204" pitchFamily="34" charset="0"/>
                      </a:endParaRPr>
                    </a:p>
                  </a:txBody>
                  <a:tcPr marL="0" marR="0" marT="0" marB="0"/>
                </a:tc>
                <a:tc>
                  <a:txBody>
                    <a:bodyPr/>
                    <a:lstStyle/>
                    <a:p>
                      <a:pPr algn="l" fontAlgn="t"/>
                      <a:r>
                        <a:rPr lang="en-US" sz="1200" u="none" strike="noStrike">
                          <a:effectLst/>
                        </a:rPr>
                        <a:t>11.1.3.15</a:t>
                      </a:r>
                      <a:endParaRPr lang="en-US" sz="1200" b="0" i="0" u="none" strike="noStrike">
                        <a:solidFill>
                          <a:srgbClr val="000000"/>
                        </a:solidFill>
                        <a:effectLst/>
                        <a:latin typeface="Arial" panose="020B0604020202020204" pitchFamily="34" charset="0"/>
                      </a:endParaRPr>
                    </a:p>
                  </a:txBody>
                  <a:tcPr marL="0" marR="0" marT="0" marB="0"/>
                </a:tc>
                <a:tc>
                  <a:txBody>
                    <a:bodyPr/>
                    <a:lstStyle/>
                    <a:p>
                      <a:pPr algn="l" fontAlgn="t"/>
                      <a:r>
                        <a:rPr lang="en-US" sz="1200" u="none" strike="noStrike">
                          <a:effectLst/>
                        </a:rPr>
                        <a:t>6</a:t>
                      </a:r>
                      <a:endParaRPr lang="en-US" sz="1200" b="0" i="0" u="none" strike="noStrike">
                        <a:solidFill>
                          <a:srgbClr val="000000"/>
                        </a:solidFill>
                        <a:effectLst/>
                        <a:latin typeface="Arial" panose="020B0604020202020204" pitchFamily="34" charset="0"/>
                      </a:endParaRPr>
                    </a:p>
                  </a:txBody>
                  <a:tcPr marL="0" marR="0" marT="0" marB="0"/>
                </a:tc>
                <a:tc>
                  <a:txBody>
                    <a:bodyPr/>
                    <a:lstStyle/>
                    <a:p>
                      <a:pPr algn="l" fontAlgn="t"/>
                      <a:r>
                        <a:rPr lang="en-US" sz="1200" u="none" strike="noStrike">
                          <a:effectLst/>
                        </a:rPr>
                        <a:t>The span of the channels should be limited to reduce the effect on other unlicensed technologies.  In 2.4 GHz, only 80 MHz of unlicensed spectrum is used. </a:t>
                      </a:r>
                      <a:endParaRPr lang="en-US" sz="1200" b="0" i="0" u="none" strike="noStrike">
                        <a:solidFill>
                          <a:srgbClr val="000000"/>
                        </a:solidFill>
                        <a:effectLst/>
                        <a:latin typeface="Arial" panose="020B0604020202020204" pitchFamily="34" charset="0"/>
                      </a:endParaRPr>
                    </a:p>
                  </a:txBody>
                  <a:tcPr marL="0" marR="0" marT="0" marB="0"/>
                </a:tc>
                <a:tc>
                  <a:txBody>
                    <a:bodyPr/>
                    <a:lstStyle/>
                    <a:p>
                      <a:pPr algn="l" fontAlgn="t"/>
                      <a:r>
                        <a:rPr lang="en-US" sz="1200" u="none" strike="noStrike" dirty="0">
                          <a:effectLst/>
                        </a:rPr>
                        <a:t>Reduce the 500 MHz span in 6GHz to a reasonable value ( &lt;  TBD MHz)</a:t>
                      </a:r>
                      <a:endParaRPr lang="en-US" sz="1200" b="0" i="0" u="none" strike="noStrike" dirty="0">
                        <a:solidFill>
                          <a:srgbClr val="000000"/>
                        </a:solidFill>
                        <a:effectLst/>
                        <a:latin typeface="Arial" panose="020B0604020202020204" pitchFamily="34" charset="0"/>
                      </a:endParaRPr>
                    </a:p>
                  </a:txBody>
                  <a:tcPr marL="0" marR="0" marT="0" marB="0"/>
                </a:tc>
                <a:tc>
                  <a:txBody>
                    <a:bodyPr/>
                    <a:lstStyle/>
                    <a:p>
                      <a:pPr marL="0" algn="l" defTabSz="914400" rtl="0" eaLnBrk="1" fontAlgn="t" latinLnBrk="0" hangingPunct="1"/>
                      <a:r>
                        <a:rPr lang="en-US" sz="1200" u="none" strike="noStrike" kern="1200" dirty="0">
                          <a:solidFill>
                            <a:schemeClr val="dk1"/>
                          </a:solidFill>
                          <a:effectLst/>
                          <a:latin typeface="+mn-lt"/>
                          <a:ea typeface="+mn-ea"/>
                          <a:cs typeface="+mn-cs"/>
                        </a:rPr>
                        <a:t>Rejected</a:t>
                      </a:r>
                    </a:p>
                  </a:txBody>
                  <a:tcPr marL="0" marR="0" marT="0" marB="0"/>
                </a:tc>
                <a:tc>
                  <a:txBody>
                    <a:bodyPr/>
                    <a:lstStyle/>
                    <a:p>
                      <a:pPr marL="0" algn="l" defTabSz="914400" rtl="0" eaLnBrk="1" fontAlgn="t" latinLnBrk="0" hangingPunct="1"/>
                      <a:endParaRPr lang="en-US" sz="1200" u="none" strike="noStrike" kern="1200" dirty="0">
                        <a:solidFill>
                          <a:schemeClr val="dk1"/>
                        </a:solidFill>
                        <a:effectLst/>
                        <a:latin typeface="+mn-lt"/>
                        <a:ea typeface="+mn-ea"/>
                        <a:cs typeface="+mn-cs"/>
                      </a:endParaRPr>
                    </a:p>
                  </a:txBody>
                  <a:tcPr marL="0" marR="0" marT="0" marB="0"/>
                </a:tc>
                <a:extLst>
                  <a:ext uri="{0D108BD9-81ED-4DB2-BD59-A6C34878D82A}">
                    <a16:rowId xmlns:a16="http://schemas.microsoft.com/office/drawing/2014/main" val="1345540529"/>
                  </a:ext>
                </a:extLst>
              </a:tr>
            </a:tbl>
          </a:graphicData>
        </a:graphic>
      </p:graphicFrame>
      <p:sp>
        <p:nvSpPr>
          <p:cNvPr id="3" name="Content Placeholder 2">
            <a:extLst>
              <a:ext uri="{FF2B5EF4-FFF2-40B4-BE49-F238E27FC236}">
                <a16:creationId xmlns:a16="http://schemas.microsoft.com/office/drawing/2014/main" id="{4D875485-CE5B-0536-45A1-B4ADCC6A993C}"/>
              </a:ext>
            </a:extLst>
          </p:cNvPr>
          <p:cNvSpPr txBox="1">
            <a:spLocks/>
          </p:cNvSpPr>
          <p:nvPr/>
        </p:nvSpPr>
        <p:spPr bwMode="auto">
          <a:xfrm>
            <a:off x="600336" y="4437112"/>
            <a:ext cx="7764463" cy="20724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normAutofit/>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marL="457200" indent="-457200">
              <a:buFont typeface="Arial" panose="020B0604020202020204" pitchFamily="34" charset="0"/>
              <a:buChar char="•"/>
            </a:pPr>
            <a:r>
              <a:rPr lang="en-US" kern="0" dirty="0"/>
              <a:t>Two proposed resolutions </a:t>
            </a:r>
          </a:p>
          <a:p>
            <a:pPr marL="857250" lvl="1" indent="-457200">
              <a:buFont typeface="Arial" panose="020B0604020202020204" pitchFamily="34" charset="0"/>
              <a:buChar char="•"/>
            </a:pPr>
            <a:r>
              <a:rPr lang="en-US" kern="0" dirty="0"/>
              <a:t>Reject or Revised</a:t>
            </a:r>
          </a:p>
        </p:txBody>
      </p:sp>
    </p:spTree>
    <p:extLst>
      <p:ext uri="{BB962C8B-B14F-4D97-AF65-F5344CB8AC3E}">
        <p14:creationId xmlns:p14="http://schemas.microsoft.com/office/powerpoint/2010/main" val="15663861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03D2F1-34D8-5BCA-E0A7-C34B3A2A8642}"/>
              </a:ext>
            </a:extLst>
          </p:cNvPr>
          <p:cNvSpPr>
            <a:spLocks noGrp="1"/>
          </p:cNvSpPr>
          <p:nvPr>
            <p:ph type="title"/>
          </p:nvPr>
        </p:nvSpPr>
        <p:spPr>
          <a:xfrm>
            <a:off x="467544" y="332656"/>
            <a:ext cx="7764463" cy="294928"/>
          </a:xfrm>
        </p:spPr>
        <p:txBody>
          <a:bodyPr/>
          <a:lstStyle/>
          <a:p>
            <a:r>
              <a:rPr lang="en-US" sz="2400" dirty="0"/>
              <a:t>Comment #235: Discussion</a:t>
            </a:r>
          </a:p>
        </p:txBody>
      </p:sp>
      <p:sp>
        <p:nvSpPr>
          <p:cNvPr id="3" name="Content Placeholder 2">
            <a:extLst>
              <a:ext uri="{FF2B5EF4-FFF2-40B4-BE49-F238E27FC236}">
                <a16:creationId xmlns:a16="http://schemas.microsoft.com/office/drawing/2014/main" id="{A6090D5F-3036-1012-06F0-FDB1585315B7}"/>
              </a:ext>
            </a:extLst>
          </p:cNvPr>
          <p:cNvSpPr>
            <a:spLocks noGrp="1"/>
          </p:cNvSpPr>
          <p:nvPr>
            <p:ph idx="1"/>
          </p:nvPr>
        </p:nvSpPr>
        <p:spPr>
          <a:xfrm>
            <a:off x="609600" y="764704"/>
            <a:ext cx="7764463" cy="5790084"/>
          </a:xfrm>
        </p:spPr>
        <p:txBody>
          <a:bodyPr>
            <a:normAutofit fontScale="47500" lnSpcReduction="20000"/>
          </a:bodyPr>
          <a:lstStyle/>
          <a:p>
            <a:pPr marL="0" indent="0"/>
            <a:r>
              <a:rPr lang="en-US" sz="3800" b="1" dirty="0"/>
              <a:t>There is no advantage to reducing the number of available channels. Such limit impedes rather than enhances coexistence possibilities</a:t>
            </a:r>
          </a:p>
          <a:p>
            <a:pPr marL="457200" indent="-457200">
              <a:buFont typeface="Arial" panose="020B0604020202020204" pitchFamily="34" charset="0"/>
              <a:buChar char="•"/>
            </a:pPr>
            <a:r>
              <a:rPr lang="en-US" sz="4000" dirty="0"/>
              <a:t>Actual RF environments will vary </a:t>
            </a:r>
            <a:r>
              <a:rPr lang="en-US" sz="4000" i="1" dirty="0"/>
              <a:t>greatly</a:t>
            </a:r>
            <a:r>
              <a:rPr lang="en-US" sz="4000" dirty="0"/>
              <a:t>. Overlapping 802.11 LANs are </a:t>
            </a:r>
            <a:r>
              <a:rPr lang="en-US" sz="4000" i="1" dirty="0"/>
              <a:t>only one </a:t>
            </a:r>
            <a:r>
              <a:rPr lang="en-US" sz="4000" dirty="0"/>
              <a:t>of the possible systems with which to share </a:t>
            </a:r>
          </a:p>
          <a:p>
            <a:pPr marL="857250" lvl="1" indent="-457200">
              <a:buFont typeface="Arial" panose="020B0604020202020204" pitchFamily="34" charset="0"/>
              <a:buChar char="•"/>
            </a:pPr>
            <a:r>
              <a:rPr lang="en-US" sz="4000" dirty="0"/>
              <a:t>Other examples include NR-U based networks and proprietary U-NII systems </a:t>
            </a:r>
          </a:p>
          <a:p>
            <a:pPr marL="457200" indent="-457200">
              <a:buFont typeface="Arial" panose="020B0604020202020204" pitchFamily="34" charset="0"/>
              <a:buChar char="•"/>
            </a:pPr>
            <a:r>
              <a:rPr lang="en-US" sz="4000" dirty="0"/>
              <a:t>The availability of more channels increases the potential for frequency agility and thus frequency separation (avoidance)</a:t>
            </a:r>
          </a:p>
          <a:p>
            <a:pPr marL="457200" indent="-457200">
              <a:buFont typeface="Arial" panose="020B0604020202020204" pitchFamily="34" charset="0"/>
              <a:buChar char="•"/>
            </a:pPr>
            <a:r>
              <a:rPr lang="en-US" sz="4000" dirty="0"/>
              <a:t>The assumption that some parts of the band will not be used by 802.11 RLANs is a transient condition. </a:t>
            </a:r>
          </a:p>
          <a:p>
            <a:pPr marL="857250" lvl="1" indent="-457200">
              <a:buFont typeface="Arial" panose="020B0604020202020204" pitchFamily="34" charset="0"/>
              <a:buChar char="•"/>
            </a:pPr>
            <a:r>
              <a:rPr lang="en-US" sz="4000" dirty="0"/>
              <a:t>Based on assumption close to the band edge “is hard”</a:t>
            </a:r>
          </a:p>
          <a:p>
            <a:pPr marL="857250" lvl="1" indent="-457200">
              <a:buFont typeface="Arial" panose="020B0604020202020204" pitchFamily="34" charset="0"/>
              <a:buChar char="•"/>
            </a:pPr>
            <a:r>
              <a:rPr lang="en-US" sz="4000" dirty="0"/>
              <a:t>It is only hard until it’s been done.</a:t>
            </a:r>
          </a:p>
          <a:p>
            <a:pPr marL="857250" lvl="1" indent="-457200">
              <a:buFont typeface="Arial" panose="020B0604020202020204" pitchFamily="34" charset="0"/>
              <a:buChar char="•"/>
            </a:pPr>
            <a:r>
              <a:rPr lang="en-US" sz="4000" dirty="0"/>
              <a:t>802.11 implementations </a:t>
            </a:r>
            <a:r>
              <a:rPr lang="en-US" sz="4000" i="1" u="sng" dirty="0"/>
              <a:t>will</a:t>
            </a:r>
            <a:r>
              <a:rPr lang="en-US" sz="4000" dirty="0"/>
              <a:t>  take full advantage of all the spectrum allowed by regulations</a:t>
            </a:r>
          </a:p>
          <a:p>
            <a:pPr marL="457200" indent="-457200">
              <a:buFont typeface="Arial" panose="020B0604020202020204" pitchFamily="34" charset="0"/>
              <a:buChar char="•"/>
            </a:pPr>
            <a:r>
              <a:rPr lang="en-US" sz="4000" dirty="0"/>
              <a:t>The notion that if we don’t define it, it won’t happen, is unrealistic. 802 is not a regulatory body (it is allowed, it will happen)</a:t>
            </a:r>
          </a:p>
          <a:p>
            <a:pPr marL="457200" indent="-457200">
              <a:buFont typeface="Arial" panose="020B0604020202020204" pitchFamily="34" charset="0"/>
              <a:buChar char="•"/>
            </a:pPr>
            <a:r>
              <a:rPr lang="en-US" sz="4000" dirty="0"/>
              <a:t>Implementations are more </a:t>
            </a:r>
            <a:r>
              <a:rPr lang="en-US" sz="4000" i="1" dirty="0"/>
              <a:t>likely</a:t>
            </a:r>
            <a:r>
              <a:rPr lang="en-US" sz="4000" dirty="0"/>
              <a:t> to channelize the band in a well defined (predictable and consistent) manner when we have a standard. The combined flexibility with well defined channel plan enables a greater range of effective coexistence strategies.</a:t>
            </a:r>
          </a:p>
        </p:txBody>
      </p:sp>
      <p:sp>
        <p:nvSpPr>
          <p:cNvPr id="4" name="Slide Number Placeholder 3">
            <a:extLst>
              <a:ext uri="{FF2B5EF4-FFF2-40B4-BE49-F238E27FC236}">
                <a16:creationId xmlns:a16="http://schemas.microsoft.com/office/drawing/2014/main" id="{53395AEC-C22A-1D09-8766-FBC742298113}"/>
              </a:ext>
            </a:extLst>
          </p:cNvPr>
          <p:cNvSpPr>
            <a:spLocks noGrp="1"/>
          </p:cNvSpPr>
          <p:nvPr>
            <p:ph type="sldNum" idx="10"/>
          </p:nvPr>
        </p:nvSpPr>
        <p:spPr/>
        <p:txBody>
          <a:bodyPr/>
          <a:lstStyle/>
          <a:p>
            <a:pPr>
              <a:defRPr/>
            </a:pPr>
            <a:r>
              <a:rPr lang="en-US" altLang="en-US"/>
              <a:t>Slide </a:t>
            </a:r>
            <a:fld id="{F187470B-50EF-4A48-B024-330BF2280833}" type="slidenum">
              <a:rPr lang="en-US" altLang="en-US" smtClean="0"/>
              <a:pPr>
                <a:defRPr/>
              </a:pPr>
              <a:t>6</a:t>
            </a:fld>
            <a:endParaRPr lang="en-US" altLang="en-US"/>
          </a:p>
        </p:txBody>
      </p:sp>
    </p:spTree>
    <p:extLst>
      <p:ext uri="{BB962C8B-B14F-4D97-AF65-F5344CB8AC3E}">
        <p14:creationId xmlns:p14="http://schemas.microsoft.com/office/powerpoint/2010/main" val="35041159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B3F689-227F-B2AE-32A5-3F4A494E465C}"/>
              </a:ext>
            </a:extLst>
          </p:cNvPr>
          <p:cNvSpPr>
            <a:spLocks noGrp="1"/>
          </p:cNvSpPr>
          <p:nvPr>
            <p:ph type="title"/>
          </p:nvPr>
        </p:nvSpPr>
        <p:spPr>
          <a:xfrm>
            <a:off x="628650" y="1131094"/>
            <a:ext cx="7886700" cy="390962"/>
          </a:xfrm>
        </p:spPr>
        <p:txBody>
          <a:bodyPr>
            <a:normAutofit fontScale="90000"/>
          </a:bodyPr>
          <a:lstStyle/>
          <a:p>
            <a:r>
              <a:rPr lang="en-US" dirty="0"/>
              <a:t>Comment #235: Option A</a:t>
            </a:r>
          </a:p>
        </p:txBody>
      </p:sp>
      <p:graphicFrame>
        <p:nvGraphicFramePr>
          <p:cNvPr id="4" name="Content Placeholder 3">
            <a:extLst>
              <a:ext uri="{FF2B5EF4-FFF2-40B4-BE49-F238E27FC236}">
                <a16:creationId xmlns:a16="http://schemas.microsoft.com/office/drawing/2014/main" id="{066E0B94-A92C-3808-9F9D-1DE4D32A8FB4}"/>
              </a:ext>
            </a:extLst>
          </p:cNvPr>
          <p:cNvGraphicFramePr>
            <a:graphicFrameLocks noGrp="1"/>
          </p:cNvGraphicFramePr>
          <p:nvPr>
            <p:ph idx="1"/>
            <p:extLst>
              <p:ext uri="{D42A27DB-BD31-4B8C-83A1-F6EECF244321}">
                <p14:modId xmlns:p14="http://schemas.microsoft.com/office/powerpoint/2010/main" val="96134143"/>
              </p:ext>
            </p:extLst>
          </p:nvPr>
        </p:nvGraphicFramePr>
        <p:xfrm>
          <a:off x="539552" y="2060848"/>
          <a:ext cx="7854333" cy="2377440"/>
        </p:xfrm>
        <a:graphic>
          <a:graphicData uri="http://schemas.openxmlformats.org/drawingml/2006/table">
            <a:tbl>
              <a:tblPr>
                <a:tableStyleId>{5C22544A-7EE6-4342-B048-85BDC9FD1C3A}</a:tableStyleId>
              </a:tblPr>
              <a:tblGrid>
                <a:gridCol w="390908">
                  <a:extLst>
                    <a:ext uri="{9D8B030D-6E8A-4147-A177-3AD203B41FA5}">
                      <a16:colId xmlns:a16="http://schemas.microsoft.com/office/drawing/2014/main" val="2546905787"/>
                    </a:ext>
                  </a:extLst>
                </a:gridCol>
                <a:gridCol w="309326">
                  <a:extLst>
                    <a:ext uri="{9D8B030D-6E8A-4147-A177-3AD203B41FA5}">
                      <a16:colId xmlns:a16="http://schemas.microsoft.com/office/drawing/2014/main" val="1644033762"/>
                    </a:ext>
                  </a:extLst>
                </a:gridCol>
                <a:gridCol w="534029">
                  <a:extLst>
                    <a:ext uri="{9D8B030D-6E8A-4147-A177-3AD203B41FA5}">
                      <a16:colId xmlns:a16="http://schemas.microsoft.com/office/drawing/2014/main" val="4281621728"/>
                    </a:ext>
                  </a:extLst>
                </a:gridCol>
                <a:gridCol w="216937">
                  <a:extLst>
                    <a:ext uri="{9D8B030D-6E8A-4147-A177-3AD203B41FA5}">
                      <a16:colId xmlns:a16="http://schemas.microsoft.com/office/drawing/2014/main" val="3302119729"/>
                    </a:ext>
                  </a:extLst>
                </a:gridCol>
                <a:gridCol w="1900464">
                  <a:extLst>
                    <a:ext uri="{9D8B030D-6E8A-4147-A177-3AD203B41FA5}">
                      <a16:colId xmlns:a16="http://schemas.microsoft.com/office/drawing/2014/main" val="3739471946"/>
                    </a:ext>
                  </a:extLst>
                </a:gridCol>
                <a:gridCol w="1909008">
                  <a:extLst>
                    <a:ext uri="{9D8B030D-6E8A-4147-A177-3AD203B41FA5}">
                      <a16:colId xmlns:a16="http://schemas.microsoft.com/office/drawing/2014/main" val="2105437674"/>
                    </a:ext>
                  </a:extLst>
                </a:gridCol>
                <a:gridCol w="702028">
                  <a:extLst>
                    <a:ext uri="{9D8B030D-6E8A-4147-A177-3AD203B41FA5}">
                      <a16:colId xmlns:a16="http://schemas.microsoft.com/office/drawing/2014/main" val="1352188014"/>
                    </a:ext>
                  </a:extLst>
                </a:gridCol>
                <a:gridCol w="1891633">
                  <a:extLst>
                    <a:ext uri="{9D8B030D-6E8A-4147-A177-3AD203B41FA5}">
                      <a16:colId xmlns:a16="http://schemas.microsoft.com/office/drawing/2014/main" val="338820851"/>
                    </a:ext>
                  </a:extLst>
                </a:gridCol>
              </a:tblGrid>
              <a:tr h="273647">
                <a:tc>
                  <a:txBody>
                    <a:bodyPr/>
                    <a:lstStyle/>
                    <a:p>
                      <a:pPr algn="l" fontAlgn="t"/>
                      <a:r>
                        <a:rPr lang="en-US" sz="1200" u="none" strike="noStrike">
                          <a:effectLst/>
                        </a:rPr>
                        <a:t>Index #</a:t>
                      </a:r>
                      <a:endParaRPr lang="en-US" sz="1200" b="1" i="0" u="none" strike="noStrike">
                        <a:solidFill>
                          <a:srgbClr val="000000"/>
                        </a:solidFill>
                        <a:effectLst/>
                        <a:latin typeface="Arial" panose="020B0604020202020204" pitchFamily="34" charset="0"/>
                      </a:endParaRPr>
                    </a:p>
                  </a:txBody>
                  <a:tcPr marL="0" marR="0" marT="0" marB="0"/>
                </a:tc>
                <a:tc>
                  <a:txBody>
                    <a:bodyPr/>
                    <a:lstStyle/>
                    <a:p>
                      <a:pPr algn="l" fontAlgn="t"/>
                      <a:r>
                        <a:rPr lang="en-US" sz="1200" u="none" strike="noStrike">
                          <a:effectLst/>
                        </a:rPr>
                        <a:t>Page</a:t>
                      </a:r>
                      <a:endParaRPr lang="en-US" sz="1200" b="1" i="0" u="none" strike="noStrike">
                        <a:solidFill>
                          <a:srgbClr val="000000"/>
                        </a:solidFill>
                        <a:effectLst/>
                        <a:latin typeface="Arial" panose="020B0604020202020204" pitchFamily="34" charset="0"/>
                      </a:endParaRPr>
                    </a:p>
                  </a:txBody>
                  <a:tcPr marL="0" marR="0" marT="0" marB="0"/>
                </a:tc>
                <a:tc>
                  <a:txBody>
                    <a:bodyPr/>
                    <a:lstStyle/>
                    <a:p>
                      <a:pPr algn="l" fontAlgn="t"/>
                      <a:r>
                        <a:rPr lang="en-US" sz="1200" u="none" strike="noStrike">
                          <a:effectLst/>
                        </a:rPr>
                        <a:t>Sub-clause</a:t>
                      </a:r>
                      <a:endParaRPr lang="en-US" sz="1200" b="1" i="0" u="none" strike="noStrike">
                        <a:solidFill>
                          <a:srgbClr val="000000"/>
                        </a:solidFill>
                        <a:effectLst/>
                        <a:latin typeface="Arial" panose="020B0604020202020204" pitchFamily="34" charset="0"/>
                      </a:endParaRPr>
                    </a:p>
                  </a:txBody>
                  <a:tcPr marL="0" marR="0" marT="0" marB="0"/>
                </a:tc>
                <a:tc>
                  <a:txBody>
                    <a:bodyPr/>
                    <a:lstStyle/>
                    <a:p>
                      <a:pPr algn="l" fontAlgn="t"/>
                      <a:r>
                        <a:rPr lang="en-US" sz="1200" u="none" strike="noStrike">
                          <a:effectLst/>
                        </a:rPr>
                        <a:t>Line #</a:t>
                      </a:r>
                      <a:endParaRPr lang="en-US" sz="1200" b="1" i="0" u="none" strike="noStrike">
                        <a:solidFill>
                          <a:srgbClr val="000000"/>
                        </a:solidFill>
                        <a:effectLst/>
                        <a:latin typeface="Arial" panose="020B0604020202020204" pitchFamily="34" charset="0"/>
                      </a:endParaRPr>
                    </a:p>
                  </a:txBody>
                  <a:tcPr marL="0" marR="0" marT="0" marB="0"/>
                </a:tc>
                <a:tc>
                  <a:txBody>
                    <a:bodyPr/>
                    <a:lstStyle/>
                    <a:p>
                      <a:pPr algn="l" fontAlgn="t"/>
                      <a:r>
                        <a:rPr lang="en-US" sz="1200" u="none" strike="noStrike" dirty="0">
                          <a:effectLst/>
                        </a:rPr>
                        <a:t>Comment</a:t>
                      </a:r>
                    </a:p>
                    <a:p>
                      <a:pPr algn="l" fontAlgn="t"/>
                      <a:endParaRPr lang="en-US" sz="1200" b="1" i="0" u="none" strike="noStrike" dirty="0">
                        <a:solidFill>
                          <a:srgbClr val="000000"/>
                        </a:solidFill>
                        <a:effectLst/>
                        <a:latin typeface="Arial" panose="020B0604020202020204" pitchFamily="34" charset="0"/>
                      </a:endParaRPr>
                    </a:p>
                  </a:txBody>
                  <a:tcPr marL="0" marR="0" marT="0" marB="0"/>
                </a:tc>
                <a:tc>
                  <a:txBody>
                    <a:bodyPr/>
                    <a:lstStyle/>
                    <a:p>
                      <a:pPr algn="l" fontAlgn="t"/>
                      <a:r>
                        <a:rPr lang="en-US" sz="1200" u="none" strike="noStrike" dirty="0">
                          <a:effectLst/>
                        </a:rPr>
                        <a:t>Proposed Change</a:t>
                      </a:r>
                      <a:endParaRPr lang="en-US" sz="1200" b="1" i="0" u="none" strike="noStrike" dirty="0">
                        <a:solidFill>
                          <a:srgbClr val="000000"/>
                        </a:solidFill>
                        <a:effectLst/>
                        <a:latin typeface="Arial" panose="020B0604020202020204" pitchFamily="34" charset="0"/>
                      </a:endParaRPr>
                    </a:p>
                  </a:txBody>
                  <a:tcPr marL="0" marR="0" marT="0" marB="0"/>
                </a:tc>
                <a:tc>
                  <a:txBody>
                    <a:bodyPr/>
                    <a:lstStyle/>
                    <a:p>
                      <a:pPr algn="l" fontAlgn="t"/>
                      <a:r>
                        <a:rPr lang="en-US" sz="1200" u="none" strike="noStrike" dirty="0">
                          <a:effectLst/>
                        </a:rPr>
                        <a:t>Proposed Res</a:t>
                      </a:r>
                      <a:endParaRPr lang="en-US" sz="1200" b="1" i="0" u="none" strike="noStrike" dirty="0">
                        <a:solidFill>
                          <a:srgbClr val="000000"/>
                        </a:solidFill>
                        <a:effectLst/>
                        <a:latin typeface="Arial" panose="020B0604020202020204" pitchFamily="34" charset="0"/>
                      </a:endParaRPr>
                    </a:p>
                  </a:txBody>
                  <a:tcPr marL="0" marR="0" marT="0" marB="0"/>
                </a:tc>
                <a:tc>
                  <a:txBody>
                    <a:bodyPr/>
                    <a:lstStyle/>
                    <a:p>
                      <a:pPr marL="0" algn="l" defTabSz="914400" rtl="0" eaLnBrk="1" fontAlgn="t" latinLnBrk="0" hangingPunct="1"/>
                      <a:r>
                        <a:rPr lang="en-US" sz="1200" u="none" strike="noStrike" kern="1200" dirty="0">
                          <a:solidFill>
                            <a:schemeClr val="dk1"/>
                          </a:solidFill>
                          <a:effectLst/>
                          <a:latin typeface="+mn-lt"/>
                          <a:ea typeface="+mn-ea"/>
                          <a:cs typeface="+mn-cs"/>
                        </a:rPr>
                        <a:t>Disposition Detail</a:t>
                      </a:r>
                    </a:p>
                  </a:txBody>
                  <a:tcPr marL="0" marR="0" marT="0" marB="0"/>
                </a:tc>
                <a:extLst>
                  <a:ext uri="{0D108BD9-81ED-4DB2-BD59-A6C34878D82A}">
                    <a16:rowId xmlns:a16="http://schemas.microsoft.com/office/drawing/2014/main" val="3762276845"/>
                  </a:ext>
                </a:extLst>
              </a:tr>
              <a:tr h="1959062">
                <a:tc>
                  <a:txBody>
                    <a:bodyPr/>
                    <a:lstStyle/>
                    <a:p>
                      <a:pPr algn="l" fontAlgn="t"/>
                      <a:r>
                        <a:rPr lang="en-US" sz="1200" u="none" strike="noStrike" dirty="0">
                          <a:effectLst/>
                        </a:rPr>
                        <a:t>235</a:t>
                      </a:r>
                      <a:endParaRPr lang="en-US" sz="1200" b="0" i="0" u="none" strike="noStrike" dirty="0">
                        <a:solidFill>
                          <a:srgbClr val="000000"/>
                        </a:solidFill>
                        <a:effectLst/>
                        <a:latin typeface="Arial" panose="020B0604020202020204" pitchFamily="34" charset="0"/>
                      </a:endParaRPr>
                    </a:p>
                  </a:txBody>
                  <a:tcPr marL="0" marR="0" marT="0" marB="0"/>
                </a:tc>
                <a:tc>
                  <a:txBody>
                    <a:bodyPr/>
                    <a:lstStyle/>
                    <a:p>
                      <a:pPr algn="l" fontAlgn="t"/>
                      <a:r>
                        <a:rPr lang="en-US" sz="1200" u="none" strike="noStrike" dirty="0">
                          <a:effectLst/>
                        </a:rPr>
                        <a:t>103</a:t>
                      </a:r>
                      <a:endParaRPr lang="en-US" sz="1200" b="0" i="0" u="none" strike="noStrike" dirty="0">
                        <a:solidFill>
                          <a:srgbClr val="000000"/>
                        </a:solidFill>
                        <a:effectLst/>
                        <a:latin typeface="Arial" panose="020B0604020202020204" pitchFamily="34" charset="0"/>
                      </a:endParaRPr>
                    </a:p>
                  </a:txBody>
                  <a:tcPr marL="0" marR="0" marT="0" marB="0"/>
                </a:tc>
                <a:tc>
                  <a:txBody>
                    <a:bodyPr/>
                    <a:lstStyle/>
                    <a:p>
                      <a:pPr algn="l" fontAlgn="t"/>
                      <a:r>
                        <a:rPr lang="en-US" sz="1200" u="none" strike="noStrike">
                          <a:effectLst/>
                        </a:rPr>
                        <a:t>11.1.3.15</a:t>
                      </a:r>
                      <a:endParaRPr lang="en-US" sz="1200" b="0" i="0" u="none" strike="noStrike">
                        <a:solidFill>
                          <a:srgbClr val="000000"/>
                        </a:solidFill>
                        <a:effectLst/>
                        <a:latin typeface="Arial" panose="020B0604020202020204" pitchFamily="34" charset="0"/>
                      </a:endParaRPr>
                    </a:p>
                  </a:txBody>
                  <a:tcPr marL="0" marR="0" marT="0" marB="0"/>
                </a:tc>
                <a:tc>
                  <a:txBody>
                    <a:bodyPr/>
                    <a:lstStyle/>
                    <a:p>
                      <a:pPr algn="l" fontAlgn="t"/>
                      <a:r>
                        <a:rPr lang="en-US" sz="1200" u="none" strike="noStrike">
                          <a:effectLst/>
                        </a:rPr>
                        <a:t>6</a:t>
                      </a:r>
                      <a:endParaRPr lang="en-US" sz="1200" b="0" i="0" u="none" strike="noStrike">
                        <a:solidFill>
                          <a:srgbClr val="000000"/>
                        </a:solidFill>
                        <a:effectLst/>
                        <a:latin typeface="Arial" panose="020B0604020202020204" pitchFamily="34" charset="0"/>
                      </a:endParaRPr>
                    </a:p>
                  </a:txBody>
                  <a:tcPr marL="0" marR="0" marT="0" marB="0"/>
                </a:tc>
                <a:tc>
                  <a:txBody>
                    <a:bodyPr/>
                    <a:lstStyle/>
                    <a:p>
                      <a:pPr algn="l" fontAlgn="t"/>
                      <a:r>
                        <a:rPr lang="en-US" sz="1200" u="none" strike="noStrike">
                          <a:effectLst/>
                        </a:rPr>
                        <a:t>The span of the channels should be limited to reduce the effect on other unlicensed technologies.  In 2.4 GHz, only 80 MHz of unlicensed spectrum is used. </a:t>
                      </a:r>
                      <a:endParaRPr lang="en-US" sz="1200" b="0" i="0" u="none" strike="noStrike">
                        <a:solidFill>
                          <a:srgbClr val="000000"/>
                        </a:solidFill>
                        <a:effectLst/>
                        <a:latin typeface="Arial" panose="020B0604020202020204" pitchFamily="34" charset="0"/>
                      </a:endParaRPr>
                    </a:p>
                  </a:txBody>
                  <a:tcPr marL="0" marR="0" marT="0" marB="0"/>
                </a:tc>
                <a:tc>
                  <a:txBody>
                    <a:bodyPr/>
                    <a:lstStyle/>
                    <a:p>
                      <a:pPr algn="l" fontAlgn="t"/>
                      <a:r>
                        <a:rPr lang="en-US" sz="1200" u="none" strike="noStrike" dirty="0">
                          <a:effectLst/>
                        </a:rPr>
                        <a:t>Reduce the 500 MHz span in 6GHz to a reasonable value ( &lt;  TBD MHz)</a:t>
                      </a:r>
                      <a:endParaRPr lang="en-US" sz="1200" b="0" i="0" u="none" strike="noStrike" dirty="0">
                        <a:solidFill>
                          <a:srgbClr val="000000"/>
                        </a:solidFill>
                        <a:effectLst/>
                        <a:latin typeface="Arial" panose="020B0604020202020204" pitchFamily="34" charset="0"/>
                      </a:endParaRPr>
                    </a:p>
                  </a:txBody>
                  <a:tcPr marL="0" marR="0" marT="0" marB="0"/>
                </a:tc>
                <a:tc>
                  <a:txBody>
                    <a:bodyPr/>
                    <a:lstStyle/>
                    <a:p>
                      <a:pPr marL="0" algn="l" defTabSz="914400" rtl="0" eaLnBrk="1" fontAlgn="t" latinLnBrk="0" hangingPunct="1"/>
                      <a:r>
                        <a:rPr lang="en-US" sz="1200" u="none" strike="noStrike" kern="1200" dirty="0">
                          <a:solidFill>
                            <a:schemeClr val="dk1"/>
                          </a:solidFill>
                          <a:effectLst/>
                          <a:latin typeface="+mn-lt"/>
                          <a:ea typeface="+mn-ea"/>
                          <a:cs typeface="+mn-cs"/>
                        </a:rPr>
                        <a:t>Rejected</a:t>
                      </a:r>
                    </a:p>
                  </a:txBody>
                  <a:tcPr marL="0" marR="0" marT="0" marB="0"/>
                </a:tc>
                <a:tc>
                  <a:txBody>
                    <a:bodyPr/>
                    <a:lstStyle/>
                    <a:p>
                      <a:pPr marL="0" algn="l" defTabSz="914400" rtl="0" eaLnBrk="1" fontAlgn="t" latinLnBrk="0" hangingPunct="1"/>
                      <a:r>
                        <a:rPr lang="en-US" sz="1200" u="none" strike="noStrike" kern="1200" dirty="0">
                          <a:solidFill>
                            <a:schemeClr val="dk1"/>
                          </a:solidFill>
                          <a:effectLst/>
                          <a:latin typeface="+mn-lt"/>
                          <a:ea typeface="+mn-ea"/>
                          <a:cs typeface="+mn-cs"/>
                        </a:rPr>
                        <a:t>The group disagrees with the comment. The restrictions would reduce the options available for detecting and avoiding other services using the same band (more channels == more options).  This would have a detrimental effect on the ability for coexistence.</a:t>
                      </a:r>
                    </a:p>
                  </a:txBody>
                  <a:tcPr marL="0" marR="0" marT="0" marB="0"/>
                </a:tc>
                <a:extLst>
                  <a:ext uri="{0D108BD9-81ED-4DB2-BD59-A6C34878D82A}">
                    <a16:rowId xmlns:a16="http://schemas.microsoft.com/office/drawing/2014/main" val="1345540529"/>
                  </a:ext>
                </a:extLst>
              </a:tr>
            </a:tbl>
          </a:graphicData>
        </a:graphic>
      </p:graphicFrame>
    </p:spTree>
    <p:extLst>
      <p:ext uri="{BB962C8B-B14F-4D97-AF65-F5344CB8AC3E}">
        <p14:creationId xmlns:p14="http://schemas.microsoft.com/office/powerpoint/2010/main" val="9961298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B3F689-227F-B2AE-32A5-3F4A494E465C}"/>
              </a:ext>
            </a:extLst>
          </p:cNvPr>
          <p:cNvSpPr>
            <a:spLocks noGrp="1"/>
          </p:cNvSpPr>
          <p:nvPr>
            <p:ph type="title"/>
          </p:nvPr>
        </p:nvSpPr>
        <p:spPr>
          <a:xfrm>
            <a:off x="628650" y="1131094"/>
            <a:ext cx="7886700" cy="390962"/>
          </a:xfrm>
        </p:spPr>
        <p:txBody>
          <a:bodyPr>
            <a:normAutofit fontScale="90000"/>
          </a:bodyPr>
          <a:lstStyle/>
          <a:p>
            <a:r>
              <a:rPr lang="en-US" dirty="0"/>
              <a:t>Comment #235: Option B</a:t>
            </a:r>
          </a:p>
        </p:txBody>
      </p:sp>
      <p:graphicFrame>
        <p:nvGraphicFramePr>
          <p:cNvPr id="4" name="Content Placeholder 3">
            <a:extLst>
              <a:ext uri="{FF2B5EF4-FFF2-40B4-BE49-F238E27FC236}">
                <a16:creationId xmlns:a16="http://schemas.microsoft.com/office/drawing/2014/main" id="{066E0B94-A92C-3808-9F9D-1DE4D32A8FB4}"/>
              </a:ext>
            </a:extLst>
          </p:cNvPr>
          <p:cNvGraphicFramePr>
            <a:graphicFrameLocks noGrp="1"/>
          </p:cNvGraphicFramePr>
          <p:nvPr>
            <p:ph idx="1"/>
            <p:extLst>
              <p:ext uri="{D42A27DB-BD31-4B8C-83A1-F6EECF244321}">
                <p14:modId xmlns:p14="http://schemas.microsoft.com/office/powerpoint/2010/main" val="4216114246"/>
              </p:ext>
            </p:extLst>
          </p:nvPr>
        </p:nvGraphicFramePr>
        <p:xfrm>
          <a:off x="539552" y="2060848"/>
          <a:ext cx="7854333" cy="2377440"/>
        </p:xfrm>
        <a:graphic>
          <a:graphicData uri="http://schemas.openxmlformats.org/drawingml/2006/table">
            <a:tbl>
              <a:tblPr>
                <a:tableStyleId>{5C22544A-7EE6-4342-B048-85BDC9FD1C3A}</a:tableStyleId>
              </a:tblPr>
              <a:tblGrid>
                <a:gridCol w="390908">
                  <a:extLst>
                    <a:ext uri="{9D8B030D-6E8A-4147-A177-3AD203B41FA5}">
                      <a16:colId xmlns:a16="http://schemas.microsoft.com/office/drawing/2014/main" val="2546905787"/>
                    </a:ext>
                  </a:extLst>
                </a:gridCol>
                <a:gridCol w="309326">
                  <a:extLst>
                    <a:ext uri="{9D8B030D-6E8A-4147-A177-3AD203B41FA5}">
                      <a16:colId xmlns:a16="http://schemas.microsoft.com/office/drawing/2014/main" val="1644033762"/>
                    </a:ext>
                  </a:extLst>
                </a:gridCol>
                <a:gridCol w="534029">
                  <a:extLst>
                    <a:ext uri="{9D8B030D-6E8A-4147-A177-3AD203B41FA5}">
                      <a16:colId xmlns:a16="http://schemas.microsoft.com/office/drawing/2014/main" val="4281621728"/>
                    </a:ext>
                  </a:extLst>
                </a:gridCol>
                <a:gridCol w="216937">
                  <a:extLst>
                    <a:ext uri="{9D8B030D-6E8A-4147-A177-3AD203B41FA5}">
                      <a16:colId xmlns:a16="http://schemas.microsoft.com/office/drawing/2014/main" val="3302119729"/>
                    </a:ext>
                  </a:extLst>
                </a:gridCol>
                <a:gridCol w="1900464">
                  <a:extLst>
                    <a:ext uri="{9D8B030D-6E8A-4147-A177-3AD203B41FA5}">
                      <a16:colId xmlns:a16="http://schemas.microsoft.com/office/drawing/2014/main" val="3739471946"/>
                    </a:ext>
                  </a:extLst>
                </a:gridCol>
                <a:gridCol w="1909008">
                  <a:extLst>
                    <a:ext uri="{9D8B030D-6E8A-4147-A177-3AD203B41FA5}">
                      <a16:colId xmlns:a16="http://schemas.microsoft.com/office/drawing/2014/main" val="2105437674"/>
                    </a:ext>
                  </a:extLst>
                </a:gridCol>
                <a:gridCol w="702028">
                  <a:extLst>
                    <a:ext uri="{9D8B030D-6E8A-4147-A177-3AD203B41FA5}">
                      <a16:colId xmlns:a16="http://schemas.microsoft.com/office/drawing/2014/main" val="1352188014"/>
                    </a:ext>
                  </a:extLst>
                </a:gridCol>
                <a:gridCol w="1891633">
                  <a:extLst>
                    <a:ext uri="{9D8B030D-6E8A-4147-A177-3AD203B41FA5}">
                      <a16:colId xmlns:a16="http://schemas.microsoft.com/office/drawing/2014/main" val="338820851"/>
                    </a:ext>
                  </a:extLst>
                </a:gridCol>
              </a:tblGrid>
              <a:tr h="273647">
                <a:tc>
                  <a:txBody>
                    <a:bodyPr/>
                    <a:lstStyle/>
                    <a:p>
                      <a:pPr algn="l" fontAlgn="t"/>
                      <a:r>
                        <a:rPr lang="en-US" sz="1200" u="none" strike="noStrike">
                          <a:effectLst/>
                        </a:rPr>
                        <a:t>Index #</a:t>
                      </a:r>
                      <a:endParaRPr lang="en-US" sz="1200" b="1" i="0" u="none" strike="noStrike">
                        <a:solidFill>
                          <a:srgbClr val="000000"/>
                        </a:solidFill>
                        <a:effectLst/>
                        <a:latin typeface="Arial" panose="020B0604020202020204" pitchFamily="34" charset="0"/>
                      </a:endParaRPr>
                    </a:p>
                  </a:txBody>
                  <a:tcPr marL="0" marR="0" marT="0" marB="0"/>
                </a:tc>
                <a:tc>
                  <a:txBody>
                    <a:bodyPr/>
                    <a:lstStyle/>
                    <a:p>
                      <a:pPr algn="l" fontAlgn="t"/>
                      <a:r>
                        <a:rPr lang="en-US" sz="1200" u="none" strike="noStrike">
                          <a:effectLst/>
                        </a:rPr>
                        <a:t>Page</a:t>
                      </a:r>
                      <a:endParaRPr lang="en-US" sz="1200" b="1" i="0" u="none" strike="noStrike">
                        <a:solidFill>
                          <a:srgbClr val="000000"/>
                        </a:solidFill>
                        <a:effectLst/>
                        <a:latin typeface="Arial" panose="020B0604020202020204" pitchFamily="34" charset="0"/>
                      </a:endParaRPr>
                    </a:p>
                  </a:txBody>
                  <a:tcPr marL="0" marR="0" marT="0" marB="0"/>
                </a:tc>
                <a:tc>
                  <a:txBody>
                    <a:bodyPr/>
                    <a:lstStyle/>
                    <a:p>
                      <a:pPr algn="l" fontAlgn="t"/>
                      <a:r>
                        <a:rPr lang="en-US" sz="1200" u="none" strike="noStrike">
                          <a:effectLst/>
                        </a:rPr>
                        <a:t>Sub-clause</a:t>
                      </a:r>
                      <a:endParaRPr lang="en-US" sz="1200" b="1" i="0" u="none" strike="noStrike">
                        <a:solidFill>
                          <a:srgbClr val="000000"/>
                        </a:solidFill>
                        <a:effectLst/>
                        <a:latin typeface="Arial" panose="020B0604020202020204" pitchFamily="34" charset="0"/>
                      </a:endParaRPr>
                    </a:p>
                  </a:txBody>
                  <a:tcPr marL="0" marR="0" marT="0" marB="0"/>
                </a:tc>
                <a:tc>
                  <a:txBody>
                    <a:bodyPr/>
                    <a:lstStyle/>
                    <a:p>
                      <a:pPr algn="l" fontAlgn="t"/>
                      <a:r>
                        <a:rPr lang="en-US" sz="1200" u="none" strike="noStrike">
                          <a:effectLst/>
                        </a:rPr>
                        <a:t>Line #</a:t>
                      </a:r>
                      <a:endParaRPr lang="en-US" sz="1200" b="1" i="0" u="none" strike="noStrike">
                        <a:solidFill>
                          <a:srgbClr val="000000"/>
                        </a:solidFill>
                        <a:effectLst/>
                        <a:latin typeface="Arial" panose="020B0604020202020204" pitchFamily="34" charset="0"/>
                      </a:endParaRPr>
                    </a:p>
                  </a:txBody>
                  <a:tcPr marL="0" marR="0" marT="0" marB="0"/>
                </a:tc>
                <a:tc>
                  <a:txBody>
                    <a:bodyPr/>
                    <a:lstStyle/>
                    <a:p>
                      <a:pPr algn="l" fontAlgn="t"/>
                      <a:r>
                        <a:rPr lang="en-US" sz="1200" u="none" strike="noStrike" dirty="0">
                          <a:effectLst/>
                        </a:rPr>
                        <a:t>Comment</a:t>
                      </a:r>
                    </a:p>
                    <a:p>
                      <a:pPr algn="l" fontAlgn="t"/>
                      <a:endParaRPr lang="en-US" sz="1200" b="1" i="0" u="none" strike="noStrike" dirty="0">
                        <a:solidFill>
                          <a:srgbClr val="000000"/>
                        </a:solidFill>
                        <a:effectLst/>
                        <a:latin typeface="Arial" panose="020B0604020202020204" pitchFamily="34" charset="0"/>
                      </a:endParaRPr>
                    </a:p>
                  </a:txBody>
                  <a:tcPr marL="0" marR="0" marT="0" marB="0"/>
                </a:tc>
                <a:tc>
                  <a:txBody>
                    <a:bodyPr/>
                    <a:lstStyle/>
                    <a:p>
                      <a:pPr algn="l" fontAlgn="t"/>
                      <a:r>
                        <a:rPr lang="en-US" sz="1200" u="none" strike="noStrike" dirty="0">
                          <a:effectLst/>
                        </a:rPr>
                        <a:t>Proposed Change</a:t>
                      </a:r>
                      <a:endParaRPr lang="en-US" sz="1200" b="1" i="0" u="none" strike="noStrike" dirty="0">
                        <a:solidFill>
                          <a:srgbClr val="000000"/>
                        </a:solidFill>
                        <a:effectLst/>
                        <a:latin typeface="Arial" panose="020B0604020202020204" pitchFamily="34" charset="0"/>
                      </a:endParaRPr>
                    </a:p>
                  </a:txBody>
                  <a:tcPr marL="0" marR="0" marT="0" marB="0"/>
                </a:tc>
                <a:tc>
                  <a:txBody>
                    <a:bodyPr/>
                    <a:lstStyle/>
                    <a:p>
                      <a:pPr algn="l" fontAlgn="t"/>
                      <a:r>
                        <a:rPr lang="en-US" sz="1200" u="none" strike="noStrike" dirty="0">
                          <a:effectLst/>
                        </a:rPr>
                        <a:t>Proposed Res</a:t>
                      </a:r>
                      <a:endParaRPr lang="en-US" sz="1200" b="1" i="0" u="none" strike="noStrike" dirty="0">
                        <a:solidFill>
                          <a:srgbClr val="000000"/>
                        </a:solidFill>
                        <a:effectLst/>
                        <a:latin typeface="Arial" panose="020B0604020202020204" pitchFamily="34" charset="0"/>
                      </a:endParaRPr>
                    </a:p>
                  </a:txBody>
                  <a:tcPr marL="0" marR="0" marT="0" marB="0"/>
                </a:tc>
                <a:tc>
                  <a:txBody>
                    <a:bodyPr/>
                    <a:lstStyle/>
                    <a:p>
                      <a:pPr marL="0" algn="l" defTabSz="914400" rtl="0" eaLnBrk="1" fontAlgn="t" latinLnBrk="0" hangingPunct="1"/>
                      <a:r>
                        <a:rPr lang="en-US" sz="1200" u="none" strike="noStrike" kern="1200" dirty="0">
                          <a:solidFill>
                            <a:schemeClr val="dk1"/>
                          </a:solidFill>
                          <a:effectLst/>
                          <a:latin typeface="+mn-lt"/>
                          <a:ea typeface="+mn-ea"/>
                          <a:cs typeface="+mn-cs"/>
                        </a:rPr>
                        <a:t>Disposition Detail</a:t>
                      </a:r>
                    </a:p>
                  </a:txBody>
                  <a:tcPr marL="0" marR="0" marT="0" marB="0"/>
                </a:tc>
                <a:extLst>
                  <a:ext uri="{0D108BD9-81ED-4DB2-BD59-A6C34878D82A}">
                    <a16:rowId xmlns:a16="http://schemas.microsoft.com/office/drawing/2014/main" val="3762276845"/>
                  </a:ext>
                </a:extLst>
              </a:tr>
              <a:tr h="1959062">
                <a:tc>
                  <a:txBody>
                    <a:bodyPr/>
                    <a:lstStyle/>
                    <a:p>
                      <a:pPr algn="l" fontAlgn="t"/>
                      <a:r>
                        <a:rPr lang="en-US" sz="1200" u="none" strike="noStrike" dirty="0">
                          <a:effectLst/>
                        </a:rPr>
                        <a:t>235</a:t>
                      </a:r>
                      <a:endParaRPr lang="en-US" sz="1200" b="0" i="0" u="none" strike="noStrike" dirty="0">
                        <a:solidFill>
                          <a:srgbClr val="000000"/>
                        </a:solidFill>
                        <a:effectLst/>
                        <a:latin typeface="Arial" panose="020B0604020202020204" pitchFamily="34" charset="0"/>
                      </a:endParaRPr>
                    </a:p>
                  </a:txBody>
                  <a:tcPr marL="0" marR="0" marT="0" marB="0"/>
                </a:tc>
                <a:tc>
                  <a:txBody>
                    <a:bodyPr/>
                    <a:lstStyle/>
                    <a:p>
                      <a:pPr algn="l" fontAlgn="t"/>
                      <a:r>
                        <a:rPr lang="en-US" sz="1200" u="none" strike="noStrike" dirty="0">
                          <a:effectLst/>
                        </a:rPr>
                        <a:t>103</a:t>
                      </a:r>
                      <a:endParaRPr lang="en-US" sz="1200" b="0" i="0" u="none" strike="noStrike" dirty="0">
                        <a:solidFill>
                          <a:srgbClr val="000000"/>
                        </a:solidFill>
                        <a:effectLst/>
                        <a:latin typeface="Arial" panose="020B0604020202020204" pitchFamily="34" charset="0"/>
                      </a:endParaRPr>
                    </a:p>
                  </a:txBody>
                  <a:tcPr marL="0" marR="0" marT="0" marB="0"/>
                </a:tc>
                <a:tc>
                  <a:txBody>
                    <a:bodyPr/>
                    <a:lstStyle/>
                    <a:p>
                      <a:pPr algn="l" fontAlgn="t"/>
                      <a:r>
                        <a:rPr lang="en-US" sz="1200" u="none" strike="noStrike">
                          <a:effectLst/>
                        </a:rPr>
                        <a:t>11.1.3.15</a:t>
                      </a:r>
                      <a:endParaRPr lang="en-US" sz="1200" b="0" i="0" u="none" strike="noStrike">
                        <a:solidFill>
                          <a:srgbClr val="000000"/>
                        </a:solidFill>
                        <a:effectLst/>
                        <a:latin typeface="Arial" panose="020B0604020202020204" pitchFamily="34" charset="0"/>
                      </a:endParaRPr>
                    </a:p>
                  </a:txBody>
                  <a:tcPr marL="0" marR="0" marT="0" marB="0"/>
                </a:tc>
                <a:tc>
                  <a:txBody>
                    <a:bodyPr/>
                    <a:lstStyle/>
                    <a:p>
                      <a:pPr algn="l" fontAlgn="t"/>
                      <a:r>
                        <a:rPr lang="en-US" sz="1200" u="none" strike="noStrike">
                          <a:effectLst/>
                        </a:rPr>
                        <a:t>6</a:t>
                      </a:r>
                      <a:endParaRPr lang="en-US" sz="1200" b="0" i="0" u="none" strike="noStrike">
                        <a:solidFill>
                          <a:srgbClr val="000000"/>
                        </a:solidFill>
                        <a:effectLst/>
                        <a:latin typeface="Arial" panose="020B0604020202020204" pitchFamily="34" charset="0"/>
                      </a:endParaRPr>
                    </a:p>
                  </a:txBody>
                  <a:tcPr marL="0" marR="0" marT="0" marB="0"/>
                </a:tc>
                <a:tc>
                  <a:txBody>
                    <a:bodyPr/>
                    <a:lstStyle/>
                    <a:p>
                      <a:pPr algn="l" fontAlgn="t"/>
                      <a:r>
                        <a:rPr lang="en-US" sz="1200" u="none" strike="noStrike" dirty="0">
                          <a:effectLst/>
                        </a:rPr>
                        <a:t>The span of the channels should be limited to reduce the effect on other unlicensed technologies.  In 2.4 GHz, only 80 MHz of unlicensed spectrum is used. </a:t>
                      </a:r>
                      <a:endParaRPr lang="en-US" sz="1200" b="0" i="0" u="none" strike="noStrike" dirty="0">
                        <a:solidFill>
                          <a:srgbClr val="000000"/>
                        </a:solidFill>
                        <a:effectLst/>
                        <a:latin typeface="Arial" panose="020B0604020202020204" pitchFamily="34" charset="0"/>
                      </a:endParaRPr>
                    </a:p>
                  </a:txBody>
                  <a:tcPr marL="0" marR="0" marT="0" marB="0"/>
                </a:tc>
                <a:tc>
                  <a:txBody>
                    <a:bodyPr/>
                    <a:lstStyle/>
                    <a:p>
                      <a:pPr algn="l" fontAlgn="t"/>
                      <a:r>
                        <a:rPr lang="en-US" sz="1200" u="none" strike="noStrike" dirty="0">
                          <a:effectLst/>
                        </a:rPr>
                        <a:t>Reduce the 500 MHz span in 6GHz to a reasonable value ( &lt;  TBD MHz)</a:t>
                      </a:r>
                      <a:endParaRPr lang="en-US" sz="1200" b="0" i="0" u="none" strike="noStrike" dirty="0">
                        <a:solidFill>
                          <a:srgbClr val="000000"/>
                        </a:solidFill>
                        <a:effectLst/>
                        <a:latin typeface="Arial" panose="020B0604020202020204" pitchFamily="34" charset="0"/>
                      </a:endParaRPr>
                    </a:p>
                  </a:txBody>
                  <a:tcPr marL="0" marR="0" marT="0" marB="0"/>
                </a:tc>
                <a:tc>
                  <a:txBody>
                    <a:bodyPr/>
                    <a:lstStyle/>
                    <a:p>
                      <a:pPr marL="0" algn="l" defTabSz="914400" rtl="0" eaLnBrk="1" fontAlgn="t" latinLnBrk="0" hangingPunct="1"/>
                      <a:r>
                        <a:rPr lang="en-US" sz="1200" u="none" strike="noStrike" kern="1200" dirty="0">
                          <a:solidFill>
                            <a:schemeClr val="dk1"/>
                          </a:solidFill>
                          <a:effectLst/>
                          <a:latin typeface="+mn-lt"/>
                          <a:ea typeface="+mn-ea"/>
                          <a:cs typeface="+mn-cs"/>
                        </a:rPr>
                        <a:t>Revised</a:t>
                      </a:r>
                    </a:p>
                  </a:txBody>
                  <a:tcPr marL="0" marR="0" marT="0" marB="0"/>
                </a:tc>
                <a:tc>
                  <a:txBody>
                    <a:bodyPr/>
                    <a:lstStyle/>
                    <a:p>
                      <a:pPr marL="0" algn="l" defTabSz="914400" rtl="0" eaLnBrk="1" fontAlgn="t" latinLnBrk="0" hangingPunct="1"/>
                      <a:r>
                        <a:rPr lang="en-US" sz="1200" u="none" strike="noStrike" kern="1200" dirty="0">
                          <a:solidFill>
                            <a:schemeClr val="dk1"/>
                          </a:solidFill>
                          <a:effectLst/>
                          <a:latin typeface="+mn-lt"/>
                          <a:ea typeface="+mn-ea"/>
                          <a:cs typeface="+mn-cs"/>
                        </a:rPr>
                        <a:t>Add informative text: </a:t>
                      </a:r>
                    </a:p>
                    <a:p>
                      <a:pPr marL="0" algn="l" defTabSz="914400" rtl="0" eaLnBrk="1" fontAlgn="t" latinLnBrk="0" hangingPunct="1"/>
                      <a:r>
                        <a:rPr lang="en-US" sz="1200" u="none" strike="noStrike" kern="1200" dirty="0">
                          <a:solidFill>
                            <a:schemeClr val="dk1"/>
                          </a:solidFill>
                          <a:effectLst/>
                          <a:latin typeface="+mn-lt"/>
                          <a:ea typeface="+mn-ea"/>
                          <a:cs typeface="+mn-cs"/>
                        </a:rPr>
                        <a:t>In some deployment environments, it may be desirable to avoid certain channels to avoid  interference to or from other services;  implementations are encouraged to adapt the use of specific channels to improve coexistence with other services. </a:t>
                      </a:r>
                    </a:p>
                  </a:txBody>
                  <a:tcPr marL="0" marR="0" marT="0" marB="0"/>
                </a:tc>
                <a:extLst>
                  <a:ext uri="{0D108BD9-81ED-4DB2-BD59-A6C34878D82A}">
                    <a16:rowId xmlns:a16="http://schemas.microsoft.com/office/drawing/2014/main" val="1345540529"/>
                  </a:ext>
                </a:extLst>
              </a:tr>
            </a:tbl>
          </a:graphicData>
        </a:graphic>
      </p:graphicFrame>
    </p:spTree>
    <p:extLst>
      <p:ext uri="{BB962C8B-B14F-4D97-AF65-F5344CB8AC3E}">
        <p14:creationId xmlns:p14="http://schemas.microsoft.com/office/powerpoint/2010/main" val="16332280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03D2F1-34D8-5BCA-E0A7-C34B3A2A8642}"/>
              </a:ext>
            </a:extLst>
          </p:cNvPr>
          <p:cNvSpPr>
            <a:spLocks noGrp="1"/>
          </p:cNvSpPr>
          <p:nvPr>
            <p:ph type="title"/>
          </p:nvPr>
        </p:nvSpPr>
        <p:spPr>
          <a:xfrm>
            <a:off x="467544" y="260648"/>
            <a:ext cx="7764463" cy="294928"/>
          </a:xfrm>
        </p:spPr>
        <p:txBody>
          <a:bodyPr/>
          <a:lstStyle/>
          <a:p>
            <a:r>
              <a:rPr lang="en-US" sz="2400" dirty="0"/>
              <a:t>Comment #236: Discussion</a:t>
            </a:r>
          </a:p>
        </p:txBody>
      </p:sp>
      <p:sp>
        <p:nvSpPr>
          <p:cNvPr id="3" name="Content Placeholder 2">
            <a:extLst>
              <a:ext uri="{FF2B5EF4-FFF2-40B4-BE49-F238E27FC236}">
                <a16:creationId xmlns:a16="http://schemas.microsoft.com/office/drawing/2014/main" id="{A6090D5F-3036-1012-06F0-FDB1585315B7}"/>
              </a:ext>
            </a:extLst>
          </p:cNvPr>
          <p:cNvSpPr>
            <a:spLocks noGrp="1"/>
          </p:cNvSpPr>
          <p:nvPr>
            <p:ph idx="1"/>
          </p:nvPr>
        </p:nvSpPr>
        <p:spPr>
          <a:xfrm>
            <a:off x="625811" y="2780928"/>
            <a:ext cx="7764463" cy="3773860"/>
          </a:xfrm>
        </p:spPr>
        <p:txBody>
          <a:bodyPr>
            <a:normAutofit fontScale="70000" lnSpcReduction="20000"/>
          </a:bodyPr>
          <a:lstStyle/>
          <a:p>
            <a:pPr marL="457200" indent="-457200">
              <a:buFont typeface="Arial" panose="020B0604020202020204" pitchFamily="34" charset="0"/>
              <a:buChar char="•"/>
            </a:pPr>
            <a:r>
              <a:rPr lang="en-US" dirty="0"/>
              <a:t>Largely the same rationale as #235:</a:t>
            </a:r>
          </a:p>
          <a:p>
            <a:pPr marL="857250" lvl="1" indent="-457200">
              <a:buFont typeface="Arial" panose="020B0604020202020204" pitchFamily="34" charset="0"/>
              <a:buChar char="•"/>
            </a:pPr>
            <a:r>
              <a:rPr lang="en-US" dirty="0"/>
              <a:t>There’s no advantage to reducing the number of available channels in general </a:t>
            </a:r>
          </a:p>
          <a:p>
            <a:pPr marL="857250" lvl="1" indent="-457200">
              <a:buFont typeface="Arial" panose="020B0604020202020204" pitchFamily="34" charset="0"/>
              <a:buChar char="•"/>
            </a:pPr>
            <a:r>
              <a:rPr lang="en-US" dirty="0"/>
              <a:t>More channels == more chance to adapt and improve coexistence both ways</a:t>
            </a:r>
          </a:p>
          <a:p>
            <a:pPr marL="857250" lvl="1" indent="-457200">
              <a:buFont typeface="Arial" panose="020B0604020202020204" pitchFamily="34" charset="0"/>
              <a:buChar char="•"/>
            </a:pPr>
            <a:r>
              <a:rPr lang="en-US" dirty="0" err="1"/>
              <a:t>etc</a:t>
            </a:r>
            <a:endParaRPr lang="en-US" dirty="0"/>
          </a:p>
          <a:p>
            <a:pPr marL="457200" indent="-457200">
              <a:buFont typeface="Arial" panose="020B0604020202020204" pitchFamily="34" charset="0"/>
              <a:buChar char="•"/>
            </a:pPr>
            <a:r>
              <a:rPr lang="en-US" dirty="0">
                <a:solidFill>
                  <a:schemeClr val="accent1">
                    <a:lumMod val="50000"/>
                  </a:schemeClr>
                </a:solidFill>
              </a:rPr>
              <a:t>Overlapping 802.11 LANs are only one of many other systems that may be present in the shared spectrum</a:t>
            </a:r>
          </a:p>
          <a:p>
            <a:pPr marL="457200" indent="-457200">
              <a:buFont typeface="Arial" panose="020B0604020202020204" pitchFamily="34" charset="0"/>
              <a:buChar char="•"/>
            </a:pPr>
            <a:r>
              <a:rPr lang="en-US" dirty="0"/>
              <a:t>However – we do know something about 802.11 as it exists today (11ax, 11be)</a:t>
            </a:r>
          </a:p>
          <a:p>
            <a:pPr marL="857250" lvl="1" indent="-457200">
              <a:buFont typeface="Arial" panose="020B0604020202020204" pitchFamily="34" charset="0"/>
              <a:buChar char="•"/>
            </a:pPr>
            <a:r>
              <a:rPr lang="en-US" dirty="0"/>
              <a:t>It may be helpful to offer information that may be useful in some (many) environments</a:t>
            </a:r>
          </a:p>
          <a:p>
            <a:pPr marL="457200" indent="-4572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53395AEC-C22A-1D09-8766-FBC742298113}"/>
              </a:ext>
            </a:extLst>
          </p:cNvPr>
          <p:cNvSpPr>
            <a:spLocks noGrp="1"/>
          </p:cNvSpPr>
          <p:nvPr>
            <p:ph type="sldNum" idx="10"/>
          </p:nvPr>
        </p:nvSpPr>
        <p:spPr/>
        <p:txBody>
          <a:bodyPr/>
          <a:lstStyle/>
          <a:p>
            <a:pPr>
              <a:defRPr/>
            </a:pPr>
            <a:r>
              <a:rPr lang="en-US" altLang="en-US"/>
              <a:t>Slide </a:t>
            </a:r>
            <a:fld id="{F187470B-50EF-4A48-B024-330BF2280833}" type="slidenum">
              <a:rPr lang="en-US" altLang="en-US" smtClean="0"/>
              <a:pPr>
                <a:defRPr/>
              </a:pPr>
              <a:t>9</a:t>
            </a:fld>
            <a:endParaRPr lang="en-US" altLang="en-US"/>
          </a:p>
        </p:txBody>
      </p:sp>
      <p:graphicFrame>
        <p:nvGraphicFramePr>
          <p:cNvPr id="5" name="Content Placeholder 3">
            <a:extLst>
              <a:ext uri="{FF2B5EF4-FFF2-40B4-BE49-F238E27FC236}">
                <a16:creationId xmlns:a16="http://schemas.microsoft.com/office/drawing/2014/main" id="{353FA627-8368-1BBE-3B33-C17A8A36D45C}"/>
              </a:ext>
            </a:extLst>
          </p:cNvPr>
          <p:cNvGraphicFramePr>
            <a:graphicFrameLocks/>
          </p:cNvGraphicFramePr>
          <p:nvPr>
            <p:extLst>
              <p:ext uri="{D42A27DB-BD31-4B8C-83A1-F6EECF244321}">
                <p14:modId xmlns:p14="http://schemas.microsoft.com/office/powerpoint/2010/main" val="456719852"/>
              </p:ext>
            </p:extLst>
          </p:nvPr>
        </p:nvGraphicFramePr>
        <p:xfrm>
          <a:off x="580877" y="699592"/>
          <a:ext cx="7854332" cy="1859280"/>
        </p:xfrm>
        <a:graphic>
          <a:graphicData uri="http://schemas.openxmlformats.org/drawingml/2006/table">
            <a:tbl>
              <a:tblPr>
                <a:tableStyleId>{5C22544A-7EE6-4342-B048-85BDC9FD1C3A}</a:tableStyleId>
              </a:tblPr>
              <a:tblGrid>
                <a:gridCol w="390908">
                  <a:extLst>
                    <a:ext uri="{9D8B030D-6E8A-4147-A177-3AD203B41FA5}">
                      <a16:colId xmlns:a16="http://schemas.microsoft.com/office/drawing/2014/main" val="2546905787"/>
                    </a:ext>
                  </a:extLst>
                </a:gridCol>
                <a:gridCol w="323322">
                  <a:extLst>
                    <a:ext uri="{9D8B030D-6E8A-4147-A177-3AD203B41FA5}">
                      <a16:colId xmlns:a16="http://schemas.microsoft.com/office/drawing/2014/main" val="1644033762"/>
                    </a:ext>
                  </a:extLst>
                </a:gridCol>
                <a:gridCol w="520033">
                  <a:extLst>
                    <a:ext uri="{9D8B030D-6E8A-4147-A177-3AD203B41FA5}">
                      <a16:colId xmlns:a16="http://schemas.microsoft.com/office/drawing/2014/main" val="4281621728"/>
                    </a:ext>
                  </a:extLst>
                </a:gridCol>
                <a:gridCol w="209985">
                  <a:extLst>
                    <a:ext uri="{9D8B030D-6E8A-4147-A177-3AD203B41FA5}">
                      <a16:colId xmlns:a16="http://schemas.microsoft.com/office/drawing/2014/main" val="3302119729"/>
                    </a:ext>
                  </a:extLst>
                </a:gridCol>
                <a:gridCol w="2114827">
                  <a:extLst>
                    <a:ext uri="{9D8B030D-6E8A-4147-A177-3AD203B41FA5}">
                      <a16:colId xmlns:a16="http://schemas.microsoft.com/office/drawing/2014/main" val="3739471946"/>
                    </a:ext>
                  </a:extLst>
                </a:gridCol>
                <a:gridCol w="1125533">
                  <a:extLst>
                    <a:ext uri="{9D8B030D-6E8A-4147-A177-3AD203B41FA5}">
                      <a16:colId xmlns:a16="http://schemas.microsoft.com/office/drawing/2014/main" val="2105437674"/>
                    </a:ext>
                  </a:extLst>
                </a:gridCol>
                <a:gridCol w="720080">
                  <a:extLst>
                    <a:ext uri="{9D8B030D-6E8A-4147-A177-3AD203B41FA5}">
                      <a16:colId xmlns:a16="http://schemas.microsoft.com/office/drawing/2014/main" val="1352188014"/>
                    </a:ext>
                  </a:extLst>
                </a:gridCol>
                <a:gridCol w="2449644">
                  <a:extLst>
                    <a:ext uri="{9D8B030D-6E8A-4147-A177-3AD203B41FA5}">
                      <a16:colId xmlns:a16="http://schemas.microsoft.com/office/drawing/2014/main" val="338820851"/>
                    </a:ext>
                  </a:extLst>
                </a:gridCol>
              </a:tblGrid>
              <a:tr h="296073">
                <a:tc>
                  <a:txBody>
                    <a:bodyPr/>
                    <a:lstStyle/>
                    <a:p>
                      <a:pPr algn="l" fontAlgn="t"/>
                      <a:r>
                        <a:rPr lang="en-US" sz="1100" u="none" strike="noStrike">
                          <a:effectLst/>
                        </a:rPr>
                        <a:t>Index #</a:t>
                      </a:r>
                      <a:endParaRPr lang="en-US" sz="1100" b="1" i="0" u="none" strike="noStrike">
                        <a:solidFill>
                          <a:srgbClr val="000000"/>
                        </a:solidFill>
                        <a:effectLst/>
                        <a:latin typeface="Arial" panose="020B0604020202020204" pitchFamily="34" charset="0"/>
                      </a:endParaRPr>
                    </a:p>
                  </a:txBody>
                  <a:tcPr marL="0" marR="0" marT="0" marB="0"/>
                </a:tc>
                <a:tc>
                  <a:txBody>
                    <a:bodyPr/>
                    <a:lstStyle/>
                    <a:p>
                      <a:pPr algn="l" fontAlgn="t"/>
                      <a:r>
                        <a:rPr lang="en-US" sz="1100" u="none" strike="noStrike">
                          <a:effectLst/>
                        </a:rPr>
                        <a:t>Page</a:t>
                      </a:r>
                      <a:endParaRPr lang="en-US" sz="1100" b="1" i="0" u="none" strike="noStrike">
                        <a:solidFill>
                          <a:srgbClr val="000000"/>
                        </a:solidFill>
                        <a:effectLst/>
                        <a:latin typeface="Arial" panose="020B0604020202020204" pitchFamily="34" charset="0"/>
                      </a:endParaRPr>
                    </a:p>
                  </a:txBody>
                  <a:tcPr marL="0" marR="0" marT="0" marB="0"/>
                </a:tc>
                <a:tc>
                  <a:txBody>
                    <a:bodyPr/>
                    <a:lstStyle/>
                    <a:p>
                      <a:pPr algn="l" fontAlgn="t"/>
                      <a:r>
                        <a:rPr lang="en-US" sz="1100" u="none" strike="noStrike">
                          <a:effectLst/>
                        </a:rPr>
                        <a:t>Sub-clause</a:t>
                      </a:r>
                      <a:endParaRPr lang="en-US" sz="1100" b="1" i="0" u="none" strike="noStrike">
                        <a:solidFill>
                          <a:srgbClr val="000000"/>
                        </a:solidFill>
                        <a:effectLst/>
                        <a:latin typeface="Arial" panose="020B0604020202020204" pitchFamily="34" charset="0"/>
                      </a:endParaRPr>
                    </a:p>
                  </a:txBody>
                  <a:tcPr marL="0" marR="0" marT="0" marB="0"/>
                </a:tc>
                <a:tc>
                  <a:txBody>
                    <a:bodyPr/>
                    <a:lstStyle/>
                    <a:p>
                      <a:pPr algn="l" fontAlgn="t"/>
                      <a:r>
                        <a:rPr lang="en-US" sz="1100" u="none" strike="noStrike">
                          <a:effectLst/>
                        </a:rPr>
                        <a:t>Line #</a:t>
                      </a:r>
                      <a:endParaRPr lang="en-US" sz="1100" b="1" i="0" u="none" strike="noStrike">
                        <a:solidFill>
                          <a:srgbClr val="000000"/>
                        </a:solidFill>
                        <a:effectLst/>
                        <a:latin typeface="Arial" panose="020B0604020202020204" pitchFamily="34" charset="0"/>
                      </a:endParaRPr>
                    </a:p>
                  </a:txBody>
                  <a:tcPr marL="0" marR="0" marT="0" marB="0"/>
                </a:tc>
                <a:tc>
                  <a:txBody>
                    <a:bodyPr/>
                    <a:lstStyle/>
                    <a:p>
                      <a:pPr algn="l" fontAlgn="t"/>
                      <a:r>
                        <a:rPr lang="en-US" sz="1100" u="none" strike="noStrike" dirty="0">
                          <a:effectLst/>
                        </a:rPr>
                        <a:t>Comment</a:t>
                      </a:r>
                    </a:p>
                    <a:p>
                      <a:pPr algn="l" fontAlgn="t"/>
                      <a:endParaRPr lang="en-US" sz="1100" b="1" i="0" u="none" strike="noStrike" dirty="0">
                        <a:solidFill>
                          <a:srgbClr val="000000"/>
                        </a:solidFill>
                        <a:effectLst/>
                        <a:latin typeface="Arial" panose="020B0604020202020204" pitchFamily="34" charset="0"/>
                      </a:endParaRPr>
                    </a:p>
                  </a:txBody>
                  <a:tcPr marL="0" marR="0" marT="0" marB="0"/>
                </a:tc>
                <a:tc>
                  <a:txBody>
                    <a:bodyPr/>
                    <a:lstStyle/>
                    <a:p>
                      <a:pPr algn="l" fontAlgn="t"/>
                      <a:r>
                        <a:rPr lang="en-US" sz="1100" u="none" strike="noStrike">
                          <a:effectLst/>
                        </a:rPr>
                        <a:t>Proposed Change</a:t>
                      </a:r>
                      <a:endParaRPr lang="en-US" sz="1100" b="1" i="0" u="none" strike="noStrike">
                        <a:solidFill>
                          <a:srgbClr val="000000"/>
                        </a:solidFill>
                        <a:effectLst/>
                        <a:latin typeface="Arial" panose="020B0604020202020204" pitchFamily="34" charset="0"/>
                      </a:endParaRPr>
                    </a:p>
                  </a:txBody>
                  <a:tcPr marL="0" marR="0" marT="0" marB="0"/>
                </a:tc>
                <a:tc>
                  <a:txBody>
                    <a:bodyPr/>
                    <a:lstStyle/>
                    <a:p>
                      <a:pPr algn="l" fontAlgn="t"/>
                      <a:r>
                        <a:rPr lang="en-US" sz="1100" u="none" strike="noStrike" dirty="0">
                          <a:effectLst/>
                        </a:rPr>
                        <a:t>Proposed Res</a:t>
                      </a:r>
                      <a:endParaRPr lang="en-US" sz="1100" b="1" i="0" u="none" strike="noStrike" dirty="0">
                        <a:solidFill>
                          <a:srgbClr val="000000"/>
                        </a:solidFill>
                        <a:effectLst/>
                        <a:latin typeface="Arial" panose="020B0604020202020204" pitchFamily="34" charset="0"/>
                      </a:endParaRPr>
                    </a:p>
                  </a:txBody>
                  <a:tcPr marL="0" marR="0" marT="0" marB="0"/>
                </a:tc>
                <a:tc>
                  <a:txBody>
                    <a:bodyPr/>
                    <a:lstStyle/>
                    <a:p>
                      <a:pPr marL="0" algn="l" defTabSz="914400" rtl="0" eaLnBrk="1" fontAlgn="t" latinLnBrk="0" hangingPunct="1"/>
                      <a:r>
                        <a:rPr lang="en-US" sz="1100" u="none" strike="noStrike" kern="1200" dirty="0">
                          <a:solidFill>
                            <a:schemeClr val="dk1"/>
                          </a:solidFill>
                          <a:effectLst/>
                          <a:latin typeface="+mn-lt"/>
                          <a:ea typeface="+mn-ea"/>
                          <a:cs typeface="+mn-cs"/>
                        </a:rPr>
                        <a:t>Disposition Detail</a:t>
                      </a:r>
                    </a:p>
                  </a:txBody>
                  <a:tcPr marL="0" marR="0" marT="0" marB="0"/>
                </a:tc>
                <a:extLst>
                  <a:ext uri="{0D108BD9-81ED-4DB2-BD59-A6C34878D82A}">
                    <a16:rowId xmlns:a16="http://schemas.microsoft.com/office/drawing/2014/main" val="3762276845"/>
                  </a:ext>
                </a:extLst>
              </a:tr>
              <a:tr h="0">
                <a:tc>
                  <a:txBody>
                    <a:bodyPr/>
                    <a:lstStyle/>
                    <a:p>
                      <a:pPr algn="l" fontAlgn="t"/>
                      <a:r>
                        <a:rPr lang="en-US" sz="1100" u="none" strike="noStrike">
                          <a:effectLst/>
                        </a:rPr>
                        <a:t>236</a:t>
                      </a:r>
                      <a:endParaRPr lang="en-US" sz="1100" b="0" i="0" u="none" strike="noStrike">
                        <a:solidFill>
                          <a:srgbClr val="000000"/>
                        </a:solidFill>
                        <a:effectLst/>
                        <a:latin typeface="Arial" panose="020B0604020202020204" pitchFamily="34" charset="0"/>
                      </a:endParaRPr>
                    </a:p>
                  </a:txBody>
                  <a:tcPr marL="0" marR="0" marT="0" marB="0"/>
                </a:tc>
                <a:tc>
                  <a:txBody>
                    <a:bodyPr/>
                    <a:lstStyle/>
                    <a:p>
                      <a:pPr algn="l" fontAlgn="t"/>
                      <a:r>
                        <a:rPr lang="en-US" sz="1100" u="none" strike="noStrike" dirty="0">
                          <a:effectLst/>
                        </a:rPr>
                        <a:t>103</a:t>
                      </a:r>
                      <a:endParaRPr lang="en-US" sz="1100" b="0" i="0" u="none" strike="noStrike" dirty="0">
                        <a:solidFill>
                          <a:srgbClr val="000000"/>
                        </a:solidFill>
                        <a:effectLst/>
                        <a:latin typeface="Arial" panose="020B0604020202020204" pitchFamily="34" charset="0"/>
                      </a:endParaRPr>
                    </a:p>
                  </a:txBody>
                  <a:tcPr marL="0" marR="0" marT="0" marB="0"/>
                </a:tc>
                <a:tc>
                  <a:txBody>
                    <a:bodyPr/>
                    <a:lstStyle/>
                    <a:p>
                      <a:pPr algn="l" fontAlgn="t"/>
                      <a:r>
                        <a:rPr lang="en-US" sz="1100" u="none" strike="noStrike" dirty="0">
                          <a:effectLst/>
                        </a:rPr>
                        <a:t>11.1.3.15</a:t>
                      </a:r>
                      <a:endParaRPr lang="en-US" sz="1100" b="0" i="0" u="none" strike="noStrike" dirty="0">
                        <a:solidFill>
                          <a:srgbClr val="000000"/>
                        </a:solidFill>
                        <a:effectLst/>
                        <a:latin typeface="Arial" panose="020B0604020202020204" pitchFamily="34" charset="0"/>
                      </a:endParaRPr>
                    </a:p>
                  </a:txBody>
                  <a:tcPr marL="0" marR="0" marT="0" marB="0"/>
                </a:tc>
                <a:tc>
                  <a:txBody>
                    <a:bodyPr/>
                    <a:lstStyle/>
                    <a:p>
                      <a:pPr algn="l" fontAlgn="t"/>
                      <a:r>
                        <a:rPr lang="en-US" sz="1100" u="none" strike="noStrike">
                          <a:effectLst/>
                        </a:rPr>
                        <a:t>6</a:t>
                      </a:r>
                      <a:endParaRPr lang="en-US" sz="1100" b="0" i="0" u="none" strike="noStrike">
                        <a:solidFill>
                          <a:srgbClr val="000000"/>
                        </a:solidFill>
                        <a:effectLst/>
                        <a:latin typeface="Arial" panose="020B0604020202020204" pitchFamily="34" charset="0"/>
                      </a:endParaRPr>
                    </a:p>
                  </a:txBody>
                  <a:tcPr marL="0" marR="0" marT="0" marB="0"/>
                </a:tc>
                <a:tc>
                  <a:txBody>
                    <a:bodyPr/>
                    <a:lstStyle/>
                    <a:p>
                      <a:pPr algn="l" fontAlgn="t"/>
                      <a:r>
                        <a:rPr lang="en-US" sz="1100" u="none" strike="noStrike" dirty="0">
                          <a:effectLst/>
                        </a:rPr>
                        <a:t>in 6 GHz, there is a list of Preferred Scanning channels where discovery happens for 802.11.  Those </a:t>
                      </a:r>
                      <a:r>
                        <a:rPr lang="en-US" sz="1200" u="none" strike="noStrike" dirty="0">
                          <a:effectLst/>
                        </a:rPr>
                        <a:t>channels</a:t>
                      </a:r>
                      <a:r>
                        <a:rPr lang="en-US" sz="1100" u="none" strike="noStrike" dirty="0">
                          <a:effectLst/>
                        </a:rPr>
                        <a:t> (in 802.11 nomenclature) are: 5, 21, 37, 53, 69, 85.  Narrowband should exclude those 20 MHz channels from the allowed channel list.  </a:t>
                      </a:r>
                      <a:endParaRPr lang="en-US" sz="1100" b="0" i="0" u="none" strike="noStrike" dirty="0">
                        <a:solidFill>
                          <a:srgbClr val="000000"/>
                        </a:solidFill>
                        <a:effectLst/>
                        <a:latin typeface="Arial" panose="020B0604020202020204" pitchFamily="34" charset="0"/>
                      </a:endParaRPr>
                    </a:p>
                  </a:txBody>
                  <a:tcPr marL="0" marR="0" marT="0" marB="0"/>
                </a:tc>
                <a:tc>
                  <a:txBody>
                    <a:bodyPr/>
                    <a:lstStyle/>
                    <a:p>
                      <a:pPr algn="l" fontAlgn="t"/>
                      <a:r>
                        <a:rPr lang="en-US" sz="1100" u="none" strike="noStrike" dirty="0">
                          <a:effectLst/>
                        </a:rPr>
                        <a:t>As in comment</a:t>
                      </a:r>
                      <a:endParaRPr lang="en-US" sz="1100" b="0" i="0" u="none" strike="noStrike" dirty="0">
                        <a:solidFill>
                          <a:srgbClr val="000000"/>
                        </a:solidFill>
                        <a:effectLst/>
                        <a:latin typeface="Arial" panose="020B0604020202020204" pitchFamily="34" charset="0"/>
                      </a:endParaRPr>
                    </a:p>
                  </a:txBody>
                  <a:tcPr marL="0" marR="0" marT="0" marB="0"/>
                </a:tc>
                <a:tc>
                  <a:txBody>
                    <a:bodyPr/>
                    <a:lstStyle/>
                    <a:p>
                      <a:pPr algn="l" fontAlgn="t"/>
                      <a:r>
                        <a:rPr lang="en-US" sz="1100" u="none" strike="noStrike" kern="1200" dirty="0">
                          <a:solidFill>
                            <a:schemeClr val="dk1"/>
                          </a:solidFill>
                          <a:effectLst/>
                          <a:latin typeface="+mn-lt"/>
                          <a:ea typeface="+mn-ea"/>
                          <a:cs typeface="+mn-cs"/>
                        </a:rPr>
                        <a:t>Rejected</a:t>
                      </a:r>
                    </a:p>
                  </a:txBody>
                  <a:tcPr marL="0" marR="0" marT="0" marB="0"/>
                </a:tc>
                <a:tc>
                  <a:txBody>
                    <a:bodyPr/>
                    <a:lstStyle/>
                    <a:p>
                      <a:pPr marL="0" algn="l" defTabSz="914400" rtl="0" eaLnBrk="1" fontAlgn="t" latinLnBrk="0" hangingPunct="1"/>
                      <a:r>
                        <a:rPr lang="en-US" sz="1100" u="none" strike="noStrike" kern="1200" dirty="0">
                          <a:solidFill>
                            <a:schemeClr val="dk1"/>
                          </a:solidFill>
                          <a:effectLst/>
                          <a:latin typeface="+mn-lt"/>
                          <a:ea typeface="+mn-ea"/>
                          <a:cs typeface="+mn-cs"/>
                        </a:rPr>
                        <a:t>. </a:t>
                      </a:r>
                    </a:p>
                  </a:txBody>
                  <a:tcPr marL="0" marR="0" marT="0" marB="0"/>
                </a:tc>
                <a:extLst>
                  <a:ext uri="{0D108BD9-81ED-4DB2-BD59-A6C34878D82A}">
                    <a16:rowId xmlns:a16="http://schemas.microsoft.com/office/drawing/2014/main" val="1493285952"/>
                  </a:ext>
                </a:extLst>
              </a:tr>
            </a:tbl>
          </a:graphicData>
        </a:graphic>
      </p:graphicFrame>
    </p:spTree>
    <p:extLst>
      <p:ext uri="{BB962C8B-B14F-4D97-AF65-F5344CB8AC3E}">
        <p14:creationId xmlns:p14="http://schemas.microsoft.com/office/powerpoint/2010/main" val="288648348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12637</TotalTime>
  <Words>1562</Words>
  <Application>Microsoft Office PowerPoint</Application>
  <PresentationFormat>On-screen Show (4:3)</PresentationFormat>
  <Paragraphs>205</Paragraphs>
  <Slides>13</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Times New Roman</vt:lpstr>
      <vt:lpstr>Office Theme</vt:lpstr>
      <vt:lpstr>PowerPoint Presentation</vt:lpstr>
      <vt:lpstr>Proposed Resolutions</vt:lpstr>
      <vt:lpstr>Comment 53</vt:lpstr>
      <vt:lpstr>Comment 53</vt:lpstr>
      <vt:lpstr>Comment #235: Option A</vt:lpstr>
      <vt:lpstr>Comment #235: Discussion</vt:lpstr>
      <vt:lpstr>Comment #235: Option A</vt:lpstr>
      <vt:lpstr>Comment #235: Option B</vt:lpstr>
      <vt:lpstr>Comment #236: Discussion</vt:lpstr>
      <vt:lpstr>Comment # 236: Option A</vt:lpstr>
      <vt:lpstr>Comment # 236: Option B</vt:lpstr>
      <vt:lpstr>Comment # 236: Option C</vt:lpstr>
      <vt:lpstr>Conclusion (to be updated)</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Agenda and Meeting Sides</dc:title>
  <dc:subject/>
  <dc:creator>Phil Beecher</dc:creator>
  <cp:keywords>March 2023 Plenary</cp:keywords>
  <dc:description>15-23-0003-00-wng0</dc:description>
  <cp:lastModifiedBy>ben@blindcreek.com</cp:lastModifiedBy>
  <cp:revision>105</cp:revision>
  <cp:lastPrinted>2000-03-07T00:55:37Z</cp:lastPrinted>
  <dcterms:created xsi:type="dcterms:W3CDTF">2016-01-17T22:48:36Z</dcterms:created>
  <dcterms:modified xsi:type="dcterms:W3CDTF">2023-11-16T00:43:01Z</dcterms:modified>
  <cp:category/>
</cp:coreProperties>
</file>