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256" r:id="rId3"/>
    <p:sldId id="257" r:id="rId4"/>
    <p:sldId id="261" r:id="rId5"/>
    <p:sldId id="293" r:id="rId6"/>
    <p:sldId id="289" r:id="rId7"/>
    <p:sldId id="259" r:id="rId8"/>
    <p:sldId id="288" r:id="rId9"/>
    <p:sldId id="294" r:id="rId10"/>
    <p:sldId id="290" r:id="rId11"/>
    <p:sldId id="291" r:id="rId12"/>
    <p:sldId id="260" r:id="rId13"/>
    <p:sldId id="292"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46" autoAdjust="0"/>
  </p:normalViewPr>
  <p:slideViewPr>
    <p:cSldViewPr>
      <p:cViewPr>
        <p:scale>
          <a:sx n="70" d="100"/>
          <a:sy n="70" d="100"/>
        </p:scale>
        <p:origin x="1814" y="2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15-23-0591-00-04ab</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Proposed resolutions, pre-ballot draft B, CI 53, 235, 236</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13,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resolutions to specified comments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Progress the process of comment resolution.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 236: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2721837590"/>
              </p:ext>
            </p:extLst>
          </p:nvPr>
        </p:nvGraphicFramePr>
        <p:xfrm>
          <a:off x="395536" y="1628800"/>
          <a:ext cx="7854332" cy="217932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The group disagrees with the comment. The proposed restriction would not inherently improve coexistence.  More channel flexibility provides more options for avoiding interference from and to other services operating in the radio sphere of influence. 802.11 is not the only service that may be sharing the band, nor is it always the case that 802.11 networks will be operating in the radio sphere of influence. </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119141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 236: Option B</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1047499614"/>
              </p:ext>
            </p:extLst>
          </p:nvPr>
        </p:nvGraphicFramePr>
        <p:xfrm>
          <a:off x="391448" y="1628339"/>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321294">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Add informative text:</a:t>
                      </a:r>
                    </a:p>
                    <a:p>
                      <a:pPr marL="0" algn="l" defTabSz="914400" rtl="0" eaLnBrk="1" fontAlgn="t" latinLnBrk="0" hangingPunct="1"/>
                      <a:r>
                        <a:rPr lang="en-US" sz="1100" u="none" strike="noStrike" kern="1200" dirty="0">
                          <a:solidFill>
                            <a:schemeClr val="dk1"/>
                          </a:solidFill>
                          <a:effectLst/>
                          <a:latin typeface="+mn-lt"/>
                          <a:ea typeface="+mn-ea"/>
                          <a:cs typeface="+mn-cs"/>
                        </a:rPr>
                        <a:t>In some deployment it may be advantages to avoid specific channels which overlap the </a:t>
                      </a:r>
                      <a:r>
                        <a:rPr lang="en-US" sz="1100" u="none" strike="noStrike" dirty="0">
                          <a:effectLst/>
                        </a:rPr>
                        <a:t>Preferred Scanning channels used by 802.11 when overlapping 802.11 networks are detected in the same band and radio sphere of influence.</a:t>
                      </a:r>
                      <a:endParaRPr lang="en-US" sz="1100" u="none" strike="noStrike" kern="1200" dirty="0">
                        <a:solidFill>
                          <a:schemeClr val="dk1"/>
                        </a:solidFill>
                        <a:effectLst/>
                        <a:latin typeface="+mn-lt"/>
                        <a:ea typeface="+mn-ea"/>
                        <a:cs typeface="+mn-cs"/>
                      </a:endParaRP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166131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 236: Option C</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2658870641"/>
              </p:ext>
            </p:extLst>
          </p:nvPr>
        </p:nvGraphicFramePr>
        <p:xfrm>
          <a:off x="391448" y="1628339"/>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The commenter does not provide sufficient technical information to make a change, specifically, how the 802.11 channels identified corresponds to the channel plan contained in the draft</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2010860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B8DC-3D7F-EB42-969B-7B8C48B0D867}"/>
              </a:ext>
            </a:extLst>
          </p:cNvPr>
          <p:cNvSpPr>
            <a:spLocks noGrp="1"/>
          </p:cNvSpPr>
          <p:nvPr>
            <p:ph type="title"/>
          </p:nvPr>
        </p:nvSpPr>
        <p:spPr/>
        <p:txBody>
          <a:bodyPr/>
          <a:lstStyle/>
          <a:p>
            <a:r>
              <a:rPr lang="en-US" dirty="0"/>
              <a:t>Conclusion (to be updated)</a:t>
            </a:r>
          </a:p>
        </p:txBody>
      </p:sp>
      <p:sp>
        <p:nvSpPr>
          <p:cNvPr id="3" name="Content Placeholder 2">
            <a:extLst>
              <a:ext uri="{FF2B5EF4-FFF2-40B4-BE49-F238E27FC236}">
                <a16:creationId xmlns:a16="http://schemas.microsoft.com/office/drawing/2014/main" id="{C1342418-F784-3F4A-623C-D5D2CC402CAD}"/>
              </a:ext>
            </a:extLst>
          </p:cNvPr>
          <p:cNvSpPr>
            <a:spLocks noGrp="1"/>
          </p:cNvSpPr>
          <p:nvPr>
            <p:ph idx="1"/>
          </p:nvPr>
        </p:nvSpPr>
        <p:spPr/>
        <p:txBody>
          <a:bodyPr>
            <a:normAutofit fontScale="77500" lnSpcReduction="20000"/>
          </a:bodyPr>
          <a:lstStyle/>
          <a:p>
            <a:r>
              <a:rPr lang="en-US" dirty="0"/>
              <a:t>Comment #53:</a:t>
            </a:r>
          </a:p>
          <a:p>
            <a:r>
              <a:rPr lang="en-US" dirty="0"/>
              <a:t>1. [ ]</a:t>
            </a:r>
          </a:p>
          <a:p>
            <a:r>
              <a:rPr lang="en-US" dirty="0"/>
              <a:t>2. [ ]</a:t>
            </a:r>
          </a:p>
          <a:p>
            <a:endParaRPr lang="en-US" dirty="0"/>
          </a:p>
          <a:p>
            <a:r>
              <a:rPr lang="en-US" dirty="0"/>
              <a:t>Comment #235:</a:t>
            </a:r>
          </a:p>
          <a:p>
            <a:pPr marL="514350" indent="-514350">
              <a:buFont typeface="+mj-lt"/>
              <a:buAutoNum type="alphaUcPeriod"/>
            </a:pPr>
            <a:r>
              <a:rPr lang="en-US" dirty="0"/>
              <a:t> [ ]</a:t>
            </a:r>
          </a:p>
          <a:p>
            <a:pPr marL="514350" indent="-514350">
              <a:buFont typeface="+mj-lt"/>
              <a:buAutoNum type="alphaUcPeriod"/>
            </a:pPr>
            <a:r>
              <a:rPr lang="en-US" dirty="0"/>
              <a:t> [ ]</a:t>
            </a:r>
          </a:p>
          <a:p>
            <a:endParaRPr lang="en-US" dirty="0"/>
          </a:p>
          <a:p>
            <a:r>
              <a:rPr lang="en-US" dirty="0"/>
              <a:t>Comment # 236:</a:t>
            </a:r>
          </a:p>
          <a:p>
            <a:pPr marL="514350" indent="-514350">
              <a:buFont typeface="+mj-lt"/>
              <a:buAutoNum type="alphaUcPeriod"/>
            </a:pPr>
            <a:r>
              <a:rPr lang="en-US" dirty="0"/>
              <a:t> [ ]</a:t>
            </a:r>
          </a:p>
          <a:p>
            <a:pPr marL="514350" indent="-514350">
              <a:buFont typeface="+mj-lt"/>
              <a:buAutoNum type="alphaUcPeriod"/>
            </a:pPr>
            <a:r>
              <a:rPr lang="en-US" dirty="0"/>
              <a:t> [ ]</a:t>
            </a:r>
          </a:p>
          <a:p>
            <a:pPr marL="514350" indent="-514350">
              <a:buFont typeface="+mj-lt"/>
              <a:buAutoNum type="alphaUcPeriod"/>
            </a:pPr>
            <a:r>
              <a:rPr lang="en-US" dirty="0"/>
              <a:t> [ ]</a:t>
            </a:r>
          </a:p>
          <a:p>
            <a:pPr marL="514350" indent="-514350">
              <a:buFont typeface="+mj-lt"/>
              <a:buAutoNum type="alphaUcPeriod"/>
            </a:pPr>
            <a:endParaRPr lang="en-US" dirty="0"/>
          </a:p>
        </p:txBody>
      </p:sp>
      <p:sp>
        <p:nvSpPr>
          <p:cNvPr id="4" name="Slide Number Placeholder 3">
            <a:extLst>
              <a:ext uri="{FF2B5EF4-FFF2-40B4-BE49-F238E27FC236}">
                <a16:creationId xmlns:a16="http://schemas.microsoft.com/office/drawing/2014/main" id="{81C26014-06CF-F5DC-1BD7-02CA4D54220E}"/>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13</a:t>
            </a:fld>
            <a:endParaRPr lang="en-US" altLang="en-US"/>
          </a:p>
        </p:txBody>
      </p:sp>
    </p:spTree>
    <p:extLst>
      <p:ext uri="{BB962C8B-B14F-4D97-AF65-F5344CB8AC3E}">
        <p14:creationId xmlns:p14="http://schemas.microsoft.com/office/powerpoint/2010/main" val="18558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0B0C-680A-9182-AE39-052B0D99786C}"/>
              </a:ext>
            </a:extLst>
          </p:cNvPr>
          <p:cNvSpPr>
            <a:spLocks noGrp="1"/>
          </p:cNvSpPr>
          <p:nvPr>
            <p:ph type="ctrTitle"/>
          </p:nvPr>
        </p:nvSpPr>
        <p:spPr/>
        <p:txBody>
          <a:bodyPr/>
          <a:lstStyle/>
          <a:p>
            <a:r>
              <a:rPr lang="en-US" dirty="0"/>
              <a:t>Proposed Resolutions</a:t>
            </a:r>
          </a:p>
        </p:txBody>
      </p:sp>
      <p:sp>
        <p:nvSpPr>
          <p:cNvPr id="3" name="Subtitle 2">
            <a:extLst>
              <a:ext uri="{FF2B5EF4-FFF2-40B4-BE49-F238E27FC236}">
                <a16:creationId xmlns:a16="http://schemas.microsoft.com/office/drawing/2014/main" id="{C73F1F57-1DAF-882D-4BC3-521BEC3F97C5}"/>
              </a:ext>
            </a:extLst>
          </p:cNvPr>
          <p:cNvSpPr>
            <a:spLocks noGrp="1"/>
          </p:cNvSpPr>
          <p:nvPr>
            <p:ph type="subTitle" idx="1"/>
          </p:nvPr>
        </p:nvSpPr>
        <p:spPr/>
        <p:txBody>
          <a:bodyPr/>
          <a:lstStyle/>
          <a:p>
            <a:r>
              <a:rPr lang="en-US" dirty="0"/>
              <a:t>Comments:</a:t>
            </a:r>
          </a:p>
          <a:p>
            <a:r>
              <a:rPr lang="en-US" dirty="0"/>
              <a:t>53, 235, 236</a:t>
            </a:r>
          </a:p>
        </p:txBody>
      </p:sp>
    </p:spTree>
    <p:extLst>
      <p:ext uri="{BB962C8B-B14F-4D97-AF65-F5344CB8AC3E}">
        <p14:creationId xmlns:p14="http://schemas.microsoft.com/office/powerpoint/2010/main" val="265754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53</a:t>
            </a:r>
          </a:p>
        </p:txBody>
      </p:sp>
      <p:graphicFrame>
        <p:nvGraphicFramePr>
          <p:cNvPr id="5" name="Table 4">
            <a:extLst>
              <a:ext uri="{FF2B5EF4-FFF2-40B4-BE49-F238E27FC236}">
                <a16:creationId xmlns:a16="http://schemas.microsoft.com/office/drawing/2014/main" id="{A5B16EF6-8E02-5936-7B11-E6E97EE8A4D9}"/>
              </a:ext>
            </a:extLst>
          </p:cNvPr>
          <p:cNvGraphicFramePr>
            <a:graphicFrameLocks noGrp="1"/>
          </p:cNvGraphicFramePr>
          <p:nvPr>
            <p:extLst>
              <p:ext uri="{D42A27DB-BD31-4B8C-83A1-F6EECF244321}">
                <p14:modId xmlns:p14="http://schemas.microsoft.com/office/powerpoint/2010/main" val="2619566723"/>
              </p:ext>
            </p:extLst>
          </p:nvPr>
        </p:nvGraphicFramePr>
        <p:xfrm>
          <a:off x="426876" y="1966038"/>
          <a:ext cx="8088476" cy="1602086"/>
        </p:xfrm>
        <a:graphic>
          <a:graphicData uri="http://schemas.openxmlformats.org/drawingml/2006/table">
            <a:tbl>
              <a:tblPr>
                <a:tableStyleId>{5C22544A-7EE6-4342-B048-85BDC9FD1C3A}</a:tableStyleId>
              </a:tblPr>
              <a:tblGrid>
                <a:gridCol w="495774">
                  <a:extLst>
                    <a:ext uri="{9D8B030D-6E8A-4147-A177-3AD203B41FA5}">
                      <a16:colId xmlns:a16="http://schemas.microsoft.com/office/drawing/2014/main" val="1141869724"/>
                    </a:ext>
                  </a:extLst>
                </a:gridCol>
                <a:gridCol w="284612">
                  <a:extLst>
                    <a:ext uri="{9D8B030D-6E8A-4147-A177-3AD203B41FA5}">
                      <a16:colId xmlns:a16="http://schemas.microsoft.com/office/drawing/2014/main" val="2005701872"/>
                    </a:ext>
                  </a:extLst>
                </a:gridCol>
                <a:gridCol w="541680">
                  <a:extLst>
                    <a:ext uri="{9D8B030D-6E8A-4147-A177-3AD203B41FA5}">
                      <a16:colId xmlns:a16="http://schemas.microsoft.com/office/drawing/2014/main" val="30636702"/>
                    </a:ext>
                  </a:extLst>
                </a:gridCol>
                <a:gridCol w="321336">
                  <a:extLst>
                    <a:ext uri="{9D8B030D-6E8A-4147-A177-3AD203B41FA5}">
                      <a16:colId xmlns:a16="http://schemas.microsoft.com/office/drawing/2014/main" val="567072182"/>
                    </a:ext>
                  </a:extLst>
                </a:gridCol>
                <a:gridCol w="2607409">
                  <a:extLst>
                    <a:ext uri="{9D8B030D-6E8A-4147-A177-3AD203B41FA5}">
                      <a16:colId xmlns:a16="http://schemas.microsoft.com/office/drawing/2014/main" val="1569122048"/>
                    </a:ext>
                  </a:extLst>
                </a:gridCol>
                <a:gridCol w="1298572">
                  <a:extLst>
                    <a:ext uri="{9D8B030D-6E8A-4147-A177-3AD203B41FA5}">
                      <a16:colId xmlns:a16="http://schemas.microsoft.com/office/drawing/2014/main" val="175447559"/>
                    </a:ext>
                  </a:extLst>
                </a:gridCol>
                <a:gridCol w="566834">
                  <a:extLst>
                    <a:ext uri="{9D8B030D-6E8A-4147-A177-3AD203B41FA5}">
                      <a16:colId xmlns:a16="http://schemas.microsoft.com/office/drawing/2014/main" val="3692867173"/>
                    </a:ext>
                  </a:extLst>
                </a:gridCol>
                <a:gridCol w="1972259">
                  <a:extLst>
                    <a:ext uri="{9D8B030D-6E8A-4147-A177-3AD203B41FA5}">
                      <a16:colId xmlns:a16="http://schemas.microsoft.com/office/drawing/2014/main" val="3036688996"/>
                    </a:ext>
                  </a:extLst>
                </a:gridCol>
              </a:tblGrid>
              <a:tr h="596246">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508115355"/>
                  </a:ext>
                </a:extLst>
              </a:tr>
              <a:tr h="800100">
                <a:tc>
                  <a:txBody>
                    <a:bodyPr/>
                    <a:lstStyle/>
                    <a:p>
                      <a:pPr algn="l" fontAlgn="t"/>
                      <a:r>
                        <a:rPr lang="en-US" sz="1100" u="none" strike="noStrike">
                          <a:effectLst/>
                        </a:rPr>
                        <a:t>53</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91</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10.37.4.1</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30</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If short address are used by both sides and PAN ID compression is 1 seems contradict with settings allowed in baseline table 7-2</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Change text to:</a:t>
                      </a:r>
                    </a:p>
                    <a:p>
                      <a:pPr marL="0" algn="l" defTabSz="914400" rtl="0" eaLnBrk="1" fontAlgn="t" latinLnBrk="0" hangingPunct="1"/>
                      <a:r>
                        <a:rPr lang="en-US" sz="1100" u="none" strike="noStrike" kern="1200" dirty="0">
                          <a:solidFill>
                            <a:schemeClr val="dk1"/>
                          </a:solidFill>
                          <a:effectLst/>
                          <a:latin typeface="+mn-lt"/>
                          <a:ea typeface="+mn-ea"/>
                          <a:cs typeface="+mn-cs"/>
                        </a:rPr>
                        <a:t>The PAN ID Compression field shall be set to 1 and the PAN ID fields set to the value of </a:t>
                      </a:r>
                      <a:r>
                        <a:rPr lang="en-US" sz="1100" u="none" strike="noStrike" kern="1200" dirty="0" err="1">
                          <a:solidFill>
                            <a:schemeClr val="dk1"/>
                          </a:solidFill>
                          <a:effectLst/>
                          <a:latin typeface="+mn-lt"/>
                          <a:ea typeface="+mn-ea"/>
                          <a:cs typeface="+mn-cs"/>
                        </a:rPr>
                        <a:t>macPanId</a:t>
                      </a:r>
                      <a:r>
                        <a:rPr lang="en-US" sz="1100" u="none" strike="noStrike" kern="1200" dirty="0">
                          <a:solidFill>
                            <a:schemeClr val="dk1"/>
                          </a:solidFill>
                          <a:effectLst/>
                          <a:latin typeface="+mn-lt"/>
                          <a:ea typeface="+mn-ea"/>
                          <a:cs typeface="+mn-cs"/>
                        </a:rPr>
                        <a:t> according to Table 7-2</a:t>
                      </a:r>
                    </a:p>
                  </a:txBody>
                  <a:tcPr marL="0" marR="0" marT="0" marB="0"/>
                </a:tc>
                <a:extLst>
                  <a:ext uri="{0D108BD9-81ED-4DB2-BD59-A6C34878D82A}">
                    <a16:rowId xmlns:a16="http://schemas.microsoft.com/office/drawing/2014/main" val="126281448"/>
                  </a:ext>
                </a:extLst>
              </a:tr>
            </a:tbl>
          </a:graphicData>
        </a:graphic>
      </p:graphicFrame>
      <p:sp>
        <p:nvSpPr>
          <p:cNvPr id="8" name="Content Placeholder 2">
            <a:extLst>
              <a:ext uri="{FF2B5EF4-FFF2-40B4-BE49-F238E27FC236}">
                <a16:creationId xmlns:a16="http://schemas.microsoft.com/office/drawing/2014/main" id="{951FF257-C07F-0FEC-4B30-81906C7E06C9}"/>
              </a:ext>
            </a:extLst>
          </p:cNvPr>
          <p:cNvSpPr>
            <a:spLocks noGrp="1"/>
          </p:cNvSpPr>
          <p:nvPr>
            <p:ph idx="1"/>
          </p:nvPr>
        </p:nvSpPr>
        <p:spPr>
          <a:xfrm>
            <a:off x="628650" y="3789040"/>
            <a:ext cx="7886700" cy="2520279"/>
          </a:xfrm>
        </p:spPr>
        <p:txBody>
          <a:bodyPr>
            <a:normAutofit fontScale="62500" lnSpcReduction="20000"/>
          </a:bodyPr>
          <a:lstStyle/>
          <a:p>
            <a:pPr marL="457200" indent="-457200">
              <a:buFont typeface="Arial" panose="020B0604020202020204" pitchFamily="34" charset="0"/>
              <a:buChar char="•"/>
            </a:pPr>
            <a:r>
              <a:rPr lang="en-US" dirty="0"/>
              <a:t>Commenter is correct, text is not consistent with the base standard definition of PAN ID compression: </a:t>
            </a:r>
          </a:p>
          <a:p>
            <a:pPr marL="914400" lvl="1" indent="-457200">
              <a:buFont typeface="Arial" panose="020B0604020202020204" pitchFamily="34" charset="0"/>
              <a:buChar char="•"/>
            </a:pPr>
            <a:r>
              <a:rPr lang="en-US" dirty="0"/>
              <a:t>When both address fields are present, the only case in which PAN ID can be completely elided  is when both address fields contain extended addresses</a:t>
            </a:r>
          </a:p>
          <a:p>
            <a:pPr marL="91440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Recommendation 1:  refer to the PAN ID compression rules specified in the base standard (Table 7-2 in current Rev E draft).</a:t>
            </a:r>
          </a:p>
        </p:txBody>
      </p:sp>
    </p:spTree>
    <p:extLst>
      <p:ext uri="{BB962C8B-B14F-4D97-AF65-F5344CB8AC3E}">
        <p14:creationId xmlns:p14="http://schemas.microsoft.com/office/powerpoint/2010/main" val="2771403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53</a:t>
            </a:r>
          </a:p>
        </p:txBody>
      </p:sp>
      <p:sp>
        <p:nvSpPr>
          <p:cNvPr id="8" name="Content Placeholder 2">
            <a:extLst>
              <a:ext uri="{FF2B5EF4-FFF2-40B4-BE49-F238E27FC236}">
                <a16:creationId xmlns:a16="http://schemas.microsoft.com/office/drawing/2014/main" id="{951FF257-C07F-0FEC-4B30-81906C7E06C9}"/>
              </a:ext>
            </a:extLst>
          </p:cNvPr>
          <p:cNvSpPr>
            <a:spLocks noGrp="1"/>
          </p:cNvSpPr>
          <p:nvPr>
            <p:ph idx="1"/>
          </p:nvPr>
        </p:nvSpPr>
        <p:spPr>
          <a:xfrm>
            <a:off x="628650" y="1648020"/>
            <a:ext cx="7886700" cy="4805316"/>
          </a:xfrm>
        </p:spPr>
        <p:txBody>
          <a:bodyPr>
            <a:normAutofit fontScale="92500" lnSpcReduction="10000"/>
          </a:bodyPr>
          <a:lstStyle/>
          <a:p>
            <a:pPr marL="0" indent="0"/>
            <a:r>
              <a:rPr lang="en-US" dirty="0"/>
              <a:t>Further discussion: Alternate approach</a:t>
            </a:r>
          </a:p>
          <a:p>
            <a:pPr marL="457200" indent="-457200">
              <a:buFont typeface="Arial" panose="020B0604020202020204" pitchFamily="34" charset="0"/>
              <a:buChar char="•"/>
            </a:pPr>
            <a:r>
              <a:rPr lang="en-US" dirty="0"/>
              <a:t>If the intention is to always elide the PAN ID regardless of the contents of the source and destination addressing fields, the Multi-purpose frame provides this capability</a:t>
            </a:r>
          </a:p>
          <a:p>
            <a:pPr marL="457200" indent="-457200">
              <a:buFont typeface="Arial" panose="020B0604020202020204" pitchFamily="34" charset="0"/>
              <a:buChar char="•"/>
            </a:pPr>
            <a:r>
              <a:rPr lang="en-US" dirty="0"/>
              <a:t>Could revise the text to use the MP frame instead of the data frame</a:t>
            </a:r>
          </a:p>
          <a:p>
            <a:pPr marL="857250" lvl="1" indent="-457200">
              <a:buFont typeface="Arial" panose="020B0604020202020204" pitchFamily="34" charset="0"/>
              <a:buChar char="•"/>
            </a:pPr>
            <a:r>
              <a:rPr lang="en-US" dirty="0"/>
              <a:t>Requires some effort to update text to us the MP frame (may be multiple updates needed)</a:t>
            </a:r>
          </a:p>
        </p:txBody>
      </p:sp>
    </p:spTree>
    <p:extLst>
      <p:ext uri="{BB962C8B-B14F-4D97-AF65-F5344CB8AC3E}">
        <p14:creationId xmlns:p14="http://schemas.microsoft.com/office/powerpoint/2010/main" val="124202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1104735105"/>
              </p:ext>
            </p:extLst>
          </p:nvPr>
        </p:nvGraphicFramePr>
        <p:xfrm>
          <a:off x="539552" y="2060848"/>
          <a:ext cx="7854333" cy="1882738"/>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83222">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516978">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The span of the channels should be limited to reduce the effect on other unlicensed technologies.  In 2.4 GHz, only 80 MHz of unlicensed spectrum is used. </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endParaRPr lang="en-US" sz="1200" u="none" strike="noStrike" kern="1200" dirty="0">
                        <a:solidFill>
                          <a:schemeClr val="dk1"/>
                        </a:solidFill>
                        <a:effectLst/>
                        <a:latin typeface="+mn-lt"/>
                        <a:ea typeface="+mn-ea"/>
                        <a:cs typeface="+mn-cs"/>
                      </a:endParaRPr>
                    </a:p>
                  </a:txBody>
                  <a:tcPr marL="0" marR="0" marT="0" marB="0"/>
                </a:tc>
                <a:extLst>
                  <a:ext uri="{0D108BD9-81ED-4DB2-BD59-A6C34878D82A}">
                    <a16:rowId xmlns:a16="http://schemas.microsoft.com/office/drawing/2014/main" val="1345540529"/>
                  </a:ext>
                </a:extLst>
              </a:tr>
            </a:tbl>
          </a:graphicData>
        </a:graphic>
      </p:graphicFrame>
      <p:sp>
        <p:nvSpPr>
          <p:cNvPr id="3" name="Content Placeholder 2">
            <a:extLst>
              <a:ext uri="{FF2B5EF4-FFF2-40B4-BE49-F238E27FC236}">
                <a16:creationId xmlns:a16="http://schemas.microsoft.com/office/drawing/2014/main" id="{4D875485-CE5B-0536-45A1-B4ADCC6A993C}"/>
              </a:ext>
            </a:extLst>
          </p:cNvPr>
          <p:cNvSpPr txBox="1">
            <a:spLocks/>
          </p:cNvSpPr>
          <p:nvPr/>
        </p:nvSpPr>
        <p:spPr bwMode="auto">
          <a:xfrm>
            <a:off x="600336" y="4437112"/>
            <a:ext cx="7764463" cy="20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kern="0" dirty="0"/>
              <a:t>Two proposed resolutions </a:t>
            </a:r>
          </a:p>
          <a:p>
            <a:pPr marL="857250" lvl="1" indent="-457200">
              <a:buFont typeface="Arial" panose="020B0604020202020204" pitchFamily="34" charset="0"/>
              <a:buChar char="•"/>
            </a:pPr>
            <a:r>
              <a:rPr lang="en-US" kern="0" dirty="0"/>
              <a:t>Reject or Revised</a:t>
            </a:r>
          </a:p>
        </p:txBody>
      </p:sp>
    </p:spTree>
    <p:extLst>
      <p:ext uri="{BB962C8B-B14F-4D97-AF65-F5344CB8AC3E}">
        <p14:creationId xmlns:p14="http://schemas.microsoft.com/office/powerpoint/2010/main" val="156638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2F1-34D8-5BCA-E0A7-C34B3A2A8642}"/>
              </a:ext>
            </a:extLst>
          </p:cNvPr>
          <p:cNvSpPr>
            <a:spLocks noGrp="1"/>
          </p:cNvSpPr>
          <p:nvPr>
            <p:ph type="title"/>
          </p:nvPr>
        </p:nvSpPr>
        <p:spPr>
          <a:xfrm>
            <a:off x="467544" y="332656"/>
            <a:ext cx="7764463" cy="294928"/>
          </a:xfrm>
        </p:spPr>
        <p:txBody>
          <a:bodyPr/>
          <a:lstStyle/>
          <a:p>
            <a:r>
              <a:rPr lang="en-US" sz="2400" dirty="0"/>
              <a:t>Comment #235: Discussion</a:t>
            </a:r>
          </a:p>
        </p:txBody>
      </p:sp>
      <p:sp>
        <p:nvSpPr>
          <p:cNvPr id="3" name="Content Placeholder 2">
            <a:extLst>
              <a:ext uri="{FF2B5EF4-FFF2-40B4-BE49-F238E27FC236}">
                <a16:creationId xmlns:a16="http://schemas.microsoft.com/office/drawing/2014/main" id="{A6090D5F-3036-1012-06F0-FDB1585315B7}"/>
              </a:ext>
            </a:extLst>
          </p:cNvPr>
          <p:cNvSpPr>
            <a:spLocks noGrp="1"/>
          </p:cNvSpPr>
          <p:nvPr>
            <p:ph idx="1"/>
          </p:nvPr>
        </p:nvSpPr>
        <p:spPr>
          <a:xfrm>
            <a:off x="609600" y="764704"/>
            <a:ext cx="7764463" cy="5790084"/>
          </a:xfrm>
        </p:spPr>
        <p:txBody>
          <a:bodyPr>
            <a:normAutofit fontScale="47500" lnSpcReduction="20000"/>
          </a:bodyPr>
          <a:lstStyle/>
          <a:p>
            <a:pPr marL="0" indent="0"/>
            <a:r>
              <a:rPr lang="en-US" sz="3800" b="1" dirty="0"/>
              <a:t>There is no advantage to reducing the number of available channels. Such limit impedes rather than enhances coexistence possibilities</a:t>
            </a:r>
          </a:p>
          <a:p>
            <a:pPr marL="457200" indent="-457200">
              <a:buFont typeface="Arial" panose="020B0604020202020204" pitchFamily="34" charset="0"/>
              <a:buChar char="•"/>
            </a:pPr>
            <a:r>
              <a:rPr lang="en-US" sz="4000" dirty="0"/>
              <a:t>Actual RF environments will vary </a:t>
            </a:r>
            <a:r>
              <a:rPr lang="en-US" sz="4000" i="1" dirty="0"/>
              <a:t>greatly</a:t>
            </a:r>
            <a:r>
              <a:rPr lang="en-US" sz="4000" dirty="0"/>
              <a:t>. Overlapping 802.11 LANs are </a:t>
            </a:r>
            <a:r>
              <a:rPr lang="en-US" sz="4000" i="1" dirty="0"/>
              <a:t>only one </a:t>
            </a:r>
            <a:r>
              <a:rPr lang="en-US" sz="4000" dirty="0"/>
              <a:t>of the possible systems with which to share </a:t>
            </a:r>
          </a:p>
          <a:p>
            <a:pPr marL="857250" lvl="1" indent="-457200">
              <a:buFont typeface="Arial" panose="020B0604020202020204" pitchFamily="34" charset="0"/>
              <a:buChar char="•"/>
            </a:pPr>
            <a:r>
              <a:rPr lang="en-US" sz="4000" dirty="0"/>
              <a:t>Other examples include NR-U based networks and proprietary U-NII systems </a:t>
            </a:r>
          </a:p>
          <a:p>
            <a:pPr marL="457200" indent="-457200">
              <a:buFont typeface="Arial" panose="020B0604020202020204" pitchFamily="34" charset="0"/>
              <a:buChar char="•"/>
            </a:pPr>
            <a:r>
              <a:rPr lang="en-US" sz="4000" dirty="0"/>
              <a:t>The availability of more channels increases the potential for frequency agility and thus frequency separation (avoidance)</a:t>
            </a:r>
          </a:p>
          <a:p>
            <a:pPr marL="457200" indent="-457200">
              <a:buFont typeface="Arial" panose="020B0604020202020204" pitchFamily="34" charset="0"/>
              <a:buChar char="•"/>
            </a:pPr>
            <a:r>
              <a:rPr lang="en-US" sz="4000" dirty="0"/>
              <a:t>The assumption that some parts of the band will not be used by 802.11 RLANs is a transient condition. </a:t>
            </a:r>
          </a:p>
          <a:p>
            <a:pPr marL="857250" lvl="1" indent="-457200">
              <a:buFont typeface="Arial" panose="020B0604020202020204" pitchFamily="34" charset="0"/>
              <a:buChar char="•"/>
            </a:pPr>
            <a:r>
              <a:rPr lang="en-US" sz="4000" dirty="0"/>
              <a:t>Based on assumption close to the band edge “is hard”</a:t>
            </a:r>
          </a:p>
          <a:p>
            <a:pPr marL="857250" lvl="1" indent="-457200">
              <a:buFont typeface="Arial" panose="020B0604020202020204" pitchFamily="34" charset="0"/>
              <a:buChar char="•"/>
            </a:pPr>
            <a:r>
              <a:rPr lang="en-US" sz="4000" dirty="0"/>
              <a:t>It is only hard until it’s been done.</a:t>
            </a:r>
          </a:p>
          <a:p>
            <a:pPr marL="857250" lvl="1" indent="-457200">
              <a:buFont typeface="Arial" panose="020B0604020202020204" pitchFamily="34" charset="0"/>
              <a:buChar char="•"/>
            </a:pPr>
            <a:r>
              <a:rPr lang="en-US" sz="4000" dirty="0"/>
              <a:t>802.11 implementations </a:t>
            </a:r>
            <a:r>
              <a:rPr lang="en-US" sz="4000" i="1" u="sng" dirty="0"/>
              <a:t>will</a:t>
            </a:r>
            <a:r>
              <a:rPr lang="en-US" sz="4000" dirty="0"/>
              <a:t>  take full advantage of all the spectrum allowed by regulations</a:t>
            </a:r>
          </a:p>
          <a:p>
            <a:pPr marL="457200" indent="-457200">
              <a:buFont typeface="Arial" panose="020B0604020202020204" pitchFamily="34" charset="0"/>
              <a:buChar char="•"/>
            </a:pPr>
            <a:r>
              <a:rPr lang="en-US" sz="4000" dirty="0"/>
              <a:t>The notion that if we don’t define it, it won’t happen, is unrealistic. 802 is not a regulatory body (it is allowed, it will happen)</a:t>
            </a:r>
          </a:p>
          <a:p>
            <a:pPr marL="457200" indent="-457200">
              <a:buFont typeface="Arial" panose="020B0604020202020204" pitchFamily="34" charset="0"/>
              <a:buChar char="•"/>
            </a:pPr>
            <a:r>
              <a:rPr lang="en-US" sz="4000" dirty="0"/>
              <a:t>Implementations are more </a:t>
            </a:r>
            <a:r>
              <a:rPr lang="en-US" sz="4000" i="1" dirty="0"/>
              <a:t>likely</a:t>
            </a:r>
            <a:r>
              <a:rPr lang="en-US" sz="4000" dirty="0"/>
              <a:t> to channelize the band in a well defined (predictable and consistent) manner when we have a standard. The combined flexibility with well defined channel plan enables a greater range of effective coexistence strategies.</a:t>
            </a:r>
          </a:p>
        </p:txBody>
      </p:sp>
      <p:sp>
        <p:nvSpPr>
          <p:cNvPr id="4" name="Slide Number Placeholder 3">
            <a:extLst>
              <a:ext uri="{FF2B5EF4-FFF2-40B4-BE49-F238E27FC236}">
                <a16:creationId xmlns:a16="http://schemas.microsoft.com/office/drawing/2014/main" id="{53395AEC-C22A-1D09-8766-FBC742298113}"/>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Tree>
    <p:extLst>
      <p:ext uri="{BB962C8B-B14F-4D97-AF65-F5344CB8AC3E}">
        <p14:creationId xmlns:p14="http://schemas.microsoft.com/office/powerpoint/2010/main" val="350411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96134143"/>
              </p:ext>
            </p:extLst>
          </p:nvPr>
        </p:nvGraphicFramePr>
        <p:xfrm>
          <a:off x="539552" y="2060848"/>
          <a:ext cx="7854333" cy="237744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73647">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959062">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The span of the channels should be limited to reduce the effect on other unlicensed technologies.  In 2.4 GHz, only 80 MHz of unlicensed spectrum is used. </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The group disagrees with the comment. The restrictions would reduce the options available for detecting and avoiding other services using the same band (more channels == more options).  This would have a detrimental effect on the ability for coexistence.</a:t>
                      </a:r>
                    </a:p>
                  </a:txBody>
                  <a:tcPr marL="0" marR="0" marT="0" marB="0"/>
                </a:tc>
                <a:extLst>
                  <a:ext uri="{0D108BD9-81ED-4DB2-BD59-A6C34878D82A}">
                    <a16:rowId xmlns:a16="http://schemas.microsoft.com/office/drawing/2014/main" val="1345540529"/>
                  </a:ext>
                </a:extLst>
              </a:tr>
            </a:tbl>
          </a:graphicData>
        </a:graphic>
      </p:graphicFrame>
    </p:spTree>
    <p:extLst>
      <p:ext uri="{BB962C8B-B14F-4D97-AF65-F5344CB8AC3E}">
        <p14:creationId xmlns:p14="http://schemas.microsoft.com/office/powerpoint/2010/main" val="99612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B</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4216114246"/>
              </p:ext>
            </p:extLst>
          </p:nvPr>
        </p:nvGraphicFramePr>
        <p:xfrm>
          <a:off x="539552" y="2060848"/>
          <a:ext cx="7854333" cy="237744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73647">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959062">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The span of the channels should be limited to reduce the effect on other unlicensed technologies.  In 2.4 GHz, only 80 MHz of unlicensed spectrum is used. </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Add informative text: </a:t>
                      </a:r>
                    </a:p>
                    <a:p>
                      <a:pPr marL="0" algn="l" defTabSz="914400" rtl="0" eaLnBrk="1" fontAlgn="t" latinLnBrk="0" hangingPunct="1"/>
                      <a:r>
                        <a:rPr lang="en-US" sz="1200" u="none" strike="noStrike" kern="1200" dirty="0">
                          <a:solidFill>
                            <a:schemeClr val="dk1"/>
                          </a:solidFill>
                          <a:effectLst/>
                          <a:latin typeface="+mn-lt"/>
                          <a:ea typeface="+mn-ea"/>
                          <a:cs typeface="+mn-cs"/>
                        </a:rPr>
                        <a:t>In some deployment environments, it may be desirable to avoid certain channels to avoid  interference to or from other services;  implementations are encouraged to adapt the use of specific channels to improve coexistence with other services. </a:t>
                      </a:r>
                    </a:p>
                  </a:txBody>
                  <a:tcPr marL="0" marR="0" marT="0" marB="0"/>
                </a:tc>
                <a:extLst>
                  <a:ext uri="{0D108BD9-81ED-4DB2-BD59-A6C34878D82A}">
                    <a16:rowId xmlns:a16="http://schemas.microsoft.com/office/drawing/2014/main" val="1345540529"/>
                  </a:ext>
                </a:extLst>
              </a:tr>
            </a:tbl>
          </a:graphicData>
        </a:graphic>
      </p:graphicFrame>
    </p:spTree>
    <p:extLst>
      <p:ext uri="{BB962C8B-B14F-4D97-AF65-F5344CB8AC3E}">
        <p14:creationId xmlns:p14="http://schemas.microsoft.com/office/powerpoint/2010/main" val="1633228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2F1-34D8-5BCA-E0A7-C34B3A2A8642}"/>
              </a:ext>
            </a:extLst>
          </p:cNvPr>
          <p:cNvSpPr>
            <a:spLocks noGrp="1"/>
          </p:cNvSpPr>
          <p:nvPr>
            <p:ph type="title"/>
          </p:nvPr>
        </p:nvSpPr>
        <p:spPr>
          <a:xfrm>
            <a:off x="467544" y="260648"/>
            <a:ext cx="7764463" cy="294928"/>
          </a:xfrm>
        </p:spPr>
        <p:txBody>
          <a:bodyPr/>
          <a:lstStyle/>
          <a:p>
            <a:r>
              <a:rPr lang="en-US" sz="2400" dirty="0"/>
              <a:t>Comment #236: Discussion</a:t>
            </a:r>
          </a:p>
        </p:txBody>
      </p:sp>
      <p:sp>
        <p:nvSpPr>
          <p:cNvPr id="3" name="Content Placeholder 2">
            <a:extLst>
              <a:ext uri="{FF2B5EF4-FFF2-40B4-BE49-F238E27FC236}">
                <a16:creationId xmlns:a16="http://schemas.microsoft.com/office/drawing/2014/main" id="{A6090D5F-3036-1012-06F0-FDB1585315B7}"/>
              </a:ext>
            </a:extLst>
          </p:cNvPr>
          <p:cNvSpPr>
            <a:spLocks noGrp="1"/>
          </p:cNvSpPr>
          <p:nvPr>
            <p:ph idx="1"/>
          </p:nvPr>
        </p:nvSpPr>
        <p:spPr>
          <a:xfrm>
            <a:off x="625811" y="2780928"/>
            <a:ext cx="7764463" cy="3773860"/>
          </a:xfrm>
        </p:spPr>
        <p:txBody>
          <a:bodyPr>
            <a:normAutofit fontScale="70000" lnSpcReduction="20000"/>
          </a:bodyPr>
          <a:lstStyle/>
          <a:p>
            <a:pPr marL="457200" indent="-457200">
              <a:buFont typeface="Arial" panose="020B0604020202020204" pitchFamily="34" charset="0"/>
              <a:buChar char="•"/>
            </a:pPr>
            <a:r>
              <a:rPr lang="en-US" dirty="0"/>
              <a:t>Largely the same rationale as #235:</a:t>
            </a:r>
          </a:p>
          <a:p>
            <a:pPr marL="857250" lvl="1" indent="-457200">
              <a:buFont typeface="Arial" panose="020B0604020202020204" pitchFamily="34" charset="0"/>
              <a:buChar char="•"/>
            </a:pPr>
            <a:r>
              <a:rPr lang="en-US" dirty="0"/>
              <a:t>There’s no advantage to reducing the number of available channels in general </a:t>
            </a:r>
          </a:p>
          <a:p>
            <a:pPr marL="857250" lvl="1" indent="-457200">
              <a:buFont typeface="Arial" panose="020B0604020202020204" pitchFamily="34" charset="0"/>
              <a:buChar char="•"/>
            </a:pPr>
            <a:r>
              <a:rPr lang="en-US" dirty="0"/>
              <a:t>More channels == more chance to adapt and improve coexistence both ways</a:t>
            </a:r>
          </a:p>
          <a:p>
            <a:pPr marL="857250" lvl="1" indent="-457200">
              <a:buFont typeface="Arial" panose="020B0604020202020204" pitchFamily="34" charset="0"/>
              <a:buChar char="•"/>
            </a:pPr>
            <a:r>
              <a:rPr lang="en-US" dirty="0" err="1"/>
              <a:t>etc</a:t>
            </a:r>
            <a:endParaRPr lang="en-US" dirty="0"/>
          </a:p>
          <a:p>
            <a:pPr marL="457200" indent="-457200">
              <a:buFont typeface="Arial" panose="020B0604020202020204" pitchFamily="34" charset="0"/>
              <a:buChar char="•"/>
            </a:pPr>
            <a:r>
              <a:rPr lang="en-US" dirty="0">
                <a:solidFill>
                  <a:schemeClr val="accent1">
                    <a:lumMod val="50000"/>
                  </a:schemeClr>
                </a:solidFill>
              </a:rPr>
              <a:t>Overlapping 802.11 LANs are only one of many other systems that may be present in the shared spectrum</a:t>
            </a:r>
          </a:p>
          <a:p>
            <a:pPr marL="457200" indent="-457200">
              <a:buFont typeface="Arial" panose="020B0604020202020204" pitchFamily="34" charset="0"/>
              <a:buChar char="•"/>
            </a:pPr>
            <a:r>
              <a:rPr lang="en-US" dirty="0"/>
              <a:t>However – we do know something about 802.11 as it exists today (11ax, 11be)</a:t>
            </a:r>
          </a:p>
          <a:p>
            <a:pPr marL="857250" lvl="1" indent="-457200">
              <a:buFont typeface="Arial" panose="020B0604020202020204" pitchFamily="34" charset="0"/>
              <a:buChar char="•"/>
            </a:pPr>
            <a:r>
              <a:rPr lang="en-US" dirty="0"/>
              <a:t>It may be helpful to offer information that may be useful in some (many) environments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395AEC-C22A-1D09-8766-FBC742298113}"/>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9</a:t>
            </a:fld>
            <a:endParaRPr lang="en-US" altLang="en-US"/>
          </a:p>
        </p:txBody>
      </p:sp>
      <p:graphicFrame>
        <p:nvGraphicFramePr>
          <p:cNvPr id="5" name="Content Placeholder 3">
            <a:extLst>
              <a:ext uri="{FF2B5EF4-FFF2-40B4-BE49-F238E27FC236}">
                <a16:creationId xmlns:a16="http://schemas.microsoft.com/office/drawing/2014/main" id="{353FA627-8368-1BBE-3B33-C17A8A36D45C}"/>
              </a:ext>
            </a:extLst>
          </p:cNvPr>
          <p:cNvGraphicFramePr>
            <a:graphicFrameLocks/>
          </p:cNvGraphicFramePr>
          <p:nvPr>
            <p:extLst>
              <p:ext uri="{D42A27DB-BD31-4B8C-83A1-F6EECF244321}">
                <p14:modId xmlns:p14="http://schemas.microsoft.com/office/powerpoint/2010/main" val="456719852"/>
              </p:ext>
            </p:extLst>
          </p:nvPr>
        </p:nvGraphicFramePr>
        <p:xfrm>
          <a:off x="580877" y="699592"/>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2114827">
                  <a:extLst>
                    <a:ext uri="{9D8B030D-6E8A-4147-A177-3AD203B41FA5}">
                      <a16:colId xmlns:a16="http://schemas.microsoft.com/office/drawing/2014/main" val="3739471946"/>
                    </a:ext>
                  </a:extLst>
                </a:gridCol>
                <a:gridCol w="1125533">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0">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 </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28864834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12464</TotalTime>
  <Words>1511</Words>
  <Application>Microsoft Office PowerPoint</Application>
  <PresentationFormat>On-screen Show (4:3)</PresentationFormat>
  <Paragraphs>203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Proposed Resolutions</vt:lpstr>
      <vt:lpstr>Comment 53</vt:lpstr>
      <vt:lpstr>Comment 53</vt:lpstr>
      <vt:lpstr>Comment #235: Option A</vt:lpstr>
      <vt:lpstr>Comment #235: Discussion</vt:lpstr>
      <vt:lpstr>Comment #235: Option A</vt:lpstr>
      <vt:lpstr>Comment #235: Option B</vt:lpstr>
      <vt:lpstr>Comment #236: Discussion</vt:lpstr>
      <vt:lpstr>Comment # 236: Option A</vt:lpstr>
      <vt:lpstr>Comment # 236: Option B</vt:lpstr>
      <vt:lpstr>Comment # 236: Option C</vt:lpstr>
      <vt:lpstr>Conclusion (to be updated)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2023 Plenary</cp:keywords>
  <dc:description>15-23-0003-00-wng0</dc:description>
  <cp:lastModifiedBy>ben@blindcreek.com</cp:lastModifiedBy>
  <cp:revision>103</cp:revision>
  <cp:lastPrinted>2000-03-07T00:55:37Z</cp:lastPrinted>
  <dcterms:created xsi:type="dcterms:W3CDTF">2016-01-17T22:48:36Z</dcterms:created>
  <dcterms:modified xsi:type="dcterms:W3CDTF">2023-11-15T21:50:24Z</dcterms:modified>
  <cp:category/>
</cp:coreProperties>
</file>