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76" r:id="rId2"/>
    <p:sldId id="377" r:id="rId3"/>
    <p:sldId id="382" r:id="rId4"/>
    <p:sldId id="378" r:id="rId5"/>
    <p:sldId id="379" r:id="rId6"/>
    <p:sldId id="380" r:id="rId7"/>
    <p:sldId id="381" r:id="rId8"/>
    <p:sldId id="384" r:id="rId9"/>
    <p:sldId id="385" r:id="rId10"/>
    <p:sldId id="390" r:id="rId11"/>
    <p:sldId id="38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3488" autoAdjust="0"/>
  </p:normalViewPr>
  <p:slideViewPr>
    <p:cSldViewPr>
      <p:cViewPr varScale="1">
        <p:scale>
          <a:sx n="70" d="100"/>
          <a:sy n="70" d="100"/>
        </p:scale>
        <p:origin x="392" y="60"/>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11/14/2023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15-23-0588-00-007a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11/14/2023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11/14/2023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11/14/2023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11/14/2023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6868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marL="228600"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Report to EC for Approval of P802.15.7a to go to SA Ballot</a:t>
            </a:r>
          </a:p>
          <a:p>
            <a:pPr marL="228600"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2023</a:t>
            </a:r>
          </a:p>
          <a:p>
            <a:pPr marL="228600"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marL="228600"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marL="228600"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Background report on WG ballot of P802.15.7a TG</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altLang="en-US" sz="1600" dirty="0">
                <a:solidFill>
                  <a:prstClr val="black"/>
                </a:solidFill>
                <a:latin typeface="Times New Roman" panose="02020603050405020304" pitchFamily="18" charset="0"/>
              </a:rPr>
              <a:t> </a:t>
            </a:r>
          </a:p>
          <a:p>
            <a:pPr marL="228600"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 </a:t>
            </a:r>
            <a:r>
              <a:rPr lang="en-US" altLang="en-US" sz="1600" dirty="0">
                <a:solidFill>
                  <a:prstClr val="black"/>
                </a:solidFill>
                <a:latin typeface="Times New Roman" panose="02020603050405020304" pitchFamily="18" charset="0"/>
              </a:rPr>
              <a:t>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3B5654E-CD98-466B-9E45-C9C8C85E20BD}"/>
              </a:ext>
            </a:extLst>
          </p:cNvPr>
          <p:cNvSpPr>
            <a:spLocks noGrp="1" noChangeArrowheads="1"/>
          </p:cNvSpPr>
          <p:nvPr>
            <p:ph type="title"/>
          </p:nvPr>
        </p:nvSpPr>
        <p:spPr>
          <a:xfrm>
            <a:off x="685800" y="685800"/>
            <a:ext cx="7772400" cy="1066800"/>
          </a:xfrm>
          <a:ln/>
        </p:spPr>
        <p:txBody>
          <a:bodyPr/>
          <a:lstStyle/>
          <a:p>
            <a:r>
              <a:rPr lang="en-US" altLang="en-US" sz="3200" dirty="0"/>
              <a:t>Motions</a:t>
            </a:r>
          </a:p>
        </p:txBody>
      </p:sp>
      <p:sp>
        <p:nvSpPr>
          <p:cNvPr id="3" name="Rectangle 3">
            <a:extLst>
              <a:ext uri="{FF2B5EF4-FFF2-40B4-BE49-F238E27FC236}">
                <a16:creationId xmlns:a16="http://schemas.microsoft.com/office/drawing/2014/main" id="{5CD8E9BA-B738-476C-A71B-40E6BB1562F7}"/>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t>WG: </a:t>
            </a:r>
          </a:p>
          <a:p>
            <a:pPr marL="0" indent="0">
              <a:buFont typeface="Arial" pitchFamily="34" charset="0"/>
              <a:buNone/>
            </a:pPr>
            <a:r>
              <a:rPr lang="en-US" sz="1800" i="1" dirty="0"/>
              <a:t>WG 802.15 has reviewed and approves the CSD document [15-19-0297-03-0vat], and the CA document [15-22-0292-r3] coexistence-assurance.doc; and requests unconditional approval from the EC to submit P802.15.7a_D6 to Standards Association ballot.</a:t>
            </a:r>
            <a:endParaRPr lang="en-US" sz="1800" dirty="0"/>
          </a:p>
          <a:p>
            <a:pPr marL="0" indent="0">
              <a:buFont typeface="Arial" pitchFamily="34" charset="0"/>
              <a:buNone/>
            </a:pPr>
            <a:endParaRPr lang="en-US" sz="1800" dirty="0"/>
          </a:p>
          <a:p>
            <a:pPr marL="0" indent="0">
              <a:buFont typeface="Arial" pitchFamily="34" charset="0"/>
              <a:buNone/>
            </a:pPr>
            <a:endParaRPr lang="en-US" sz="1800" dirty="0"/>
          </a:p>
          <a:p>
            <a:pPr marL="0" indent="0">
              <a:buFont typeface="Arial" pitchFamily="34" charset="0"/>
              <a:buNone/>
            </a:pPr>
            <a:r>
              <a:rPr lang="en-US" sz="1800" dirty="0"/>
              <a:t>Moved By: Phil Beecher</a:t>
            </a:r>
          </a:p>
          <a:p>
            <a:pPr marL="0" indent="0">
              <a:buFont typeface="Arial" pitchFamily="34" charset="0"/>
              <a:buNone/>
            </a:pPr>
            <a:r>
              <a:rPr lang="en-US" sz="1800" dirty="0"/>
              <a:t>Seconded By: Yeong Min Jang</a:t>
            </a:r>
          </a:p>
          <a:p>
            <a:pPr marL="0" indent="0">
              <a:buFont typeface="Arial" pitchFamily="34" charset="0"/>
              <a:buNone/>
            </a:pPr>
            <a:r>
              <a:rPr lang="en-US" altLang="en-US" sz="1800" dirty="0"/>
              <a:t>Vote: </a:t>
            </a:r>
            <a:r>
              <a:rPr lang="en-US" altLang="en-US" sz="1800" dirty="0">
                <a:solidFill>
                  <a:srgbClr val="FF0000"/>
                </a:solidFill>
              </a:rPr>
              <a:t>xx/x/x </a:t>
            </a:r>
            <a:r>
              <a:rPr lang="en-US" altLang="en-US" sz="1800" dirty="0"/>
              <a:t>(Y/N/A), motion carries</a:t>
            </a:r>
          </a:p>
        </p:txBody>
      </p:sp>
    </p:spTree>
    <p:extLst>
      <p:ext uri="{BB962C8B-B14F-4D97-AF65-F5344CB8AC3E}">
        <p14:creationId xmlns:p14="http://schemas.microsoft.com/office/powerpoint/2010/main" val="3085835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D7AFF4A-58AA-43A4-8B6F-30CE330D161E}"/>
              </a:ext>
            </a:extLst>
          </p:cNvPr>
          <p:cNvSpPr>
            <a:spLocks noGrp="1" noChangeArrowheads="1"/>
          </p:cNvSpPr>
          <p:nvPr>
            <p:ph type="title"/>
          </p:nvPr>
        </p:nvSpPr>
        <p:spPr>
          <a:xfrm>
            <a:off x="685800" y="685800"/>
            <a:ext cx="7772400" cy="1066800"/>
          </a:xfrm>
          <a:ln/>
        </p:spPr>
        <p:txBody>
          <a:bodyPr/>
          <a:lstStyle/>
          <a:p>
            <a:r>
              <a:rPr lang="en-US" altLang="en-US" sz="3200" dirty="0"/>
              <a:t>Motions</a:t>
            </a:r>
          </a:p>
        </p:txBody>
      </p:sp>
      <p:sp>
        <p:nvSpPr>
          <p:cNvPr id="3" name="Rectangle 3">
            <a:extLst>
              <a:ext uri="{FF2B5EF4-FFF2-40B4-BE49-F238E27FC236}">
                <a16:creationId xmlns:a16="http://schemas.microsoft.com/office/drawing/2014/main" id="{95D563EE-B96B-48F4-8FA3-EB4E14660DAB}"/>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t>802 EC: </a:t>
            </a:r>
          </a:p>
          <a:p>
            <a:pPr marL="0" lvl="2" indent="0">
              <a:buFont typeface="Arial" pitchFamily="34" charset="0"/>
              <a:buNone/>
            </a:pPr>
            <a:endParaRPr lang="en-US" sz="1800" dirty="0"/>
          </a:p>
          <a:p>
            <a:pPr marL="0" lvl="2" indent="0">
              <a:buFont typeface="Arial" pitchFamily="34" charset="0"/>
              <a:buNone/>
            </a:pPr>
            <a:r>
              <a:rPr lang="en-US" sz="1800" dirty="0"/>
              <a:t>Motion: Approve sending IEEE P802.15.7a_D6 to Standards Association ballot.</a:t>
            </a:r>
          </a:p>
          <a:p>
            <a:pPr marL="0" lvl="2" indent="0">
              <a:buFont typeface="Arial" pitchFamily="34" charset="0"/>
              <a:buNone/>
            </a:pPr>
            <a:r>
              <a:rPr lang="en-US" sz="1800" dirty="0"/>
              <a:t>Confirm the CSD for P802.15.7a in</a:t>
            </a:r>
          </a:p>
          <a:p>
            <a:pPr marL="0" lvl="2" indent="0">
              <a:buFont typeface="Arial" pitchFamily="34" charset="0"/>
              <a:buNone/>
            </a:pPr>
            <a:r>
              <a:rPr lang="en-US" sz="1800" dirty="0">
                <a:hlinkClick r:id="rId2"/>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Edward Au</a:t>
            </a:r>
          </a:p>
        </p:txBody>
      </p:sp>
    </p:spTree>
    <p:extLst>
      <p:ext uri="{BB962C8B-B14F-4D97-AF65-F5344CB8AC3E}">
        <p14:creationId xmlns:p14="http://schemas.microsoft.com/office/powerpoint/2010/main" val="355764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70E5944C-97CC-4F89-9AAB-F074CF80173A}"/>
              </a:ext>
            </a:extLst>
          </p:cNvPr>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P802.15.7a Report to EC on </a:t>
            </a:r>
            <a:r>
              <a:rPr lang="en-US" sz="2400" b="1" spc="-1" dirty="0">
                <a:latin typeface="Times New Roman"/>
                <a:ea typeface="MS Gothic"/>
              </a:rPr>
              <a:t>Unconditional</a:t>
            </a:r>
            <a:r>
              <a:rPr lang="en-US" sz="2400" b="1" spc="-1" dirty="0">
                <a:solidFill>
                  <a:srgbClr val="000000"/>
                </a:solidFill>
                <a:latin typeface="Times New Roman"/>
                <a:ea typeface="MS Gothic"/>
              </a:rPr>
              <a:t> Approval to go to SA Ballot</a:t>
            </a:r>
            <a:endParaRPr lang="en-US" sz="2400" spc="-1" dirty="0">
              <a:latin typeface="Arial"/>
            </a:endParaRPr>
          </a:p>
        </p:txBody>
      </p:sp>
      <p:sp>
        <p:nvSpPr>
          <p:cNvPr id="6" name="CustomShape 2">
            <a:extLst>
              <a:ext uri="{FF2B5EF4-FFF2-40B4-BE49-F238E27FC236}">
                <a16:creationId xmlns:a16="http://schemas.microsoft.com/office/drawing/2014/main" id="{F168BD1E-E3C5-45B2-B971-11E1DA8188A2}"/>
              </a:ext>
            </a:extLst>
          </p:cNvPr>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2023-11-15</a:t>
            </a:r>
          </a:p>
          <a:p>
            <a:pPr algn="ctr">
              <a:spcBef>
                <a:spcPts val="374"/>
              </a:spcBef>
            </a:pPr>
            <a:endParaRPr lang="en-US" sz="1500" spc="-1" dirty="0">
              <a:latin typeface="Arial"/>
            </a:endParaRPr>
          </a:p>
        </p:txBody>
      </p:sp>
      <p:sp>
        <p:nvSpPr>
          <p:cNvPr id="7" name="CustomShape 6">
            <a:extLst>
              <a:ext uri="{FF2B5EF4-FFF2-40B4-BE49-F238E27FC236}">
                <a16:creationId xmlns:a16="http://schemas.microsoft.com/office/drawing/2014/main" id="{B3E8BC8D-C209-489F-A2E0-DF79CFA962D8}"/>
              </a:ext>
            </a:extLst>
          </p:cNvPr>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9" name="Table 7">
            <a:extLst>
              <a:ext uri="{FF2B5EF4-FFF2-40B4-BE49-F238E27FC236}">
                <a16:creationId xmlns:a16="http://schemas.microsoft.com/office/drawing/2014/main" id="{CED6DA99-F2B8-42BF-9607-6FBE9292064C}"/>
              </a:ext>
            </a:extLst>
          </p:cNvPr>
          <p:cNvGraphicFramePr/>
          <p:nvPr>
            <p:extLst>
              <p:ext uri="{D42A27DB-BD31-4B8C-83A1-F6EECF244321}">
                <p14:modId xmlns:p14="http://schemas.microsoft.com/office/powerpoint/2010/main" val="3722643410"/>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rgbClr val="000000"/>
                          </a:solidFill>
                          <a:latin typeface="Arial"/>
                          <a:ea typeface="DejaVu Sans"/>
                        </a:rPr>
                        <a:t>Yeong Min Jang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err="1">
                          <a:solidFill>
                            <a:srgbClr val="000000"/>
                          </a:solidFill>
                          <a:latin typeface="Arial"/>
                        </a:rPr>
                        <a:t>Kookmin</a:t>
                      </a:r>
                      <a:r>
                        <a:rPr lang="en-US" sz="1400" b="0" strike="noStrike" spc="-1" dirty="0">
                          <a:solidFill>
                            <a:srgbClr val="000000"/>
                          </a:solidFill>
                          <a:latin typeface="Arial"/>
                        </a:rPr>
                        <a:t> University</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yjang@kookmin.ac.kr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5966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423A7C2E-AD08-4F2B-95BB-5B6A9E0F8EF9}"/>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latin typeface="Arial"/>
            </a:endParaRPr>
          </a:p>
        </p:txBody>
      </p:sp>
      <p:sp>
        <p:nvSpPr>
          <p:cNvPr id="3" name="CustomShape 2">
            <a:extLst>
              <a:ext uri="{FF2B5EF4-FFF2-40B4-BE49-F238E27FC236}">
                <a16:creationId xmlns:a16="http://schemas.microsoft.com/office/drawing/2014/main" id="{FDBFBDAA-8713-4074-BDAB-792C4E8E1A46}"/>
              </a:ext>
            </a:extLst>
          </p:cNvPr>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a:t>
            </a:r>
            <a:r>
              <a:rPr lang="en-US" sz="1800" b="1" spc="-1" dirty="0">
                <a:latin typeface="Times New Roman"/>
                <a:ea typeface="ＭＳ Ｐゴシック"/>
              </a:rPr>
              <a:t>document contains the report to the IEEE 802 Executive Committee in support of a request for unconditional approval to send </a:t>
            </a:r>
            <a:r>
              <a:rPr lang="en-US" sz="1800" b="1" spc="-1" dirty="0">
                <a:latin typeface="Times New Roman"/>
                <a:ea typeface="MS Gothic"/>
              </a:rPr>
              <a:t>P802.15.7a</a:t>
            </a:r>
            <a:r>
              <a:rPr lang="en-US" sz="1800" b="1" spc="-1" dirty="0">
                <a:latin typeface="Times New Roman"/>
                <a:ea typeface="ＭＳ Ｐゴシック"/>
              </a:rPr>
              <a:t>/D6 to SA Ballot.</a:t>
            </a:r>
            <a:endParaRPr lang="en-US" sz="1800" spc="-1" dirty="0">
              <a:latin typeface="Arial"/>
            </a:endParaRPr>
          </a:p>
          <a:p>
            <a:pPr marL="257310" indent="-256230">
              <a:spcBef>
                <a:spcPts val="451"/>
              </a:spcBef>
              <a:buClr>
                <a:srgbClr val="000000"/>
              </a:buClr>
              <a:buFont typeface="Arial"/>
              <a:buChar char="•"/>
            </a:pPr>
            <a:r>
              <a:rPr lang="en-US" sz="1800" b="1" spc="-1" dirty="0">
                <a:latin typeface="Times New Roman"/>
                <a:ea typeface="ＭＳ Ｐゴシック"/>
              </a:rPr>
              <a:t>The WG motion to request unconditional approval </a:t>
            </a:r>
            <a:r>
              <a:rPr lang="en-US" sz="1800" b="1" spc="-1" dirty="0">
                <a:solidFill>
                  <a:srgbClr val="000000"/>
                </a:solidFill>
                <a:latin typeface="Times New Roman"/>
                <a:ea typeface="ＭＳ Ｐゴシック"/>
              </a:rPr>
              <a:t>was approved during the September session of the 802.15 working group on November 15, 2023.</a:t>
            </a:r>
            <a:endParaRPr lang="en-US" sz="1800" spc="-1" dirty="0">
              <a:latin typeface="Arial"/>
            </a:endParaRPr>
          </a:p>
          <a:p>
            <a:pPr marL="600210" lvl="1" indent="-256230">
              <a:spcBef>
                <a:spcPts val="374"/>
              </a:spcBef>
              <a:buClr>
                <a:srgbClr val="000000"/>
              </a:buClr>
              <a:buFont typeface="Arial"/>
              <a:buChar char="•"/>
            </a:pPr>
            <a:r>
              <a:rPr lang="en-US" sz="2000" spc="-1" dirty="0">
                <a:solidFill>
                  <a:srgbClr val="FF0000"/>
                </a:solidFill>
                <a:latin typeface="Times New Roman"/>
                <a:ea typeface="ＭＳ Ｐゴシック"/>
              </a:rPr>
              <a:t>Passed in the Working Group xx/y/z (</a:t>
            </a:r>
            <a:r>
              <a:rPr lang="en-US" altLang="en-US" sz="2000" dirty="0">
                <a:solidFill>
                  <a:srgbClr val="FF0000"/>
                </a:solidFill>
              </a:rPr>
              <a:t>Y/N/A</a:t>
            </a:r>
            <a:r>
              <a:rPr lang="en-US" sz="2000" spc="-1" dirty="0">
                <a:solidFill>
                  <a:srgbClr val="FF0000"/>
                </a:solidFill>
                <a:latin typeface="Times New Roman"/>
                <a:ea typeface="ＭＳ Ｐゴシック"/>
              </a:rPr>
              <a:t>)</a:t>
            </a:r>
          </a:p>
        </p:txBody>
      </p:sp>
    </p:spTree>
    <p:extLst>
      <p:ext uri="{BB962C8B-B14F-4D97-AF65-F5344CB8AC3E}">
        <p14:creationId xmlns:p14="http://schemas.microsoft.com/office/powerpoint/2010/main" val="2905509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stomShape 1">
            <a:extLst>
              <a:ext uri="{FF2B5EF4-FFF2-40B4-BE49-F238E27FC236}">
                <a16:creationId xmlns:a16="http://schemas.microsoft.com/office/drawing/2014/main" id="{C630EBA9-899B-47FA-AEDE-3EF50EF9898F}"/>
              </a:ext>
            </a:extLst>
          </p:cNvPr>
          <p:cNvSpPr/>
          <p:nvPr/>
        </p:nvSpPr>
        <p:spPr>
          <a:xfrm>
            <a:off x="685800" y="7620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Status Summary</a:t>
            </a:r>
            <a:endParaRPr lang="en-US" sz="2400" spc="-1" dirty="0">
              <a:latin typeface="Arial"/>
            </a:endParaRPr>
          </a:p>
        </p:txBody>
      </p:sp>
      <p:sp>
        <p:nvSpPr>
          <p:cNvPr id="10" name="CustomShape 2">
            <a:extLst>
              <a:ext uri="{FF2B5EF4-FFF2-40B4-BE49-F238E27FC236}">
                <a16:creationId xmlns:a16="http://schemas.microsoft.com/office/drawing/2014/main" id="{0E388CAE-BAFE-4A10-902A-1EC0481BDBD3}"/>
              </a:ext>
            </a:extLst>
          </p:cNvPr>
          <p:cNvSpPr/>
          <p:nvPr/>
        </p:nvSpPr>
        <p:spPr>
          <a:xfrm>
            <a:off x="762000" y="1559040"/>
            <a:ext cx="7768980" cy="423216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P802.15.7a  Draft went through five WG Letter Ballots. Draft </a:t>
            </a:r>
            <a:r>
              <a:rPr lang="en-US" sz="1800" b="1" spc="-1" dirty="0">
                <a:latin typeface="Times New Roman"/>
                <a:ea typeface="MS Gothic"/>
              </a:rPr>
              <a:t>P802.15.7a/D6 achieved 100% approval.</a:t>
            </a:r>
          </a:p>
          <a:p>
            <a:pPr marL="457200">
              <a:spcBef>
                <a:spcPts val="451"/>
              </a:spcBef>
              <a:buClr>
                <a:srgbClr val="000000"/>
              </a:buClr>
            </a:pPr>
            <a:r>
              <a:rPr lang="fr-FR" sz="1800" b="1" spc="-1" dirty="0">
                <a:latin typeface="Times New Roman"/>
                <a:ea typeface="MS Gothic"/>
              </a:rPr>
              <a:t>- LB 192 (Y/N/A) 69/4/15, 445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195 (Y/N/A) 76/4/16, 143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196 (Y/N/A) 80/2/16, 74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198 (Y/N/A) 83/0/17, 19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199 (Y/N/A) 84/0/17, 0 </a:t>
            </a:r>
            <a:r>
              <a:rPr lang="fr-FR" sz="1800" b="1" spc="-1" dirty="0" err="1">
                <a:latin typeface="Times New Roman"/>
                <a:ea typeface="MS Gothic"/>
              </a:rPr>
              <a:t>comments</a:t>
            </a:r>
            <a:endParaRPr lang="fr-FR" sz="1800" b="1" spc="-1" dirty="0">
              <a:latin typeface="Times New Roman"/>
              <a:ea typeface="MS Gothic"/>
            </a:endParaRPr>
          </a:p>
          <a:p>
            <a:pPr marL="1080">
              <a:spcBef>
                <a:spcPts val="451"/>
              </a:spcBef>
              <a:buClr>
                <a:srgbClr val="000000"/>
              </a:buClr>
            </a:pPr>
            <a:endParaRPr lang="fr-FR" sz="1800" b="1" spc="-1" dirty="0">
              <a:latin typeface="Times New Roman"/>
              <a:ea typeface="MS Gothic"/>
            </a:endParaRPr>
          </a:p>
          <a:p>
            <a:pPr marL="257310" indent="-256230">
              <a:spcBef>
                <a:spcPts val="451"/>
              </a:spcBef>
              <a:buClr>
                <a:srgbClr val="000000"/>
              </a:buClr>
              <a:buFont typeface="Arial"/>
              <a:buChar char="•"/>
            </a:pPr>
            <a:r>
              <a:rPr lang="fr-FR" b="1" spc="-1" dirty="0">
                <a:latin typeface="Times New Roman"/>
                <a:ea typeface="MS Gothic"/>
              </a:rPr>
              <a:t>All comment have been </a:t>
            </a:r>
            <a:r>
              <a:rPr lang="fr-FR" b="1" spc="-1" dirty="0" err="1">
                <a:latin typeface="Times New Roman"/>
                <a:ea typeface="MS Gothic"/>
              </a:rPr>
              <a:t>resolved</a:t>
            </a:r>
            <a:r>
              <a:rPr lang="fr-FR" b="1" spc="-1" dirty="0">
                <a:latin typeface="Times New Roman"/>
                <a:ea typeface="MS Gothic"/>
              </a:rPr>
              <a:t>.</a:t>
            </a:r>
            <a:endParaRPr lang="en-US" sz="1800" b="1" spc="-1" dirty="0">
              <a:latin typeface="Times New Roman"/>
              <a:ea typeface="MS Gothic"/>
            </a:endParaRPr>
          </a:p>
        </p:txBody>
      </p:sp>
    </p:spTree>
    <p:extLst>
      <p:ext uri="{BB962C8B-B14F-4D97-AF65-F5344CB8AC3E}">
        <p14:creationId xmlns:p14="http://schemas.microsoft.com/office/powerpoint/2010/main" val="365958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4">
            <a:extLst>
              <a:ext uri="{FF2B5EF4-FFF2-40B4-BE49-F238E27FC236}">
                <a16:creationId xmlns:a16="http://schemas.microsoft.com/office/drawing/2014/main" id="{31030324-A5D6-474D-AD1F-04E3FFEE34E5}"/>
              </a:ext>
            </a:extLst>
          </p:cNvPr>
          <p:cNvSpPr/>
          <p:nvPr/>
        </p:nvSpPr>
        <p:spPr>
          <a:xfrm>
            <a:off x="152400" y="9144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P802.15.7a</a:t>
            </a:r>
            <a:endParaRPr lang="en-US" sz="2400" spc="-1" dirty="0">
              <a:latin typeface="Arial"/>
            </a:endParaRPr>
          </a:p>
        </p:txBody>
      </p:sp>
      <p:pic>
        <p:nvPicPr>
          <p:cNvPr id="3" name="Picture 2">
            <a:extLst>
              <a:ext uri="{FF2B5EF4-FFF2-40B4-BE49-F238E27FC236}">
                <a16:creationId xmlns:a16="http://schemas.microsoft.com/office/drawing/2014/main" id="{76695AD7-D2B5-4A23-9484-A06099E5F1B4}"/>
              </a:ext>
            </a:extLst>
          </p:cNvPr>
          <p:cNvPicPr>
            <a:picLocks noChangeAspect="1"/>
          </p:cNvPicPr>
          <p:nvPr/>
        </p:nvPicPr>
        <p:blipFill>
          <a:blip r:embed="rId2"/>
          <a:stretch>
            <a:fillRect/>
          </a:stretch>
        </p:blipFill>
        <p:spPr>
          <a:xfrm>
            <a:off x="248177" y="2514600"/>
            <a:ext cx="8647645" cy="2018250"/>
          </a:xfrm>
          <a:prstGeom prst="rect">
            <a:avLst/>
          </a:prstGeom>
        </p:spPr>
      </p:pic>
    </p:spTree>
    <p:extLst>
      <p:ext uri="{BB962C8B-B14F-4D97-AF65-F5344CB8AC3E}">
        <p14:creationId xmlns:p14="http://schemas.microsoft.com/office/powerpoint/2010/main" val="320103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stomShape 1">
            <a:extLst>
              <a:ext uri="{FF2B5EF4-FFF2-40B4-BE49-F238E27FC236}">
                <a16:creationId xmlns:a16="http://schemas.microsoft.com/office/drawing/2014/main" id="{DEDF797A-5A2A-4D26-9CED-D5B860DC9C53}"/>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P802.15.7a</a:t>
            </a:r>
            <a:endParaRPr lang="en-US" sz="2400" spc="-1" dirty="0"/>
          </a:p>
        </p:txBody>
      </p:sp>
      <p:graphicFrame>
        <p:nvGraphicFramePr>
          <p:cNvPr id="4" name="Table 5">
            <a:extLst>
              <a:ext uri="{FF2B5EF4-FFF2-40B4-BE49-F238E27FC236}">
                <a16:creationId xmlns:a16="http://schemas.microsoft.com/office/drawing/2014/main" id="{02C17AD9-7525-4A56-9B83-80AD658F708F}"/>
              </a:ext>
            </a:extLst>
          </p:cNvPr>
          <p:cNvGraphicFramePr/>
          <p:nvPr>
            <p:extLst>
              <p:ext uri="{D42A27DB-BD31-4B8C-83A1-F6EECF244321}">
                <p14:modId xmlns:p14="http://schemas.microsoft.com/office/powerpoint/2010/main" val="4181507683"/>
              </p:ext>
            </p:extLst>
          </p:nvPr>
        </p:nvGraphicFramePr>
        <p:xfrm>
          <a:off x="981855" y="2286000"/>
          <a:ext cx="7176870" cy="3129000"/>
        </p:xfrm>
        <a:graphic>
          <a:graphicData uri="http://schemas.openxmlformats.org/drawingml/2006/table">
            <a:tbl>
              <a:tblPr/>
              <a:tblGrid>
                <a:gridCol w="618345">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gridCol w="1834125">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47580">
                <a:tc>
                  <a:txBody>
                    <a:bodyPr/>
                    <a:lstStyle/>
                    <a:p>
                      <a:pPr algn="ctr">
                        <a:lnSpc>
                          <a:spcPct val="100000"/>
                        </a:lnSpc>
                      </a:pPr>
                      <a:r>
                        <a:rPr lang="en-US" sz="1400" b="0" strike="noStrike" spc="-1" dirty="0">
                          <a:solidFill>
                            <a:srgbClr val="000000"/>
                          </a:solidFill>
                          <a:latin typeface="Arial"/>
                          <a:ea typeface="DejaVu Sans"/>
                        </a:rPr>
                        <a:t>192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10-Nov-2022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Technical Letter Ballot for P802.15.7a/D2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445 (175 T, 270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24720">
                <a:tc>
                  <a:txBody>
                    <a:bodyPr/>
                    <a:lstStyle/>
                    <a:p>
                      <a:pPr algn="ctr">
                        <a:lnSpc>
                          <a:spcPct val="100000"/>
                        </a:lnSpc>
                      </a:pPr>
                      <a:r>
                        <a:rPr lang="en-US" sz="1400" b="0" strike="noStrike" spc="-1" dirty="0">
                          <a:solidFill>
                            <a:srgbClr val="000000"/>
                          </a:solidFill>
                          <a:latin typeface="Arial"/>
                          <a:ea typeface="DejaVu Sans"/>
                        </a:rPr>
                        <a:t>195</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17-Feb-2023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First recirculation draft, P802.15.7a/D3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143 (57 T, 86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78060">
                <a:tc>
                  <a:txBody>
                    <a:bodyPr/>
                    <a:lstStyle/>
                    <a:p>
                      <a:pPr algn="ctr">
                        <a:lnSpc>
                          <a:spcPct val="100000"/>
                        </a:lnSpc>
                      </a:pPr>
                      <a:r>
                        <a:rPr lang="en-US" sz="1400" b="0" strike="noStrike" spc="-1" dirty="0">
                          <a:solidFill>
                            <a:srgbClr val="000000"/>
                          </a:solidFill>
                          <a:latin typeface="Arial"/>
                          <a:ea typeface="DejaVu Sans"/>
                        </a:rPr>
                        <a:t>196</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08-June-2023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l">
                        <a:lnSpc>
                          <a:spcPct val="100000"/>
                        </a:lnSpc>
                      </a:pPr>
                      <a:r>
                        <a:rPr lang="en-US" sz="1400" b="0" strike="noStrike" spc="-1" dirty="0">
                          <a:solidFill>
                            <a:srgbClr val="000000"/>
                          </a:solidFill>
                          <a:latin typeface="Arial"/>
                          <a:ea typeface="DejaVu Sans"/>
                        </a:rPr>
                        <a:t>Second recirculation draft, P802.15.7a/D4</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74 (45 T, 29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5710">
                <a:tc>
                  <a:txBody>
                    <a:bodyPr/>
                    <a:lstStyle/>
                    <a:p>
                      <a:pPr algn="ctr"/>
                      <a:r>
                        <a:rPr lang="en-US" sz="1400" dirty="0"/>
                        <a:t>198</a:t>
                      </a:r>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25-Aug-2023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Third recirculation draft, P802.15.7a/D5</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19 (0 T, 19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45710">
                <a:tc>
                  <a:txBody>
                    <a:bodyPr/>
                    <a:lstStyle/>
                    <a:p>
                      <a:pPr algn="ctr"/>
                      <a:r>
                        <a:rPr lang="en-US" sz="1400" dirty="0"/>
                        <a:t>199</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06-Oct-2023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Fourth recirculation draft, P802.15.7a/D6</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3581626"/>
                  </a:ext>
                </a:extLst>
              </a:tr>
              <a:tr h="145710">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solidFill>
                          <a:schemeClr val="tx1"/>
                        </a:solidFil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4165853808"/>
                  </a:ext>
                </a:extLst>
              </a:tr>
              <a:tr h="437400">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681 (277 T, 404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4868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D8250AFB-016A-42FC-A8E9-B973095C4EB4}"/>
              </a:ext>
            </a:extLst>
          </p:cNvPr>
          <p:cNvSpPr/>
          <p:nvPr/>
        </p:nvSpPr>
        <p:spPr>
          <a:xfrm>
            <a:off x="609600" y="10668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latin typeface="Arial"/>
            </a:endParaRPr>
          </a:p>
        </p:txBody>
      </p:sp>
      <p:sp>
        <p:nvSpPr>
          <p:cNvPr id="3" name="CustomShape 2">
            <a:extLst>
              <a:ext uri="{FF2B5EF4-FFF2-40B4-BE49-F238E27FC236}">
                <a16:creationId xmlns:a16="http://schemas.microsoft.com/office/drawing/2014/main" id="{EAB070E7-684B-41CD-B561-A2240905009F}"/>
              </a:ext>
            </a:extLst>
          </p:cNvPr>
          <p:cNvSpPr/>
          <p:nvPr/>
        </p:nvSpPr>
        <p:spPr>
          <a:xfrm>
            <a:off x="685800" y="2038260"/>
            <a:ext cx="7768980" cy="37529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a:t>
            </a:r>
            <a:r>
              <a:rPr lang="en-US" sz="1800" b="1" spc="-1" dirty="0">
                <a:latin typeface="Times New Roman"/>
                <a:ea typeface="MS Gothic"/>
              </a:rPr>
              <a:t>Coordination (MEC) requested </a:t>
            </a:r>
            <a:r>
              <a:rPr lang="en-US" b="1" spc="-1" dirty="0">
                <a:latin typeface="Times New Roman"/>
                <a:ea typeface="MS Gothic"/>
              </a:rPr>
              <a:t>22</a:t>
            </a:r>
            <a:r>
              <a:rPr lang="en-US" sz="1800" b="1" spc="-1" dirty="0">
                <a:latin typeface="Times New Roman"/>
                <a:ea typeface="MS Gothic"/>
              </a:rPr>
              <a:t> September 2023 and completed </a:t>
            </a:r>
            <a:r>
              <a:rPr lang="en-US" b="1" spc="-1" dirty="0">
                <a:latin typeface="Times New Roman"/>
                <a:ea typeface="MS Gothic"/>
              </a:rPr>
              <a:t>6</a:t>
            </a:r>
            <a:r>
              <a:rPr lang="en-US" sz="1800" b="1" spc="-1" dirty="0">
                <a:latin typeface="Times New Roman"/>
                <a:ea typeface="MS Gothic"/>
              </a:rPr>
              <a:t> October 2023</a:t>
            </a:r>
          </a:p>
          <a:p>
            <a:endParaRPr lang="en-US" sz="1400" spc="-1" dirty="0">
              <a:solidFill>
                <a:srgbClr val="00B0F0"/>
              </a:solidFill>
            </a:endParaRPr>
          </a:p>
          <a:p>
            <a:pPr marL="285750" indent="-285750">
              <a:buFontTx/>
              <a:buChar char="-"/>
            </a:pPr>
            <a:r>
              <a:rPr lang="en-US" sz="1400" dirty="0"/>
              <a:t>Received from Michelle Turner Thu 10/19/2023 4:09 AM (HI time)</a:t>
            </a:r>
          </a:p>
          <a:p>
            <a:pPr marL="914400"/>
            <a:endParaRPr lang="en-US" sz="1400" dirty="0"/>
          </a:p>
          <a:p>
            <a:pPr marL="914400"/>
            <a:r>
              <a:rPr lang="en-US" sz="1400" dirty="0"/>
              <a:t>Hi Clint,</a:t>
            </a:r>
          </a:p>
          <a:p>
            <a:pPr marL="914400"/>
            <a:endParaRPr lang="en-US" sz="1400" dirty="0"/>
          </a:p>
          <a:p>
            <a:pPr marL="914400"/>
            <a:r>
              <a:rPr lang="en-US" sz="1400" dirty="0"/>
              <a:t>Please let this email serve as the official MEC for IEEE P802.15.7a. My comment is:</a:t>
            </a:r>
          </a:p>
          <a:p>
            <a:pPr marL="914400"/>
            <a:r>
              <a:rPr lang="en-US" sz="1400" dirty="0"/>
              <a:t>This draft meets all editorial requirements.</a:t>
            </a:r>
          </a:p>
          <a:p>
            <a:pPr marL="914400"/>
            <a:endParaRPr lang="en-US" sz="1400" dirty="0"/>
          </a:p>
          <a:p>
            <a:pPr marL="914400"/>
            <a:r>
              <a:rPr lang="de-DE" sz="1400" dirty="0"/>
              <a:t>Michelle Turner</a:t>
            </a:r>
          </a:p>
          <a:p>
            <a:pPr marL="914400"/>
            <a:r>
              <a:rPr lang="de-DE" sz="1400" dirty="0"/>
              <a:t>Senior Manager, Content Production and Management</a:t>
            </a:r>
          </a:p>
          <a:p>
            <a:pPr marL="914400"/>
            <a:r>
              <a:rPr lang="de-DE" sz="1400" dirty="0"/>
              <a:t>IEEE Standards Association</a:t>
            </a:r>
          </a:p>
          <a:p>
            <a:pPr marL="914400"/>
            <a:r>
              <a:rPr lang="de-DE" sz="1400" dirty="0"/>
              <a:t>e-mail: m.d.turner@ieee.org</a:t>
            </a:r>
          </a:p>
          <a:p>
            <a:pPr marL="914400"/>
            <a:r>
              <a:rPr lang="de-DE" sz="1400" dirty="0"/>
              <a:t>PH: +1 732 562 3825; FAX: +1 732 562 1571 </a:t>
            </a:r>
          </a:p>
          <a:p>
            <a:pPr marL="914400"/>
            <a:r>
              <a:rPr lang="de-DE" sz="1400" dirty="0"/>
              <a:t>Cell: +1 732 540 2992 </a:t>
            </a:r>
          </a:p>
        </p:txBody>
      </p:sp>
    </p:spTree>
    <p:extLst>
      <p:ext uri="{BB962C8B-B14F-4D97-AF65-F5344CB8AC3E}">
        <p14:creationId xmlns:p14="http://schemas.microsoft.com/office/powerpoint/2010/main" val="4742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4E963674-3553-4DB8-A8DD-3CE301B3AA3B}"/>
              </a:ext>
            </a:extLst>
          </p:cNvPr>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a:t>
            </a:r>
          </a:p>
          <a:p>
            <a:pPr algn="ctr">
              <a:lnSpc>
                <a:spcPct val="100000"/>
              </a:lnSpc>
            </a:pPr>
            <a:br>
              <a:rPr lang="en-US" sz="2400" b="1" spc="-1" dirty="0">
                <a:solidFill>
                  <a:srgbClr val="000000"/>
                </a:solidFill>
                <a:latin typeface="Times New Roman"/>
                <a:ea typeface="MS Gothic"/>
              </a:rPr>
            </a:br>
            <a:r>
              <a:rPr lang="en-US" sz="2400" b="1" spc="-1" dirty="0">
                <a:solidFill>
                  <a:srgbClr val="000000"/>
                </a:solidFill>
                <a:latin typeface="Times New Roman"/>
                <a:ea typeface="MS Gothic"/>
              </a:rPr>
              <a:t>There are no (0) “Disapprove” votes and no (0) must-be-satisfied comments.</a:t>
            </a:r>
            <a:endParaRPr lang="en-US" sz="2400" spc="-1" dirty="0">
              <a:solidFill>
                <a:srgbClr val="FF0000"/>
              </a:solidFill>
              <a:latin typeface="Arial"/>
            </a:endParaRPr>
          </a:p>
        </p:txBody>
      </p:sp>
    </p:spTree>
    <p:extLst>
      <p:ext uri="{BB962C8B-B14F-4D97-AF65-F5344CB8AC3E}">
        <p14:creationId xmlns:p14="http://schemas.microsoft.com/office/powerpoint/2010/main" val="14791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a:extLst>
              <a:ext uri="{FF2B5EF4-FFF2-40B4-BE49-F238E27FC236}">
                <a16:creationId xmlns:a16="http://schemas.microsoft.com/office/drawing/2014/main" id="{DFAC5166-37B0-48AB-BA3A-44418CB76590}"/>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P802.15.7a</a:t>
            </a:r>
            <a:r>
              <a:rPr lang="en-US" sz="2400" b="1" spc="-1" dirty="0">
                <a:solidFill>
                  <a:srgbClr val="000000"/>
                </a:solidFill>
                <a:latin typeface="Times New Roman"/>
                <a:ea typeface="MS Gothic"/>
              </a:rPr>
              <a:t> Timeline</a:t>
            </a:r>
            <a:endParaRPr lang="en-US" sz="2400" spc="-1" dirty="0">
              <a:latin typeface="Arial"/>
            </a:endParaRPr>
          </a:p>
        </p:txBody>
      </p:sp>
      <p:graphicFrame>
        <p:nvGraphicFramePr>
          <p:cNvPr id="3" name="Table 5">
            <a:extLst>
              <a:ext uri="{FF2B5EF4-FFF2-40B4-BE49-F238E27FC236}">
                <a16:creationId xmlns:a16="http://schemas.microsoft.com/office/drawing/2014/main" id="{25AB9B20-2EB5-4C90-9806-5B797DBB5696}"/>
              </a:ext>
            </a:extLst>
          </p:cNvPr>
          <p:cNvGraphicFramePr/>
          <p:nvPr>
            <p:extLst>
              <p:ext uri="{D42A27DB-BD31-4B8C-83A1-F6EECF244321}">
                <p14:modId xmlns:p14="http://schemas.microsoft.com/office/powerpoint/2010/main" val="1552719294"/>
              </p:ext>
            </p:extLst>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15,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14,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Times New Roman"/>
                          <a:ea typeface="MS Gothic"/>
                        </a:rPr>
                        <a:t>Second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Mar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Apr 2,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chemeClr val="tx1"/>
                          </a:solidFill>
                          <a:latin typeface="Times New Roman"/>
                          <a:ea typeface="MS Gothic"/>
                        </a:rPr>
                        <a:t>Third SA Ballot</a:t>
                      </a:r>
                      <a:endParaRPr lang="en-US" sz="1400" b="0" strike="noStrike" spc="-1">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May 20,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June</a:t>
                      </a:r>
                      <a:r>
                        <a:rPr lang="en-US" sz="1400" b="0" strike="noStrike" spc="-1" baseline="0" dirty="0">
                          <a:solidFill>
                            <a:schemeClr val="tx1"/>
                          </a:solidFill>
                          <a:latin typeface="Times New Roman"/>
                          <a:ea typeface="MS Gothic"/>
                        </a:rPr>
                        <a:t> 5,</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EC to </a:t>
                      </a:r>
                      <a:r>
                        <a:rPr lang="en-US" sz="1400" b="0" strike="noStrike" spc="-1" dirty="0" err="1">
                          <a:solidFill>
                            <a:schemeClr val="tx1"/>
                          </a:solidFill>
                          <a:latin typeface="Times New Roman"/>
                          <a:ea typeface="MS Gothic"/>
                        </a:rPr>
                        <a:t>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July 19,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Times New Roman"/>
                          <a:ea typeface="MS Gothic"/>
                        </a:rPr>
                        <a:t>Revcom</a:t>
                      </a:r>
                      <a:r>
                        <a:rPr lang="en-US" sz="1400" b="0" strike="noStrike" spc="-1" dirty="0">
                          <a:solidFill>
                            <a:schemeClr val="tx1"/>
                          </a:solidFill>
                          <a:latin typeface="Times New Roman"/>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Sep 26,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83820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20498</TotalTime>
  <Words>792</Words>
  <Application>Microsoft Office PowerPoint</Application>
  <PresentationFormat>On-screen Show (4:3)</PresentationFormat>
  <Paragraphs>116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lpstr>Motions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Clint Powell2</cp:lastModifiedBy>
  <cp:revision>1144</cp:revision>
  <cp:lastPrinted>2017-05-07T15:48:38Z</cp:lastPrinted>
  <dcterms:created xsi:type="dcterms:W3CDTF">2010-05-15T17:50:32Z</dcterms:created>
  <dcterms:modified xsi:type="dcterms:W3CDTF">2023-11-15T03:17:06Z</dcterms:modified>
</cp:coreProperties>
</file>