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293" r:id="rId3"/>
    <p:sldId id="294" r:id="rId4"/>
    <p:sldId id="295" r:id="rId5"/>
    <p:sldId id="296" r:id="rId6"/>
    <p:sldId id="307" r:id="rId7"/>
    <p:sldId id="306" r:id="rId8"/>
    <p:sldId id="315"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9900"/>
    <a:srgbClr val="FF9933"/>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5320" autoAdjust="0"/>
  </p:normalViewPr>
  <p:slideViewPr>
    <p:cSldViewPr>
      <p:cViewPr varScale="1">
        <p:scale>
          <a:sx n="79" d="100"/>
          <a:sy n="79" d="100"/>
        </p:scale>
        <p:origin x="1512"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54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2</a:t>
            </a:fld>
            <a:endParaRPr lang="en-US" altLang="en-US"/>
          </a:p>
        </p:txBody>
      </p:sp>
    </p:spTree>
    <p:extLst>
      <p:ext uri="{BB962C8B-B14F-4D97-AF65-F5344CB8AC3E}">
        <p14:creationId xmlns:p14="http://schemas.microsoft.com/office/powerpoint/2010/main" val="241399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3</a:t>
            </a:fld>
            <a:endParaRPr lang="en-US" altLang="en-US"/>
          </a:p>
        </p:txBody>
      </p:sp>
    </p:spTree>
    <p:extLst>
      <p:ext uri="{BB962C8B-B14F-4D97-AF65-F5344CB8AC3E}">
        <p14:creationId xmlns:p14="http://schemas.microsoft.com/office/powerpoint/2010/main" val="2937026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4</a:t>
            </a:fld>
            <a:endParaRPr lang="en-US" altLang="en-US"/>
          </a:p>
        </p:txBody>
      </p:sp>
    </p:spTree>
    <p:extLst>
      <p:ext uri="{BB962C8B-B14F-4D97-AF65-F5344CB8AC3E}">
        <p14:creationId xmlns:p14="http://schemas.microsoft.com/office/powerpoint/2010/main" val="3299797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5</a:t>
            </a:fld>
            <a:endParaRPr lang="en-US" altLang="en-US"/>
          </a:p>
        </p:txBody>
      </p:sp>
    </p:spTree>
    <p:extLst>
      <p:ext uri="{BB962C8B-B14F-4D97-AF65-F5344CB8AC3E}">
        <p14:creationId xmlns:p14="http://schemas.microsoft.com/office/powerpoint/2010/main" val="2022958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6</a:t>
            </a:fld>
            <a:endParaRPr lang="en-US" altLang="en-US"/>
          </a:p>
        </p:txBody>
      </p:sp>
    </p:spTree>
    <p:extLst>
      <p:ext uri="{BB962C8B-B14F-4D97-AF65-F5344CB8AC3E}">
        <p14:creationId xmlns:p14="http://schemas.microsoft.com/office/powerpoint/2010/main" val="3568839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7</a:t>
            </a:fld>
            <a:endParaRPr lang="en-US" altLang="en-US"/>
          </a:p>
        </p:txBody>
      </p:sp>
    </p:spTree>
    <p:extLst>
      <p:ext uri="{BB962C8B-B14F-4D97-AF65-F5344CB8AC3E}">
        <p14:creationId xmlns:p14="http://schemas.microsoft.com/office/powerpoint/2010/main" val="3015473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B223389C-7FC9-4CDC-9216-560B2E2AA30A}" type="slidenum">
              <a:rPr lang="en-US" altLang="en-US" smtClean="0"/>
              <a:pPr>
                <a:defRPr/>
              </a:pPr>
              <a:t>‹#›</a:t>
            </a:fld>
            <a:endParaRPr lang="en-US" altLang="en-US" dirty="0"/>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a:t>
            </a:r>
            <a:r>
              <a:rPr lang="en-GB" altLang="en-US" b="1" dirty="0" smtClean="0">
                <a:solidFill>
                  <a:schemeClr val="tx1"/>
                </a:solidFill>
              </a:rPr>
              <a:t>15-23-0583-01-04ad</a:t>
            </a:r>
            <a:endParaRPr lang="en-GB" altLang="en-US" b="1" dirty="0">
              <a:solidFill>
                <a:schemeClr val="tx1"/>
              </a:solidFill>
            </a:endParaRP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US" dirty="0"/>
              <a:t>November</a:t>
            </a:r>
            <a:r>
              <a:rPr lang="en-GB" dirty="0"/>
              <a:t> 2023</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US" altLang="en-US" sz="1200" dirty="0" err="1">
                <a:latin typeface="Times New Roman" panose="02020603050405020304" pitchFamily="18" charset="0"/>
              </a:rPr>
              <a:t>Sangsunng</a:t>
            </a:r>
            <a:r>
              <a:rPr lang="en-GB" dirty="0"/>
              <a:t> Choi (KMU)</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218720"/>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 Potential application for the Next Generation SUN PHYs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a:t>
            </a:r>
            <a:r>
              <a:rPr lang="en-US" altLang="en-US" sz="1600" dirty="0" smtClean="0">
                <a:latin typeface="Times New Roman" panose="02020603050405020304" pitchFamily="18" charset="0"/>
              </a:rPr>
              <a:t>14, </a:t>
            </a:r>
            <a:r>
              <a:rPr lang="en-US" altLang="en-US" sz="1600" dirty="0">
                <a:latin typeface="Times New Roman" panose="02020603050405020304" pitchFamily="18" charset="0"/>
              </a:rPr>
              <a:t>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Sangsunng</a:t>
            </a:r>
            <a:r>
              <a:rPr lang="en-US" altLang="en-US" sz="1600" dirty="0">
                <a:latin typeface="Times New Roman" panose="02020603050405020304" pitchFamily="18" charset="0"/>
              </a:rPr>
              <a:t> Choi (KMU)</a:t>
            </a:r>
            <a:r>
              <a:rPr lang="en-US" altLang="ko-KR" sz="1600" dirty="0">
                <a:latin typeface="Times New Roman" panose="02020603050405020304" pitchFamily="18" charset="0"/>
              </a:rPr>
              <a:t>, Tae-Joon Park, Jaesun Cha, </a:t>
            </a:r>
            <a:r>
              <a:rPr lang="en-US" altLang="ko-KR" sz="1600" dirty="0" err="1">
                <a:latin typeface="Times New Roman" panose="02020603050405020304" pitchFamily="18" charset="0"/>
              </a:rPr>
              <a:t>Kyeseon</a:t>
            </a:r>
            <a:r>
              <a:rPr lang="en-US" altLang="ko-KR" sz="1600" dirty="0">
                <a:latin typeface="Times New Roman" panose="02020603050405020304" pitchFamily="18" charset="0"/>
              </a:rPr>
              <a:t> Lee (ETRI)</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SG Next Generation SUN PHYs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This contribution describes a potential application for Next Generation SUN </a:t>
            </a:r>
            <a:r>
              <a:rPr lang="en-US" altLang="en-US" sz="1600" dirty="0" err="1">
                <a:latin typeface="Times New Roman" panose="02020603050405020304" pitchFamily="18" charset="0"/>
              </a:rPr>
              <a:t>PHYs.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Discussion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dirty="0"/>
              <a:t>Industrial Applications(I)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fontScale="92500" lnSpcReduction="10000"/>
          </a:bodyPr>
          <a:lstStyle/>
          <a:p>
            <a:pPr>
              <a:buFont typeface="Wingdings" panose="05000000000000000000" pitchFamily="2" charset="2"/>
              <a:buChar char="v"/>
            </a:pPr>
            <a:r>
              <a:rPr lang="en-US" altLang="en-US" sz="2000" dirty="0"/>
              <a:t>Industrial communications area with increasing requirements</a:t>
            </a:r>
          </a:p>
          <a:p>
            <a:pPr marL="628650" lvl="1" indent="-228600">
              <a:buFont typeface="Wingdings" panose="05000000000000000000" pitchFamily="2" charset="2"/>
              <a:buChar char="§"/>
            </a:pPr>
            <a:r>
              <a:rPr lang="en-US" altLang="en-US" sz="1800" dirty="0"/>
              <a:t>Condition monitoring (CM)</a:t>
            </a:r>
          </a:p>
          <a:p>
            <a:pPr marL="985838" lvl="2" indent="-185738">
              <a:buFont typeface="Arial" panose="020B0604020202020204" pitchFamily="34" charset="0"/>
              <a:buChar char="–"/>
            </a:pPr>
            <a:r>
              <a:rPr lang="en-US" altLang="en-US" sz="1400" dirty="0"/>
              <a:t>State monitoring by monitoring a large number of different sensors</a:t>
            </a:r>
          </a:p>
          <a:p>
            <a:pPr marL="985838" lvl="2" indent="-185738">
              <a:buFont typeface="Arial" panose="020B0604020202020204" pitchFamily="34" charset="0"/>
              <a:buChar char="–"/>
            </a:pPr>
            <a:r>
              <a:rPr lang="en-US" altLang="en-US" sz="1400" dirty="0"/>
              <a:t>Synchronization for consistent time base for all signals form the sensors is more important than the real-time aspect. </a:t>
            </a:r>
          </a:p>
          <a:p>
            <a:pPr marL="985838" lvl="2" indent="-185738">
              <a:buFont typeface="Arial" panose="020B0604020202020204" pitchFamily="34" charset="0"/>
              <a:buChar char="–"/>
            </a:pPr>
            <a:r>
              <a:rPr lang="en-US" altLang="en-US" sz="1400" dirty="0"/>
              <a:t>ZigBee, Bluetooth</a:t>
            </a:r>
          </a:p>
          <a:p>
            <a:pPr marL="628650" lvl="1" indent="-228600">
              <a:buFont typeface="Wingdings" panose="05000000000000000000" pitchFamily="2" charset="2"/>
              <a:buChar char="§"/>
            </a:pPr>
            <a:r>
              <a:rPr lang="en-US" altLang="en-US" sz="1800" dirty="0"/>
              <a:t>Process automation (PA)</a:t>
            </a:r>
          </a:p>
          <a:p>
            <a:pPr marL="985838" lvl="2" indent="-185738">
              <a:buFont typeface="Arial" panose="020B0604020202020204" pitchFamily="34" charset="0"/>
              <a:buChar char="–"/>
            </a:pPr>
            <a:r>
              <a:rPr lang="en-US" altLang="en-US" sz="1400" dirty="0"/>
              <a:t>Continuous production processes for large quantities of a certain product</a:t>
            </a:r>
          </a:p>
          <a:p>
            <a:pPr marL="985838" lvl="2" indent="-185738">
              <a:buFont typeface="Arial" panose="020B0604020202020204" pitchFamily="34" charset="0"/>
              <a:buChar char="–"/>
            </a:pPr>
            <a:r>
              <a:rPr lang="en-US" altLang="en-US" sz="1400" dirty="0"/>
              <a:t>For quality assurance, high data rates must be allowed to recode and/or transmit very large amounts of data</a:t>
            </a:r>
          </a:p>
          <a:p>
            <a:pPr marL="985838" lvl="2" indent="-185738">
              <a:buFont typeface="Arial" panose="020B0604020202020204" pitchFamily="34" charset="0"/>
              <a:buChar char="–"/>
            </a:pPr>
            <a:r>
              <a:rPr lang="en-US" altLang="en-US" sz="1400" dirty="0" err="1"/>
              <a:t>WirelessHART</a:t>
            </a:r>
            <a:r>
              <a:rPr lang="en-US" altLang="en-US" sz="1400" dirty="0"/>
              <a:t>, WSAN</a:t>
            </a:r>
          </a:p>
          <a:p>
            <a:pPr marL="628650" lvl="1" indent="-228600">
              <a:buFont typeface="Wingdings" panose="05000000000000000000" pitchFamily="2" charset="2"/>
              <a:buChar char="§"/>
            </a:pPr>
            <a:r>
              <a:rPr lang="en-US" altLang="en-US" sz="1800" dirty="0"/>
              <a:t>Factory automation (FA)</a:t>
            </a:r>
          </a:p>
          <a:p>
            <a:pPr marL="985838" lvl="2" indent="-185738">
              <a:buFont typeface="Arial" panose="020B0604020202020204" pitchFamily="34" charset="0"/>
              <a:buChar char="–"/>
            </a:pPr>
            <a:r>
              <a:rPr lang="en-US" altLang="en-US" sz="1400" dirty="0"/>
              <a:t>Discrete manufacturing processes for machining, assembling, testing, packing, </a:t>
            </a:r>
            <a:r>
              <a:rPr lang="en-US" altLang="en-US" sz="1400" dirty="0" err="1"/>
              <a:t>etc</a:t>
            </a:r>
            <a:endParaRPr lang="en-US" altLang="en-US" sz="1400" dirty="0"/>
          </a:p>
          <a:p>
            <a:pPr marL="985838" lvl="2" indent="-185738">
              <a:buFont typeface="Arial" panose="020B0604020202020204" pitchFamily="34" charset="0"/>
              <a:buChar char="–"/>
            </a:pPr>
            <a:r>
              <a:rPr lang="en-US" altLang="en-US" sz="1400" dirty="0"/>
              <a:t>Closed loop feedback systems for each distinct </a:t>
            </a:r>
            <a:r>
              <a:rPr lang="en-US" altLang="en-US" sz="1400" dirty="0" err="1"/>
              <a:t>stpes</a:t>
            </a:r>
            <a:r>
              <a:rPr lang="en-US" altLang="en-US" sz="1400" dirty="0"/>
              <a:t> are automated and controlled by a variable number of sensors and actuators</a:t>
            </a:r>
          </a:p>
          <a:p>
            <a:pPr marL="985838" lvl="2" indent="-185738">
              <a:buFont typeface="Arial" panose="020B0604020202020204" pitchFamily="34" charset="0"/>
              <a:buChar char="–"/>
            </a:pPr>
            <a:r>
              <a:rPr lang="en-US" altLang="en-US" sz="1400" b="1" dirty="0"/>
              <a:t>Very short and fast movements</a:t>
            </a:r>
            <a:r>
              <a:rPr lang="en-US" altLang="en-US" sz="1400" dirty="0"/>
              <a:t> have to be controlled in a limited spatial extent</a:t>
            </a:r>
          </a:p>
          <a:p>
            <a:pPr marL="985838" lvl="2" indent="-185738">
              <a:buFont typeface="Arial" panose="020B0604020202020204" pitchFamily="34" charset="0"/>
              <a:buChar char="–"/>
            </a:pPr>
            <a:r>
              <a:rPr lang="en-US" altLang="en-US" sz="1400" b="1" dirty="0"/>
              <a:t>No standardized wireless technologies yet</a:t>
            </a:r>
            <a:endParaRPr lang="en-US" altLang="en-US" sz="1800" b="1" dirty="0"/>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563658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dirty="0"/>
              <a:t>Industrial Applications(II)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a:bodyPr>
          <a:lstStyle/>
          <a:p>
            <a:pPr>
              <a:buFont typeface="Wingdings" panose="05000000000000000000" pitchFamily="2" charset="2"/>
              <a:buChar char="v"/>
            </a:pPr>
            <a:r>
              <a:rPr lang="en-US" altLang="en-US" sz="2000" dirty="0"/>
              <a:t>Requirements for industrial applications</a:t>
            </a:r>
          </a:p>
          <a:p>
            <a:pPr marL="628650" lvl="1" indent="-228600">
              <a:buFont typeface="Wingdings" panose="05000000000000000000" pitchFamily="2" charset="2"/>
              <a:buChar char="§"/>
            </a:pPr>
            <a:r>
              <a:rPr lang="en-US" altLang="en-US" sz="1800" dirty="0"/>
              <a:t>Requirements of industrial real-time classes</a:t>
            </a:r>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800100" lvl="2" indent="0"/>
            <a:endParaRPr lang="en-US" altLang="en-US" sz="1400" dirty="0"/>
          </a:p>
          <a:p>
            <a:pPr marL="628650" lvl="1" indent="-228600">
              <a:buFont typeface="Wingdings" panose="05000000000000000000" pitchFamily="2" charset="2"/>
              <a:buChar char="§"/>
            </a:pPr>
            <a:r>
              <a:rPr lang="en-US" altLang="en-US" sz="1800" dirty="0"/>
              <a:t>Requirements of industrial applications</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3</a:t>
            </a:fld>
            <a:endParaRPr lang="en-US" altLang="en-US">
              <a:solidFill>
                <a:schemeClr val="tx1"/>
              </a:solidFill>
            </a:endParaRPr>
          </a:p>
        </p:txBody>
      </p:sp>
      <p:pic>
        <p:nvPicPr>
          <p:cNvPr id="4" name="그림 3">
            <a:extLst>
              <a:ext uri="{FF2B5EF4-FFF2-40B4-BE49-F238E27FC236}">
                <a16:creationId xmlns:a16="http://schemas.microsoft.com/office/drawing/2014/main" id="{5B37372C-80B8-4F1E-81C5-73603040A581}"/>
              </a:ext>
            </a:extLst>
          </p:cNvPr>
          <p:cNvPicPr>
            <a:picLocks noChangeAspect="1"/>
          </p:cNvPicPr>
          <p:nvPr/>
        </p:nvPicPr>
        <p:blipFill>
          <a:blip r:embed="rId3"/>
          <a:stretch>
            <a:fillRect/>
          </a:stretch>
        </p:blipFill>
        <p:spPr>
          <a:xfrm>
            <a:off x="5524946" y="2964992"/>
            <a:ext cx="3419872" cy="2768264"/>
          </a:xfrm>
          <a:prstGeom prst="rect">
            <a:avLst/>
          </a:prstGeom>
        </p:spPr>
      </p:pic>
      <p:sp>
        <p:nvSpPr>
          <p:cNvPr id="9" name="직사각형 8">
            <a:extLst>
              <a:ext uri="{FF2B5EF4-FFF2-40B4-BE49-F238E27FC236}">
                <a16:creationId xmlns:a16="http://schemas.microsoft.com/office/drawing/2014/main" id="{46AA73DD-8F08-4C8C-81F8-A6A858283EBF}"/>
              </a:ext>
            </a:extLst>
          </p:cNvPr>
          <p:cNvSpPr/>
          <p:nvPr/>
        </p:nvSpPr>
        <p:spPr>
          <a:xfrm>
            <a:off x="627063" y="6212582"/>
            <a:ext cx="8352928" cy="246221"/>
          </a:xfrm>
          <a:prstGeom prst="rect">
            <a:avLst/>
          </a:prstGeom>
        </p:spPr>
        <p:txBody>
          <a:bodyPr wrap="square">
            <a:spAutoFit/>
          </a:bodyPr>
          <a:lstStyle/>
          <a:p>
            <a:pPr marL="0" lvl="2"/>
            <a:r>
              <a:rPr lang="en-US" altLang="ko-KR" sz="1000" i="1" dirty="0">
                <a:solidFill>
                  <a:schemeClr val="tx1"/>
                </a:solidFill>
                <a:latin typeface="Arial" panose="020B0604020202020204" pitchFamily="34" charset="0"/>
                <a:ea typeface="굴림" panose="020B0600000101010101" pitchFamily="50" charset="-127"/>
                <a:cs typeface="Arial" panose="020B0604020202020204" pitchFamily="34" charset="0"/>
              </a:rPr>
              <a:t>※ Source: Steven Dietrich et al., “Performance Indicators and Use Case Analysis for Wireless Networks in Factory Automation“, IEEE ETFA 2017</a:t>
            </a:r>
          </a:p>
        </p:txBody>
      </p:sp>
      <p:grpSp>
        <p:nvGrpSpPr>
          <p:cNvPr id="8" name="그룹 7">
            <a:extLst>
              <a:ext uri="{FF2B5EF4-FFF2-40B4-BE49-F238E27FC236}">
                <a16:creationId xmlns:a16="http://schemas.microsoft.com/office/drawing/2014/main" id="{BFC3DDAF-3AB1-4CE1-8FAF-1625E2D7626C}"/>
              </a:ext>
            </a:extLst>
          </p:cNvPr>
          <p:cNvGrpSpPr/>
          <p:nvPr/>
        </p:nvGrpSpPr>
        <p:grpSpPr>
          <a:xfrm>
            <a:off x="1043608" y="2504011"/>
            <a:ext cx="4301277" cy="1152128"/>
            <a:chOff x="1043608" y="2504011"/>
            <a:chExt cx="4301277" cy="1152128"/>
          </a:xfrm>
        </p:grpSpPr>
        <p:pic>
          <p:nvPicPr>
            <p:cNvPr id="3" name="그림 2">
              <a:extLst>
                <a:ext uri="{FF2B5EF4-FFF2-40B4-BE49-F238E27FC236}">
                  <a16:creationId xmlns:a16="http://schemas.microsoft.com/office/drawing/2014/main" id="{C31067CC-0D89-4BC2-8FE2-98AF6839ECAF}"/>
                </a:ext>
              </a:extLst>
            </p:cNvPr>
            <p:cNvPicPr>
              <a:picLocks noChangeAspect="1"/>
            </p:cNvPicPr>
            <p:nvPr/>
          </p:nvPicPr>
          <p:blipFill>
            <a:blip r:embed="rId4"/>
            <a:stretch>
              <a:fillRect/>
            </a:stretch>
          </p:blipFill>
          <p:spPr>
            <a:xfrm>
              <a:off x="1043608" y="2504011"/>
              <a:ext cx="4301277" cy="1152128"/>
            </a:xfrm>
            <a:prstGeom prst="rect">
              <a:avLst/>
            </a:prstGeom>
          </p:spPr>
        </p:pic>
        <p:sp>
          <p:nvSpPr>
            <p:cNvPr id="5" name="직사각형 4">
              <a:extLst>
                <a:ext uri="{FF2B5EF4-FFF2-40B4-BE49-F238E27FC236}">
                  <a16:creationId xmlns:a16="http://schemas.microsoft.com/office/drawing/2014/main" id="{14CD556A-D529-4DEA-B094-8FF5E103CB27}"/>
                </a:ext>
              </a:extLst>
            </p:cNvPr>
            <p:cNvSpPr/>
            <p:nvPr/>
          </p:nvSpPr>
          <p:spPr bwMode="auto">
            <a:xfrm>
              <a:off x="4572000" y="2564904"/>
              <a:ext cx="772885" cy="98992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ko-KR"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pic>
        <p:nvPicPr>
          <p:cNvPr id="2" name="그림 1">
            <a:extLst>
              <a:ext uri="{FF2B5EF4-FFF2-40B4-BE49-F238E27FC236}">
                <a16:creationId xmlns:a16="http://schemas.microsoft.com/office/drawing/2014/main" id="{65E392DB-4AB1-4415-82D3-0B141AD03796}"/>
              </a:ext>
            </a:extLst>
          </p:cNvPr>
          <p:cNvPicPr>
            <a:picLocks noChangeAspect="1"/>
          </p:cNvPicPr>
          <p:nvPr/>
        </p:nvPicPr>
        <p:blipFill>
          <a:blip r:embed="rId5"/>
          <a:stretch>
            <a:fillRect/>
          </a:stretch>
        </p:blipFill>
        <p:spPr>
          <a:xfrm>
            <a:off x="1427770" y="4567407"/>
            <a:ext cx="3420381" cy="1152128"/>
          </a:xfrm>
          <a:prstGeom prst="rect">
            <a:avLst/>
          </a:prstGeom>
        </p:spPr>
      </p:pic>
    </p:spTree>
    <p:extLst>
      <p:ext uri="{BB962C8B-B14F-4D97-AF65-F5344CB8AC3E}">
        <p14:creationId xmlns:p14="http://schemas.microsoft.com/office/powerpoint/2010/main" val="397251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3200" dirty="0"/>
              <a:t>Standardization on Industrial Network(I)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a:bodyPr>
          <a:lstStyle/>
          <a:p>
            <a:pPr>
              <a:buFont typeface="Wingdings" panose="05000000000000000000" pitchFamily="2" charset="2"/>
              <a:buChar char="v"/>
            </a:pPr>
            <a:r>
              <a:rPr lang="en-US" altLang="en-US" sz="2000" dirty="0"/>
              <a:t>Evolution of wired industrial network</a:t>
            </a:r>
          </a:p>
          <a:p>
            <a:pPr marL="628650" lvl="1" indent="-228600">
              <a:buFont typeface="Wingdings" panose="05000000000000000000" pitchFamily="2" charset="2"/>
              <a:buChar char="§"/>
            </a:pPr>
            <a:r>
              <a:rPr lang="en-US" altLang="en-US" sz="1800" dirty="0"/>
              <a:t>Isochronous real-time for closed-loop control is an essential requirements for industrial network</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4</a:t>
            </a:fld>
            <a:endParaRPr lang="en-US" altLang="en-US">
              <a:solidFill>
                <a:schemeClr val="tx1"/>
              </a:solidFill>
            </a:endParaRPr>
          </a:p>
        </p:txBody>
      </p:sp>
      <p:grpSp>
        <p:nvGrpSpPr>
          <p:cNvPr id="13" name="그룹 12">
            <a:extLst>
              <a:ext uri="{FF2B5EF4-FFF2-40B4-BE49-F238E27FC236}">
                <a16:creationId xmlns:a16="http://schemas.microsoft.com/office/drawing/2014/main" id="{8F261514-9422-4D19-9D83-A4BDE22FFE80}"/>
              </a:ext>
            </a:extLst>
          </p:cNvPr>
          <p:cNvGrpSpPr/>
          <p:nvPr/>
        </p:nvGrpSpPr>
        <p:grpSpPr>
          <a:xfrm>
            <a:off x="1160812" y="2853259"/>
            <a:ext cx="6662038" cy="3364483"/>
            <a:chOff x="2346037" y="2958034"/>
            <a:chExt cx="7384725" cy="3580878"/>
          </a:xfrm>
        </p:grpSpPr>
        <p:pic>
          <p:nvPicPr>
            <p:cNvPr id="14" name="그림 13">
              <a:extLst>
                <a:ext uri="{FF2B5EF4-FFF2-40B4-BE49-F238E27FC236}">
                  <a16:creationId xmlns:a16="http://schemas.microsoft.com/office/drawing/2014/main" id="{5B664A08-ADA1-49BA-8E68-3BC50E5F6442}"/>
                </a:ext>
              </a:extLst>
            </p:cNvPr>
            <p:cNvPicPr>
              <a:picLocks noChangeAspect="1"/>
            </p:cNvPicPr>
            <p:nvPr/>
          </p:nvPicPr>
          <p:blipFill>
            <a:blip r:embed="rId3"/>
            <a:stretch>
              <a:fillRect/>
            </a:stretch>
          </p:blipFill>
          <p:spPr>
            <a:xfrm>
              <a:off x="2346037" y="2958034"/>
              <a:ext cx="7384725" cy="3580878"/>
            </a:xfrm>
            <a:prstGeom prst="rect">
              <a:avLst/>
            </a:prstGeom>
          </p:spPr>
        </p:pic>
        <p:sp>
          <p:nvSpPr>
            <p:cNvPr id="15" name="TextBox 14">
              <a:extLst>
                <a:ext uri="{FF2B5EF4-FFF2-40B4-BE49-F238E27FC236}">
                  <a16:creationId xmlns:a16="http://schemas.microsoft.com/office/drawing/2014/main" id="{49A40355-0DF1-4B33-A5CA-D8DFCA115CF1}"/>
                </a:ext>
              </a:extLst>
            </p:cNvPr>
            <p:cNvSpPr txBox="1"/>
            <p:nvPr/>
          </p:nvSpPr>
          <p:spPr>
            <a:xfrm>
              <a:off x="4414297" y="6261913"/>
              <a:ext cx="1540523" cy="234488"/>
            </a:xfrm>
            <a:prstGeom prst="rect">
              <a:avLst/>
            </a:prstGeom>
            <a:noFill/>
          </p:spPr>
          <p:txBody>
            <a:bodyPr wrap="none" rtlCol="0">
              <a:spAutoFit/>
            </a:bodyPr>
            <a:lstStyle/>
            <a:p>
              <a:r>
                <a:rPr lang="en-US" altLang="ko-KR" sz="1050" dirty="0">
                  <a:latin typeface="Arial" panose="020B0604020202020204" pitchFamily="34" charset="0"/>
                  <a:cs typeface="Arial" panose="020B0604020202020204" pitchFamily="34" charset="0"/>
                </a:rPr>
                <a:t>source: www.sercos.org</a:t>
              </a:r>
              <a:endParaRPr lang="ko-KR" altLang="en-US" sz="105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90163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3200" dirty="0"/>
              <a:t>Standardization on Industrial Network(II)</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1105638"/>
          </a:xfrm>
        </p:spPr>
        <p:txBody>
          <a:bodyPr>
            <a:normAutofit/>
          </a:bodyPr>
          <a:lstStyle/>
          <a:p>
            <a:pPr>
              <a:buFont typeface="Wingdings" panose="05000000000000000000" pitchFamily="2" charset="2"/>
              <a:buChar char="v"/>
            </a:pPr>
            <a:r>
              <a:rPr lang="en-US" altLang="en-US" sz="2000" dirty="0"/>
              <a:t>Wireless industrial network for providing isochronous real-time service</a:t>
            </a:r>
          </a:p>
          <a:p>
            <a:pPr marL="628650" lvl="1" indent="-228600">
              <a:buFont typeface="Wingdings" panose="05000000000000000000" pitchFamily="2" charset="2"/>
              <a:buChar char="§"/>
            </a:pPr>
            <a:r>
              <a:rPr lang="en-US" altLang="en-US" sz="1800" dirty="0"/>
              <a:t>Not yet standardized</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5</a:t>
            </a:fld>
            <a:endParaRPr lang="en-US" altLang="en-US">
              <a:solidFill>
                <a:schemeClr val="tx1"/>
              </a:solidFill>
            </a:endParaRPr>
          </a:p>
        </p:txBody>
      </p:sp>
      <p:sp>
        <p:nvSpPr>
          <p:cNvPr id="20" name="AutoShape 55">
            <a:extLst>
              <a:ext uri="{FF2B5EF4-FFF2-40B4-BE49-F238E27FC236}">
                <a16:creationId xmlns:a16="http://schemas.microsoft.com/office/drawing/2014/main" id="{701996E2-E147-4186-A7A1-9E48D60F27F2}"/>
              </a:ext>
            </a:extLst>
          </p:cNvPr>
          <p:cNvSpPr>
            <a:spLocks noChangeArrowheads="1"/>
          </p:cNvSpPr>
          <p:nvPr/>
        </p:nvSpPr>
        <p:spPr bwMode="auto">
          <a:xfrm>
            <a:off x="2060007" y="3445088"/>
            <a:ext cx="1290429" cy="515075"/>
          </a:xfrm>
          <a:prstGeom prst="roundRect">
            <a:avLst>
              <a:gd name="adj" fmla="val 0"/>
            </a:avLst>
          </a:prstGeom>
          <a:solidFill>
            <a:srgbClr val="0070C0"/>
          </a:solidFill>
          <a:ln w="3175">
            <a:noFill/>
            <a:round/>
            <a:headEnd/>
            <a:tailEnd/>
          </a:ln>
        </p:spPr>
        <p:txBody>
          <a:bodyPr wrap="none" anchor="ctr"/>
          <a:lstStyle/>
          <a:p>
            <a:pPr algn="ctr" defTabSz="457200" eaLnBrk="1" fontAlgn="auto" hangingPunct="1">
              <a:spcBef>
                <a:spcPts val="0"/>
              </a:spcBef>
              <a:spcAft>
                <a:spcPts val="0"/>
              </a:spcAft>
            </a:pPr>
            <a:r>
              <a:rPr lang="en-US" altLang="ko-KR" b="1" dirty="0">
                <a:latin typeface="Arial" panose="020B0604020202020204" pitchFamily="34" charset="0"/>
                <a:ea typeface="굴림" pitchFamily="50" charset="-127"/>
                <a:cs typeface="Arial" panose="020B0604020202020204" pitchFamily="34" charset="0"/>
              </a:rPr>
              <a:t>ZigBee</a:t>
            </a:r>
          </a:p>
          <a:p>
            <a:pPr algn="ctr" defTabSz="457200" eaLnBrk="1" fontAlgn="auto" hangingPunct="1">
              <a:spcBef>
                <a:spcPts val="0"/>
              </a:spcBef>
              <a:spcAft>
                <a:spcPts val="0"/>
              </a:spcAft>
            </a:pPr>
            <a:r>
              <a:rPr lang="en-US" altLang="ko-KR" dirty="0"/>
              <a:t>IEEE802.15.4-2006</a:t>
            </a:r>
            <a:endParaRPr lang="ko-KR" altLang="en-US" dirty="0"/>
          </a:p>
        </p:txBody>
      </p:sp>
      <p:cxnSp>
        <p:nvCxnSpPr>
          <p:cNvPr id="6" name="직선 화살표 연결선 5">
            <a:extLst>
              <a:ext uri="{FF2B5EF4-FFF2-40B4-BE49-F238E27FC236}">
                <a16:creationId xmlns:a16="http://schemas.microsoft.com/office/drawing/2014/main" id="{6B33CBB0-3D0E-4A50-B3F7-08861C4E29E2}"/>
              </a:ext>
            </a:extLst>
          </p:cNvPr>
          <p:cNvCxnSpPr/>
          <p:nvPr/>
        </p:nvCxnSpPr>
        <p:spPr>
          <a:xfrm flipV="1">
            <a:off x="2001554" y="3274392"/>
            <a:ext cx="0" cy="2739532"/>
          </a:xfrm>
          <a:prstGeom prst="straightConnector1">
            <a:avLst/>
          </a:prstGeom>
          <a:noFill/>
          <a:ln w="28575" cap="flat" cmpd="sng" algn="ctr">
            <a:solidFill>
              <a:sysClr val="window" lastClr="FFFFFF">
                <a:lumMod val="65000"/>
              </a:sysClr>
            </a:solidFill>
            <a:prstDash val="solid"/>
            <a:miter lim="800000"/>
            <a:tailEnd type="triangle"/>
          </a:ln>
          <a:effectLst/>
        </p:spPr>
      </p:cxnSp>
      <p:cxnSp>
        <p:nvCxnSpPr>
          <p:cNvPr id="7" name="직선 화살표 연결선 6">
            <a:extLst>
              <a:ext uri="{FF2B5EF4-FFF2-40B4-BE49-F238E27FC236}">
                <a16:creationId xmlns:a16="http://schemas.microsoft.com/office/drawing/2014/main" id="{558FE1E0-ECEE-43FF-B59A-023C682D94EA}"/>
              </a:ext>
            </a:extLst>
          </p:cNvPr>
          <p:cNvCxnSpPr/>
          <p:nvPr/>
        </p:nvCxnSpPr>
        <p:spPr>
          <a:xfrm>
            <a:off x="1997359" y="6013923"/>
            <a:ext cx="5020878" cy="0"/>
          </a:xfrm>
          <a:prstGeom prst="straightConnector1">
            <a:avLst/>
          </a:prstGeom>
          <a:noFill/>
          <a:ln w="28575" cap="flat" cmpd="sng" algn="ctr">
            <a:solidFill>
              <a:sysClr val="window" lastClr="FFFFFF">
                <a:lumMod val="65000"/>
              </a:sysClr>
            </a:solidFill>
            <a:prstDash val="solid"/>
            <a:miter lim="800000"/>
            <a:tailEnd type="triangle"/>
          </a:ln>
          <a:effectLst/>
        </p:spPr>
      </p:cxnSp>
      <p:sp>
        <p:nvSpPr>
          <p:cNvPr id="8" name="직사각형 7">
            <a:extLst>
              <a:ext uri="{FF2B5EF4-FFF2-40B4-BE49-F238E27FC236}">
                <a16:creationId xmlns:a16="http://schemas.microsoft.com/office/drawing/2014/main" id="{9F9C0249-CCBE-434B-9C2D-8053087435E6}"/>
              </a:ext>
            </a:extLst>
          </p:cNvPr>
          <p:cNvSpPr/>
          <p:nvPr/>
        </p:nvSpPr>
        <p:spPr>
          <a:xfrm>
            <a:off x="5912419" y="6073517"/>
            <a:ext cx="1532375" cy="301232"/>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rPr>
              <a:t>Reliability</a:t>
            </a:r>
            <a:endParaRPr kumimoji="0" lang="ko-KR" altLang="en-US"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1" name="오각형 79">
            <a:extLst>
              <a:ext uri="{FF2B5EF4-FFF2-40B4-BE49-F238E27FC236}">
                <a16:creationId xmlns:a16="http://schemas.microsoft.com/office/drawing/2014/main" id="{24BF39C6-7FFC-4578-8D2D-36A20EAEFAAF}"/>
              </a:ext>
            </a:extLst>
          </p:cNvPr>
          <p:cNvSpPr/>
          <p:nvPr/>
        </p:nvSpPr>
        <p:spPr>
          <a:xfrm flipH="1">
            <a:off x="5652120" y="5244195"/>
            <a:ext cx="1301466" cy="417053"/>
          </a:xfrm>
          <a:prstGeom prst="homePlate">
            <a:avLst>
              <a:gd name="adj" fmla="val 20833"/>
            </a:avLst>
          </a:prstGeom>
          <a:solidFill>
            <a:sysClr val="window" lastClr="FFFFFF"/>
          </a:solidFill>
          <a:ln w="28575" cap="flat" cmpd="sng" algn="ctr">
            <a:solidFill>
              <a:srgbClr val="1F4E79"/>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i="0" u="none" strike="noStrike" kern="0" cap="none" spc="0" normalizeH="0" baseline="0" noProof="0" dirty="0">
                <a:ln>
                  <a:noFill/>
                </a:ln>
                <a:solidFill>
                  <a:schemeClr val="tx1"/>
                </a:solidFill>
                <a:effectLst/>
                <a:uLnTx/>
                <a:uFillTx/>
                <a:latin typeface="Arial" panose="020B0604020202020204" pitchFamily="34" charset="0"/>
                <a:ea typeface="맑은 고딕" panose="020B0503020000020004" pitchFamily="50" charset="-127"/>
                <a:cs typeface="Arial" panose="020B0604020202020204" pitchFamily="34" charset="0"/>
              </a:rPr>
              <a:t>Factory</a:t>
            </a:r>
          </a:p>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kern="0" dirty="0">
                <a:solidFill>
                  <a:schemeClr val="tx1"/>
                </a:solidFill>
                <a:latin typeface="Arial" panose="020B0604020202020204" pitchFamily="34" charset="0"/>
                <a:ea typeface="맑은 고딕" panose="020B0503020000020004" pitchFamily="50" charset="-127"/>
                <a:cs typeface="Arial" panose="020B0604020202020204" pitchFamily="34" charset="0"/>
              </a:rPr>
              <a:t>Automation</a:t>
            </a:r>
            <a:endParaRPr kumimoji="0" lang="ko-KR" altLang="en-US" i="0" u="none" strike="noStrike" kern="0" cap="none" spc="0" normalizeH="0" baseline="0" noProof="0" dirty="0">
              <a:ln>
                <a:noFill/>
              </a:ln>
              <a:solidFill>
                <a:schemeClr val="tx1"/>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5" name="오각형 112">
            <a:extLst>
              <a:ext uri="{FF2B5EF4-FFF2-40B4-BE49-F238E27FC236}">
                <a16:creationId xmlns:a16="http://schemas.microsoft.com/office/drawing/2014/main" id="{63D968AE-1C22-4ED0-BAC4-E4EBEE7378C6}"/>
              </a:ext>
            </a:extLst>
          </p:cNvPr>
          <p:cNvSpPr/>
          <p:nvPr/>
        </p:nvSpPr>
        <p:spPr>
          <a:xfrm flipH="1">
            <a:off x="5652120" y="3648152"/>
            <a:ext cx="1301647" cy="417053"/>
          </a:xfrm>
          <a:prstGeom prst="homePlate">
            <a:avLst>
              <a:gd name="adj" fmla="val 20833"/>
            </a:avLst>
          </a:prstGeom>
          <a:solidFill>
            <a:sysClr val="window" lastClr="FFFFFF"/>
          </a:solidFill>
          <a:ln w="28575" cap="flat" cmpd="sng" algn="ctr">
            <a:solidFill>
              <a:srgbClr val="7F7F7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Condition</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Monitoring</a:t>
            </a: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6" name="오각형 113">
            <a:extLst>
              <a:ext uri="{FF2B5EF4-FFF2-40B4-BE49-F238E27FC236}">
                <a16:creationId xmlns:a16="http://schemas.microsoft.com/office/drawing/2014/main" id="{C02DE716-2CD8-4F6C-971A-5D816609F7BA}"/>
              </a:ext>
            </a:extLst>
          </p:cNvPr>
          <p:cNvSpPr/>
          <p:nvPr/>
        </p:nvSpPr>
        <p:spPr>
          <a:xfrm flipH="1">
            <a:off x="5658686" y="4524115"/>
            <a:ext cx="1301647" cy="417053"/>
          </a:xfrm>
          <a:prstGeom prst="homePlate">
            <a:avLst>
              <a:gd name="adj" fmla="val 20833"/>
            </a:avLst>
          </a:prstGeom>
          <a:solidFill>
            <a:sysClr val="window" lastClr="FFFFFF"/>
          </a:solidFill>
          <a:ln w="28575" cap="flat" cmpd="sng" algn="ctr">
            <a:solidFill>
              <a:srgbClr val="7F7F7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Process</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Automation</a:t>
            </a: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17" name="직사각형 16">
            <a:extLst>
              <a:ext uri="{FF2B5EF4-FFF2-40B4-BE49-F238E27FC236}">
                <a16:creationId xmlns:a16="http://schemas.microsoft.com/office/drawing/2014/main" id="{E749F900-9E8B-43B5-9B17-233339D651E8}"/>
              </a:ext>
            </a:extLst>
          </p:cNvPr>
          <p:cNvSpPr/>
          <p:nvPr/>
        </p:nvSpPr>
        <p:spPr>
          <a:xfrm>
            <a:off x="1572400" y="2920771"/>
            <a:ext cx="1516741" cy="276401"/>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rPr>
              <a:t>Latency(</a:t>
            </a:r>
            <a:r>
              <a:rPr lang="en-US" altLang="ko-KR" b="1" kern="0" dirty="0">
                <a:solidFill>
                  <a:prstClr val="black">
                    <a:lumMod val="65000"/>
                    <a:lumOff val="35000"/>
                  </a:prstClr>
                </a:solidFill>
                <a:latin typeface="Arial" panose="020B0604020202020204" pitchFamily="34" charset="0"/>
                <a:ea typeface="맑은 고딕" panose="020B0503020000020004" pitchFamily="50" charset="-127"/>
                <a:cs typeface="Arial" panose="020B0604020202020204" pitchFamily="34" charset="0"/>
              </a:rPr>
              <a:t>Variation)</a:t>
            </a:r>
            <a:endParaRPr kumimoji="0" lang="ko-KR" altLang="en-US" b="1" i="0" u="none" strike="noStrike" kern="0" cap="none" spc="0" normalizeH="0" baseline="0" noProof="0" dirty="0">
              <a:ln>
                <a:noFill/>
              </a:ln>
              <a:solidFill>
                <a:prstClr val="black">
                  <a:lumMod val="65000"/>
                  <a:lumOff val="35000"/>
                </a:prstClr>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nvGrpSpPr>
          <p:cNvPr id="18" name="그룹 17">
            <a:extLst>
              <a:ext uri="{FF2B5EF4-FFF2-40B4-BE49-F238E27FC236}">
                <a16:creationId xmlns:a16="http://schemas.microsoft.com/office/drawing/2014/main" id="{A8E16449-45B0-4E54-B114-78F311E9B732}"/>
              </a:ext>
            </a:extLst>
          </p:cNvPr>
          <p:cNvGrpSpPr/>
          <p:nvPr/>
        </p:nvGrpSpPr>
        <p:grpSpPr>
          <a:xfrm>
            <a:off x="2588603" y="3934108"/>
            <a:ext cx="1407333" cy="576843"/>
            <a:chOff x="1066331" y="4093842"/>
            <a:chExt cx="1530869" cy="730595"/>
          </a:xfrm>
        </p:grpSpPr>
        <p:sp>
          <p:nvSpPr>
            <p:cNvPr id="25" name="AutoShape 55">
              <a:extLst>
                <a:ext uri="{FF2B5EF4-FFF2-40B4-BE49-F238E27FC236}">
                  <a16:creationId xmlns:a16="http://schemas.microsoft.com/office/drawing/2014/main" id="{3DA1F9C8-5B76-48FC-9002-AE8460D861B5}"/>
                </a:ext>
              </a:extLst>
            </p:cNvPr>
            <p:cNvSpPr>
              <a:spLocks noChangeArrowheads="1"/>
            </p:cNvSpPr>
            <p:nvPr/>
          </p:nvSpPr>
          <p:spPr bwMode="auto">
            <a:xfrm>
              <a:off x="1129912" y="4111463"/>
              <a:ext cx="1403705" cy="712974"/>
            </a:xfrm>
            <a:prstGeom prst="roundRect">
              <a:avLst>
                <a:gd name="adj" fmla="val 0"/>
              </a:avLst>
            </a:prstGeom>
            <a:solidFill>
              <a:srgbClr val="239D6C"/>
            </a:solidFill>
            <a:ln w="3175">
              <a:noFill/>
              <a:round/>
              <a:headEnd/>
              <a:tailEnd/>
            </a:ln>
          </p:spPr>
          <p:txBody>
            <a:bodyPr wrap="none"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ko-KR" altLang="en-US" b="0" i="0" u="none" strike="noStrike" kern="0" cap="none" spc="0" normalizeH="0" baseline="0" noProof="0" dirty="0">
                <a:ln>
                  <a:noFill/>
                </a:ln>
                <a:solidFill>
                  <a:prstClr val="black"/>
                </a:solidFill>
                <a:effectLst/>
                <a:uLnTx/>
                <a:uFillTx/>
                <a:latin typeface="Arial" panose="020B0604020202020204" pitchFamily="34" charset="0"/>
                <a:ea typeface="굴림" pitchFamily="50" charset="-127"/>
                <a:cs typeface="Arial" panose="020B0604020202020204" pitchFamily="34" charset="0"/>
              </a:endParaRPr>
            </a:p>
          </p:txBody>
        </p:sp>
        <p:sp>
          <p:nvSpPr>
            <p:cNvPr id="26" name="직사각형 25">
              <a:extLst>
                <a:ext uri="{FF2B5EF4-FFF2-40B4-BE49-F238E27FC236}">
                  <a16:creationId xmlns:a16="http://schemas.microsoft.com/office/drawing/2014/main" id="{B26E2ECF-59EB-4B82-9756-CA3281991C9B}"/>
                </a:ext>
              </a:extLst>
            </p:cNvPr>
            <p:cNvSpPr/>
            <p:nvPr/>
          </p:nvSpPr>
          <p:spPr>
            <a:xfrm>
              <a:off x="1066331" y="4093842"/>
              <a:ext cx="1530869" cy="699380"/>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ISA100.11a</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b="1" i="0" u="none" strike="noStrike" kern="0" cap="none" spc="0" normalizeH="0" baseline="0" noProof="0" dirty="0" err="1">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WirelessHART</a:t>
              </a:r>
              <a:endParaRPr kumimoji="0" lang="en-US" altLang="ko-KR"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dirty="0"/>
                <a:t>IEEE802.15.4-2006</a:t>
              </a:r>
              <a:endParaRPr kumimoji="0" lang="ko-KR" altLang="en-US"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sp>
        <p:nvSpPr>
          <p:cNvPr id="19" name="AutoShape 55">
            <a:extLst>
              <a:ext uri="{FF2B5EF4-FFF2-40B4-BE49-F238E27FC236}">
                <a16:creationId xmlns:a16="http://schemas.microsoft.com/office/drawing/2014/main" id="{DCF5EE57-E1A1-4472-A078-EA81CF413D96}"/>
              </a:ext>
            </a:extLst>
          </p:cNvPr>
          <p:cNvSpPr>
            <a:spLocks noChangeArrowheads="1"/>
          </p:cNvSpPr>
          <p:nvPr/>
        </p:nvSpPr>
        <p:spPr bwMode="auto">
          <a:xfrm>
            <a:off x="3201306" y="4474163"/>
            <a:ext cx="1370694" cy="557624"/>
          </a:xfrm>
          <a:prstGeom prst="roundRect">
            <a:avLst>
              <a:gd name="adj" fmla="val 0"/>
            </a:avLst>
          </a:prstGeom>
          <a:solidFill>
            <a:srgbClr val="0070C0"/>
          </a:solidFill>
          <a:ln w="3175">
            <a:noFill/>
            <a:round/>
            <a:headEnd/>
            <a:tailEnd/>
          </a:ln>
        </p:spPr>
        <p:txBody>
          <a:bodyPr wrap="none" anchor="ctr"/>
          <a:lstStyle/>
          <a:p>
            <a:pPr algn="ctr" defTabSz="457200" eaLnBrk="1" fontAlgn="auto" hangingPunct="1">
              <a:spcBef>
                <a:spcPts val="0"/>
              </a:spcBef>
              <a:spcAft>
                <a:spcPts val="0"/>
              </a:spcAft>
            </a:pPr>
            <a:r>
              <a:rPr lang="en-US" altLang="ko-KR" b="1" dirty="0">
                <a:latin typeface="Arial" panose="020B0604020202020204" pitchFamily="34" charset="0"/>
                <a:ea typeface="굴림" pitchFamily="50" charset="-127"/>
                <a:cs typeface="Arial" panose="020B0604020202020204" pitchFamily="34" charset="0"/>
              </a:rPr>
              <a:t>Wi-SUN</a:t>
            </a:r>
          </a:p>
          <a:p>
            <a:pPr algn="ctr" defTabSz="457200" eaLnBrk="1" fontAlgn="auto" hangingPunct="1">
              <a:spcBef>
                <a:spcPts val="0"/>
              </a:spcBef>
              <a:spcAft>
                <a:spcPts val="0"/>
              </a:spcAft>
            </a:pPr>
            <a:r>
              <a:rPr lang="en-US" altLang="ko-KR" dirty="0"/>
              <a:t>IEEE802.15.4g/e</a:t>
            </a:r>
            <a:endParaRPr lang="ko-KR" altLang="en-US" b="1" dirty="0">
              <a:latin typeface="Arial" panose="020B0604020202020204" pitchFamily="34" charset="0"/>
              <a:ea typeface="굴림" pitchFamily="50" charset="-127"/>
              <a:cs typeface="Arial" panose="020B0604020202020204" pitchFamily="34" charset="0"/>
            </a:endParaRPr>
          </a:p>
        </p:txBody>
      </p:sp>
      <p:grpSp>
        <p:nvGrpSpPr>
          <p:cNvPr id="21" name="그룹 20">
            <a:extLst>
              <a:ext uri="{FF2B5EF4-FFF2-40B4-BE49-F238E27FC236}">
                <a16:creationId xmlns:a16="http://schemas.microsoft.com/office/drawing/2014/main" id="{1CE93EA1-C31E-47AA-8213-BEBB43881ED3}"/>
              </a:ext>
            </a:extLst>
          </p:cNvPr>
          <p:cNvGrpSpPr/>
          <p:nvPr/>
        </p:nvGrpSpPr>
        <p:grpSpPr>
          <a:xfrm>
            <a:off x="3995936" y="5050836"/>
            <a:ext cx="1214177" cy="466396"/>
            <a:chOff x="3425344" y="6688503"/>
            <a:chExt cx="1418994" cy="722670"/>
          </a:xfrm>
          <a:solidFill>
            <a:srgbClr val="DE7878"/>
          </a:solidFill>
        </p:grpSpPr>
        <p:sp>
          <p:nvSpPr>
            <p:cNvPr id="23" name="AutoShape 55">
              <a:extLst>
                <a:ext uri="{FF2B5EF4-FFF2-40B4-BE49-F238E27FC236}">
                  <a16:creationId xmlns:a16="http://schemas.microsoft.com/office/drawing/2014/main" id="{DBCD2278-E126-4431-8822-B20AF0DEB011}"/>
                </a:ext>
              </a:extLst>
            </p:cNvPr>
            <p:cNvSpPr>
              <a:spLocks noChangeArrowheads="1"/>
            </p:cNvSpPr>
            <p:nvPr/>
          </p:nvSpPr>
          <p:spPr bwMode="auto">
            <a:xfrm>
              <a:off x="3425344" y="6688503"/>
              <a:ext cx="1418994" cy="722670"/>
            </a:xfrm>
            <a:prstGeom prst="roundRect">
              <a:avLst>
                <a:gd name="adj" fmla="val 0"/>
              </a:avLst>
            </a:prstGeom>
            <a:grpFill/>
            <a:ln w="3175">
              <a:noFill/>
              <a:round/>
              <a:headEnd/>
              <a:tailEnd/>
            </a:ln>
          </p:spPr>
          <p:txBody>
            <a:bodyPr wrap="none"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a:ln>
                  <a:noFill/>
                </a:ln>
                <a:solidFill>
                  <a:prstClr val="black"/>
                </a:solidFill>
                <a:effectLst/>
                <a:uLnTx/>
                <a:uFillTx/>
                <a:latin typeface="Arial" panose="020B0604020202020204" pitchFamily="34" charset="0"/>
                <a:ea typeface="굴림" pitchFamily="50" charset="-127"/>
                <a:cs typeface="Arial" panose="020B0604020202020204" pitchFamily="34" charset="0"/>
              </a:endParaRPr>
            </a:p>
          </p:txBody>
        </p:sp>
        <p:sp>
          <p:nvSpPr>
            <p:cNvPr id="24" name="직사각형 23">
              <a:extLst>
                <a:ext uri="{FF2B5EF4-FFF2-40B4-BE49-F238E27FC236}">
                  <a16:creationId xmlns:a16="http://schemas.microsoft.com/office/drawing/2014/main" id="{8B7CD3E2-FA68-4CDB-85E5-0577872E0BA6}"/>
                </a:ext>
              </a:extLst>
            </p:cNvPr>
            <p:cNvSpPr/>
            <p:nvPr/>
          </p:nvSpPr>
          <p:spPr>
            <a:xfrm>
              <a:off x="3739363" y="6859445"/>
              <a:ext cx="790955" cy="390380"/>
            </a:xfrm>
            <a:prstGeom prst="rect">
              <a:avLst/>
            </a:prstGeom>
            <a:grp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rPr>
                <a:t>?</a:t>
              </a:r>
              <a:endParaRPr kumimoji="0" lang="ko-KR" altLang="en-US" sz="1600" b="1" i="0" u="none" strike="noStrike" kern="0" cap="none" spc="0" normalizeH="0" baseline="0" noProof="0" dirty="0">
                <a:ln>
                  <a:noFill/>
                </a:ln>
                <a:solidFill>
                  <a:prstClr val="white"/>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grpSp>
      <p:sp>
        <p:nvSpPr>
          <p:cNvPr id="22" name="사각형: 둥근 모서리 21">
            <a:extLst>
              <a:ext uri="{FF2B5EF4-FFF2-40B4-BE49-F238E27FC236}">
                <a16:creationId xmlns:a16="http://schemas.microsoft.com/office/drawing/2014/main" id="{02C20E48-2580-4988-B88F-70DC0CAEEC51}"/>
              </a:ext>
            </a:extLst>
          </p:cNvPr>
          <p:cNvSpPr/>
          <p:nvPr/>
        </p:nvSpPr>
        <p:spPr bwMode="auto">
          <a:xfrm>
            <a:off x="1615096" y="2852936"/>
            <a:ext cx="5913807" cy="3521813"/>
          </a:xfrm>
          <a:prstGeom prst="roundRect">
            <a:avLst>
              <a:gd name="adj" fmla="val 1829"/>
            </a:avLst>
          </a:prstGeom>
          <a:noFill/>
          <a:ln w="127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ko-KR"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8258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sz="2800" dirty="0"/>
              <a:t>Media Specific MAC/PHY Support for TSN</a:t>
            </a:r>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6</a:t>
            </a:fld>
            <a:endParaRPr lang="en-US" altLang="en-US">
              <a:solidFill>
                <a:schemeClr val="tx1"/>
              </a:solidFill>
            </a:endParaRPr>
          </a:p>
        </p:txBody>
      </p:sp>
      <p:sp>
        <p:nvSpPr>
          <p:cNvPr id="29" name="직사각형 28">
            <a:extLst>
              <a:ext uri="{FF2B5EF4-FFF2-40B4-BE49-F238E27FC236}">
                <a16:creationId xmlns:a16="http://schemas.microsoft.com/office/drawing/2014/main" id="{3124C700-5BAE-4096-834A-FCAF90FBE73B}"/>
              </a:ext>
            </a:extLst>
          </p:cNvPr>
          <p:cNvSpPr/>
          <p:nvPr/>
        </p:nvSpPr>
        <p:spPr>
          <a:xfrm>
            <a:off x="994612" y="6061250"/>
            <a:ext cx="7632848" cy="400110"/>
          </a:xfrm>
          <a:prstGeom prst="rect">
            <a:avLst/>
          </a:prstGeom>
        </p:spPr>
        <p:txBody>
          <a:bodyPr wrap="square">
            <a:spAutoFit/>
          </a:bodyPr>
          <a:lstStyle/>
          <a:p>
            <a:pPr defTabSz="457153" eaLnBrk="1" fontAlgn="auto" hangingPunct="1">
              <a:spcBef>
                <a:spcPts val="0"/>
              </a:spcBef>
              <a:spcAft>
                <a:spcPts val="0"/>
              </a:spcAft>
            </a:pP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Source :  Mikhail </a:t>
            </a:r>
            <a:r>
              <a:rPr lang="en-US" altLang="ko-KR" sz="1000" i="1" dirty="0" err="1">
                <a:solidFill>
                  <a:prstClr val="black"/>
                </a:solidFill>
                <a:latin typeface="Arial" panose="020B0604020202020204" pitchFamily="34" charset="0"/>
                <a:ea typeface="맑은 고딕" panose="020B0503020000020004" pitchFamily="50" charset="-127"/>
                <a:cs typeface="Arial" panose="020B0604020202020204" pitchFamily="34" charset="0"/>
              </a:rPr>
              <a:t>Galeev</a:t>
            </a: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et al., Next-Generation Wi-Fi Networks for </a:t>
            </a:r>
            <a:r>
              <a:rPr lang="en-US" altLang="ko-KR" sz="1000" i="1" dirty="0" err="1">
                <a:solidFill>
                  <a:prstClr val="black"/>
                </a:solidFill>
                <a:latin typeface="Arial" panose="020B0604020202020204" pitchFamily="34" charset="0"/>
                <a:ea typeface="맑은 고딕" panose="020B0503020000020004" pitchFamily="50" charset="-127"/>
                <a:cs typeface="Arial" panose="020B0604020202020204" pitchFamily="34" charset="0"/>
              </a:rPr>
              <a:t>TimeCritical</a:t>
            </a: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Applications, Intel, 2019.</a:t>
            </a:r>
          </a:p>
          <a:p>
            <a:pPr defTabSz="457153" eaLnBrk="1" fontAlgn="auto" hangingPunct="1">
              <a:spcBef>
                <a:spcPts val="0"/>
              </a:spcBef>
              <a:spcAft>
                <a:spcPts val="0"/>
              </a:spcAft>
            </a:pPr>
            <a:r>
              <a:rPr lang="en-US" altLang="ko-KR" sz="1000" i="1" dirty="0">
                <a:solidFill>
                  <a:prstClr val="black"/>
                </a:solidFill>
                <a:latin typeface="Arial" panose="020B0604020202020204" pitchFamily="34" charset="0"/>
                <a:ea typeface="맑은 고딕" panose="020B0503020000020004" pitchFamily="50" charset="-127"/>
                <a:cs typeface="Arial" panose="020B0604020202020204" pitchFamily="34" charset="0"/>
              </a:rPr>
              <a:t>               Industrial Ethernet Book Issue 117 / 8, Wireless TSN use cases and standards challenges</a:t>
            </a:r>
            <a:endParaRPr lang="ko-KR" altLang="en-US" sz="1000" i="1" dirty="0">
              <a:solidFill>
                <a:prstClr val="black"/>
              </a:solidFill>
              <a:latin typeface="Arial" panose="020B0604020202020204" pitchFamily="34" charset="0"/>
              <a:ea typeface="맑은 고딕" panose="020B0503020000020004" pitchFamily="50" charset="-127"/>
              <a:cs typeface="Arial" panose="020B0604020202020204" pitchFamily="34" charset="0"/>
            </a:endParaRPr>
          </a:p>
        </p:txBody>
      </p:sp>
      <p:grpSp>
        <p:nvGrpSpPr>
          <p:cNvPr id="31" name="그룹 30">
            <a:extLst>
              <a:ext uri="{FF2B5EF4-FFF2-40B4-BE49-F238E27FC236}">
                <a16:creationId xmlns:a16="http://schemas.microsoft.com/office/drawing/2014/main" id="{49C0362A-324B-4A7E-A27A-2EB396DCBED2}"/>
              </a:ext>
            </a:extLst>
          </p:cNvPr>
          <p:cNvGrpSpPr/>
          <p:nvPr/>
        </p:nvGrpSpPr>
        <p:grpSpPr>
          <a:xfrm>
            <a:off x="1901194" y="1916832"/>
            <a:ext cx="3866001" cy="3240360"/>
            <a:chOff x="2636874" y="2488019"/>
            <a:chExt cx="4852248" cy="3919158"/>
          </a:xfrm>
        </p:grpSpPr>
        <p:sp>
          <p:nvSpPr>
            <p:cNvPr id="36" name="TextBox 35">
              <a:extLst>
                <a:ext uri="{FF2B5EF4-FFF2-40B4-BE49-F238E27FC236}">
                  <a16:creationId xmlns:a16="http://schemas.microsoft.com/office/drawing/2014/main" id="{47F303FC-FFC6-49E1-9C50-C5F62A408AAD}"/>
                </a:ext>
              </a:extLst>
            </p:cNvPr>
            <p:cNvSpPr txBox="1"/>
            <p:nvPr/>
          </p:nvSpPr>
          <p:spPr>
            <a:xfrm>
              <a:off x="2636874" y="2488019"/>
              <a:ext cx="4852248" cy="457200"/>
            </a:xfrm>
            <a:prstGeom prst="rect">
              <a:avLst/>
            </a:prstGeom>
            <a:solidFill>
              <a:srgbClr val="00B0F0">
                <a:alpha val="49000"/>
              </a:srgbClr>
            </a:solidFill>
            <a:ln w="12700">
              <a:solidFill>
                <a:srgbClr val="5B9BD5">
                  <a:lumMod val="75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Application</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6420C6FD-3778-4A78-A905-D68FBF0C9E77}"/>
                </a:ext>
              </a:extLst>
            </p:cNvPr>
            <p:cNvSpPr txBox="1"/>
            <p:nvPr/>
          </p:nvSpPr>
          <p:spPr>
            <a:xfrm>
              <a:off x="3806456" y="3044603"/>
              <a:ext cx="3682666" cy="457200"/>
            </a:xfrm>
            <a:prstGeom prst="rect">
              <a:avLst/>
            </a:prstGeom>
            <a:solidFill>
              <a:srgbClr val="70AD47">
                <a:alpha val="49000"/>
              </a:srgbClr>
            </a:solidFill>
            <a:ln w="12700">
              <a:solidFill>
                <a:srgbClr val="70AD47">
                  <a:lumMod val="50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Transport</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8" name="TextBox 37">
              <a:extLst>
                <a:ext uri="{FF2B5EF4-FFF2-40B4-BE49-F238E27FC236}">
                  <a16:creationId xmlns:a16="http://schemas.microsoft.com/office/drawing/2014/main" id="{82177D68-02FA-4DC1-B873-A3331584F0E9}"/>
                </a:ext>
              </a:extLst>
            </p:cNvPr>
            <p:cNvSpPr txBox="1"/>
            <p:nvPr/>
          </p:nvSpPr>
          <p:spPr>
            <a:xfrm>
              <a:off x="3806456" y="3601187"/>
              <a:ext cx="3682666" cy="457200"/>
            </a:xfrm>
            <a:prstGeom prst="rect">
              <a:avLst/>
            </a:prstGeom>
            <a:solidFill>
              <a:srgbClr val="70AD47">
                <a:alpha val="49000"/>
              </a:srgbClr>
            </a:solidFill>
            <a:ln w="12700">
              <a:solidFill>
                <a:srgbClr val="70AD47">
                  <a:lumMod val="50000"/>
                </a:srgbClr>
              </a:solidFill>
            </a:ln>
          </p:spPr>
          <p:txBody>
            <a:bodyPr wrap="none" rtlCol="0" anchor="ctr" anchorCtr="1">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IP</a:t>
              </a:r>
              <a:endParaRPr kumimoji="0" lang="ko-KR" altLang="en-US"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059C716D-FE1D-4FE6-9A54-61E1DD85A7F6}"/>
                </a:ext>
              </a:extLst>
            </p:cNvPr>
            <p:cNvSpPr txBox="1"/>
            <p:nvPr/>
          </p:nvSpPr>
          <p:spPr>
            <a:xfrm>
              <a:off x="2636874" y="4199859"/>
              <a:ext cx="4852248" cy="844581"/>
            </a:xfrm>
            <a:prstGeom prst="rect">
              <a:avLst/>
            </a:prstGeom>
            <a:solidFill>
              <a:srgbClr val="4472C4">
                <a:lumMod val="20000"/>
                <a:lumOff val="80000"/>
                <a:alpha val="49000"/>
              </a:srgbClr>
            </a:solidFill>
            <a:ln w="12700">
              <a:solidFill>
                <a:sysClr val="windowText" lastClr="000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802.1 </a:t>
              </a:r>
              <a:r>
                <a:rPr kumimoji="0" lang="en-US" altLang="ko-KR"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TSN </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Time sync, time-aware, reservations, …</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40" name="화살표: 아래쪽 39">
              <a:extLst>
                <a:ext uri="{FF2B5EF4-FFF2-40B4-BE49-F238E27FC236}">
                  <a16:creationId xmlns:a16="http://schemas.microsoft.com/office/drawing/2014/main" id="{1754ADCD-83E4-438F-AE72-A57E47407106}"/>
                </a:ext>
              </a:extLst>
            </p:cNvPr>
            <p:cNvSpPr/>
            <p:nvPr/>
          </p:nvSpPr>
          <p:spPr>
            <a:xfrm>
              <a:off x="6602815" y="2860158"/>
              <a:ext cx="425303" cy="1424763"/>
            </a:xfrm>
            <a:prstGeom prst="downArrow">
              <a:avLst/>
            </a:prstGeom>
            <a:solidFill>
              <a:srgbClr val="00B0F0">
                <a:alpha val="49000"/>
              </a:srgbClr>
            </a:solidFill>
            <a:ln w="12700" cap="flat" cmpd="sng" algn="ctr">
              <a:solidFill>
                <a:srgbClr val="4472C4">
                  <a:shade val="50000"/>
                </a:srgbClr>
              </a:solidFill>
              <a:prstDash val="solid"/>
              <a:miter lim="800000"/>
            </a:ln>
            <a:effectLst/>
          </p:spPr>
          <p:txBody>
            <a:bodyPr rtlCol="0" anchor="ctr"/>
            <a:lstStyle/>
            <a:p>
              <a:pPr marL="0" marR="0" lvl="0" indent="0" algn="ctr" defTabSz="457153" eaLnBrk="1" fontAlgn="auto" latinLnBrk="0" hangingPunct="1">
                <a:lnSpc>
                  <a:spcPct val="100000"/>
                </a:lnSpc>
                <a:spcBef>
                  <a:spcPts val="0"/>
                </a:spcBef>
                <a:spcAft>
                  <a:spcPts val="0"/>
                </a:spcAft>
                <a:buClrTx/>
                <a:buSzTx/>
                <a:buFontTx/>
                <a:buNone/>
                <a:tabLst/>
                <a:defRPr/>
              </a:pPr>
              <a:endParaRPr kumimoji="0" lang="ko-KR" altLang="en-US" sz="1600" b="0" i="0" u="none" strike="noStrike" kern="0" cap="none" spc="0" normalizeH="0" baseline="0" noProof="0">
                <a:ln>
                  <a:noFill/>
                </a:ln>
                <a:solidFill>
                  <a:prstClr val="white"/>
                </a:solidFill>
                <a:effectLst/>
                <a:uLnTx/>
                <a:uFillTx/>
                <a:latin typeface="Calibri" panose="020F0502020204030204"/>
                <a:ea typeface="맑은 고딕" panose="020B0503020000020004" pitchFamily="50" charset="-127"/>
                <a:cs typeface="+mn-cs"/>
              </a:endParaRPr>
            </a:p>
          </p:txBody>
        </p:sp>
        <p:sp>
          <p:nvSpPr>
            <p:cNvPr id="41" name="화살표: 아래쪽 40">
              <a:extLst>
                <a:ext uri="{FF2B5EF4-FFF2-40B4-BE49-F238E27FC236}">
                  <a16:creationId xmlns:a16="http://schemas.microsoft.com/office/drawing/2014/main" id="{0EF61368-B46C-4FA9-B29C-3690C1FFDFC2}"/>
                </a:ext>
              </a:extLst>
            </p:cNvPr>
            <p:cNvSpPr/>
            <p:nvPr/>
          </p:nvSpPr>
          <p:spPr>
            <a:xfrm>
              <a:off x="3051543" y="2860158"/>
              <a:ext cx="425303" cy="1424763"/>
            </a:xfrm>
            <a:prstGeom prst="downArrow">
              <a:avLst/>
            </a:prstGeom>
            <a:solidFill>
              <a:srgbClr val="00B0F0">
                <a:alpha val="49000"/>
              </a:srgbClr>
            </a:solidFill>
            <a:ln w="12700" cap="flat" cmpd="sng" algn="ctr">
              <a:solidFill>
                <a:srgbClr val="4472C4">
                  <a:shade val="50000"/>
                </a:srgbClr>
              </a:solidFill>
              <a:prstDash val="solid"/>
              <a:miter lim="800000"/>
            </a:ln>
            <a:effectLst/>
          </p:spPr>
          <p:txBody>
            <a:bodyPr rtlCol="0" anchor="ctr"/>
            <a:lstStyle/>
            <a:p>
              <a:pPr marL="0" marR="0" lvl="0" indent="0" algn="ctr" defTabSz="457153" eaLnBrk="1" fontAlgn="auto" latinLnBrk="0" hangingPunct="1">
                <a:lnSpc>
                  <a:spcPct val="100000"/>
                </a:lnSpc>
                <a:spcBef>
                  <a:spcPts val="0"/>
                </a:spcBef>
                <a:spcAft>
                  <a:spcPts val="0"/>
                </a:spcAft>
                <a:buClrTx/>
                <a:buSzTx/>
                <a:buFontTx/>
                <a:buNone/>
                <a:tabLst/>
                <a:defRPr/>
              </a:pPr>
              <a:endParaRPr kumimoji="0" lang="ko-KR" altLang="en-US" sz="1600" b="0" i="0" u="none" strike="noStrike" kern="0" cap="none" spc="0" normalizeH="0" baseline="0" noProof="0">
                <a:ln>
                  <a:noFill/>
                </a:ln>
                <a:solidFill>
                  <a:prstClr val="white"/>
                </a:solidFill>
                <a:effectLst/>
                <a:uLnTx/>
                <a:uFillTx/>
                <a:latin typeface="Calibri" panose="020F0502020204030204"/>
                <a:ea typeface="맑은 고딕" panose="020B0503020000020004" pitchFamily="50" charset="-127"/>
                <a:cs typeface="+mn-cs"/>
              </a:endParaRPr>
            </a:p>
          </p:txBody>
        </p:sp>
        <p:sp>
          <p:nvSpPr>
            <p:cNvPr id="42" name="TextBox 41">
              <a:extLst>
                <a:ext uri="{FF2B5EF4-FFF2-40B4-BE49-F238E27FC236}">
                  <a16:creationId xmlns:a16="http://schemas.microsoft.com/office/drawing/2014/main" id="{58F0220D-A03B-472E-8440-F75EE18C823B}"/>
                </a:ext>
              </a:extLst>
            </p:cNvPr>
            <p:cNvSpPr txBox="1"/>
            <p:nvPr/>
          </p:nvSpPr>
          <p:spPr>
            <a:xfrm>
              <a:off x="2636874" y="5044444"/>
              <a:ext cx="1398936" cy="1362733"/>
            </a:xfrm>
            <a:prstGeom prst="rect">
              <a:avLst/>
            </a:prstGeom>
            <a:solidFill>
              <a:sysClr val="window" lastClr="FFFFFF">
                <a:lumMod val="95000"/>
              </a:sysClr>
            </a:solidFill>
            <a:ln w="38100">
              <a:solidFill>
                <a:srgbClr val="FFC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802.3</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Ethernet</a:t>
              </a:r>
            </a:p>
          </p:txBody>
        </p:sp>
        <p:sp>
          <p:nvSpPr>
            <p:cNvPr id="43" name="TextBox 42">
              <a:extLst>
                <a:ext uri="{FF2B5EF4-FFF2-40B4-BE49-F238E27FC236}">
                  <a16:creationId xmlns:a16="http://schemas.microsoft.com/office/drawing/2014/main" id="{64DBDA31-78A6-44E5-8B60-FEA97275B40B}"/>
                </a:ext>
              </a:extLst>
            </p:cNvPr>
            <p:cNvSpPr txBox="1"/>
            <p:nvPr/>
          </p:nvSpPr>
          <p:spPr>
            <a:xfrm>
              <a:off x="4231758" y="5044443"/>
              <a:ext cx="1743740" cy="1362733"/>
            </a:xfrm>
            <a:prstGeom prst="rect">
              <a:avLst/>
            </a:prstGeom>
            <a:solidFill>
              <a:srgbClr val="FFC000">
                <a:lumMod val="40000"/>
                <a:lumOff val="60000"/>
              </a:srgbClr>
            </a:solidFill>
            <a:ln w="34925">
              <a:solidFill>
                <a:srgbClr val="FFC000"/>
              </a:solidFill>
            </a:ln>
          </p:spPr>
          <p:txBody>
            <a:bodyPr wrap="square" rtlCol="0" anchor="ctr" anchorCtr="1">
              <a:noAutofit/>
            </a:bodyPr>
            <a:lstStyle/>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Wireless TSN</a:t>
              </a: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rPr>
                <a:t>IEEE </a:t>
              </a:r>
              <a:r>
                <a:rPr lang="en-US" altLang="ko-KR" sz="1400" kern="0" dirty="0">
                  <a:solidFill>
                    <a:prstClr val="black"/>
                  </a:solidFill>
                  <a:latin typeface="Calibri" panose="020F0502020204030204"/>
                  <a:ea typeface="맑은 고딕" panose="020B0503020000020004" pitchFamily="50" charset="-127"/>
                </a:rPr>
                <a:t>802.15.4</a:t>
              </a:r>
            </a:p>
            <a:p>
              <a:pPr marL="0" marR="0" lvl="0" indent="0" algn="ctr" defTabSz="457153" eaLnBrk="1" fontAlgn="auto" latinLnBrk="0" hangingPunct="1">
                <a:lnSpc>
                  <a:spcPct val="100000"/>
                </a:lnSpc>
                <a:spcBef>
                  <a:spcPts val="0"/>
                </a:spcBef>
                <a:spcAft>
                  <a:spcPts val="0"/>
                </a:spcAft>
                <a:buClrTx/>
                <a:buSzTx/>
                <a:buFontTx/>
                <a:buNone/>
                <a:tabLst/>
                <a:defRPr/>
              </a:pPr>
              <a:r>
                <a:rPr lang="en-US" altLang="ko-KR" sz="1400" kern="0" dirty="0">
                  <a:solidFill>
                    <a:prstClr val="black"/>
                  </a:solidFill>
                  <a:latin typeface="Calibri" panose="020F0502020204030204"/>
                  <a:ea typeface="맑은 고딕" panose="020B0503020000020004" pitchFamily="50" charset="-127"/>
                </a:rPr>
                <a:t>(Wi-SUN) </a:t>
              </a:r>
            </a:p>
            <a:p>
              <a:pPr marL="0" marR="0" lvl="0" indent="0" algn="ctr" defTabSz="457153" eaLnBrk="1" fontAlgn="auto" latinLnBrk="0" hangingPunct="1">
                <a:lnSpc>
                  <a:spcPct val="100000"/>
                </a:lnSpc>
                <a:spcBef>
                  <a:spcPts val="0"/>
                </a:spcBef>
                <a:spcAft>
                  <a:spcPts val="0"/>
                </a:spcAft>
                <a:buClrTx/>
                <a:buSzTx/>
                <a:buFontTx/>
                <a:buNone/>
                <a:tabLst/>
                <a:defRPr/>
              </a:pPr>
              <a:r>
                <a:rPr lang="en-US" altLang="ko-KR" kern="0" dirty="0">
                  <a:solidFill>
                    <a:schemeClr val="tx1">
                      <a:lumMod val="50000"/>
                      <a:lumOff val="50000"/>
                    </a:schemeClr>
                  </a:solidFill>
                  <a:latin typeface="Calibri" panose="020F0502020204030204"/>
                  <a:ea typeface="맑은 고딕" panose="020B0503020000020004" pitchFamily="50" charset="-127"/>
                </a:rPr>
                <a:t>or IEEE 802.11</a:t>
              </a:r>
              <a:endPar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endParaRPr>
            </a:p>
            <a:p>
              <a:pPr marL="0" marR="0" lvl="0" indent="0" algn="ctr" defTabSz="457153"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rPr>
                <a:t>(</a:t>
              </a:r>
              <a:r>
                <a:rPr kumimoji="0" lang="en-US" altLang="ko-KR" b="0" i="0" u="none" strike="noStrike" kern="0" cap="none" spc="0" normalizeH="0" baseline="0" noProof="0" dirty="0" err="1">
                  <a:ln>
                    <a:noFill/>
                  </a:ln>
                  <a:solidFill>
                    <a:schemeClr val="tx1">
                      <a:lumMod val="50000"/>
                      <a:lumOff val="50000"/>
                    </a:schemeClr>
                  </a:solidFill>
                  <a:effectLst/>
                  <a:uLnTx/>
                  <a:uFillTx/>
                  <a:latin typeface="Calibri" panose="020F0502020204030204"/>
                  <a:ea typeface="맑은 고딕" panose="020B0503020000020004" pitchFamily="50" charset="-127"/>
                </a:rPr>
                <a:t>WiFi</a:t>
              </a:r>
              <a:r>
                <a:rPr kumimoji="0" lang="en-US" altLang="ko-KR" b="0" i="0" u="none" strike="noStrike" kern="0" cap="none" spc="0" normalizeH="0" baseline="0" noProof="0" dirty="0">
                  <a:ln>
                    <a:noFill/>
                  </a:ln>
                  <a:solidFill>
                    <a:schemeClr val="tx1">
                      <a:lumMod val="50000"/>
                      <a:lumOff val="50000"/>
                    </a:schemeClr>
                  </a:solidFill>
                  <a:effectLst/>
                  <a:uLnTx/>
                  <a:uFillTx/>
                  <a:latin typeface="Calibri" panose="020F0502020204030204"/>
                  <a:ea typeface="맑은 고딕" panose="020B0503020000020004" pitchFamily="50" charset="-127"/>
                </a:rPr>
                <a:t>)</a:t>
              </a:r>
            </a:p>
          </p:txBody>
        </p:sp>
        <p:sp>
          <p:nvSpPr>
            <p:cNvPr id="44" name="TextBox 43">
              <a:extLst>
                <a:ext uri="{FF2B5EF4-FFF2-40B4-BE49-F238E27FC236}">
                  <a16:creationId xmlns:a16="http://schemas.microsoft.com/office/drawing/2014/main" id="{76D93A70-98DD-4640-96B4-6EA851F7FE9C}"/>
                </a:ext>
              </a:extLst>
            </p:cNvPr>
            <p:cNvSpPr txBox="1"/>
            <p:nvPr/>
          </p:nvSpPr>
          <p:spPr>
            <a:xfrm>
              <a:off x="6113721" y="5044443"/>
              <a:ext cx="1375401" cy="1362733"/>
            </a:xfrm>
            <a:prstGeom prst="rect">
              <a:avLst/>
            </a:prstGeom>
            <a:solidFill>
              <a:schemeClr val="bg1">
                <a:lumMod val="95000"/>
              </a:schemeClr>
            </a:solidFill>
            <a:ln w="34925">
              <a:solidFill>
                <a:srgbClr val="FFC000"/>
              </a:solidFill>
            </a:ln>
          </p:spPr>
          <p:txBody>
            <a:bodyPr wrap="square" rtlCol="0" anchor="ctr" anchorCtr="1">
              <a:noAutofit/>
            </a:bodyPr>
            <a:lstStyle/>
            <a:p>
              <a:pPr algn="ctr" defTabSz="457153" eaLnBrk="1" fontAlgn="auto" hangingPunct="1">
                <a:spcBef>
                  <a:spcPts val="0"/>
                </a:spcBef>
                <a:spcAft>
                  <a:spcPts val="0"/>
                </a:spcAft>
                <a:defRPr/>
              </a:pPr>
              <a:r>
                <a:rPr lang="en-US" altLang="ko-KR" sz="1400" b="1" kern="0" dirty="0">
                  <a:solidFill>
                    <a:prstClr val="black"/>
                  </a:solidFill>
                  <a:latin typeface="Calibri" panose="020F0502020204030204"/>
                  <a:ea typeface="맑은 고딕" panose="020B0503020000020004" pitchFamily="50" charset="-127"/>
                </a:rPr>
                <a:t>5G TSN</a:t>
              </a:r>
            </a:p>
            <a:p>
              <a:pPr algn="ctr" defTabSz="457153" eaLnBrk="1" fontAlgn="auto" hangingPunct="1">
                <a:spcBef>
                  <a:spcPts val="0"/>
                </a:spcBef>
                <a:spcAft>
                  <a:spcPts val="0"/>
                </a:spcAft>
                <a:defRPr/>
              </a:pPr>
              <a:r>
                <a:rPr lang="en-US" altLang="ko-KR" sz="1400" b="1" kern="0" dirty="0">
                  <a:solidFill>
                    <a:prstClr val="black"/>
                  </a:solidFill>
                  <a:latin typeface="Calibri" panose="020F0502020204030204"/>
                  <a:ea typeface="맑은 고딕" panose="020B0503020000020004" pitchFamily="50" charset="-127"/>
                </a:rPr>
                <a:t>3GPP URLLC</a:t>
              </a:r>
            </a:p>
          </p:txBody>
        </p:sp>
      </p:grpSp>
      <p:sp>
        <p:nvSpPr>
          <p:cNvPr id="32" name="TextBox 31">
            <a:extLst>
              <a:ext uri="{FF2B5EF4-FFF2-40B4-BE49-F238E27FC236}">
                <a16:creationId xmlns:a16="http://schemas.microsoft.com/office/drawing/2014/main" id="{A97ACE22-DAAB-4920-ACB1-2C8A95C0C2E4}"/>
              </a:ext>
            </a:extLst>
          </p:cNvPr>
          <p:cNvSpPr txBox="1"/>
          <p:nvPr/>
        </p:nvSpPr>
        <p:spPr>
          <a:xfrm>
            <a:off x="5845904" y="3222589"/>
            <a:ext cx="3032772" cy="917484"/>
          </a:xfrm>
          <a:prstGeom prst="rect">
            <a:avLst/>
          </a:prstGeom>
          <a:noFill/>
        </p:spPr>
        <p:txBody>
          <a:bodyPr wrap="square" rtlCol="0">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L2 TSN protocols for reservation, scheduling, … need MAC/PHY support</a:t>
            </a:r>
            <a:endParaRPr kumimoji="0" lang="ko-KR" altLang="en-US"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33" name="직사각형 32">
            <a:extLst>
              <a:ext uri="{FF2B5EF4-FFF2-40B4-BE49-F238E27FC236}">
                <a16:creationId xmlns:a16="http://schemas.microsoft.com/office/drawing/2014/main" id="{177479A6-5D0D-4280-A443-4434A60502B7}"/>
              </a:ext>
            </a:extLst>
          </p:cNvPr>
          <p:cNvSpPr/>
          <p:nvPr/>
        </p:nvSpPr>
        <p:spPr>
          <a:xfrm>
            <a:off x="5876430" y="4315164"/>
            <a:ext cx="3166502" cy="697264"/>
          </a:xfrm>
          <a:prstGeom prst="rect">
            <a:avLst/>
          </a:prstGeom>
        </p:spPr>
        <p:txBody>
          <a:bodyPr wrap="square">
            <a:no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Arial" panose="020B0604020202020204" pitchFamily="34" charset="0"/>
                <a:ea typeface="맑은 고딕" panose="020B0503020000020004" pitchFamily="50" charset="-127"/>
                <a:cs typeface="Arial" panose="020B0604020202020204" pitchFamily="34" charset="0"/>
              </a:rPr>
              <a:t>Media Specific Support required for TSN Capabilities</a:t>
            </a:r>
            <a:endParaRPr kumimoji="0" lang="ko-KR" altLang="en-US" sz="1400" b="0" i="0" u="none" strike="noStrike" kern="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sp>
        <p:nvSpPr>
          <p:cNvPr id="34" name="직사각형 33">
            <a:extLst>
              <a:ext uri="{FF2B5EF4-FFF2-40B4-BE49-F238E27FC236}">
                <a16:creationId xmlns:a16="http://schemas.microsoft.com/office/drawing/2014/main" id="{41313CC5-E654-4F4E-8F9F-535944102FAE}"/>
              </a:ext>
            </a:extLst>
          </p:cNvPr>
          <p:cNvSpPr/>
          <p:nvPr/>
        </p:nvSpPr>
        <p:spPr>
          <a:xfrm>
            <a:off x="769416" y="4434736"/>
            <a:ext cx="872180" cy="306728"/>
          </a:xfrm>
          <a:prstGeom prst="rect">
            <a:avLst/>
          </a:prstGeom>
        </p:spPr>
        <p:txBody>
          <a:bodyPr wrap="none">
            <a:sp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srgbClr val="000000"/>
                </a:solidFill>
                <a:effectLst/>
                <a:uLnTx/>
                <a:uFillTx/>
                <a:latin typeface="Calibri" panose="020F0502020204030204" pitchFamily="34" charset="0"/>
                <a:ea typeface="맑은 고딕" panose="020B0503020000020004" pitchFamily="50" charset="-127"/>
              </a:rPr>
              <a:t>MAC/PHY</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
        <p:nvSpPr>
          <p:cNvPr id="35" name="직사각형 34">
            <a:extLst>
              <a:ext uri="{FF2B5EF4-FFF2-40B4-BE49-F238E27FC236}">
                <a16:creationId xmlns:a16="http://schemas.microsoft.com/office/drawing/2014/main" id="{70AA0E91-D8A9-4A8B-8995-69EE2E850B7F}"/>
              </a:ext>
            </a:extLst>
          </p:cNvPr>
          <p:cNvSpPr/>
          <p:nvPr/>
        </p:nvSpPr>
        <p:spPr>
          <a:xfrm>
            <a:off x="769416" y="3527967"/>
            <a:ext cx="887575" cy="306728"/>
          </a:xfrm>
          <a:prstGeom prst="rect">
            <a:avLst/>
          </a:prstGeom>
        </p:spPr>
        <p:txBody>
          <a:bodyPr wrap="none">
            <a:spAutoFit/>
          </a:bodyPr>
          <a:lstStyle/>
          <a:p>
            <a:pPr marL="0" marR="0" lvl="0" indent="0" defTabSz="457153" eaLnBrk="1" fontAlgn="auto" latinLnBrk="0" hangingPunct="1">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srgbClr val="000000"/>
                </a:solidFill>
                <a:effectLst/>
                <a:uLnTx/>
                <a:uFillTx/>
                <a:latin typeface="Calibri" panose="020F0502020204030204" pitchFamily="34" charset="0"/>
                <a:ea typeface="맑은 고딕" panose="020B0503020000020004" pitchFamily="50" charset="-127"/>
              </a:rPr>
              <a:t>Link Layer</a:t>
            </a:r>
            <a:endParaRPr kumimoji="0" lang="ko-KR" altLang="en-US" sz="1600" b="0" i="0" u="none" strike="noStrike" kern="0" cap="none" spc="0" normalizeH="0" baseline="0" noProof="0" dirty="0">
              <a:ln>
                <a:noFill/>
              </a:ln>
              <a:solidFill>
                <a:prstClr val="black"/>
              </a:solidFill>
              <a:effectLst/>
              <a:uLnTx/>
              <a:uFillTx/>
              <a:latin typeface="Calibri" panose="020F0502020204030204"/>
              <a:ea typeface="맑은 고딕" panose="020B0503020000020004" pitchFamily="50" charset="-127"/>
            </a:endParaRPr>
          </a:p>
        </p:txBody>
      </p:sp>
    </p:spTree>
    <p:extLst>
      <p:ext uri="{BB962C8B-B14F-4D97-AF65-F5344CB8AC3E}">
        <p14:creationId xmlns:p14="http://schemas.microsoft.com/office/powerpoint/2010/main" val="199824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ko-KR" sz="3200" dirty="0"/>
              <a:t>Why is IEEE 802.15.4ad for w-TSN?</a:t>
            </a:r>
            <a:endParaRPr lang="en-US" altLang="en-US" sz="3200" dirty="0"/>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722390"/>
          </a:xfrm>
        </p:spPr>
        <p:txBody>
          <a:bodyPr>
            <a:normAutofit/>
          </a:bodyPr>
          <a:lstStyle/>
          <a:p>
            <a:pPr>
              <a:buFont typeface="Wingdings" panose="05000000000000000000" pitchFamily="2" charset="2"/>
              <a:buChar char="v"/>
            </a:pPr>
            <a:r>
              <a:rPr lang="en-US" altLang="ko-KR" sz="2000" dirty="0"/>
              <a:t>Wireless Specialty Networks(WSN) for Industrial IoT(w-TSN)</a:t>
            </a:r>
            <a:endParaRPr lang="en-US" altLang="en-US" sz="2000" dirty="0"/>
          </a:p>
          <a:p>
            <a:pPr marL="628650" lvl="1" indent="-228600">
              <a:buFont typeface="Wingdings" panose="05000000000000000000" pitchFamily="2" charset="2"/>
              <a:buChar char="§"/>
            </a:pPr>
            <a:r>
              <a:rPr lang="en-US" altLang="ko-KR" sz="1800" dirty="0"/>
              <a:t>Low rate, Short packet</a:t>
            </a:r>
            <a:endParaRPr lang="en-US" altLang="en-US" sz="1800" dirty="0"/>
          </a:p>
          <a:p>
            <a:pPr marL="985838" lvl="2" indent="-185738">
              <a:buFont typeface="Arial" panose="020B0604020202020204" pitchFamily="34" charset="0"/>
              <a:buChar char="–"/>
            </a:pPr>
            <a:r>
              <a:rPr lang="en-US" altLang="ko-KR" sz="1600" dirty="0"/>
              <a:t>10’s, 100’s, … Devices</a:t>
            </a:r>
          </a:p>
          <a:p>
            <a:pPr marL="800100" lvl="2" indent="0"/>
            <a:r>
              <a:rPr lang="en-US" altLang="ko-KR" sz="1600" dirty="0"/>
              <a:t>ex) </a:t>
            </a:r>
            <a:r>
              <a:rPr lang="en-US" altLang="ko-KR" sz="1600" dirty="0" err="1"/>
              <a:t>WiFi</a:t>
            </a:r>
            <a:r>
              <a:rPr lang="en-US" altLang="ko-KR" sz="1600" dirty="0"/>
              <a:t> : High rate, Long packet, Sparse…</a:t>
            </a:r>
          </a:p>
          <a:p>
            <a:pPr marL="985838" lvl="2" indent="-185738">
              <a:buFont typeface="Arial" panose="020B0604020202020204" pitchFamily="34" charset="0"/>
              <a:buChar char="–"/>
            </a:pPr>
            <a:endParaRPr lang="en-US" altLang="ko-KR" sz="1600" dirty="0"/>
          </a:p>
          <a:p>
            <a:pPr marL="628650" lvl="1" indent="-228600">
              <a:buFont typeface="Wingdings" panose="05000000000000000000" pitchFamily="2" charset="2"/>
              <a:buChar char="§"/>
            </a:pPr>
            <a:r>
              <a:rPr lang="en-US" altLang="ko-KR" sz="1800" dirty="0"/>
              <a:t>Deterministic Latency</a:t>
            </a:r>
            <a:r>
              <a:rPr lang="en-US" altLang="ko-KR" sz="1400" dirty="0"/>
              <a:t>(with15.4e)</a:t>
            </a:r>
            <a:endParaRPr lang="en-US" altLang="en-US" sz="1800" dirty="0"/>
          </a:p>
          <a:p>
            <a:pPr marL="985838" lvl="2" indent="-185738">
              <a:buFont typeface="Arial" panose="020B0604020202020204" pitchFamily="34" charset="0"/>
              <a:buChar char="–"/>
            </a:pPr>
            <a:r>
              <a:rPr lang="en-US" altLang="ko-KR" sz="1600" dirty="0"/>
              <a:t>Isochronous Real Time for w-TSN</a:t>
            </a:r>
          </a:p>
          <a:p>
            <a:pPr marL="800100" lvl="2" indent="0"/>
            <a:r>
              <a:rPr lang="en-US" altLang="ko-KR" sz="1600" dirty="0"/>
              <a:t>ex) </a:t>
            </a:r>
            <a:r>
              <a:rPr lang="en-US" altLang="ko-KR" sz="1600" dirty="0" err="1"/>
              <a:t>WiFi</a:t>
            </a:r>
            <a:r>
              <a:rPr lang="en-US" altLang="ko-KR" sz="1600" dirty="0"/>
              <a:t> : No Latency control</a:t>
            </a:r>
          </a:p>
          <a:p>
            <a:pPr marL="800100" lvl="2" indent="0"/>
            <a:endParaRPr lang="en-US" altLang="en-US" sz="1400" dirty="0"/>
          </a:p>
          <a:p>
            <a:pPr marL="628650" lvl="1" indent="-228600">
              <a:buFont typeface="Wingdings" panose="05000000000000000000" pitchFamily="2" charset="2"/>
              <a:buChar char="§"/>
            </a:pPr>
            <a:endParaRPr lang="en-US" altLang="en-US" sz="1800" dirty="0"/>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7</a:t>
            </a:fld>
            <a:endParaRPr lang="en-US" altLang="en-US">
              <a:solidFill>
                <a:schemeClr val="tx1"/>
              </a:solidFill>
            </a:endParaRPr>
          </a:p>
        </p:txBody>
      </p:sp>
      <p:sp>
        <p:nvSpPr>
          <p:cNvPr id="2" name="직사각형 1">
            <a:extLst>
              <a:ext uri="{FF2B5EF4-FFF2-40B4-BE49-F238E27FC236}">
                <a16:creationId xmlns:a16="http://schemas.microsoft.com/office/drawing/2014/main" id="{D043981B-6A0C-44A5-BFD7-5F63192FC029}"/>
              </a:ext>
            </a:extLst>
          </p:cNvPr>
          <p:cNvSpPr/>
          <p:nvPr/>
        </p:nvSpPr>
        <p:spPr>
          <a:xfrm>
            <a:off x="831044" y="4941168"/>
            <a:ext cx="7416824" cy="1384995"/>
          </a:xfrm>
          <a:prstGeom prst="rect">
            <a:avLst/>
          </a:prstGeom>
        </p:spPr>
        <p:txBody>
          <a:bodyPr wrap="square">
            <a:spAutoFit/>
          </a:bodyPr>
          <a:lstStyle/>
          <a:p>
            <a:r>
              <a:rPr lang="en-US" altLang="ko-KR" dirty="0">
                <a:solidFill>
                  <a:schemeClr val="tx1"/>
                </a:solidFill>
                <a:latin typeface="Verdana" panose="020B0604030504040204" pitchFamily="34" charset="0"/>
              </a:rPr>
              <a:t>The IEEE Std 802.15.4 is widely used in a variety of applications supporting Field Area Networks (FANs). Current users and product manufacturers have identified the need for longer range and additional data rates, both lower and higher than those currently defined, in order to expand the usefulness of the standard for applications such as </a:t>
            </a:r>
            <a:r>
              <a:rPr lang="en-US" altLang="ko-KR" dirty="0">
                <a:solidFill>
                  <a:srgbClr val="0000FF"/>
                </a:solidFill>
                <a:latin typeface="Verdana" panose="020B0604030504040204" pitchFamily="34" charset="0"/>
              </a:rPr>
              <a:t>Smart Metering, Smart cities and other industrial Internet of Things (IoT) markets</a:t>
            </a:r>
            <a:r>
              <a:rPr lang="en-US" altLang="ko-KR" dirty="0">
                <a:solidFill>
                  <a:schemeClr val="tx1"/>
                </a:solidFill>
                <a:latin typeface="Verdana" panose="020B0604030504040204" pitchFamily="34" charset="0"/>
              </a:rPr>
              <a:t>. The PHY enhancements address the needs of emerging applications and a wider set of applications where additional data rates can expand the usefulness of the SUN </a:t>
            </a:r>
            <a:r>
              <a:rPr lang="en-US" altLang="ko-KR" dirty="0" err="1">
                <a:solidFill>
                  <a:schemeClr val="tx1"/>
                </a:solidFill>
                <a:latin typeface="Verdana" panose="020B0604030504040204" pitchFamily="34" charset="0"/>
              </a:rPr>
              <a:t>PHYs.</a:t>
            </a:r>
            <a:endParaRPr lang="ko-KR" altLang="en-US" dirty="0">
              <a:solidFill>
                <a:schemeClr val="tx1"/>
              </a:solidFill>
            </a:endParaRPr>
          </a:p>
        </p:txBody>
      </p:sp>
    </p:spTree>
    <p:extLst>
      <p:ext uri="{BB962C8B-B14F-4D97-AF65-F5344CB8AC3E}">
        <p14:creationId xmlns:p14="http://schemas.microsoft.com/office/powerpoint/2010/main" val="3699907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45DD82EE-1570-48E1-9516-2F74A37DAFDE}"/>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8</a:t>
            </a:fld>
            <a:endParaRPr lang="en-US" altLang="en-US"/>
          </a:p>
        </p:txBody>
      </p:sp>
      <p:sp>
        <p:nvSpPr>
          <p:cNvPr id="5" name="TextBox 4">
            <a:extLst>
              <a:ext uri="{FF2B5EF4-FFF2-40B4-BE49-F238E27FC236}">
                <a16:creationId xmlns:a16="http://schemas.microsoft.com/office/drawing/2014/main" id="{9B285E78-ACFD-4CFE-AF99-22C79816AC30}"/>
              </a:ext>
            </a:extLst>
          </p:cNvPr>
          <p:cNvSpPr txBox="1"/>
          <p:nvPr/>
        </p:nvSpPr>
        <p:spPr>
          <a:xfrm>
            <a:off x="1547664" y="2492896"/>
            <a:ext cx="6408712" cy="1877437"/>
          </a:xfrm>
          <a:prstGeom prst="rect">
            <a:avLst/>
          </a:prstGeom>
          <a:noFill/>
        </p:spPr>
        <p:txBody>
          <a:bodyPr wrap="square" rtlCol="0">
            <a:spAutoFit/>
          </a:bodyPr>
          <a:lstStyle/>
          <a:p>
            <a:pPr algn="ctr"/>
            <a:r>
              <a:rPr lang="en-US" altLang="ko-KR" sz="4400" b="1" dirty="0" smtClean="0">
                <a:solidFill>
                  <a:schemeClr val="tx1"/>
                </a:solidFill>
              </a:rPr>
              <a:t>Thank</a:t>
            </a:r>
            <a:r>
              <a:rPr lang="ko-KR" altLang="en-US" sz="4400" b="1" dirty="0" smtClean="0">
                <a:solidFill>
                  <a:schemeClr val="tx1"/>
                </a:solidFill>
              </a:rPr>
              <a:t> </a:t>
            </a:r>
            <a:r>
              <a:rPr lang="en-US" altLang="ko-KR" sz="4400" b="1" dirty="0" smtClean="0">
                <a:solidFill>
                  <a:schemeClr val="tx1"/>
                </a:solidFill>
              </a:rPr>
              <a:t>you for listening !</a:t>
            </a:r>
          </a:p>
          <a:p>
            <a:pPr algn="ctr"/>
            <a:endParaRPr lang="en-US" altLang="ko-KR" sz="3600" b="1" dirty="0" smtClean="0">
              <a:solidFill>
                <a:schemeClr val="tx1"/>
              </a:solidFill>
            </a:endParaRPr>
          </a:p>
          <a:p>
            <a:pPr algn="ctr"/>
            <a:r>
              <a:rPr lang="en-US" altLang="ko-KR" sz="3600" b="1" dirty="0" smtClean="0">
                <a:solidFill>
                  <a:schemeClr val="tx1"/>
                </a:solidFill>
              </a:rPr>
              <a:t>Comment/Discussion </a:t>
            </a:r>
            <a:endParaRPr lang="en-US" altLang="ko-KR" sz="3600" b="1" dirty="0">
              <a:solidFill>
                <a:schemeClr val="tx1"/>
              </a:solidFill>
            </a:endParaRPr>
          </a:p>
        </p:txBody>
      </p:sp>
    </p:spTree>
    <p:extLst>
      <p:ext uri="{BB962C8B-B14F-4D97-AF65-F5344CB8AC3E}">
        <p14:creationId xmlns:p14="http://schemas.microsoft.com/office/powerpoint/2010/main" val="24166426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12389</TotalTime>
  <Words>572</Words>
  <Application>Microsoft Office PowerPoint</Application>
  <PresentationFormat>화면 슬라이드 쇼(4:3)</PresentationFormat>
  <Paragraphs>116</Paragraphs>
  <Slides>8</Slides>
  <Notes>7</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8</vt:i4>
      </vt:variant>
    </vt:vector>
  </HeadingPairs>
  <TitlesOfParts>
    <vt:vector size="19" baseType="lpstr">
      <vt:lpstr>Arial Unicode MS</vt:lpstr>
      <vt:lpstr>ＭＳ Ｐゴシック</vt:lpstr>
      <vt:lpstr>ＭＳ Ｐゴシック</vt:lpstr>
      <vt:lpstr>굴림</vt:lpstr>
      <vt:lpstr>맑은 고딕</vt:lpstr>
      <vt:lpstr>Arial</vt:lpstr>
      <vt:lpstr>Calibri</vt:lpstr>
      <vt:lpstr>Times New Roman</vt:lpstr>
      <vt:lpstr>Verdana</vt:lpstr>
      <vt:lpstr>Wingdings</vt:lpstr>
      <vt:lpstr>Office Theme</vt:lpstr>
      <vt:lpstr>PowerPoint 프레젠테이션</vt:lpstr>
      <vt:lpstr>Industrial Applications(I)</vt:lpstr>
      <vt:lpstr>Industrial Applications(II)</vt:lpstr>
      <vt:lpstr>Standardization on Industrial Network(I)</vt:lpstr>
      <vt:lpstr>Standardization on Industrial Network(II)</vt:lpstr>
      <vt:lpstr>Media Specific MAC/PHY Support for TSN</vt:lpstr>
      <vt:lpstr>Why is IEEE 802.15.4ad for w-TSN?</vt:lpstr>
      <vt:lpstr>PowerPoint 프레젠테이션</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2023 Plenary</cp:keywords>
  <dc:description>15-23-0003-00-wng0</dc:description>
  <cp:lastModifiedBy>CTS</cp:lastModifiedBy>
  <cp:revision>145</cp:revision>
  <cp:lastPrinted>2000-03-07T00:55:37Z</cp:lastPrinted>
  <dcterms:created xsi:type="dcterms:W3CDTF">2016-01-17T22:48:36Z</dcterms:created>
  <dcterms:modified xsi:type="dcterms:W3CDTF">2023-11-14T20:45:42Z</dcterms:modified>
  <cp:category/>
</cp:coreProperties>
</file>