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0"/>
  </p:notesMasterIdLst>
  <p:sldIdLst>
    <p:sldId id="287" r:id="rId2"/>
    <p:sldId id="293" r:id="rId3"/>
    <p:sldId id="294" r:id="rId4"/>
    <p:sldId id="295" r:id="rId5"/>
    <p:sldId id="296" r:id="rId6"/>
    <p:sldId id="307" r:id="rId7"/>
    <p:sldId id="306" r:id="rId8"/>
    <p:sldId id="315" r:id="rId9"/>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FF9900"/>
    <a:srgbClr val="FF9933"/>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3" autoAdjust="0"/>
    <p:restoredTop sz="95320" autoAdjust="0"/>
  </p:normalViewPr>
  <p:slideViewPr>
    <p:cSldViewPr>
      <p:cViewPr varScale="1">
        <p:scale>
          <a:sx n="79" d="100"/>
          <a:sy n="79" d="100"/>
        </p:scale>
        <p:origin x="1512" y="8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200" d="100"/>
        <a:sy n="200" d="100"/>
      </p:scale>
      <p:origin x="0" y="-54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DBB2675E-2543-480B-9341-14DF21D2A9E4}"/>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D8441A4B-C8F1-421B-BFD4-7C4535D1B563}"/>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964572D5-EAF6-480C-A47F-7F185CD9FC7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A09F5A63-9ACA-441F-8797-737BAFA22727}"/>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5CCB7DB9-1F33-40AB-8B30-6AD99F061223}"/>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DF5EB4C-758B-40DF-861B-72DE761D8D92}"/>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B8CC2DE0-C2CA-4CD4-A8D1-62048B8A649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C2A8C07D-8F30-41BE-8373-3275BDD4AE62}"/>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9B4854D6-B5D7-43AF-86C0-166CE15C555B}"/>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51885309-2C31-4A38-A5F4-B970CDB66FD5}"/>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E21D6726-4968-4DDF-B276-2B91C2ED46EC}"/>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F33BEF00-42D9-4225-9656-74514336F233}"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78CFD82E-96FC-4978-91FA-B528F1711260}"/>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3086" name="Line 13">
            <a:extLst>
              <a:ext uri="{FF2B5EF4-FFF2-40B4-BE49-F238E27FC236}">
                <a16:creationId xmlns:a16="http://schemas.microsoft.com/office/drawing/2014/main" id="{8988423A-ACF6-41FA-A7AE-41302CDBC11A}"/>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63FBAD52-009D-4E02-85CE-B25777F16115}"/>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C2370FC7-7DE4-4BAF-9641-5A93EC51769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443F1407-FCE1-4ACD-93DB-9FC2DBCCE19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1D19F68A-143A-4BC6-A76F-0CC825C81D53}"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3D307FAF-885D-4A93-ABA0-A4FB8F135E00}"/>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9912359E-9FAC-4CC6-A470-1F9161D91EBB}"/>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31AFB73-C54B-4141-A5D8-889609458DC2}"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7C9F74CF-5586-45AE-8778-70EFC00C6B0D}"/>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F3902F45-C35A-42F6-B3B8-8D3C506BCEF8}"/>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31888" y="698500"/>
            <a:ext cx="4591050" cy="3443288"/>
          </a:xfrm>
        </p:spPr>
      </p:sp>
      <p:sp>
        <p:nvSpPr>
          <p:cNvPr id="3" name="슬라이드 노트 개체 틀 2"/>
          <p:cNvSpPr>
            <a:spLocks noGrp="1"/>
          </p:cNvSpPr>
          <p:nvPr>
            <p:ph type="body" idx="1"/>
          </p:nvPr>
        </p:nvSpPr>
        <p:spPr/>
        <p:txBody>
          <a:bodyPr/>
          <a:lstStyle/>
          <a:p>
            <a:endParaRPr lang="ko-KR" altLang="en-US" dirty="0"/>
          </a:p>
        </p:txBody>
      </p:sp>
      <p:sp>
        <p:nvSpPr>
          <p:cNvPr id="4" name="날짜 개체 틀 3"/>
          <p:cNvSpPr>
            <a:spLocks noGrp="1"/>
          </p:cNvSpPr>
          <p:nvPr>
            <p:ph type="dt"/>
          </p:nvPr>
        </p:nvSpPr>
        <p:spPr/>
        <p:txBody>
          <a:bodyPr/>
          <a:lstStyle/>
          <a:p>
            <a:pPr>
              <a:defRPr/>
            </a:pPr>
            <a:r>
              <a:rPr lang="en-US"/>
              <a:t>07/12/10</a:t>
            </a:r>
          </a:p>
        </p:txBody>
      </p:sp>
      <p:sp>
        <p:nvSpPr>
          <p:cNvPr id="5" name="슬라이드 번호 개체 틀 4"/>
          <p:cNvSpPr>
            <a:spLocks noGrp="1"/>
          </p:cNvSpPr>
          <p:nvPr>
            <p:ph type="sldNum"/>
          </p:nvPr>
        </p:nvSpPr>
        <p:spPr/>
        <p:txBody>
          <a:bodyPr/>
          <a:lstStyle/>
          <a:p>
            <a:pPr>
              <a:defRPr/>
            </a:pPr>
            <a:r>
              <a:rPr lang="en-US" altLang="en-US"/>
              <a:t>Page </a:t>
            </a:r>
            <a:fld id="{F33BEF00-42D9-4225-9656-74514336F233}" type="slidenum">
              <a:rPr lang="en-US" altLang="en-US" smtClean="0"/>
              <a:pPr>
                <a:defRPr/>
              </a:pPr>
              <a:t>2</a:t>
            </a:fld>
            <a:endParaRPr lang="en-US" altLang="en-US"/>
          </a:p>
        </p:txBody>
      </p:sp>
    </p:spTree>
    <p:extLst>
      <p:ext uri="{BB962C8B-B14F-4D97-AF65-F5344CB8AC3E}">
        <p14:creationId xmlns:p14="http://schemas.microsoft.com/office/powerpoint/2010/main" val="24139962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31888" y="698500"/>
            <a:ext cx="4591050" cy="3443288"/>
          </a:xfrm>
        </p:spPr>
      </p:sp>
      <p:sp>
        <p:nvSpPr>
          <p:cNvPr id="3" name="슬라이드 노트 개체 틀 2"/>
          <p:cNvSpPr>
            <a:spLocks noGrp="1"/>
          </p:cNvSpPr>
          <p:nvPr>
            <p:ph type="body" idx="1"/>
          </p:nvPr>
        </p:nvSpPr>
        <p:spPr/>
        <p:txBody>
          <a:bodyPr/>
          <a:lstStyle/>
          <a:p>
            <a:endParaRPr lang="ko-KR" altLang="en-US" dirty="0"/>
          </a:p>
        </p:txBody>
      </p:sp>
      <p:sp>
        <p:nvSpPr>
          <p:cNvPr id="4" name="날짜 개체 틀 3"/>
          <p:cNvSpPr>
            <a:spLocks noGrp="1"/>
          </p:cNvSpPr>
          <p:nvPr>
            <p:ph type="dt"/>
          </p:nvPr>
        </p:nvSpPr>
        <p:spPr/>
        <p:txBody>
          <a:bodyPr/>
          <a:lstStyle/>
          <a:p>
            <a:pPr>
              <a:defRPr/>
            </a:pPr>
            <a:r>
              <a:rPr lang="en-US"/>
              <a:t>07/12/10</a:t>
            </a:r>
          </a:p>
        </p:txBody>
      </p:sp>
      <p:sp>
        <p:nvSpPr>
          <p:cNvPr id="5" name="슬라이드 번호 개체 틀 4"/>
          <p:cNvSpPr>
            <a:spLocks noGrp="1"/>
          </p:cNvSpPr>
          <p:nvPr>
            <p:ph type="sldNum"/>
          </p:nvPr>
        </p:nvSpPr>
        <p:spPr/>
        <p:txBody>
          <a:bodyPr/>
          <a:lstStyle/>
          <a:p>
            <a:pPr>
              <a:defRPr/>
            </a:pPr>
            <a:r>
              <a:rPr lang="en-US" altLang="en-US"/>
              <a:t>Page </a:t>
            </a:r>
            <a:fld id="{F33BEF00-42D9-4225-9656-74514336F233}" type="slidenum">
              <a:rPr lang="en-US" altLang="en-US" smtClean="0"/>
              <a:pPr>
                <a:defRPr/>
              </a:pPr>
              <a:t>3</a:t>
            </a:fld>
            <a:endParaRPr lang="en-US" altLang="en-US"/>
          </a:p>
        </p:txBody>
      </p:sp>
    </p:spTree>
    <p:extLst>
      <p:ext uri="{BB962C8B-B14F-4D97-AF65-F5344CB8AC3E}">
        <p14:creationId xmlns:p14="http://schemas.microsoft.com/office/powerpoint/2010/main" val="29370266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31888" y="698500"/>
            <a:ext cx="4591050" cy="3443288"/>
          </a:xfrm>
        </p:spPr>
      </p:sp>
      <p:sp>
        <p:nvSpPr>
          <p:cNvPr id="3" name="슬라이드 노트 개체 틀 2"/>
          <p:cNvSpPr>
            <a:spLocks noGrp="1"/>
          </p:cNvSpPr>
          <p:nvPr>
            <p:ph type="body" idx="1"/>
          </p:nvPr>
        </p:nvSpPr>
        <p:spPr/>
        <p:txBody>
          <a:bodyPr/>
          <a:lstStyle/>
          <a:p>
            <a:endParaRPr lang="ko-KR" altLang="en-US" dirty="0"/>
          </a:p>
        </p:txBody>
      </p:sp>
      <p:sp>
        <p:nvSpPr>
          <p:cNvPr id="4" name="날짜 개체 틀 3"/>
          <p:cNvSpPr>
            <a:spLocks noGrp="1"/>
          </p:cNvSpPr>
          <p:nvPr>
            <p:ph type="dt"/>
          </p:nvPr>
        </p:nvSpPr>
        <p:spPr/>
        <p:txBody>
          <a:bodyPr/>
          <a:lstStyle/>
          <a:p>
            <a:pPr>
              <a:defRPr/>
            </a:pPr>
            <a:r>
              <a:rPr lang="en-US"/>
              <a:t>07/12/10</a:t>
            </a:r>
          </a:p>
        </p:txBody>
      </p:sp>
      <p:sp>
        <p:nvSpPr>
          <p:cNvPr id="5" name="슬라이드 번호 개체 틀 4"/>
          <p:cNvSpPr>
            <a:spLocks noGrp="1"/>
          </p:cNvSpPr>
          <p:nvPr>
            <p:ph type="sldNum"/>
          </p:nvPr>
        </p:nvSpPr>
        <p:spPr/>
        <p:txBody>
          <a:bodyPr/>
          <a:lstStyle/>
          <a:p>
            <a:pPr>
              <a:defRPr/>
            </a:pPr>
            <a:r>
              <a:rPr lang="en-US" altLang="en-US"/>
              <a:t>Page </a:t>
            </a:r>
            <a:fld id="{F33BEF00-42D9-4225-9656-74514336F233}" type="slidenum">
              <a:rPr lang="en-US" altLang="en-US" smtClean="0"/>
              <a:pPr>
                <a:defRPr/>
              </a:pPr>
              <a:t>4</a:t>
            </a:fld>
            <a:endParaRPr lang="en-US" altLang="en-US"/>
          </a:p>
        </p:txBody>
      </p:sp>
    </p:spTree>
    <p:extLst>
      <p:ext uri="{BB962C8B-B14F-4D97-AF65-F5344CB8AC3E}">
        <p14:creationId xmlns:p14="http://schemas.microsoft.com/office/powerpoint/2010/main" val="32997975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31888" y="698500"/>
            <a:ext cx="4591050" cy="3443288"/>
          </a:xfrm>
        </p:spPr>
      </p:sp>
      <p:sp>
        <p:nvSpPr>
          <p:cNvPr id="3" name="슬라이드 노트 개체 틀 2"/>
          <p:cNvSpPr>
            <a:spLocks noGrp="1"/>
          </p:cNvSpPr>
          <p:nvPr>
            <p:ph type="body" idx="1"/>
          </p:nvPr>
        </p:nvSpPr>
        <p:spPr/>
        <p:txBody>
          <a:bodyPr/>
          <a:lstStyle/>
          <a:p>
            <a:endParaRPr lang="ko-KR" altLang="en-US" dirty="0"/>
          </a:p>
        </p:txBody>
      </p:sp>
      <p:sp>
        <p:nvSpPr>
          <p:cNvPr id="4" name="날짜 개체 틀 3"/>
          <p:cNvSpPr>
            <a:spLocks noGrp="1"/>
          </p:cNvSpPr>
          <p:nvPr>
            <p:ph type="dt"/>
          </p:nvPr>
        </p:nvSpPr>
        <p:spPr/>
        <p:txBody>
          <a:bodyPr/>
          <a:lstStyle/>
          <a:p>
            <a:pPr>
              <a:defRPr/>
            </a:pPr>
            <a:r>
              <a:rPr lang="en-US"/>
              <a:t>07/12/10</a:t>
            </a:r>
          </a:p>
        </p:txBody>
      </p:sp>
      <p:sp>
        <p:nvSpPr>
          <p:cNvPr id="5" name="슬라이드 번호 개체 틀 4"/>
          <p:cNvSpPr>
            <a:spLocks noGrp="1"/>
          </p:cNvSpPr>
          <p:nvPr>
            <p:ph type="sldNum"/>
          </p:nvPr>
        </p:nvSpPr>
        <p:spPr/>
        <p:txBody>
          <a:bodyPr/>
          <a:lstStyle/>
          <a:p>
            <a:pPr>
              <a:defRPr/>
            </a:pPr>
            <a:r>
              <a:rPr lang="en-US" altLang="en-US"/>
              <a:t>Page </a:t>
            </a:r>
            <a:fld id="{F33BEF00-42D9-4225-9656-74514336F233}" type="slidenum">
              <a:rPr lang="en-US" altLang="en-US" smtClean="0"/>
              <a:pPr>
                <a:defRPr/>
              </a:pPr>
              <a:t>5</a:t>
            </a:fld>
            <a:endParaRPr lang="en-US" altLang="en-US"/>
          </a:p>
        </p:txBody>
      </p:sp>
    </p:spTree>
    <p:extLst>
      <p:ext uri="{BB962C8B-B14F-4D97-AF65-F5344CB8AC3E}">
        <p14:creationId xmlns:p14="http://schemas.microsoft.com/office/powerpoint/2010/main" val="20229582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31888" y="698500"/>
            <a:ext cx="4591050" cy="3443288"/>
          </a:xfrm>
        </p:spPr>
      </p:sp>
      <p:sp>
        <p:nvSpPr>
          <p:cNvPr id="3" name="슬라이드 노트 개체 틀 2"/>
          <p:cNvSpPr>
            <a:spLocks noGrp="1"/>
          </p:cNvSpPr>
          <p:nvPr>
            <p:ph type="body" idx="1"/>
          </p:nvPr>
        </p:nvSpPr>
        <p:spPr/>
        <p:txBody>
          <a:bodyPr/>
          <a:lstStyle/>
          <a:p>
            <a:endParaRPr lang="ko-KR" altLang="en-US" dirty="0"/>
          </a:p>
        </p:txBody>
      </p:sp>
      <p:sp>
        <p:nvSpPr>
          <p:cNvPr id="4" name="날짜 개체 틀 3"/>
          <p:cNvSpPr>
            <a:spLocks noGrp="1"/>
          </p:cNvSpPr>
          <p:nvPr>
            <p:ph type="dt"/>
          </p:nvPr>
        </p:nvSpPr>
        <p:spPr/>
        <p:txBody>
          <a:bodyPr/>
          <a:lstStyle/>
          <a:p>
            <a:pPr>
              <a:defRPr/>
            </a:pPr>
            <a:r>
              <a:rPr lang="en-US"/>
              <a:t>07/12/10</a:t>
            </a:r>
          </a:p>
        </p:txBody>
      </p:sp>
      <p:sp>
        <p:nvSpPr>
          <p:cNvPr id="5" name="슬라이드 번호 개체 틀 4"/>
          <p:cNvSpPr>
            <a:spLocks noGrp="1"/>
          </p:cNvSpPr>
          <p:nvPr>
            <p:ph type="sldNum"/>
          </p:nvPr>
        </p:nvSpPr>
        <p:spPr/>
        <p:txBody>
          <a:bodyPr/>
          <a:lstStyle/>
          <a:p>
            <a:pPr>
              <a:defRPr/>
            </a:pPr>
            <a:r>
              <a:rPr lang="en-US" altLang="en-US"/>
              <a:t>Page </a:t>
            </a:r>
            <a:fld id="{F33BEF00-42D9-4225-9656-74514336F233}" type="slidenum">
              <a:rPr lang="en-US" altLang="en-US" smtClean="0"/>
              <a:pPr>
                <a:defRPr/>
              </a:pPr>
              <a:t>6</a:t>
            </a:fld>
            <a:endParaRPr lang="en-US" altLang="en-US"/>
          </a:p>
        </p:txBody>
      </p:sp>
    </p:spTree>
    <p:extLst>
      <p:ext uri="{BB962C8B-B14F-4D97-AF65-F5344CB8AC3E}">
        <p14:creationId xmlns:p14="http://schemas.microsoft.com/office/powerpoint/2010/main" val="35688399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31888" y="698500"/>
            <a:ext cx="4591050" cy="3443288"/>
          </a:xfrm>
        </p:spPr>
      </p:sp>
      <p:sp>
        <p:nvSpPr>
          <p:cNvPr id="3" name="슬라이드 노트 개체 틀 2"/>
          <p:cNvSpPr>
            <a:spLocks noGrp="1"/>
          </p:cNvSpPr>
          <p:nvPr>
            <p:ph type="body" idx="1"/>
          </p:nvPr>
        </p:nvSpPr>
        <p:spPr/>
        <p:txBody>
          <a:bodyPr/>
          <a:lstStyle/>
          <a:p>
            <a:endParaRPr lang="ko-KR" altLang="en-US" dirty="0"/>
          </a:p>
        </p:txBody>
      </p:sp>
      <p:sp>
        <p:nvSpPr>
          <p:cNvPr id="4" name="날짜 개체 틀 3"/>
          <p:cNvSpPr>
            <a:spLocks noGrp="1"/>
          </p:cNvSpPr>
          <p:nvPr>
            <p:ph type="dt"/>
          </p:nvPr>
        </p:nvSpPr>
        <p:spPr/>
        <p:txBody>
          <a:bodyPr/>
          <a:lstStyle/>
          <a:p>
            <a:pPr>
              <a:defRPr/>
            </a:pPr>
            <a:r>
              <a:rPr lang="en-US"/>
              <a:t>07/12/10</a:t>
            </a:r>
          </a:p>
        </p:txBody>
      </p:sp>
      <p:sp>
        <p:nvSpPr>
          <p:cNvPr id="5" name="슬라이드 번호 개체 틀 4"/>
          <p:cNvSpPr>
            <a:spLocks noGrp="1"/>
          </p:cNvSpPr>
          <p:nvPr>
            <p:ph type="sldNum"/>
          </p:nvPr>
        </p:nvSpPr>
        <p:spPr/>
        <p:txBody>
          <a:bodyPr/>
          <a:lstStyle/>
          <a:p>
            <a:pPr>
              <a:defRPr/>
            </a:pPr>
            <a:r>
              <a:rPr lang="en-US" altLang="en-US"/>
              <a:t>Page </a:t>
            </a:r>
            <a:fld id="{F33BEF00-42D9-4225-9656-74514336F233}" type="slidenum">
              <a:rPr lang="en-US" altLang="en-US" smtClean="0"/>
              <a:pPr>
                <a:defRPr/>
              </a:pPr>
              <a:t>7</a:t>
            </a:fld>
            <a:endParaRPr lang="en-US" altLang="en-US"/>
          </a:p>
        </p:txBody>
      </p:sp>
    </p:spTree>
    <p:extLst>
      <p:ext uri="{BB962C8B-B14F-4D97-AF65-F5344CB8AC3E}">
        <p14:creationId xmlns:p14="http://schemas.microsoft.com/office/powerpoint/2010/main" val="3015473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4BA97CBF-D27F-45D7-97AE-0EBE097928A4}"/>
              </a:ext>
            </a:extLst>
          </p:cNvPr>
          <p:cNvSpPr>
            <a:spLocks noGrp="1" noChangeArrowheads="1"/>
          </p:cNvSpPr>
          <p:nvPr>
            <p:ph type="sldNum" idx="10"/>
          </p:nvPr>
        </p:nvSpPr>
        <p:spPr>
          <a:ln/>
        </p:spPr>
        <p:txBody>
          <a:bodyPr/>
          <a:lstStyle>
            <a:lvl1pPr>
              <a:defRPr/>
            </a:lvl1pPr>
          </a:lstStyle>
          <a:p>
            <a:pPr>
              <a:defRPr/>
            </a:pPr>
            <a:r>
              <a:rPr lang="en-US" altLang="en-US"/>
              <a:t>Slide </a:t>
            </a:r>
            <a:fld id="{50C83FAC-7061-47E3-8B34-546EA1F1313E}" type="slidenum">
              <a:rPr lang="en-US" altLang="en-US" smtClean="0"/>
              <a:pPr>
                <a:defRPr/>
              </a:pPr>
              <a:t>‹#›</a:t>
            </a:fld>
            <a:endParaRPr lang="en-US" altLang="en-US"/>
          </a:p>
        </p:txBody>
      </p:sp>
    </p:spTree>
    <p:extLst>
      <p:ext uri="{BB962C8B-B14F-4D97-AF65-F5344CB8AC3E}">
        <p14:creationId xmlns:p14="http://schemas.microsoft.com/office/powerpoint/2010/main" val="445789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2E304BE4-42A7-4314-86FF-4E6FFB788120}"/>
              </a:ext>
            </a:extLst>
          </p:cNvPr>
          <p:cNvSpPr>
            <a:spLocks noGrp="1" noChangeArrowheads="1"/>
          </p:cNvSpPr>
          <p:nvPr>
            <p:ph type="sldNum" idx="10"/>
          </p:nvPr>
        </p:nvSpPr>
        <p:spPr>
          <a:ln/>
        </p:spPr>
        <p:txBody>
          <a:bodyPr/>
          <a:lstStyle>
            <a:lvl1pPr>
              <a:defRPr/>
            </a:lvl1pPr>
          </a:lstStyle>
          <a:p>
            <a:pPr>
              <a:defRPr/>
            </a:pPr>
            <a:r>
              <a:rPr lang="en-US" altLang="en-US"/>
              <a:t>Slide </a:t>
            </a:r>
            <a:fld id="{D9D1A179-F821-4A8D-A04A-165EC1E138A3}" type="slidenum">
              <a:rPr lang="en-US" altLang="en-US" smtClean="0"/>
              <a:pPr>
                <a:defRPr/>
              </a:pPr>
              <a:t>‹#›</a:t>
            </a:fld>
            <a:endParaRPr lang="en-US" altLang="en-US"/>
          </a:p>
        </p:txBody>
      </p:sp>
    </p:spTree>
    <p:extLst>
      <p:ext uri="{BB962C8B-B14F-4D97-AF65-F5344CB8AC3E}">
        <p14:creationId xmlns:p14="http://schemas.microsoft.com/office/powerpoint/2010/main" val="36425782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D30657B6-4C92-4205-A34F-41E5965BB2D9}"/>
              </a:ext>
            </a:extLst>
          </p:cNvPr>
          <p:cNvSpPr>
            <a:spLocks noGrp="1" noChangeArrowheads="1"/>
          </p:cNvSpPr>
          <p:nvPr>
            <p:ph type="sldNum" idx="10"/>
          </p:nvPr>
        </p:nvSpPr>
        <p:spPr>
          <a:ln/>
        </p:spPr>
        <p:txBody>
          <a:bodyPr/>
          <a:lstStyle>
            <a:lvl1pPr>
              <a:defRPr/>
            </a:lvl1pPr>
          </a:lstStyle>
          <a:p>
            <a:pPr>
              <a:defRPr/>
            </a:pPr>
            <a:r>
              <a:rPr lang="en-US" altLang="en-US"/>
              <a:t>Slide </a:t>
            </a:r>
            <a:fld id="{A2F296E4-C80C-4616-AB4D-1E9490E26D1E}" type="slidenum">
              <a:rPr lang="en-US" altLang="en-US" smtClean="0"/>
              <a:pPr>
                <a:defRPr/>
              </a:pPr>
              <a:t>‹#›</a:t>
            </a:fld>
            <a:endParaRPr lang="en-US" altLang="en-US"/>
          </a:p>
        </p:txBody>
      </p:sp>
    </p:spTree>
    <p:extLst>
      <p:ext uri="{BB962C8B-B14F-4D97-AF65-F5344CB8AC3E}">
        <p14:creationId xmlns:p14="http://schemas.microsoft.com/office/powerpoint/2010/main" val="2879538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046013A4-8FE8-4229-B7BC-2E688C5D7D61}"/>
              </a:ext>
            </a:extLst>
          </p:cNvPr>
          <p:cNvSpPr>
            <a:spLocks noGrp="1" noChangeArrowheads="1"/>
          </p:cNvSpPr>
          <p:nvPr>
            <p:ph type="sldNum" idx="10"/>
          </p:nvPr>
        </p:nvSpPr>
        <p:spPr>
          <a:ln/>
        </p:spPr>
        <p:txBody>
          <a:bodyPr/>
          <a:lstStyle>
            <a:lvl1pPr>
              <a:defRPr/>
            </a:lvl1pPr>
          </a:lstStyle>
          <a:p>
            <a:pPr>
              <a:defRPr/>
            </a:pPr>
            <a:r>
              <a:rPr lang="en-US" altLang="en-US"/>
              <a:t>Slide </a:t>
            </a:r>
            <a:fld id="{F187470B-50EF-4A48-B024-330BF2280833}" type="slidenum">
              <a:rPr lang="en-US" altLang="en-US" smtClean="0"/>
              <a:pPr>
                <a:defRPr/>
              </a:pPr>
              <a:t>‹#›</a:t>
            </a:fld>
            <a:endParaRPr lang="en-US" altLang="en-US"/>
          </a:p>
        </p:txBody>
      </p:sp>
    </p:spTree>
    <p:extLst>
      <p:ext uri="{BB962C8B-B14F-4D97-AF65-F5344CB8AC3E}">
        <p14:creationId xmlns:p14="http://schemas.microsoft.com/office/powerpoint/2010/main" val="4203259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385868EA-6B24-4679-8575-B1EC0BDE143E}"/>
              </a:ext>
            </a:extLst>
          </p:cNvPr>
          <p:cNvSpPr>
            <a:spLocks noGrp="1" noChangeArrowheads="1"/>
          </p:cNvSpPr>
          <p:nvPr>
            <p:ph type="sldNum" idx="10"/>
          </p:nvPr>
        </p:nvSpPr>
        <p:spPr>
          <a:ln/>
        </p:spPr>
        <p:txBody>
          <a:bodyPr/>
          <a:lstStyle>
            <a:lvl1pPr>
              <a:defRPr/>
            </a:lvl1pPr>
          </a:lstStyle>
          <a:p>
            <a:pPr>
              <a:defRPr/>
            </a:pPr>
            <a:r>
              <a:rPr lang="en-US" altLang="en-US"/>
              <a:t>Slide </a:t>
            </a:r>
            <a:fld id="{A4F93A1E-0EC3-45BF-AB9B-BEB974D014DF}" type="slidenum">
              <a:rPr lang="en-US" altLang="en-US" smtClean="0"/>
              <a:pPr>
                <a:defRPr/>
              </a:pPr>
              <a:t>‹#›</a:t>
            </a:fld>
            <a:endParaRPr lang="en-US" altLang="en-US"/>
          </a:p>
        </p:txBody>
      </p:sp>
    </p:spTree>
    <p:extLst>
      <p:ext uri="{BB962C8B-B14F-4D97-AF65-F5344CB8AC3E}">
        <p14:creationId xmlns:p14="http://schemas.microsoft.com/office/powerpoint/2010/main" val="1144642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1BF61E6B-9EC9-441F-9987-FFA0CCDD413A}"/>
              </a:ext>
            </a:extLst>
          </p:cNvPr>
          <p:cNvSpPr>
            <a:spLocks noGrp="1" noChangeArrowheads="1"/>
          </p:cNvSpPr>
          <p:nvPr>
            <p:ph type="sldNum" idx="10"/>
          </p:nvPr>
        </p:nvSpPr>
        <p:spPr>
          <a:ln/>
        </p:spPr>
        <p:txBody>
          <a:bodyPr/>
          <a:lstStyle>
            <a:lvl1pPr>
              <a:defRPr/>
            </a:lvl1pPr>
          </a:lstStyle>
          <a:p>
            <a:pPr>
              <a:defRPr/>
            </a:pPr>
            <a:r>
              <a:rPr lang="en-US" altLang="en-US"/>
              <a:t>Slide </a:t>
            </a:r>
            <a:fld id="{3E6F861A-ECE9-40DC-8824-99AB8188EE7A}" type="slidenum">
              <a:rPr lang="en-US" altLang="en-US" smtClean="0"/>
              <a:pPr>
                <a:defRPr/>
              </a:pPr>
              <a:t>‹#›</a:t>
            </a:fld>
            <a:endParaRPr lang="en-US" altLang="en-US"/>
          </a:p>
        </p:txBody>
      </p:sp>
    </p:spTree>
    <p:extLst>
      <p:ext uri="{BB962C8B-B14F-4D97-AF65-F5344CB8AC3E}">
        <p14:creationId xmlns:p14="http://schemas.microsoft.com/office/powerpoint/2010/main" val="3262904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24DD9AAD-0056-4686-B95A-C7969BC1627B}"/>
              </a:ext>
            </a:extLst>
          </p:cNvPr>
          <p:cNvSpPr>
            <a:spLocks noGrp="1" noChangeArrowheads="1"/>
          </p:cNvSpPr>
          <p:nvPr>
            <p:ph type="sldNum" idx="10"/>
          </p:nvPr>
        </p:nvSpPr>
        <p:spPr>
          <a:ln/>
        </p:spPr>
        <p:txBody>
          <a:bodyPr/>
          <a:lstStyle>
            <a:lvl1pPr>
              <a:defRPr/>
            </a:lvl1pPr>
          </a:lstStyle>
          <a:p>
            <a:pPr>
              <a:defRPr/>
            </a:pPr>
            <a:r>
              <a:rPr lang="en-US" altLang="en-US"/>
              <a:t>Slide </a:t>
            </a:r>
            <a:fld id="{667EDA30-9F71-4BC3-81D1-F1FAB6E38F0B}" type="slidenum">
              <a:rPr lang="en-US" altLang="en-US" smtClean="0"/>
              <a:pPr>
                <a:defRPr/>
              </a:pPr>
              <a:t>‹#›</a:t>
            </a:fld>
            <a:endParaRPr lang="en-US" altLang="en-US"/>
          </a:p>
        </p:txBody>
      </p:sp>
    </p:spTree>
    <p:extLst>
      <p:ext uri="{BB962C8B-B14F-4D97-AF65-F5344CB8AC3E}">
        <p14:creationId xmlns:p14="http://schemas.microsoft.com/office/powerpoint/2010/main" val="846429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B52FA981-EC35-44EF-AF17-588288BFE7D3}"/>
              </a:ext>
            </a:extLst>
          </p:cNvPr>
          <p:cNvSpPr>
            <a:spLocks noGrp="1" noChangeArrowheads="1"/>
          </p:cNvSpPr>
          <p:nvPr>
            <p:ph type="sldNum" idx="10"/>
          </p:nvPr>
        </p:nvSpPr>
        <p:spPr>
          <a:ln/>
        </p:spPr>
        <p:txBody>
          <a:bodyPr/>
          <a:lstStyle>
            <a:lvl1pPr>
              <a:defRPr/>
            </a:lvl1pPr>
          </a:lstStyle>
          <a:p>
            <a:pPr>
              <a:defRPr/>
            </a:pPr>
            <a:r>
              <a:rPr lang="en-US" altLang="en-US"/>
              <a:t>Slide </a:t>
            </a:r>
            <a:fld id="{19C68974-EEA2-4D2F-A1A8-D72DCE18A17D}" type="slidenum">
              <a:rPr lang="en-US" altLang="en-US" smtClean="0"/>
              <a:pPr>
                <a:defRPr/>
              </a:pPr>
              <a:t>‹#›</a:t>
            </a:fld>
            <a:endParaRPr lang="en-US" altLang="en-US"/>
          </a:p>
        </p:txBody>
      </p:sp>
    </p:spTree>
    <p:extLst>
      <p:ext uri="{BB962C8B-B14F-4D97-AF65-F5344CB8AC3E}">
        <p14:creationId xmlns:p14="http://schemas.microsoft.com/office/powerpoint/2010/main" val="2788498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C00876E-350D-4D03-93EB-648C7A335E8A}"/>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dirty="0"/>
              <a:t>Slid</a:t>
            </a:r>
            <a:fld id="{B223389C-7FC9-4CDC-9216-560B2E2AA30A}" type="slidenum">
              <a:rPr lang="en-US" altLang="en-US" smtClean="0"/>
              <a:pPr>
                <a:defRPr/>
              </a:pPr>
              <a:t>‹#›</a:t>
            </a:fld>
            <a:endParaRPr lang="en-US" altLang="en-US" dirty="0"/>
          </a:p>
        </p:txBody>
      </p:sp>
    </p:spTree>
    <p:extLst>
      <p:ext uri="{BB962C8B-B14F-4D97-AF65-F5344CB8AC3E}">
        <p14:creationId xmlns:p14="http://schemas.microsoft.com/office/powerpoint/2010/main" val="1654630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2EA9C053-BCCF-4245-BD7E-160D55CFD636}"/>
              </a:ext>
            </a:extLst>
          </p:cNvPr>
          <p:cNvSpPr>
            <a:spLocks noGrp="1" noChangeArrowheads="1"/>
          </p:cNvSpPr>
          <p:nvPr>
            <p:ph type="sldNum" idx="10"/>
          </p:nvPr>
        </p:nvSpPr>
        <p:spPr>
          <a:ln/>
        </p:spPr>
        <p:txBody>
          <a:bodyPr/>
          <a:lstStyle>
            <a:lvl1pPr>
              <a:defRPr/>
            </a:lvl1pPr>
          </a:lstStyle>
          <a:p>
            <a:pPr>
              <a:defRPr/>
            </a:pPr>
            <a:r>
              <a:rPr lang="en-US" altLang="en-US"/>
              <a:t>Slide </a:t>
            </a:r>
            <a:fld id="{44E57BA6-73D9-46BC-9601-C5871ADE566B}" type="slidenum">
              <a:rPr lang="en-US" altLang="en-US" smtClean="0"/>
              <a:pPr>
                <a:defRPr/>
              </a:pPr>
              <a:t>‹#›</a:t>
            </a:fld>
            <a:endParaRPr lang="en-US" altLang="en-US"/>
          </a:p>
        </p:txBody>
      </p:sp>
    </p:spTree>
    <p:extLst>
      <p:ext uri="{BB962C8B-B14F-4D97-AF65-F5344CB8AC3E}">
        <p14:creationId xmlns:p14="http://schemas.microsoft.com/office/powerpoint/2010/main" val="1202563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F52B0C1B-AA54-481B-B49F-81D333E3C5F8}"/>
              </a:ext>
            </a:extLst>
          </p:cNvPr>
          <p:cNvSpPr>
            <a:spLocks noGrp="1" noChangeArrowheads="1"/>
          </p:cNvSpPr>
          <p:nvPr>
            <p:ph type="sldNum" idx="10"/>
          </p:nvPr>
        </p:nvSpPr>
        <p:spPr>
          <a:ln/>
        </p:spPr>
        <p:txBody>
          <a:bodyPr/>
          <a:lstStyle>
            <a:lvl1pPr>
              <a:defRPr/>
            </a:lvl1pPr>
          </a:lstStyle>
          <a:p>
            <a:pPr>
              <a:defRPr/>
            </a:pPr>
            <a:r>
              <a:rPr lang="en-US" altLang="en-US"/>
              <a:t>Slide </a:t>
            </a:r>
            <a:fld id="{B9204739-805A-439F-9ECC-6C617845C270}" type="slidenum">
              <a:rPr lang="en-US" altLang="en-US" smtClean="0"/>
              <a:pPr>
                <a:defRPr/>
              </a:pPr>
              <a:t>‹#›</a:t>
            </a:fld>
            <a:endParaRPr lang="en-US" altLang="en-US"/>
          </a:p>
        </p:txBody>
      </p:sp>
    </p:spTree>
    <p:extLst>
      <p:ext uri="{BB962C8B-B14F-4D97-AF65-F5344CB8AC3E}">
        <p14:creationId xmlns:p14="http://schemas.microsoft.com/office/powerpoint/2010/main" val="1387717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C8DA5A66-34FF-4562-9C40-77151CB71738}"/>
              </a:ext>
            </a:extLst>
          </p:cNvPr>
          <p:cNvSpPr>
            <a:spLocks noChangeArrowheads="1"/>
          </p:cNvSpPr>
          <p:nvPr/>
        </p:nvSpPr>
        <p:spPr bwMode="auto">
          <a:xfrm>
            <a:off x="4067944" y="412234"/>
            <a:ext cx="4466456" cy="184666"/>
          </a:xfrm>
          <a:prstGeom prst="rect">
            <a:avLst/>
          </a:prstGeom>
          <a:noFill/>
          <a:ln>
            <a:noFill/>
          </a:ln>
        </p:spPr>
        <p:txBody>
          <a:bodyPr wrap="square"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a:t>
            </a:r>
            <a:r>
              <a:rPr lang="en-GB" altLang="en-US" b="1" dirty="0" smtClean="0">
                <a:solidFill>
                  <a:schemeClr val="tx1"/>
                </a:solidFill>
              </a:rPr>
              <a:t>15-23-0583-00-04ad</a:t>
            </a:r>
            <a:endParaRPr lang="en-GB" altLang="en-US" b="1" dirty="0">
              <a:solidFill>
                <a:schemeClr val="tx1"/>
              </a:solidFill>
            </a:endParaRPr>
          </a:p>
        </p:txBody>
      </p:sp>
      <p:sp>
        <p:nvSpPr>
          <p:cNvPr id="1027" name="Line 2">
            <a:extLst>
              <a:ext uri="{FF2B5EF4-FFF2-40B4-BE49-F238E27FC236}">
                <a16:creationId xmlns:a16="http://schemas.microsoft.com/office/drawing/2014/main" id="{37B57FA5-7DF9-478B-9C04-AB7D27B2644F}"/>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3DA4FAC4-8155-4755-8A13-20F6E498B844}"/>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A97FC7B-2796-41F5-A58D-B09B750BC005}"/>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US" dirty="0"/>
              <a:t>November</a:t>
            </a:r>
            <a:r>
              <a:rPr lang="en-GB" dirty="0"/>
              <a:t> 2023</a:t>
            </a:r>
          </a:p>
        </p:txBody>
      </p:sp>
      <p:sp>
        <p:nvSpPr>
          <p:cNvPr id="1030" name="Text Box 6">
            <a:extLst>
              <a:ext uri="{FF2B5EF4-FFF2-40B4-BE49-F238E27FC236}">
                <a16:creationId xmlns:a16="http://schemas.microsoft.com/office/drawing/2014/main" id="{43BBA0B5-7231-4E45-ADB5-AC975CA065C9}"/>
              </a:ext>
            </a:extLst>
          </p:cNvPr>
          <p:cNvSpPr txBox="1">
            <a:spLocks noChangeArrowheads="1"/>
          </p:cNvSpPr>
          <p:nvPr/>
        </p:nvSpPr>
        <p:spPr bwMode="auto">
          <a:xfrm>
            <a:off x="4908550" y="6478588"/>
            <a:ext cx="3746500" cy="27918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US" altLang="en-US" sz="1200" dirty="0" err="1">
                <a:latin typeface="Times New Roman" panose="02020603050405020304" pitchFamily="18" charset="0"/>
              </a:rPr>
              <a:t>Sangsunng</a:t>
            </a:r>
            <a:r>
              <a:rPr lang="en-GB" dirty="0"/>
              <a:t> Choi (KMU)</a:t>
            </a:r>
          </a:p>
        </p:txBody>
      </p:sp>
      <p:sp>
        <p:nvSpPr>
          <p:cNvPr id="1031" name="Rectangle 7">
            <a:extLst>
              <a:ext uri="{FF2B5EF4-FFF2-40B4-BE49-F238E27FC236}">
                <a16:creationId xmlns:a16="http://schemas.microsoft.com/office/drawing/2014/main" id="{86097410-5DD0-42D7-A951-0CB8F6979812}"/>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743471BB-D862-400C-837E-123085CF6583}"/>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2D29DD0D-33E2-49A5-AB32-8E2A57CA604B}"/>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28FAE075-7E69-4343-85A3-53F09785CD80}"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43" r:id="rId7"/>
    <p:sldLayoutId id="2147483739" r:id="rId8"/>
    <p:sldLayoutId id="2147483740" r:id="rId9"/>
    <p:sldLayoutId id="2147483741" r:id="rId10"/>
    <p:sldLayoutId id="2147483742"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E32AE682-7C1B-4FFC-962A-3B25DB70C035}"/>
              </a:ext>
            </a:extLst>
          </p:cNvPr>
          <p:cNvSpPr>
            <a:spLocks noChangeArrowheads="1"/>
          </p:cNvSpPr>
          <p:nvPr/>
        </p:nvSpPr>
        <p:spPr bwMode="auto">
          <a:xfrm>
            <a:off x="533400" y="762000"/>
            <a:ext cx="8001000" cy="4218720"/>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A Potential application for the Next Generation SUN PHYs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November </a:t>
            </a:r>
            <a:r>
              <a:rPr lang="en-US" altLang="en-US" sz="1600" dirty="0" smtClean="0">
                <a:latin typeface="Times New Roman" panose="02020603050405020304" pitchFamily="18" charset="0"/>
              </a:rPr>
              <a:t>14, </a:t>
            </a:r>
            <a:r>
              <a:rPr lang="en-US" altLang="en-US" sz="1600" dirty="0">
                <a:latin typeface="Times New Roman" panose="02020603050405020304" pitchFamily="18" charset="0"/>
              </a:rPr>
              <a:t>2023</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Sangsunng</a:t>
            </a:r>
            <a:r>
              <a:rPr lang="en-US" altLang="en-US" sz="1600" dirty="0">
                <a:latin typeface="Times New Roman" panose="02020603050405020304" pitchFamily="18" charset="0"/>
              </a:rPr>
              <a:t> Choi (KMU)</a:t>
            </a:r>
            <a:r>
              <a:rPr lang="en-US" altLang="ko-KR" sz="1600" dirty="0">
                <a:latin typeface="Times New Roman" panose="02020603050405020304" pitchFamily="18" charset="0"/>
              </a:rPr>
              <a:t>, Tae-Joon Park, Jaesun Cha, </a:t>
            </a:r>
            <a:r>
              <a:rPr lang="en-US" altLang="ko-KR" sz="1600" dirty="0" err="1">
                <a:latin typeface="Times New Roman" panose="02020603050405020304" pitchFamily="18" charset="0"/>
              </a:rPr>
              <a:t>Kyeseon</a:t>
            </a:r>
            <a:r>
              <a:rPr lang="en-US" altLang="ko-KR" sz="1600" dirty="0">
                <a:latin typeface="Times New Roman" panose="02020603050405020304" pitchFamily="18" charset="0"/>
              </a:rPr>
              <a:t> Lee (ETRI)</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SG Next Generation SUN PHYs</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This contribution describes a potential application for Next Generation SUN </a:t>
            </a:r>
            <a:r>
              <a:rPr lang="en-US" altLang="en-US" sz="1600" dirty="0" err="1">
                <a:latin typeface="Times New Roman" panose="02020603050405020304" pitchFamily="18" charset="0"/>
              </a:rPr>
              <a:t>PHYs.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Discussion</a:t>
            </a:r>
            <a:endParaRPr lang="en-US" altLang="en-US" sz="1600" b="1" dirty="0">
              <a:solidFill>
                <a:schemeClr val="accent1">
                  <a:lumMod val="75000"/>
                </a:schemeClr>
              </a:solidFill>
              <a:highlight>
                <a:srgbClr val="C0C0C0"/>
              </a:highlight>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AEB19B6E-81F7-4A8C-8A00-BF923F2A0E56}"/>
              </a:ext>
            </a:extLst>
          </p:cNvPr>
          <p:cNvSpPr>
            <a:spLocks noGrp="1" noChangeArrowheads="1"/>
          </p:cNvSpPr>
          <p:nvPr>
            <p:ph type="title"/>
          </p:nvPr>
        </p:nvSpPr>
        <p:spPr/>
        <p:txBody>
          <a:bodyPr/>
          <a:lstStyle/>
          <a:p>
            <a:r>
              <a:rPr lang="en-US" altLang="en-US" dirty="0"/>
              <a:t>Industrial Applications(I)</a:t>
            </a:r>
          </a:p>
        </p:txBody>
      </p:sp>
      <p:sp>
        <p:nvSpPr>
          <p:cNvPr id="8195" name="Content Placeholder 2">
            <a:extLst>
              <a:ext uri="{FF2B5EF4-FFF2-40B4-BE49-F238E27FC236}">
                <a16:creationId xmlns:a16="http://schemas.microsoft.com/office/drawing/2014/main" id="{DF5C1296-A821-40E7-9DD0-BD061E116DB6}"/>
              </a:ext>
            </a:extLst>
          </p:cNvPr>
          <p:cNvSpPr>
            <a:spLocks noGrp="1" noChangeArrowheads="1"/>
          </p:cNvSpPr>
          <p:nvPr>
            <p:ph idx="1"/>
          </p:nvPr>
        </p:nvSpPr>
        <p:spPr>
          <a:xfrm>
            <a:off x="609600" y="1658938"/>
            <a:ext cx="7764463" cy="4540250"/>
          </a:xfrm>
        </p:spPr>
        <p:txBody>
          <a:bodyPr>
            <a:normAutofit fontScale="92500" lnSpcReduction="10000"/>
          </a:bodyPr>
          <a:lstStyle/>
          <a:p>
            <a:pPr>
              <a:buFont typeface="Wingdings" panose="05000000000000000000" pitchFamily="2" charset="2"/>
              <a:buChar char="v"/>
            </a:pPr>
            <a:r>
              <a:rPr lang="en-US" altLang="en-US" sz="2000" dirty="0"/>
              <a:t>Industrial communications area with increasing requirements</a:t>
            </a:r>
          </a:p>
          <a:p>
            <a:pPr marL="628650" lvl="1" indent="-228600">
              <a:buFont typeface="Wingdings" panose="05000000000000000000" pitchFamily="2" charset="2"/>
              <a:buChar char="§"/>
            </a:pPr>
            <a:r>
              <a:rPr lang="en-US" altLang="en-US" sz="1800" dirty="0"/>
              <a:t>Condition monitoring (CM)</a:t>
            </a:r>
          </a:p>
          <a:p>
            <a:pPr marL="985838" lvl="2" indent="-185738">
              <a:buFont typeface="Arial" panose="020B0604020202020204" pitchFamily="34" charset="0"/>
              <a:buChar char="–"/>
            </a:pPr>
            <a:r>
              <a:rPr lang="en-US" altLang="en-US" sz="1400" dirty="0"/>
              <a:t>State monitoring by monitoring a large number of different sensors</a:t>
            </a:r>
          </a:p>
          <a:p>
            <a:pPr marL="985838" lvl="2" indent="-185738">
              <a:buFont typeface="Arial" panose="020B0604020202020204" pitchFamily="34" charset="0"/>
              <a:buChar char="–"/>
            </a:pPr>
            <a:r>
              <a:rPr lang="en-US" altLang="en-US" sz="1400" dirty="0"/>
              <a:t>Synchronization for consistent time base for all signals form the sensors is more important than the real-time aspect. </a:t>
            </a:r>
          </a:p>
          <a:p>
            <a:pPr marL="985838" lvl="2" indent="-185738">
              <a:buFont typeface="Arial" panose="020B0604020202020204" pitchFamily="34" charset="0"/>
              <a:buChar char="–"/>
            </a:pPr>
            <a:r>
              <a:rPr lang="en-US" altLang="en-US" sz="1400" dirty="0"/>
              <a:t>ZigBee, Bluetooth</a:t>
            </a:r>
          </a:p>
          <a:p>
            <a:pPr marL="628650" lvl="1" indent="-228600">
              <a:buFont typeface="Wingdings" panose="05000000000000000000" pitchFamily="2" charset="2"/>
              <a:buChar char="§"/>
            </a:pPr>
            <a:r>
              <a:rPr lang="en-US" altLang="en-US" sz="1800" dirty="0"/>
              <a:t>Process automation (PA)</a:t>
            </a:r>
          </a:p>
          <a:p>
            <a:pPr marL="985838" lvl="2" indent="-185738">
              <a:buFont typeface="Arial" panose="020B0604020202020204" pitchFamily="34" charset="0"/>
              <a:buChar char="–"/>
            </a:pPr>
            <a:r>
              <a:rPr lang="en-US" altLang="en-US" sz="1400" dirty="0"/>
              <a:t>Continuous production processes for large quantities of a certain product</a:t>
            </a:r>
          </a:p>
          <a:p>
            <a:pPr marL="985838" lvl="2" indent="-185738">
              <a:buFont typeface="Arial" panose="020B0604020202020204" pitchFamily="34" charset="0"/>
              <a:buChar char="–"/>
            </a:pPr>
            <a:r>
              <a:rPr lang="en-US" altLang="en-US" sz="1400" dirty="0"/>
              <a:t>For quality assurance, high data rates must be allowed to recode and/or transmit very large amounts of data</a:t>
            </a:r>
          </a:p>
          <a:p>
            <a:pPr marL="985838" lvl="2" indent="-185738">
              <a:buFont typeface="Arial" panose="020B0604020202020204" pitchFamily="34" charset="0"/>
              <a:buChar char="–"/>
            </a:pPr>
            <a:r>
              <a:rPr lang="en-US" altLang="en-US" sz="1400" dirty="0" err="1"/>
              <a:t>WirelessHART</a:t>
            </a:r>
            <a:r>
              <a:rPr lang="en-US" altLang="en-US" sz="1400" dirty="0"/>
              <a:t>, WSAN</a:t>
            </a:r>
          </a:p>
          <a:p>
            <a:pPr marL="628650" lvl="1" indent="-228600">
              <a:buFont typeface="Wingdings" panose="05000000000000000000" pitchFamily="2" charset="2"/>
              <a:buChar char="§"/>
            </a:pPr>
            <a:r>
              <a:rPr lang="en-US" altLang="en-US" sz="1800" dirty="0"/>
              <a:t>Factory automation (FA)</a:t>
            </a:r>
          </a:p>
          <a:p>
            <a:pPr marL="985838" lvl="2" indent="-185738">
              <a:buFont typeface="Arial" panose="020B0604020202020204" pitchFamily="34" charset="0"/>
              <a:buChar char="–"/>
            </a:pPr>
            <a:r>
              <a:rPr lang="en-US" altLang="en-US" sz="1400" dirty="0"/>
              <a:t>Discrete manufacturing processes for machining, assembling, testing, packing, </a:t>
            </a:r>
            <a:r>
              <a:rPr lang="en-US" altLang="en-US" sz="1400" dirty="0" err="1"/>
              <a:t>etc</a:t>
            </a:r>
            <a:endParaRPr lang="en-US" altLang="en-US" sz="1400" dirty="0"/>
          </a:p>
          <a:p>
            <a:pPr marL="985838" lvl="2" indent="-185738">
              <a:buFont typeface="Arial" panose="020B0604020202020204" pitchFamily="34" charset="0"/>
              <a:buChar char="–"/>
            </a:pPr>
            <a:r>
              <a:rPr lang="en-US" altLang="en-US" sz="1400" dirty="0"/>
              <a:t>Closed loop feedback systems for each distinct </a:t>
            </a:r>
            <a:r>
              <a:rPr lang="en-US" altLang="en-US" sz="1400" dirty="0" err="1"/>
              <a:t>stpes</a:t>
            </a:r>
            <a:r>
              <a:rPr lang="en-US" altLang="en-US" sz="1400" dirty="0"/>
              <a:t> are automated and controlled by a variable number of sensors and actuators</a:t>
            </a:r>
          </a:p>
          <a:p>
            <a:pPr marL="985838" lvl="2" indent="-185738">
              <a:buFont typeface="Arial" panose="020B0604020202020204" pitchFamily="34" charset="0"/>
              <a:buChar char="–"/>
            </a:pPr>
            <a:r>
              <a:rPr lang="en-US" altLang="en-US" sz="1400" b="1" dirty="0"/>
              <a:t>Very short and fast movements</a:t>
            </a:r>
            <a:r>
              <a:rPr lang="en-US" altLang="en-US" sz="1400" dirty="0"/>
              <a:t> have to be controlled in a limited spatial extent</a:t>
            </a:r>
          </a:p>
          <a:p>
            <a:pPr marL="985838" lvl="2" indent="-185738">
              <a:buFont typeface="Arial" panose="020B0604020202020204" pitchFamily="34" charset="0"/>
              <a:buChar char="–"/>
            </a:pPr>
            <a:r>
              <a:rPr lang="en-US" altLang="en-US" sz="1400" b="1" dirty="0"/>
              <a:t>No standardized wireless technologies yet</a:t>
            </a:r>
            <a:endParaRPr lang="en-US" altLang="en-US" sz="1800" b="1" dirty="0"/>
          </a:p>
        </p:txBody>
      </p:sp>
      <p:sp>
        <p:nvSpPr>
          <p:cNvPr id="8196" name="Slide Number Placeholder 3">
            <a:extLst>
              <a:ext uri="{FF2B5EF4-FFF2-40B4-BE49-F238E27FC236}">
                <a16:creationId xmlns:a16="http://schemas.microsoft.com/office/drawing/2014/main" id="{45279CAC-0D66-4307-86AD-EF794AADA3E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3458A483-0AB5-4C47-AA9E-4A8C85883CFD}" type="slidenum">
              <a:rPr lang="en-US" altLang="en-US" smtClean="0">
                <a:solidFill>
                  <a:schemeClr val="tx1"/>
                </a:solidFill>
              </a:rPr>
              <a:pPr/>
              <a:t>2</a:t>
            </a:fld>
            <a:endParaRPr lang="en-US" altLang="en-US">
              <a:solidFill>
                <a:schemeClr val="tx1"/>
              </a:solidFill>
            </a:endParaRPr>
          </a:p>
        </p:txBody>
      </p:sp>
    </p:spTree>
    <p:extLst>
      <p:ext uri="{BB962C8B-B14F-4D97-AF65-F5344CB8AC3E}">
        <p14:creationId xmlns:p14="http://schemas.microsoft.com/office/powerpoint/2010/main" val="563658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AEB19B6E-81F7-4A8C-8A00-BF923F2A0E56}"/>
              </a:ext>
            </a:extLst>
          </p:cNvPr>
          <p:cNvSpPr>
            <a:spLocks noGrp="1" noChangeArrowheads="1"/>
          </p:cNvSpPr>
          <p:nvPr>
            <p:ph type="title"/>
          </p:nvPr>
        </p:nvSpPr>
        <p:spPr/>
        <p:txBody>
          <a:bodyPr/>
          <a:lstStyle/>
          <a:p>
            <a:r>
              <a:rPr lang="en-US" altLang="en-US" dirty="0"/>
              <a:t>Industrial Applications(II)</a:t>
            </a:r>
          </a:p>
        </p:txBody>
      </p:sp>
      <p:sp>
        <p:nvSpPr>
          <p:cNvPr id="8195" name="Content Placeholder 2">
            <a:extLst>
              <a:ext uri="{FF2B5EF4-FFF2-40B4-BE49-F238E27FC236}">
                <a16:creationId xmlns:a16="http://schemas.microsoft.com/office/drawing/2014/main" id="{DF5C1296-A821-40E7-9DD0-BD061E116DB6}"/>
              </a:ext>
            </a:extLst>
          </p:cNvPr>
          <p:cNvSpPr>
            <a:spLocks noGrp="1" noChangeArrowheads="1"/>
          </p:cNvSpPr>
          <p:nvPr>
            <p:ph idx="1"/>
          </p:nvPr>
        </p:nvSpPr>
        <p:spPr>
          <a:xfrm>
            <a:off x="609600" y="1658938"/>
            <a:ext cx="7764463" cy="4540250"/>
          </a:xfrm>
        </p:spPr>
        <p:txBody>
          <a:bodyPr>
            <a:normAutofit/>
          </a:bodyPr>
          <a:lstStyle/>
          <a:p>
            <a:pPr>
              <a:buFont typeface="Wingdings" panose="05000000000000000000" pitchFamily="2" charset="2"/>
              <a:buChar char="v"/>
            </a:pPr>
            <a:r>
              <a:rPr lang="en-US" altLang="en-US" sz="2000" dirty="0"/>
              <a:t>Requirements for industrial applications</a:t>
            </a:r>
          </a:p>
          <a:p>
            <a:pPr marL="628650" lvl="1" indent="-228600">
              <a:buFont typeface="Wingdings" panose="05000000000000000000" pitchFamily="2" charset="2"/>
              <a:buChar char="§"/>
            </a:pPr>
            <a:r>
              <a:rPr lang="en-US" altLang="en-US" sz="1800" dirty="0"/>
              <a:t>Requirements of industrial real-time classes</a:t>
            </a:r>
          </a:p>
          <a:p>
            <a:pPr marL="800100" lvl="2" indent="0"/>
            <a:endParaRPr lang="en-US" altLang="en-US" sz="1400" dirty="0"/>
          </a:p>
          <a:p>
            <a:pPr marL="800100" lvl="2" indent="0"/>
            <a:endParaRPr lang="en-US" altLang="en-US" sz="1400" dirty="0"/>
          </a:p>
          <a:p>
            <a:pPr marL="800100" lvl="2" indent="0"/>
            <a:endParaRPr lang="en-US" altLang="en-US" sz="1400" dirty="0"/>
          </a:p>
          <a:p>
            <a:pPr marL="800100" lvl="2" indent="0"/>
            <a:endParaRPr lang="en-US" altLang="en-US" sz="1400" dirty="0"/>
          </a:p>
          <a:p>
            <a:pPr marL="800100" lvl="2" indent="0"/>
            <a:endParaRPr lang="en-US" altLang="en-US" sz="1400" dirty="0"/>
          </a:p>
          <a:p>
            <a:pPr marL="800100" lvl="2" indent="0"/>
            <a:endParaRPr lang="en-US" altLang="en-US" sz="1400" dirty="0"/>
          </a:p>
          <a:p>
            <a:pPr marL="628650" lvl="1" indent="-228600">
              <a:buFont typeface="Wingdings" panose="05000000000000000000" pitchFamily="2" charset="2"/>
              <a:buChar char="§"/>
            </a:pPr>
            <a:r>
              <a:rPr lang="en-US" altLang="en-US" sz="1800" dirty="0"/>
              <a:t>Requirements of industrial applications</a:t>
            </a:r>
          </a:p>
        </p:txBody>
      </p:sp>
      <p:sp>
        <p:nvSpPr>
          <p:cNvPr id="8196" name="Slide Number Placeholder 3">
            <a:extLst>
              <a:ext uri="{FF2B5EF4-FFF2-40B4-BE49-F238E27FC236}">
                <a16:creationId xmlns:a16="http://schemas.microsoft.com/office/drawing/2014/main" id="{45279CAC-0D66-4307-86AD-EF794AADA3E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3458A483-0AB5-4C47-AA9E-4A8C85883CFD}" type="slidenum">
              <a:rPr lang="en-US" altLang="en-US" smtClean="0">
                <a:solidFill>
                  <a:schemeClr val="tx1"/>
                </a:solidFill>
              </a:rPr>
              <a:pPr/>
              <a:t>3</a:t>
            </a:fld>
            <a:endParaRPr lang="en-US" altLang="en-US">
              <a:solidFill>
                <a:schemeClr val="tx1"/>
              </a:solidFill>
            </a:endParaRPr>
          </a:p>
        </p:txBody>
      </p:sp>
      <p:pic>
        <p:nvPicPr>
          <p:cNvPr id="4" name="그림 3">
            <a:extLst>
              <a:ext uri="{FF2B5EF4-FFF2-40B4-BE49-F238E27FC236}">
                <a16:creationId xmlns:a16="http://schemas.microsoft.com/office/drawing/2014/main" id="{5B37372C-80B8-4F1E-81C5-73603040A581}"/>
              </a:ext>
            </a:extLst>
          </p:cNvPr>
          <p:cNvPicPr>
            <a:picLocks noChangeAspect="1"/>
          </p:cNvPicPr>
          <p:nvPr/>
        </p:nvPicPr>
        <p:blipFill>
          <a:blip r:embed="rId3"/>
          <a:stretch>
            <a:fillRect/>
          </a:stretch>
        </p:blipFill>
        <p:spPr>
          <a:xfrm>
            <a:off x="5524946" y="2964992"/>
            <a:ext cx="3419872" cy="2768264"/>
          </a:xfrm>
          <a:prstGeom prst="rect">
            <a:avLst/>
          </a:prstGeom>
        </p:spPr>
      </p:pic>
      <p:sp>
        <p:nvSpPr>
          <p:cNvPr id="9" name="직사각형 8">
            <a:extLst>
              <a:ext uri="{FF2B5EF4-FFF2-40B4-BE49-F238E27FC236}">
                <a16:creationId xmlns:a16="http://schemas.microsoft.com/office/drawing/2014/main" id="{46AA73DD-8F08-4C8C-81F8-A6A858283EBF}"/>
              </a:ext>
            </a:extLst>
          </p:cNvPr>
          <p:cNvSpPr/>
          <p:nvPr/>
        </p:nvSpPr>
        <p:spPr>
          <a:xfrm>
            <a:off x="627063" y="6212582"/>
            <a:ext cx="8352928" cy="246221"/>
          </a:xfrm>
          <a:prstGeom prst="rect">
            <a:avLst/>
          </a:prstGeom>
        </p:spPr>
        <p:txBody>
          <a:bodyPr wrap="square">
            <a:spAutoFit/>
          </a:bodyPr>
          <a:lstStyle/>
          <a:p>
            <a:pPr marL="0" lvl="2"/>
            <a:r>
              <a:rPr lang="en-US" altLang="ko-KR" sz="1000" i="1" dirty="0">
                <a:solidFill>
                  <a:schemeClr val="tx1"/>
                </a:solidFill>
                <a:latin typeface="Arial" panose="020B0604020202020204" pitchFamily="34" charset="0"/>
                <a:ea typeface="굴림" panose="020B0600000101010101" pitchFamily="50" charset="-127"/>
                <a:cs typeface="Arial" panose="020B0604020202020204" pitchFamily="34" charset="0"/>
              </a:rPr>
              <a:t>※ Source: Steven Dietrich et al., “Performance Indicators and Use Case Analysis for Wireless Networks in Factory Automation“, IEEE ETFA 2017</a:t>
            </a:r>
          </a:p>
        </p:txBody>
      </p:sp>
      <p:grpSp>
        <p:nvGrpSpPr>
          <p:cNvPr id="8" name="그룹 7">
            <a:extLst>
              <a:ext uri="{FF2B5EF4-FFF2-40B4-BE49-F238E27FC236}">
                <a16:creationId xmlns:a16="http://schemas.microsoft.com/office/drawing/2014/main" id="{BFC3DDAF-3AB1-4CE1-8FAF-1625E2D7626C}"/>
              </a:ext>
            </a:extLst>
          </p:cNvPr>
          <p:cNvGrpSpPr/>
          <p:nvPr/>
        </p:nvGrpSpPr>
        <p:grpSpPr>
          <a:xfrm>
            <a:off x="1043608" y="2504011"/>
            <a:ext cx="4301277" cy="1152128"/>
            <a:chOff x="1043608" y="2504011"/>
            <a:chExt cx="4301277" cy="1152128"/>
          </a:xfrm>
        </p:grpSpPr>
        <p:pic>
          <p:nvPicPr>
            <p:cNvPr id="3" name="그림 2">
              <a:extLst>
                <a:ext uri="{FF2B5EF4-FFF2-40B4-BE49-F238E27FC236}">
                  <a16:creationId xmlns:a16="http://schemas.microsoft.com/office/drawing/2014/main" id="{C31067CC-0D89-4BC2-8FE2-98AF6839ECAF}"/>
                </a:ext>
              </a:extLst>
            </p:cNvPr>
            <p:cNvPicPr>
              <a:picLocks noChangeAspect="1"/>
            </p:cNvPicPr>
            <p:nvPr/>
          </p:nvPicPr>
          <p:blipFill>
            <a:blip r:embed="rId4"/>
            <a:stretch>
              <a:fillRect/>
            </a:stretch>
          </p:blipFill>
          <p:spPr>
            <a:xfrm>
              <a:off x="1043608" y="2504011"/>
              <a:ext cx="4301277" cy="1152128"/>
            </a:xfrm>
            <a:prstGeom prst="rect">
              <a:avLst/>
            </a:prstGeom>
          </p:spPr>
        </p:pic>
        <p:sp>
          <p:nvSpPr>
            <p:cNvPr id="5" name="직사각형 4">
              <a:extLst>
                <a:ext uri="{FF2B5EF4-FFF2-40B4-BE49-F238E27FC236}">
                  <a16:creationId xmlns:a16="http://schemas.microsoft.com/office/drawing/2014/main" id="{14CD556A-D529-4DEA-B094-8FF5E103CB27}"/>
                </a:ext>
              </a:extLst>
            </p:cNvPr>
            <p:cNvSpPr/>
            <p:nvPr/>
          </p:nvSpPr>
          <p:spPr bwMode="auto">
            <a:xfrm>
              <a:off x="4572000" y="2564904"/>
              <a:ext cx="772885" cy="989920"/>
            </a:xfrm>
            <a:prstGeom prst="rect">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ko-KR" alt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grpSp>
      <p:pic>
        <p:nvPicPr>
          <p:cNvPr id="2" name="그림 1">
            <a:extLst>
              <a:ext uri="{FF2B5EF4-FFF2-40B4-BE49-F238E27FC236}">
                <a16:creationId xmlns:a16="http://schemas.microsoft.com/office/drawing/2014/main" id="{65E392DB-4AB1-4415-82D3-0B141AD03796}"/>
              </a:ext>
            </a:extLst>
          </p:cNvPr>
          <p:cNvPicPr>
            <a:picLocks noChangeAspect="1"/>
          </p:cNvPicPr>
          <p:nvPr/>
        </p:nvPicPr>
        <p:blipFill>
          <a:blip r:embed="rId5"/>
          <a:stretch>
            <a:fillRect/>
          </a:stretch>
        </p:blipFill>
        <p:spPr>
          <a:xfrm>
            <a:off x="1427770" y="4567407"/>
            <a:ext cx="3420381" cy="1152128"/>
          </a:xfrm>
          <a:prstGeom prst="rect">
            <a:avLst/>
          </a:prstGeom>
        </p:spPr>
      </p:pic>
    </p:spTree>
    <p:extLst>
      <p:ext uri="{BB962C8B-B14F-4D97-AF65-F5344CB8AC3E}">
        <p14:creationId xmlns:p14="http://schemas.microsoft.com/office/powerpoint/2010/main" val="3972515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AEB19B6E-81F7-4A8C-8A00-BF923F2A0E56}"/>
              </a:ext>
            </a:extLst>
          </p:cNvPr>
          <p:cNvSpPr>
            <a:spLocks noGrp="1" noChangeArrowheads="1"/>
          </p:cNvSpPr>
          <p:nvPr>
            <p:ph type="title"/>
          </p:nvPr>
        </p:nvSpPr>
        <p:spPr/>
        <p:txBody>
          <a:bodyPr/>
          <a:lstStyle/>
          <a:p>
            <a:r>
              <a:rPr lang="en-US" altLang="en-US" sz="3200" dirty="0"/>
              <a:t>Standardization on Industrial Network(I)</a:t>
            </a:r>
          </a:p>
        </p:txBody>
      </p:sp>
      <p:sp>
        <p:nvSpPr>
          <p:cNvPr id="8195" name="Content Placeholder 2">
            <a:extLst>
              <a:ext uri="{FF2B5EF4-FFF2-40B4-BE49-F238E27FC236}">
                <a16:creationId xmlns:a16="http://schemas.microsoft.com/office/drawing/2014/main" id="{DF5C1296-A821-40E7-9DD0-BD061E116DB6}"/>
              </a:ext>
            </a:extLst>
          </p:cNvPr>
          <p:cNvSpPr>
            <a:spLocks noGrp="1" noChangeArrowheads="1"/>
          </p:cNvSpPr>
          <p:nvPr>
            <p:ph idx="1"/>
          </p:nvPr>
        </p:nvSpPr>
        <p:spPr>
          <a:xfrm>
            <a:off x="609600" y="1658938"/>
            <a:ext cx="7764463" cy="4540250"/>
          </a:xfrm>
        </p:spPr>
        <p:txBody>
          <a:bodyPr>
            <a:normAutofit/>
          </a:bodyPr>
          <a:lstStyle/>
          <a:p>
            <a:pPr>
              <a:buFont typeface="Wingdings" panose="05000000000000000000" pitchFamily="2" charset="2"/>
              <a:buChar char="v"/>
            </a:pPr>
            <a:r>
              <a:rPr lang="en-US" altLang="en-US" sz="2000" dirty="0"/>
              <a:t>Evolution of wired industrial network</a:t>
            </a:r>
          </a:p>
          <a:p>
            <a:pPr marL="628650" lvl="1" indent="-228600">
              <a:buFont typeface="Wingdings" panose="05000000000000000000" pitchFamily="2" charset="2"/>
              <a:buChar char="§"/>
            </a:pPr>
            <a:r>
              <a:rPr lang="en-US" altLang="en-US" sz="1800" dirty="0"/>
              <a:t>Isochronous real-time for closed-loop control is an essential requirements for industrial network</a:t>
            </a:r>
          </a:p>
        </p:txBody>
      </p:sp>
      <p:sp>
        <p:nvSpPr>
          <p:cNvPr id="8196" name="Slide Number Placeholder 3">
            <a:extLst>
              <a:ext uri="{FF2B5EF4-FFF2-40B4-BE49-F238E27FC236}">
                <a16:creationId xmlns:a16="http://schemas.microsoft.com/office/drawing/2014/main" id="{45279CAC-0D66-4307-86AD-EF794AADA3E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3458A483-0AB5-4C47-AA9E-4A8C85883CFD}" type="slidenum">
              <a:rPr lang="en-US" altLang="en-US" smtClean="0">
                <a:solidFill>
                  <a:schemeClr val="tx1"/>
                </a:solidFill>
              </a:rPr>
              <a:pPr/>
              <a:t>4</a:t>
            </a:fld>
            <a:endParaRPr lang="en-US" altLang="en-US">
              <a:solidFill>
                <a:schemeClr val="tx1"/>
              </a:solidFill>
            </a:endParaRPr>
          </a:p>
        </p:txBody>
      </p:sp>
      <p:grpSp>
        <p:nvGrpSpPr>
          <p:cNvPr id="13" name="그룹 12">
            <a:extLst>
              <a:ext uri="{FF2B5EF4-FFF2-40B4-BE49-F238E27FC236}">
                <a16:creationId xmlns:a16="http://schemas.microsoft.com/office/drawing/2014/main" id="{8F261514-9422-4D19-9D83-A4BDE22FFE80}"/>
              </a:ext>
            </a:extLst>
          </p:cNvPr>
          <p:cNvGrpSpPr/>
          <p:nvPr/>
        </p:nvGrpSpPr>
        <p:grpSpPr>
          <a:xfrm>
            <a:off x="1160812" y="2853259"/>
            <a:ext cx="6662038" cy="3364483"/>
            <a:chOff x="2346037" y="2958034"/>
            <a:chExt cx="7384725" cy="3580878"/>
          </a:xfrm>
        </p:grpSpPr>
        <p:pic>
          <p:nvPicPr>
            <p:cNvPr id="14" name="그림 13">
              <a:extLst>
                <a:ext uri="{FF2B5EF4-FFF2-40B4-BE49-F238E27FC236}">
                  <a16:creationId xmlns:a16="http://schemas.microsoft.com/office/drawing/2014/main" id="{5B664A08-ADA1-49BA-8E68-3BC50E5F6442}"/>
                </a:ext>
              </a:extLst>
            </p:cNvPr>
            <p:cNvPicPr>
              <a:picLocks noChangeAspect="1"/>
            </p:cNvPicPr>
            <p:nvPr/>
          </p:nvPicPr>
          <p:blipFill>
            <a:blip r:embed="rId3"/>
            <a:stretch>
              <a:fillRect/>
            </a:stretch>
          </p:blipFill>
          <p:spPr>
            <a:xfrm>
              <a:off x="2346037" y="2958034"/>
              <a:ext cx="7384725" cy="3580878"/>
            </a:xfrm>
            <a:prstGeom prst="rect">
              <a:avLst/>
            </a:prstGeom>
          </p:spPr>
        </p:pic>
        <p:sp>
          <p:nvSpPr>
            <p:cNvPr id="15" name="TextBox 14">
              <a:extLst>
                <a:ext uri="{FF2B5EF4-FFF2-40B4-BE49-F238E27FC236}">
                  <a16:creationId xmlns:a16="http://schemas.microsoft.com/office/drawing/2014/main" id="{49A40355-0DF1-4B33-A5CA-D8DFCA115CF1}"/>
                </a:ext>
              </a:extLst>
            </p:cNvPr>
            <p:cNvSpPr txBox="1"/>
            <p:nvPr/>
          </p:nvSpPr>
          <p:spPr>
            <a:xfrm>
              <a:off x="4414297" y="6261913"/>
              <a:ext cx="1540523" cy="234488"/>
            </a:xfrm>
            <a:prstGeom prst="rect">
              <a:avLst/>
            </a:prstGeom>
            <a:noFill/>
          </p:spPr>
          <p:txBody>
            <a:bodyPr wrap="none" rtlCol="0">
              <a:spAutoFit/>
            </a:bodyPr>
            <a:lstStyle/>
            <a:p>
              <a:r>
                <a:rPr lang="en-US" altLang="ko-KR" sz="1050" dirty="0">
                  <a:latin typeface="Arial" panose="020B0604020202020204" pitchFamily="34" charset="0"/>
                  <a:cs typeface="Arial" panose="020B0604020202020204" pitchFamily="34" charset="0"/>
                </a:rPr>
                <a:t>source: www.sercos.org</a:t>
              </a:r>
              <a:endParaRPr lang="ko-KR" altLang="en-US" sz="1050" dirty="0">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2090163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AEB19B6E-81F7-4A8C-8A00-BF923F2A0E56}"/>
              </a:ext>
            </a:extLst>
          </p:cNvPr>
          <p:cNvSpPr>
            <a:spLocks noGrp="1" noChangeArrowheads="1"/>
          </p:cNvSpPr>
          <p:nvPr>
            <p:ph type="title"/>
          </p:nvPr>
        </p:nvSpPr>
        <p:spPr/>
        <p:txBody>
          <a:bodyPr/>
          <a:lstStyle/>
          <a:p>
            <a:r>
              <a:rPr lang="en-US" altLang="en-US" sz="3200" dirty="0"/>
              <a:t>Standardization on Industrial Network(II)</a:t>
            </a:r>
          </a:p>
        </p:txBody>
      </p:sp>
      <p:sp>
        <p:nvSpPr>
          <p:cNvPr id="8195" name="Content Placeholder 2">
            <a:extLst>
              <a:ext uri="{FF2B5EF4-FFF2-40B4-BE49-F238E27FC236}">
                <a16:creationId xmlns:a16="http://schemas.microsoft.com/office/drawing/2014/main" id="{DF5C1296-A821-40E7-9DD0-BD061E116DB6}"/>
              </a:ext>
            </a:extLst>
          </p:cNvPr>
          <p:cNvSpPr>
            <a:spLocks noGrp="1" noChangeArrowheads="1"/>
          </p:cNvSpPr>
          <p:nvPr>
            <p:ph idx="1"/>
          </p:nvPr>
        </p:nvSpPr>
        <p:spPr>
          <a:xfrm>
            <a:off x="609600" y="1658938"/>
            <a:ext cx="7764463" cy="1105638"/>
          </a:xfrm>
        </p:spPr>
        <p:txBody>
          <a:bodyPr>
            <a:normAutofit/>
          </a:bodyPr>
          <a:lstStyle/>
          <a:p>
            <a:pPr>
              <a:buFont typeface="Wingdings" panose="05000000000000000000" pitchFamily="2" charset="2"/>
              <a:buChar char="v"/>
            </a:pPr>
            <a:r>
              <a:rPr lang="en-US" altLang="en-US" sz="2000" dirty="0"/>
              <a:t>Wireless industrial network for providing isochronous real-time service</a:t>
            </a:r>
          </a:p>
          <a:p>
            <a:pPr marL="628650" lvl="1" indent="-228600">
              <a:buFont typeface="Wingdings" panose="05000000000000000000" pitchFamily="2" charset="2"/>
              <a:buChar char="§"/>
            </a:pPr>
            <a:r>
              <a:rPr lang="en-US" altLang="en-US" sz="1800" dirty="0"/>
              <a:t>Not yet standardized</a:t>
            </a:r>
          </a:p>
        </p:txBody>
      </p:sp>
      <p:sp>
        <p:nvSpPr>
          <p:cNvPr id="8196" name="Slide Number Placeholder 3">
            <a:extLst>
              <a:ext uri="{FF2B5EF4-FFF2-40B4-BE49-F238E27FC236}">
                <a16:creationId xmlns:a16="http://schemas.microsoft.com/office/drawing/2014/main" id="{45279CAC-0D66-4307-86AD-EF794AADA3E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3458A483-0AB5-4C47-AA9E-4A8C85883CFD}" type="slidenum">
              <a:rPr lang="en-US" altLang="en-US" smtClean="0">
                <a:solidFill>
                  <a:schemeClr val="tx1"/>
                </a:solidFill>
              </a:rPr>
              <a:pPr/>
              <a:t>5</a:t>
            </a:fld>
            <a:endParaRPr lang="en-US" altLang="en-US">
              <a:solidFill>
                <a:schemeClr val="tx1"/>
              </a:solidFill>
            </a:endParaRPr>
          </a:p>
        </p:txBody>
      </p:sp>
      <p:sp>
        <p:nvSpPr>
          <p:cNvPr id="20" name="AutoShape 55">
            <a:extLst>
              <a:ext uri="{FF2B5EF4-FFF2-40B4-BE49-F238E27FC236}">
                <a16:creationId xmlns:a16="http://schemas.microsoft.com/office/drawing/2014/main" id="{701996E2-E147-4186-A7A1-9E48D60F27F2}"/>
              </a:ext>
            </a:extLst>
          </p:cNvPr>
          <p:cNvSpPr>
            <a:spLocks noChangeArrowheads="1"/>
          </p:cNvSpPr>
          <p:nvPr/>
        </p:nvSpPr>
        <p:spPr bwMode="auto">
          <a:xfrm>
            <a:off x="2060007" y="3445088"/>
            <a:ext cx="1290429" cy="515075"/>
          </a:xfrm>
          <a:prstGeom prst="roundRect">
            <a:avLst>
              <a:gd name="adj" fmla="val 0"/>
            </a:avLst>
          </a:prstGeom>
          <a:solidFill>
            <a:srgbClr val="0070C0"/>
          </a:solidFill>
          <a:ln w="3175">
            <a:noFill/>
            <a:round/>
            <a:headEnd/>
            <a:tailEnd/>
          </a:ln>
        </p:spPr>
        <p:txBody>
          <a:bodyPr wrap="none" anchor="ctr"/>
          <a:lstStyle/>
          <a:p>
            <a:pPr algn="ctr" defTabSz="457200" eaLnBrk="1" fontAlgn="auto" hangingPunct="1">
              <a:spcBef>
                <a:spcPts val="0"/>
              </a:spcBef>
              <a:spcAft>
                <a:spcPts val="0"/>
              </a:spcAft>
            </a:pPr>
            <a:r>
              <a:rPr lang="en-US" altLang="ko-KR" b="1" dirty="0">
                <a:latin typeface="Arial" panose="020B0604020202020204" pitchFamily="34" charset="0"/>
                <a:ea typeface="굴림" pitchFamily="50" charset="-127"/>
                <a:cs typeface="Arial" panose="020B0604020202020204" pitchFamily="34" charset="0"/>
              </a:rPr>
              <a:t>ZigBee</a:t>
            </a:r>
          </a:p>
          <a:p>
            <a:pPr algn="ctr" defTabSz="457200" eaLnBrk="1" fontAlgn="auto" hangingPunct="1">
              <a:spcBef>
                <a:spcPts val="0"/>
              </a:spcBef>
              <a:spcAft>
                <a:spcPts val="0"/>
              </a:spcAft>
            </a:pPr>
            <a:r>
              <a:rPr lang="en-US" altLang="ko-KR" dirty="0"/>
              <a:t>IEEE802.15.4-2006</a:t>
            </a:r>
            <a:endParaRPr lang="ko-KR" altLang="en-US" dirty="0"/>
          </a:p>
        </p:txBody>
      </p:sp>
      <p:cxnSp>
        <p:nvCxnSpPr>
          <p:cNvPr id="6" name="직선 화살표 연결선 5">
            <a:extLst>
              <a:ext uri="{FF2B5EF4-FFF2-40B4-BE49-F238E27FC236}">
                <a16:creationId xmlns:a16="http://schemas.microsoft.com/office/drawing/2014/main" id="{6B33CBB0-3D0E-4A50-B3F7-08861C4E29E2}"/>
              </a:ext>
            </a:extLst>
          </p:cNvPr>
          <p:cNvCxnSpPr/>
          <p:nvPr/>
        </p:nvCxnSpPr>
        <p:spPr>
          <a:xfrm flipV="1">
            <a:off x="2001554" y="3274392"/>
            <a:ext cx="0" cy="2739532"/>
          </a:xfrm>
          <a:prstGeom prst="straightConnector1">
            <a:avLst/>
          </a:prstGeom>
          <a:noFill/>
          <a:ln w="28575" cap="flat" cmpd="sng" algn="ctr">
            <a:solidFill>
              <a:sysClr val="window" lastClr="FFFFFF">
                <a:lumMod val="65000"/>
              </a:sysClr>
            </a:solidFill>
            <a:prstDash val="solid"/>
            <a:miter lim="800000"/>
            <a:tailEnd type="triangle"/>
          </a:ln>
          <a:effectLst/>
        </p:spPr>
      </p:cxnSp>
      <p:cxnSp>
        <p:nvCxnSpPr>
          <p:cNvPr id="7" name="직선 화살표 연결선 6">
            <a:extLst>
              <a:ext uri="{FF2B5EF4-FFF2-40B4-BE49-F238E27FC236}">
                <a16:creationId xmlns:a16="http://schemas.microsoft.com/office/drawing/2014/main" id="{558FE1E0-ECEE-43FF-B59A-023C682D94EA}"/>
              </a:ext>
            </a:extLst>
          </p:cNvPr>
          <p:cNvCxnSpPr/>
          <p:nvPr/>
        </p:nvCxnSpPr>
        <p:spPr>
          <a:xfrm>
            <a:off x="1997359" y="6013923"/>
            <a:ext cx="5020878" cy="0"/>
          </a:xfrm>
          <a:prstGeom prst="straightConnector1">
            <a:avLst/>
          </a:prstGeom>
          <a:noFill/>
          <a:ln w="28575" cap="flat" cmpd="sng" algn="ctr">
            <a:solidFill>
              <a:sysClr val="window" lastClr="FFFFFF">
                <a:lumMod val="65000"/>
              </a:sysClr>
            </a:solidFill>
            <a:prstDash val="solid"/>
            <a:miter lim="800000"/>
            <a:tailEnd type="triangle"/>
          </a:ln>
          <a:effectLst/>
        </p:spPr>
      </p:cxnSp>
      <p:sp>
        <p:nvSpPr>
          <p:cNvPr id="8" name="직사각형 7">
            <a:extLst>
              <a:ext uri="{FF2B5EF4-FFF2-40B4-BE49-F238E27FC236}">
                <a16:creationId xmlns:a16="http://schemas.microsoft.com/office/drawing/2014/main" id="{9F9C0249-CCBE-434B-9C2D-8053087435E6}"/>
              </a:ext>
            </a:extLst>
          </p:cNvPr>
          <p:cNvSpPr/>
          <p:nvPr/>
        </p:nvSpPr>
        <p:spPr>
          <a:xfrm>
            <a:off x="5912419" y="6073517"/>
            <a:ext cx="1532375" cy="301232"/>
          </a:xfrm>
          <a:prstGeom prst="rect">
            <a:avLst/>
          </a:prstGeom>
          <a:no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ko-KR" b="1" i="0" u="none" strike="noStrike" kern="0" cap="none" spc="0" normalizeH="0" baseline="0" noProof="0" dirty="0">
                <a:ln>
                  <a:noFill/>
                </a:ln>
                <a:solidFill>
                  <a:prstClr val="black">
                    <a:lumMod val="65000"/>
                    <a:lumOff val="35000"/>
                  </a:prstClr>
                </a:solidFill>
                <a:effectLst/>
                <a:uLnTx/>
                <a:uFillTx/>
                <a:latin typeface="Arial" panose="020B0604020202020204" pitchFamily="34" charset="0"/>
                <a:ea typeface="맑은 고딕" panose="020B0503020000020004" pitchFamily="50" charset="-127"/>
                <a:cs typeface="Arial" panose="020B0604020202020204" pitchFamily="34" charset="0"/>
              </a:rPr>
              <a:t>Reliability</a:t>
            </a:r>
            <a:endParaRPr kumimoji="0" lang="ko-KR" altLang="en-US" b="1" i="0" u="none" strike="noStrike" kern="0" cap="none" spc="0" normalizeH="0" baseline="0" noProof="0" dirty="0">
              <a:ln>
                <a:noFill/>
              </a:ln>
              <a:solidFill>
                <a:prstClr val="black">
                  <a:lumMod val="65000"/>
                  <a:lumOff val="35000"/>
                </a:prstClr>
              </a:solidFill>
              <a:effectLst/>
              <a:uLnTx/>
              <a:uFillTx/>
              <a:latin typeface="Arial" panose="020B0604020202020204" pitchFamily="34" charset="0"/>
              <a:ea typeface="맑은 고딕" panose="020B0503020000020004" pitchFamily="50" charset="-127"/>
              <a:cs typeface="Arial" panose="020B0604020202020204" pitchFamily="34" charset="0"/>
            </a:endParaRPr>
          </a:p>
        </p:txBody>
      </p:sp>
      <p:sp>
        <p:nvSpPr>
          <p:cNvPr id="11" name="오각형 79">
            <a:extLst>
              <a:ext uri="{FF2B5EF4-FFF2-40B4-BE49-F238E27FC236}">
                <a16:creationId xmlns:a16="http://schemas.microsoft.com/office/drawing/2014/main" id="{24BF39C6-7FFC-4578-8D2D-36A20EAEFAAF}"/>
              </a:ext>
            </a:extLst>
          </p:cNvPr>
          <p:cNvSpPr/>
          <p:nvPr/>
        </p:nvSpPr>
        <p:spPr>
          <a:xfrm flipH="1">
            <a:off x="5652120" y="5244195"/>
            <a:ext cx="1301466" cy="417053"/>
          </a:xfrm>
          <a:prstGeom prst="homePlate">
            <a:avLst>
              <a:gd name="adj" fmla="val 20833"/>
            </a:avLst>
          </a:prstGeom>
          <a:solidFill>
            <a:sysClr val="window" lastClr="FFFFFF"/>
          </a:solidFill>
          <a:ln w="28575" cap="flat" cmpd="sng" algn="ctr">
            <a:solidFill>
              <a:srgbClr val="1F4E79"/>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ko-KR" i="0" u="none" strike="noStrike" kern="0" cap="none" spc="0" normalizeH="0" baseline="0" noProof="0" dirty="0">
                <a:ln>
                  <a:noFill/>
                </a:ln>
                <a:solidFill>
                  <a:schemeClr val="tx1"/>
                </a:solidFill>
                <a:effectLst/>
                <a:uLnTx/>
                <a:uFillTx/>
                <a:latin typeface="Arial" panose="020B0604020202020204" pitchFamily="34" charset="0"/>
                <a:ea typeface="맑은 고딕" panose="020B0503020000020004" pitchFamily="50" charset="-127"/>
                <a:cs typeface="Arial" panose="020B0604020202020204" pitchFamily="34" charset="0"/>
              </a:rPr>
              <a:t>Factory</a:t>
            </a:r>
          </a:p>
          <a:p>
            <a:pPr marL="0" marR="0" lvl="0" indent="0" algn="ctr" defTabSz="457200" eaLnBrk="1" fontAlgn="auto" latinLnBrk="0" hangingPunct="1">
              <a:lnSpc>
                <a:spcPct val="100000"/>
              </a:lnSpc>
              <a:spcBef>
                <a:spcPts val="0"/>
              </a:spcBef>
              <a:spcAft>
                <a:spcPts val="0"/>
              </a:spcAft>
              <a:buClrTx/>
              <a:buSzTx/>
              <a:buFontTx/>
              <a:buNone/>
              <a:tabLst/>
              <a:defRPr/>
            </a:pPr>
            <a:r>
              <a:rPr lang="en-US" altLang="ko-KR" kern="0" dirty="0">
                <a:solidFill>
                  <a:schemeClr val="tx1"/>
                </a:solidFill>
                <a:latin typeface="Arial" panose="020B0604020202020204" pitchFamily="34" charset="0"/>
                <a:ea typeface="맑은 고딕" panose="020B0503020000020004" pitchFamily="50" charset="-127"/>
                <a:cs typeface="Arial" panose="020B0604020202020204" pitchFamily="34" charset="0"/>
              </a:rPr>
              <a:t>Automation</a:t>
            </a:r>
            <a:endParaRPr kumimoji="0" lang="ko-KR" altLang="en-US" i="0" u="none" strike="noStrike" kern="0" cap="none" spc="0" normalizeH="0" baseline="0" noProof="0" dirty="0">
              <a:ln>
                <a:noFill/>
              </a:ln>
              <a:solidFill>
                <a:schemeClr val="tx1"/>
              </a:solidFill>
              <a:effectLst/>
              <a:uLnTx/>
              <a:uFillTx/>
              <a:latin typeface="Arial" panose="020B0604020202020204" pitchFamily="34" charset="0"/>
              <a:ea typeface="맑은 고딕" panose="020B0503020000020004" pitchFamily="50" charset="-127"/>
              <a:cs typeface="Arial" panose="020B0604020202020204" pitchFamily="34" charset="0"/>
            </a:endParaRPr>
          </a:p>
        </p:txBody>
      </p:sp>
      <p:sp>
        <p:nvSpPr>
          <p:cNvPr id="15" name="오각형 112">
            <a:extLst>
              <a:ext uri="{FF2B5EF4-FFF2-40B4-BE49-F238E27FC236}">
                <a16:creationId xmlns:a16="http://schemas.microsoft.com/office/drawing/2014/main" id="{63D968AE-1C22-4ED0-BAC4-E4EBEE7378C6}"/>
              </a:ext>
            </a:extLst>
          </p:cNvPr>
          <p:cNvSpPr/>
          <p:nvPr/>
        </p:nvSpPr>
        <p:spPr>
          <a:xfrm flipH="1">
            <a:off x="5652120" y="3648152"/>
            <a:ext cx="1301647" cy="417053"/>
          </a:xfrm>
          <a:prstGeom prst="homePlate">
            <a:avLst>
              <a:gd name="adj" fmla="val 20833"/>
            </a:avLst>
          </a:prstGeom>
          <a:solidFill>
            <a:sysClr val="window" lastClr="FFFFFF"/>
          </a:solidFill>
          <a:ln w="28575" cap="flat" cmpd="sng" algn="ctr">
            <a:solidFill>
              <a:srgbClr val="7F7F7F"/>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ko-KR" b="0" i="0" u="none" strike="noStrike" kern="0" cap="none" spc="0" normalizeH="0" baseline="0" noProof="0" dirty="0">
                <a:ln>
                  <a:noFill/>
                </a:ln>
                <a:solidFill>
                  <a:prstClr val="black"/>
                </a:solidFill>
                <a:effectLst/>
                <a:uLnTx/>
                <a:uFillTx/>
                <a:latin typeface="Arial" panose="020B0604020202020204" pitchFamily="34" charset="0"/>
                <a:ea typeface="맑은 고딕" panose="020B0503020000020004" pitchFamily="50" charset="-127"/>
                <a:cs typeface="Arial" panose="020B0604020202020204" pitchFamily="34" charset="0"/>
              </a:rPr>
              <a:t>Condition</a:t>
            </a:r>
          </a:p>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ko-KR" b="0" i="0" u="none" strike="noStrike" kern="0" cap="none" spc="0" normalizeH="0" baseline="0" noProof="0" dirty="0">
                <a:ln>
                  <a:noFill/>
                </a:ln>
                <a:solidFill>
                  <a:prstClr val="black"/>
                </a:solidFill>
                <a:effectLst/>
                <a:uLnTx/>
                <a:uFillTx/>
                <a:latin typeface="Arial" panose="020B0604020202020204" pitchFamily="34" charset="0"/>
                <a:ea typeface="맑은 고딕" panose="020B0503020000020004" pitchFamily="50" charset="-127"/>
                <a:cs typeface="Arial" panose="020B0604020202020204" pitchFamily="34" charset="0"/>
              </a:rPr>
              <a:t>Monitoring</a:t>
            </a:r>
            <a:endParaRPr kumimoji="0" lang="ko-KR" altLang="en-US" b="0" i="0" u="none" strike="noStrike" kern="0" cap="none" spc="0" normalizeH="0" baseline="0" noProof="0" dirty="0">
              <a:ln>
                <a:noFill/>
              </a:ln>
              <a:solidFill>
                <a:prstClr val="black"/>
              </a:solidFill>
              <a:effectLst/>
              <a:uLnTx/>
              <a:uFillTx/>
              <a:latin typeface="Arial" panose="020B0604020202020204" pitchFamily="34" charset="0"/>
              <a:ea typeface="맑은 고딕" panose="020B0503020000020004" pitchFamily="50" charset="-127"/>
              <a:cs typeface="Arial" panose="020B0604020202020204" pitchFamily="34" charset="0"/>
            </a:endParaRPr>
          </a:p>
        </p:txBody>
      </p:sp>
      <p:sp>
        <p:nvSpPr>
          <p:cNvPr id="16" name="오각형 113">
            <a:extLst>
              <a:ext uri="{FF2B5EF4-FFF2-40B4-BE49-F238E27FC236}">
                <a16:creationId xmlns:a16="http://schemas.microsoft.com/office/drawing/2014/main" id="{C02DE716-2CD8-4F6C-971A-5D816609F7BA}"/>
              </a:ext>
            </a:extLst>
          </p:cNvPr>
          <p:cNvSpPr/>
          <p:nvPr/>
        </p:nvSpPr>
        <p:spPr>
          <a:xfrm flipH="1">
            <a:off x="5658686" y="4524115"/>
            <a:ext cx="1301647" cy="417053"/>
          </a:xfrm>
          <a:prstGeom prst="homePlate">
            <a:avLst>
              <a:gd name="adj" fmla="val 20833"/>
            </a:avLst>
          </a:prstGeom>
          <a:solidFill>
            <a:sysClr val="window" lastClr="FFFFFF"/>
          </a:solidFill>
          <a:ln w="28575" cap="flat" cmpd="sng" algn="ctr">
            <a:solidFill>
              <a:srgbClr val="7F7F7F"/>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ko-KR" b="0" i="0" u="none" strike="noStrike" kern="0" cap="none" spc="0" normalizeH="0" baseline="0" noProof="0" dirty="0">
                <a:ln>
                  <a:noFill/>
                </a:ln>
                <a:solidFill>
                  <a:prstClr val="black"/>
                </a:solidFill>
                <a:effectLst/>
                <a:uLnTx/>
                <a:uFillTx/>
                <a:latin typeface="Arial" panose="020B0604020202020204" pitchFamily="34" charset="0"/>
                <a:ea typeface="맑은 고딕" panose="020B0503020000020004" pitchFamily="50" charset="-127"/>
                <a:cs typeface="Arial" panose="020B0604020202020204" pitchFamily="34" charset="0"/>
              </a:rPr>
              <a:t>Process</a:t>
            </a:r>
          </a:p>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ko-KR" b="0" i="0" u="none" strike="noStrike" kern="0" cap="none" spc="0" normalizeH="0" baseline="0" noProof="0" dirty="0">
                <a:ln>
                  <a:noFill/>
                </a:ln>
                <a:solidFill>
                  <a:prstClr val="black"/>
                </a:solidFill>
                <a:effectLst/>
                <a:uLnTx/>
                <a:uFillTx/>
                <a:latin typeface="Arial" panose="020B0604020202020204" pitchFamily="34" charset="0"/>
                <a:ea typeface="맑은 고딕" panose="020B0503020000020004" pitchFamily="50" charset="-127"/>
                <a:cs typeface="Arial" panose="020B0604020202020204" pitchFamily="34" charset="0"/>
              </a:rPr>
              <a:t>Automation</a:t>
            </a:r>
            <a:endParaRPr kumimoji="0" lang="ko-KR" altLang="en-US" b="0" i="0" u="none" strike="noStrike" kern="0" cap="none" spc="0" normalizeH="0" baseline="0" noProof="0" dirty="0">
              <a:ln>
                <a:noFill/>
              </a:ln>
              <a:solidFill>
                <a:prstClr val="black"/>
              </a:solidFill>
              <a:effectLst/>
              <a:uLnTx/>
              <a:uFillTx/>
              <a:latin typeface="Arial" panose="020B0604020202020204" pitchFamily="34" charset="0"/>
              <a:ea typeface="맑은 고딕" panose="020B0503020000020004" pitchFamily="50" charset="-127"/>
              <a:cs typeface="Arial" panose="020B0604020202020204" pitchFamily="34" charset="0"/>
            </a:endParaRPr>
          </a:p>
        </p:txBody>
      </p:sp>
      <p:sp>
        <p:nvSpPr>
          <p:cNvPr id="17" name="직사각형 16">
            <a:extLst>
              <a:ext uri="{FF2B5EF4-FFF2-40B4-BE49-F238E27FC236}">
                <a16:creationId xmlns:a16="http://schemas.microsoft.com/office/drawing/2014/main" id="{E749F900-9E8B-43B5-9B17-233339D651E8}"/>
              </a:ext>
            </a:extLst>
          </p:cNvPr>
          <p:cNvSpPr/>
          <p:nvPr/>
        </p:nvSpPr>
        <p:spPr>
          <a:xfrm>
            <a:off x="1572400" y="2920771"/>
            <a:ext cx="1516741" cy="276401"/>
          </a:xfrm>
          <a:prstGeom prst="rect">
            <a:avLst/>
          </a:prstGeom>
          <a:no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ko-KR" b="1" i="0" u="none" strike="noStrike" kern="0" cap="none" spc="0" normalizeH="0" baseline="0" noProof="0" dirty="0">
                <a:ln>
                  <a:noFill/>
                </a:ln>
                <a:solidFill>
                  <a:prstClr val="black">
                    <a:lumMod val="65000"/>
                    <a:lumOff val="35000"/>
                  </a:prstClr>
                </a:solidFill>
                <a:effectLst/>
                <a:uLnTx/>
                <a:uFillTx/>
                <a:latin typeface="Arial" panose="020B0604020202020204" pitchFamily="34" charset="0"/>
                <a:ea typeface="맑은 고딕" panose="020B0503020000020004" pitchFamily="50" charset="-127"/>
                <a:cs typeface="Arial" panose="020B0604020202020204" pitchFamily="34" charset="0"/>
              </a:rPr>
              <a:t>Latency(</a:t>
            </a:r>
            <a:r>
              <a:rPr lang="en-US" altLang="ko-KR" b="1" kern="0" dirty="0">
                <a:solidFill>
                  <a:prstClr val="black">
                    <a:lumMod val="65000"/>
                    <a:lumOff val="35000"/>
                  </a:prstClr>
                </a:solidFill>
                <a:latin typeface="Arial" panose="020B0604020202020204" pitchFamily="34" charset="0"/>
                <a:ea typeface="맑은 고딕" panose="020B0503020000020004" pitchFamily="50" charset="-127"/>
                <a:cs typeface="Arial" panose="020B0604020202020204" pitchFamily="34" charset="0"/>
              </a:rPr>
              <a:t>Variation)</a:t>
            </a:r>
            <a:endParaRPr kumimoji="0" lang="ko-KR" altLang="en-US" b="1" i="0" u="none" strike="noStrike" kern="0" cap="none" spc="0" normalizeH="0" baseline="0" noProof="0" dirty="0">
              <a:ln>
                <a:noFill/>
              </a:ln>
              <a:solidFill>
                <a:prstClr val="black">
                  <a:lumMod val="65000"/>
                  <a:lumOff val="35000"/>
                </a:prstClr>
              </a:solidFill>
              <a:effectLst/>
              <a:uLnTx/>
              <a:uFillTx/>
              <a:latin typeface="Arial" panose="020B0604020202020204" pitchFamily="34" charset="0"/>
              <a:ea typeface="맑은 고딕" panose="020B0503020000020004" pitchFamily="50" charset="-127"/>
              <a:cs typeface="Arial" panose="020B0604020202020204" pitchFamily="34" charset="0"/>
            </a:endParaRPr>
          </a:p>
        </p:txBody>
      </p:sp>
      <p:grpSp>
        <p:nvGrpSpPr>
          <p:cNvPr id="18" name="그룹 17">
            <a:extLst>
              <a:ext uri="{FF2B5EF4-FFF2-40B4-BE49-F238E27FC236}">
                <a16:creationId xmlns:a16="http://schemas.microsoft.com/office/drawing/2014/main" id="{A8E16449-45B0-4E54-B114-78F311E9B732}"/>
              </a:ext>
            </a:extLst>
          </p:cNvPr>
          <p:cNvGrpSpPr/>
          <p:nvPr/>
        </p:nvGrpSpPr>
        <p:grpSpPr>
          <a:xfrm>
            <a:off x="2588603" y="3934108"/>
            <a:ext cx="1407333" cy="576843"/>
            <a:chOff x="1066331" y="4093842"/>
            <a:chExt cx="1530869" cy="730595"/>
          </a:xfrm>
        </p:grpSpPr>
        <p:sp>
          <p:nvSpPr>
            <p:cNvPr id="25" name="AutoShape 55">
              <a:extLst>
                <a:ext uri="{FF2B5EF4-FFF2-40B4-BE49-F238E27FC236}">
                  <a16:creationId xmlns:a16="http://schemas.microsoft.com/office/drawing/2014/main" id="{3DA1F9C8-5B76-48FC-9002-AE8460D861B5}"/>
                </a:ext>
              </a:extLst>
            </p:cNvPr>
            <p:cNvSpPr>
              <a:spLocks noChangeArrowheads="1"/>
            </p:cNvSpPr>
            <p:nvPr/>
          </p:nvSpPr>
          <p:spPr bwMode="auto">
            <a:xfrm>
              <a:off x="1129912" y="4111463"/>
              <a:ext cx="1403705" cy="712974"/>
            </a:xfrm>
            <a:prstGeom prst="roundRect">
              <a:avLst>
                <a:gd name="adj" fmla="val 0"/>
              </a:avLst>
            </a:prstGeom>
            <a:solidFill>
              <a:srgbClr val="239D6C"/>
            </a:solidFill>
            <a:ln w="3175">
              <a:noFill/>
              <a:round/>
              <a:headEnd/>
              <a:tailEnd/>
            </a:ln>
          </p:spPr>
          <p:txBody>
            <a:bodyPr wrap="none"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ko-KR" altLang="en-US" b="0" i="0" u="none" strike="noStrike" kern="0" cap="none" spc="0" normalizeH="0" baseline="0" noProof="0" dirty="0">
                <a:ln>
                  <a:noFill/>
                </a:ln>
                <a:solidFill>
                  <a:prstClr val="black"/>
                </a:solidFill>
                <a:effectLst/>
                <a:uLnTx/>
                <a:uFillTx/>
                <a:latin typeface="Arial" panose="020B0604020202020204" pitchFamily="34" charset="0"/>
                <a:ea typeface="굴림" pitchFamily="50" charset="-127"/>
                <a:cs typeface="Arial" panose="020B0604020202020204" pitchFamily="34" charset="0"/>
              </a:endParaRPr>
            </a:p>
          </p:txBody>
        </p:sp>
        <p:sp>
          <p:nvSpPr>
            <p:cNvPr id="26" name="직사각형 25">
              <a:extLst>
                <a:ext uri="{FF2B5EF4-FFF2-40B4-BE49-F238E27FC236}">
                  <a16:creationId xmlns:a16="http://schemas.microsoft.com/office/drawing/2014/main" id="{B26E2ECF-59EB-4B82-9756-CA3281991C9B}"/>
                </a:ext>
              </a:extLst>
            </p:cNvPr>
            <p:cNvSpPr/>
            <p:nvPr/>
          </p:nvSpPr>
          <p:spPr>
            <a:xfrm>
              <a:off x="1066331" y="4093842"/>
              <a:ext cx="1530869" cy="699380"/>
            </a:xfrm>
            <a:prstGeom prst="rect">
              <a:avLst/>
            </a:prstGeom>
            <a:no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ko-KR" b="1" i="0" u="none" strike="noStrike" kern="0" cap="none" spc="0" normalizeH="0" baseline="0" noProof="0" dirty="0">
                  <a:ln>
                    <a:noFill/>
                  </a:ln>
                  <a:solidFill>
                    <a:prstClr val="white"/>
                  </a:solidFill>
                  <a:effectLst/>
                  <a:uLnTx/>
                  <a:uFillTx/>
                  <a:latin typeface="Arial" panose="020B0604020202020204" pitchFamily="34" charset="0"/>
                  <a:ea typeface="맑은 고딕" panose="020B0503020000020004" pitchFamily="50" charset="-127"/>
                  <a:cs typeface="Arial" panose="020B0604020202020204" pitchFamily="34" charset="0"/>
                </a:rPr>
                <a:t>ISA100.11a</a:t>
              </a:r>
            </a:p>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ko-KR" b="1" i="0" u="none" strike="noStrike" kern="0" cap="none" spc="0" normalizeH="0" baseline="0" noProof="0" dirty="0" err="1">
                  <a:ln>
                    <a:noFill/>
                  </a:ln>
                  <a:solidFill>
                    <a:prstClr val="white"/>
                  </a:solidFill>
                  <a:effectLst/>
                  <a:uLnTx/>
                  <a:uFillTx/>
                  <a:latin typeface="Arial" panose="020B0604020202020204" pitchFamily="34" charset="0"/>
                  <a:ea typeface="맑은 고딕" panose="020B0503020000020004" pitchFamily="50" charset="-127"/>
                  <a:cs typeface="Arial" panose="020B0604020202020204" pitchFamily="34" charset="0"/>
                </a:rPr>
                <a:t>WirelessHART</a:t>
              </a:r>
              <a:endParaRPr kumimoji="0" lang="en-US" altLang="ko-KR" b="1" i="0" u="none" strike="noStrike" kern="0" cap="none" spc="0" normalizeH="0" baseline="0" noProof="0" dirty="0">
                <a:ln>
                  <a:noFill/>
                </a:ln>
                <a:solidFill>
                  <a:prstClr val="white"/>
                </a:solidFill>
                <a:effectLst/>
                <a:uLnTx/>
                <a:uFillTx/>
                <a:latin typeface="Arial" panose="020B0604020202020204" pitchFamily="34" charset="0"/>
                <a:ea typeface="맑은 고딕" panose="020B0503020000020004" pitchFamily="50" charset="-127"/>
                <a:cs typeface="Arial" panose="020B0604020202020204" pitchFamily="34" charset="0"/>
              </a:endParaRPr>
            </a:p>
            <a:p>
              <a:pPr marL="0" marR="0" lvl="0" indent="0" algn="ctr" defTabSz="457200" eaLnBrk="1" fontAlgn="auto" latinLnBrk="0" hangingPunct="1">
                <a:lnSpc>
                  <a:spcPct val="100000"/>
                </a:lnSpc>
                <a:spcBef>
                  <a:spcPts val="0"/>
                </a:spcBef>
                <a:spcAft>
                  <a:spcPts val="0"/>
                </a:spcAft>
                <a:buClrTx/>
                <a:buSzTx/>
                <a:buFontTx/>
                <a:buNone/>
                <a:tabLst/>
                <a:defRPr/>
              </a:pPr>
              <a:r>
                <a:rPr lang="en-US" altLang="ko-KR" dirty="0"/>
                <a:t>IEEE802.15.4-2006</a:t>
              </a:r>
              <a:endParaRPr kumimoji="0" lang="ko-KR" altLang="en-US" b="1" i="0" u="none" strike="noStrike" kern="0" cap="none" spc="0" normalizeH="0" baseline="0" noProof="0" dirty="0">
                <a:ln>
                  <a:noFill/>
                </a:ln>
                <a:solidFill>
                  <a:prstClr val="white"/>
                </a:solidFill>
                <a:effectLst/>
                <a:uLnTx/>
                <a:uFillTx/>
                <a:latin typeface="Arial" panose="020B0604020202020204" pitchFamily="34" charset="0"/>
                <a:ea typeface="맑은 고딕" panose="020B0503020000020004" pitchFamily="50" charset="-127"/>
                <a:cs typeface="Arial" panose="020B0604020202020204" pitchFamily="34" charset="0"/>
              </a:endParaRPr>
            </a:p>
          </p:txBody>
        </p:sp>
      </p:grpSp>
      <p:sp>
        <p:nvSpPr>
          <p:cNvPr id="19" name="AutoShape 55">
            <a:extLst>
              <a:ext uri="{FF2B5EF4-FFF2-40B4-BE49-F238E27FC236}">
                <a16:creationId xmlns:a16="http://schemas.microsoft.com/office/drawing/2014/main" id="{DCF5EE57-E1A1-4472-A078-EA81CF413D96}"/>
              </a:ext>
            </a:extLst>
          </p:cNvPr>
          <p:cNvSpPr>
            <a:spLocks noChangeArrowheads="1"/>
          </p:cNvSpPr>
          <p:nvPr/>
        </p:nvSpPr>
        <p:spPr bwMode="auto">
          <a:xfrm>
            <a:off x="3201306" y="4474163"/>
            <a:ext cx="1370694" cy="557624"/>
          </a:xfrm>
          <a:prstGeom prst="roundRect">
            <a:avLst>
              <a:gd name="adj" fmla="val 0"/>
            </a:avLst>
          </a:prstGeom>
          <a:solidFill>
            <a:srgbClr val="0070C0"/>
          </a:solidFill>
          <a:ln w="3175">
            <a:noFill/>
            <a:round/>
            <a:headEnd/>
            <a:tailEnd/>
          </a:ln>
        </p:spPr>
        <p:txBody>
          <a:bodyPr wrap="none" anchor="ctr"/>
          <a:lstStyle/>
          <a:p>
            <a:pPr algn="ctr" defTabSz="457200" eaLnBrk="1" fontAlgn="auto" hangingPunct="1">
              <a:spcBef>
                <a:spcPts val="0"/>
              </a:spcBef>
              <a:spcAft>
                <a:spcPts val="0"/>
              </a:spcAft>
            </a:pPr>
            <a:r>
              <a:rPr lang="en-US" altLang="ko-KR" b="1" dirty="0">
                <a:latin typeface="Arial" panose="020B0604020202020204" pitchFamily="34" charset="0"/>
                <a:ea typeface="굴림" pitchFamily="50" charset="-127"/>
                <a:cs typeface="Arial" panose="020B0604020202020204" pitchFamily="34" charset="0"/>
              </a:rPr>
              <a:t>Wi-SUN</a:t>
            </a:r>
          </a:p>
          <a:p>
            <a:pPr algn="ctr" defTabSz="457200" eaLnBrk="1" fontAlgn="auto" hangingPunct="1">
              <a:spcBef>
                <a:spcPts val="0"/>
              </a:spcBef>
              <a:spcAft>
                <a:spcPts val="0"/>
              </a:spcAft>
            </a:pPr>
            <a:r>
              <a:rPr lang="en-US" altLang="ko-KR" dirty="0"/>
              <a:t>IEEE802.15.4g/e</a:t>
            </a:r>
            <a:endParaRPr lang="ko-KR" altLang="en-US" b="1" dirty="0">
              <a:latin typeface="Arial" panose="020B0604020202020204" pitchFamily="34" charset="0"/>
              <a:ea typeface="굴림" pitchFamily="50" charset="-127"/>
              <a:cs typeface="Arial" panose="020B0604020202020204" pitchFamily="34" charset="0"/>
            </a:endParaRPr>
          </a:p>
        </p:txBody>
      </p:sp>
      <p:grpSp>
        <p:nvGrpSpPr>
          <p:cNvPr id="21" name="그룹 20">
            <a:extLst>
              <a:ext uri="{FF2B5EF4-FFF2-40B4-BE49-F238E27FC236}">
                <a16:creationId xmlns:a16="http://schemas.microsoft.com/office/drawing/2014/main" id="{1CE93EA1-C31E-47AA-8213-BEBB43881ED3}"/>
              </a:ext>
            </a:extLst>
          </p:cNvPr>
          <p:cNvGrpSpPr/>
          <p:nvPr/>
        </p:nvGrpSpPr>
        <p:grpSpPr>
          <a:xfrm>
            <a:off x="3995936" y="5050836"/>
            <a:ext cx="1214177" cy="466396"/>
            <a:chOff x="3425344" y="6688503"/>
            <a:chExt cx="1418994" cy="722670"/>
          </a:xfrm>
          <a:solidFill>
            <a:srgbClr val="DE7878"/>
          </a:solidFill>
        </p:grpSpPr>
        <p:sp>
          <p:nvSpPr>
            <p:cNvPr id="23" name="AutoShape 55">
              <a:extLst>
                <a:ext uri="{FF2B5EF4-FFF2-40B4-BE49-F238E27FC236}">
                  <a16:creationId xmlns:a16="http://schemas.microsoft.com/office/drawing/2014/main" id="{DBCD2278-E126-4431-8822-B20AF0DEB011}"/>
                </a:ext>
              </a:extLst>
            </p:cNvPr>
            <p:cNvSpPr>
              <a:spLocks noChangeArrowheads="1"/>
            </p:cNvSpPr>
            <p:nvPr/>
          </p:nvSpPr>
          <p:spPr bwMode="auto">
            <a:xfrm>
              <a:off x="3425344" y="6688503"/>
              <a:ext cx="1418994" cy="722670"/>
            </a:xfrm>
            <a:prstGeom prst="roundRect">
              <a:avLst>
                <a:gd name="adj" fmla="val 0"/>
              </a:avLst>
            </a:prstGeom>
            <a:grpFill/>
            <a:ln w="3175">
              <a:noFill/>
              <a:round/>
              <a:headEnd/>
              <a:tailEnd/>
            </a:ln>
          </p:spPr>
          <p:txBody>
            <a:bodyPr wrap="none"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ko-KR" altLang="en-US" sz="1400" b="0" i="0" u="none" strike="noStrike" kern="0" cap="none" spc="0" normalizeH="0" baseline="0" noProof="0">
                <a:ln>
                  <a:noFill/>
                </a:ln>
                <a:solidFill>
                  <a:prstClr val="black"/>
                </a:solidFill>
                <a:effectLst/>
                <a:uLnTx/>
                <a:uFillTx/>
                <a:latin typeface="Arial" panose="020B0604020202020204" pitchFamily="34" charset="0"/>
                <a:ea typeface="굴림" pitchFamily="50" charset="-127"/>
                <a:cs typeface="Arial" panose="020B0604020202020204" pitchFamily="34" charset="0"/>
              </a:endParaRPr>
            </a:p>
          </p:txBody>
        </p:sp>
        <p:sp>
          <p:nvSpPr>
            <p:cNvPr id="24" name="직사각형 23">
              <a:extLst>
                <a:ext uri="{FF2B5EF4-FFF2-40B4-BE49-F238E27FC236}">
                  <a16:creationId xmlns:a16="http://schemas.microsoft.com/office/drawing/2014/main" id="{8B7CD3E2-FA68-4CDB-85E5-0577872E0BA6}"/>
                </a:ext>
              </a:extLst>
            </p:cNvPr>
            <p:cNvSpPr/>
            <p:nvPr/>
          </p:nvSpPr>
          <p:spPr>
            <a:xfrm>
              <a:off x="3739363" y="6859445"/>
              <a:ext cx="790955" cy="390380"/>
            </a:xfrm>
            <a:prstGeom prst="rect">
              <a:avLst/>
            </a:prstGeom>
            <a:grp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ko-KR" sz="1600" b="1" i="0" u="none" strike="noStrike" kern="0" cap="none" spc="0" normalizeH="0" baseline="0" noProof="0" dirty="0">
                  <a:ln>
                    <a:noFill/>
                  </a:ln>
                  <a:solidFill>
                    <a:prstClr val="white"/>
                  </a:solidFill>
                  <a:effectLst/>
                  <a:uLnTx/>
                  <a:uFillTx/>
                  <a:latin typeface="Arial" panose="020B0604020202020204" pitchFamily="34" charset="0"/>
                  <a:ea typeface="맑은 고딕" panose="020B0503020000020004" pitchFamily="50" charset="-127"/>
                  <a:cs typeface="Arial" panose="020B0604020202020204" pitchFamily="34" charset="0"/>
                </a:rPr>
                <a:t>?</a:t>
              </a:r>
              <a:endParaRPr kumimoji="0" lang="ko-KR" altLang="en-US" sz="1600" b="1" i="0" u="none" strike="noStrike" kern="0" cap="none" spc="0" normalizeH="0" baseline="0" noProof="0" dirty="0">
                <a:ln>
                  <a:noFill/>
                </a:ln>
                <a:solidFill>
                  <a:prstClr val="white"/>
                </a:solidFill>
                <a:effectLst/>
                <a:uLnTx/>
                <a:uFillTx/>
                <a:latin typeface="Arial" panose="020B0604020202020204" pitchFamily="34" charset="0"/>
                <a:ea typeface="맑은 고딕" panose="020B0503020000020004" pitchFamily="50" charset="-127"/>
                <a:cs typeface="Arial" panose="020B0604020202020204" pitchFamily="34" charset="0"/>
              </a:endParaRPr>
            </a:p>
          </p:txBody>
        </p:sp>
      </p:grpSp>
      <p:sp>
        <p:nvSpPr>
          <p:cNvPr id="22" name="사각형: 둥근 모서리 21">
            <a:extLst>
              <a:ext uri="{FF2B5EF4-FFF2-40B4-BE49-F238E27FC236}">
                <a16:creationId xmlns:a16="http://schemas.microsoft.com/office/drawing/2014/main" id="{02C20E48-2580-4988-B88F-70DC0CAEEC51}"/>
              </a:ext>
            </a:extLst>
          </p:cNvPr>
          <p:cNvSpPr/>
          <p:nvPr/>
        </p:nvSpPr>
        <p:spPr bwMode="auto">
          <a:xfrm>
            <a:off x="1615096" y="2852936"/>
            <a:ext cx="5913807" cy="3521813"/>
          </a:xfrm>
          <a:prstGeom prst="roundRect">
            <a:avLst>
              <a:gd name="adj" fmla="val 1829"/>
            </a:avLst>
          </a:prstGeom>
          <a:noFill/>
          <a:ln w="12700"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ko-KR" alt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482588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AEB19B6E-81F7-4A8C-8A00-BF923F2A0E56}"/>
              </a:ext>
            </a:extLst>
          </p:cNvPr>
          <p:cNvSpPr>
            <a:spLocks noGrp="1" noChangeArrowheads="1"/>
          </p:cNvSpPr>
          <p:nvPr>
            <p:ph type="title"/>
          </p:nvPr>
        </p:nvSpPr>
        <p:spPr/>
        <p:txBody>
          <a:bodyPr/>
          <a:lstStyle/>
          <a:p>
            <a:r>
              <a:rPr lang="en-US" altLang="en-US" sz="2800" dirty="0"/>
              <a:t>Media Specific MAC/PHY Support for TSN</a:t>
            </a:r>
          </a:p>
        </p:txBody>
      </p:sp>
      <p:sp>
        <p:nvSpPr>
          <p:cNvPr id="8196" name="Slide Number Placeholder 3">
            <a:extLst>
              <a:ext uri="{FF2B5EF4-FFF2-40B4-BE49-F238E27FC236}">
                <a16:creationId xmlns:a16="http://schemas.microsoft.com/office/drawing/2014/main" id="{45279CAC-0D66-4307-86AD-EF794AADA3E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3458A483-0AB5-4C47-AA9E-4A8C85883CFD}" type="slidenum">
              <a:rPr lang="en-US" altLang="en-US" smtClean="0">
                <a:solidFill>
                  <a:schemeClr val="tx1"/>
                </a:solidFill>
              </a:rPr>
              <a:pPr/>
              <a:t>6</a:t>
            </a:fld>
            <a:endParaRPr lang="en-US" altLang="en-US">
              <a:solidFill>
                <a:schemeClr val="tx1"/>
              </a:solidFill>
            </a:endParaRPr>
          </a:p>
        </p:txBody>
      </p:sp>
      <p:sp>
        <p:nvSpPr>
          <p:cNvPr id="29" name="직사각형 28">
            <a:extLst>
              <a:ext uri="{FF2B5EF4-FFF2-40B4-BE49-F238E27FC236}">
                <a16:creationId xmlns:a16="http://schemas.microsoft.com/office/drawing/2014/main" id="{3124C700-5BAE-4096-834A-FCAF90FBE73B}"/>
              </a:ext>
            </a:extLst>
          </p:cNvPr>
          <p:cNvSpPr/>
          <p:nvPr/>
        </p:nvSpPr>
        <p:spPr>
          <a:xfrm>
            <a:off x="994612" y="6061250"/>
            <a:ext cx="7632848" cy="400110"/>
          </a:xfrm>
          <a:prstGeom prst="rect">
            <a:avLst/>
          </a:prstGeom>
        </p:spPr>
        <p:txBody>
          <a:bodyPr wrap="square">
            <a:spAutoFit/>
          </a:bodyPr>
          <a:lstStyle/>
          <a:p>
            <a:pPr defTabSz="457153" eaLnBrk="1" fontAlgn="auto" hangingPunct="1">
              <a:spcBef>
                <a:spcPts val="0"/>
              </a:spcBef>
              <a:spcAft>
                <a:spcPts val="0"/>
              </a:spcAft>
            </a:pPr>
            <a:r>
              <a:rPr lang="en-US" altLang="ko-KR" sz="1000" i="1" dirty="0">
                <a:solidFill>
                  <a:prstClr val="black"/>
                </a:solidFill>
                <a:latin typeface="Arial" panose="020B0604020202020204" pitchFamily="34" charset="0"/>
                <a:ea typeface="맑은 고딕" panose="020B0503020000020004" pitchFamily="50" charset="-127"/>
                <a:cs typeface="Arial" panose="020B0604020202020204" pitchFamily="34" charset="0"/>
              </a:rPr>
              <a:t>Source :  Mikhail </a:t>
            </a:r>
            <a:r>
              <a:rPr lang="en-US" altLang="ko-KR" sz="1000" i="1" dirty="0" err="1">
                <a:solidFill>
                  <a:prstClr val="black"/>
                </a:solidFill>
                <a:latin typeface="Arial" panose="020B0604020202020204" pitchFamily="34" charset="0"/>
                <a:ea typeface="맑은 고딕" panose="020B0503020000020004" pitchFamily="50" charset="-127"/>
                <a:cs typeface="Arial" panose="020B0604020202020204" pitchFamily="34" charset="0"/>
              </a:rPr>
              <a:t>Galeev</a:t>
            </a:r>
            <a:r>
              <a:rPr lang="en-US" altLang="ko-KR" sz="1000" i="1" dirty="0">
                <a:solidFill>
                  <a:prstClr val="black"/>
                </a:solidFill>
                <a:latin typeface="Arial" panose="020B0604020202020204" pitchFamily="34" charset="0"/>
                <a:ea typeface="맑은 고딕" panose="020B0503020000020004" pitchFamily="50" charset="-127"/>
                <a:cs typeface="Arial" panose="020B0604020202020204" pitchFamily="34" charset="0"/>
              </a:rPr>
              <a:t> et al., Next-Generation Wi-Fi Networks for </a:t>
            </a:r>
            <a:r>
              <a:rPr lang="en-US" altLang="ko-KR" sz="1000" i="1" dirty="0" err="1">
                <a:solidFill>
                  <a:prstClr val="black"/>
                </a:solidFill>
                <a:latin typeface="Arial" panose="020B0604020202020204" pitchFamily="34" charset="0"/>
                <a:ea typeface="맑은 고딕" panose="020B0503020000020004" pitchFamily="50" charset="-127"/>
                <a:cs typeface="Arial" panose="020B0604020202020204" pitchFamily="34" charset="0"/>
              </a:rPr>
              <a:t>TimeCritical</a:t>
            </a:r>
            <a:r>
              <a:rPr lang="en-US" altLang="ko-KR" sz="1000" i="1" dirty="0">
                <a:solidFill>
                  <a:prstClr val="black"/>
                </a:solidFill>
                <a:latin typeface="Arial" panose="020B0604020202020204" pitchFamily="34" charset="0"/>
                <a:ea typeface="맑은 고딕" panose="020B0503020000020004" pitchFamily="50" charset="-127"/>
                <a:cs typeface="Arial" panose="020B0604020202020204" pitchFamily="34" charset="0"/>
              </a:rPr>
              <a:t> Applications, Intel, 2019.</a:t>
            </a:r>
          </a:p>
          <a:p>
            <a:pPr defTabSz="457153" eaLnBrk="1" fontAlgn="auto" hangingPunct="1">
              <a:spcBef>
                <a:spcPts val="0"/>
              </a:spcBef>
              <a:spcAft>
                <a:spcPts val="0"/>
              </a:spcAft>
            </a:pPr>
            <a:r>
              <a:rPr lang="en-US" altLang="ko-KR" sz="1000" i="1" dirty="0">
                <a:solidFill>
                  <a:prstClr val="black"/>
                </a:solidFill>
                <a:latin typeface="Arial" panose="020B0604020202020204" pitchFamily="34" charset="0"/>
                <a:ea typeface="맑은 고딕" panose="020B0503020000020004" pitchFamily="50" charset="-127"/>
                <a:cs typeface="Arial" panose="020B0604020202020204" pitchFamily="34" charset="0"/>
              </a:rPr>
              <a:t>               Industrial Ethernet Book Issue 117 / 8, Wireless TSN use cases and standards challenges</a:t>
            </a:r>
            <a:endParaRPr lang="ko-KR" altLang="en-US" sz="1000" i="1" dirty="0">
              <a:solidFill>
                <a:prstClr val="black"/>
              </a:solidFill>
              <a:latin typeface="Arial" panose="020B0604020202020204" pitchFamily="34" charset="0"/>
              <a:ea typeface="맑은 고딕" panose="020B0503020000020004" pitchFamily="50" charset="-127"/>
              <a:cs typeface="Arial" panose="020B0604020202020204" pitchFamily="34" charset="0"/>
            </a:endParaRPr>
          </a:p>
        </p:txBody>
      </p:sp>
      <p:grpSp>
        <p:nvGrpSpPr>
          <p:cNvPr id="31" name="그룹 30">
            <a:extLst>
              <a:ext uri="{FF2B5EF4-FFF2-40B4-BE49-F238E27FC236}">
                <a16:creationId xmlns:a16="http://schemas.microsoft.com/office/drawing/2014/main" id="{49C0362A-324B-4A7E-A27A-2EB396DCBED2}"/>
              </a:ext>
            </a:extLst>
          </p:cNvPr>
          <p:cNvGrpSpPr/>
          <p:nvPr/>
        </p:nvGrpSpPr>
        <p:grpSpPr>
          <a:xfrm>
            <a:off x="1901194" y="1916832"/>
            <a:ext cx="3866001" cy="3240360"/>
            <a:chOff x="2636874" y="2488019"/>
            <a:chExt cx="4852248" cy="3919158"/>
          </a:xfrm>
        </p:grpSpPr>
        <p:sp>
          <p:nvSpPr>
            <p:cNvPr id="36" name="TextBox 35">
              <a:extLst>
                <a:ext uri="{FF2B5EF4-FFF2-40B4-BE49-F238E27FC236}">
                  <a16:creationId xmlns:a16="http://schemas.microsoft.com/office/drawing/2014/main" id="{47F303FC-FFC6-49E1-9C50-C5F62A408AAD}"/>
                </a:ext>
              </a:extLst>
            </p:cNvPr>
            <p:cNvSpPr txBox="1"/>
            <p:nvPr/>
          </p:nvSpPr>
          <p:spPr>
            <a:xfrm>
              <a:off x="2636874" y="2488019"/>
              <a:ext cx="4852248" cy="457200"/>
            </a:xfrm>
            <a:prstGeom prst="rect">
              <a:avLst/>
            </a:prstGeom>
            <a:solidFill>
              <a:srgbClr val="00B0F0">
                <a:alpha val="49000"/>
              </a:srgbClr>
            </a:solidFill>
            <a:ln w="12700">
              <a:solidFill>
                <a:srgbClr val="5B9BD5">
                  <a:lumMod val="75000"/>
                </a:srgbClr>
              </a:solidFill>
            </a:ln>
          </p:spPr>
          <p:txBody>
            <a:bodyPr wrap="none" rtlCol="0" anchor="ctr" anchorCtr="1">
              <a:noAutofit/>
            </a:bodyPr>
            <a:lstStyle/>
            <a:p>
              <a:pPr marL="0" marR="0" lvl="0" indent="0" defTabSz="457153" eaLnBrk="1" fontAlgn="auto" latinLnBrk="0"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a:ln>
                    <a:noFill/>
                  </a:ln>
                  <a:solidFill>
                    <a:prstClr val="black"/>
                  </a:solidFill>
                  <a:effectLst/>
                  <a:uLnTx/>
                  <a:uFillTx/>
                  <a:latin typeface="Calibri" panose="020F0502020204030204"/>
                  <a:ea typeface="맑은 고딕" panose="020B0503020000020004" pitchFamily="50" charset="-127"/>
                </a:rPr>
                <a:t>Application</a:t>
              </a:r>
              <a:endParaRPr kumimoji="0" lang="ko-KR" altLang="en-US" sz="1400" b="0" i="0" u="none" strike="noStrike" kern="0" cap="none" spc="0" normalizeH="0" baseline="0" noProof="0" dirty="0">
                <a:ln>
                  <a:noFill/>
                </a:ln>
                <a:solidFill>
                  <a:prstClr val="black"/>
                </a:solidFill>
                <a:effectLst/>
                <a:uLnTx/>
                <a:uFillTx/>
                <a:latin typeface="Calibri" panose="020F0502020204030204"/>
                <a:ea typeface="맑은 고딕" panose="020B0503020000020004" pitchFamily="50" charset="-127"/>
              </a:endParaRPr>
            </a:p>
          </p:txBody>
        </p:sp>
        <p:sp>
          <p:nvSpPr>
            <p:cNvPr id="37" name="TextBox 36">
              <a:extLst>
                <a:ext uri="{FF2B5EF4-FFF2-40B4-BE49-F238E27FC236}">
                  <a16:creationId xmlns:a16="http://schemas.microsoft.com/office/drawing/2014/main" id="{6420C6FD-3778-4A78-A905-D68FBF0C9E77}"/>
                </a:ext>
              </a:extLst>
            </p:cNvPr>
            <p:cNvSpPr txBox="1"/>
            <p:nvPr/>
          </p:nvSpPr>
          <p:spPr>
            <a:xfrm>
              <a:off x="3806456" y="3044603"/>
              <a:ext cx="3682666" cy="457200"/>
            </a:xfrm>
            <a:prstGeom prst="rect">
              <a:avLst/>
            </a:prstGeom>
            <a:solidFill>
              <a:srgbClr val="70AD47">
                <a:alpha val="49000"/>
              </a:srgbClr>
            </a:solidFill>
            <a:ln w="12700">
              <a:solidFill>
                <a:srgbClr val="70AD47">
                  <a:lumMod val="50000"/>
                </a:srgbClr>
              </a:solidFill>
            </a:ln>
          </p:spPr>
          <p:txBody>
            <a:bodyPr wrap="none" rtlCol="0" anchor="ctr" anchorCtr="1">
              <a:noAutofit/>
            </a:bodyPr>
            <a:lstStyle/>
            <a:p>
              <a:pPr marL="0" marR="0" lvl="0" indent="0" defTabSz="457153" eaLnBrk="1" fontAlgn="auto" latinLnBrk="0"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a:ln>
                    <a:noFill/>
                  </a:ln>
                  <a:solidFill>
                    <a:prstClr val="black"/>
                  </a:solidFill>
                  <a:effectLst/>
                  <a:uLnTx/>
                  <a:uFillTx/>
                  <a:latin typeface="Calibri" panose="020F0502020204030204"/>
                  <a:ea typeface="맑은 고딕" panose="020B0503020000020004" pitchFamily="50" charset="-127"/>
                </a:rPr>
                <a:t>Transport</a:t>
              </a:r>
              <a:endParaRPr kumimoji="0" lang="ko-KR" altLang="en-US" sz="1400" b="0" i="0" u="none" strike="noStrike" kern="0" cap="none" spc="0" normalizeH="0" baseline="0" noProof="0" dirty="0">
                <a:ln>
                  <a:noFill/>
                </a:ln>
                <a:solidFill>
                  <a:prstClr val="black"/>
                </a:solidFill>
                <a:effectLst/>
                <a:uLnTx/>
                <a:uFillTx/>
                <a:latin typeface="Calibri" panose="020F0502020204030204"/>
                <a:ea typeface="맑은 고딕" panose="020B0503020000020004" pitchFamily="50" charset="-127"/>
              </a:endParaRPr>
            </a:p>
          </p:txBody>
        </p:sp>
        <p:sp>
          <p:nvSpPr>
            <p:cNvPr id="38" name="TextBox 37">
              <a:extLst>
                <a:ext uri="{FF2B5EF4-FFF2-40B4-BE49-F238E27FC236}">
                  <a16:creationId xmlns:a16="http://schemas.microsoft.com/office/drawing/2014/main" id="{82177D68-02FA-4DC1-B873-A3331584F0E9}"/>
                </a:ext>
              </a:extLst>
            </p:cNvPr>
            <p:cNvSpPr txBox="1"/>
            <p:nvPr/>
          </p:nvSpPr>
          <p:spPr>
            <a:xfrm>
              <a:off x="3806456" y="3601187"/>
              <a:ext cx="3682666" cy="457200"/>
            </a:xfrm>
            <a:prstGeom prst="rect">
              <a:avLst/>
            </a:prstGeom>
            <a:solidFill>
              <a:srgbClr val="70AD47">
                <a:alpha val="49000"/>
              </a:srgbClr>
            </a:solidFill>
            <a:ln w="12700">
              <a:solidFill>
                <a:srgbClr val="70AD47">
                  <a:lumMod val="50000"/>
                </a:srgbClr>
              </a:solidFill>
            </a:ln>
          </p:spPr>
          <p:txBody>
            <a:bodyPr wrap="none" rtlCol="0" anchor="ctr" anchorCtr="1">
              <a:noAutofit/>
            </a:bodyPr>
            <a:lstStyle/>
            <a:p>
              <a:pPr marL="0" marR="0" lvl="0" indent="0" defTabSz="457153" eaLnBrk="1" fontAlgn="auto" latinLnBrk="0"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a:ln>
                    <a:noFill/>
                  </a:ln>
                  <a:solidFill>
                    <a:prstClr val="black"/>
                  </a:solidFill>
                  <a:effectLst/>
                  <a:uLnTx/>
                  <a:uFillTx/>
                  <a:latin typeface="Calibri" panose="020F0502020204030204"/>
                  <a:ea typeface="맑은 고딕" panose="020B0503020000020004" pitchFamily="50" charset="-127"/>
                </a:rPr>
                <a:t>IP</a:t>
              </a:r>
              <a:endParaRPr kumimoji="0" lang="ko-KR" altLang="en-US" sz="1400" b="0" i="0" u="none" strike="noStrike" kern="0" cap="none" spc="0" normalizeH="0" baseline="0" noProof="0" dirty="0">
                <a:ln>
                  <a:noFill/>
                </a:ln>
                <a:solidFill>
                  <a:prstClr val="black"/>
                </a:solidFill>
                <a:effectLst/>
                <a:uLnTx/>
                <a:uFillTx/>
                <a:latin typeface="Calibri" panose="020F0502020204030204"/>
                <a:ea typeface="맑은 고딕" panose="020B0503020000020004" pitchFamily="50" charset="-127"/>
              </a:endParaRPr>
            </a:p>
          </p:txBody>
        </p:sp>
        <p:sp>
          <p:nvSpPr>
            <p:cNvPr id="39" name="TextBox 38">
              <a:extLst>
                <a:ext uri="{FF2B5EF4-FFF2-40B4-BE49-F238E27FC236}">
                  <a16:creationId xmlns:a16="http://schemas.microsoft.com/office/drawing/2014/main" id="{059C716D-FE1D-4FE6-9A54-61E1DD85A7F6}"/>
                </a:ext>
              </a:extLst>
            </p:cNvPr>
            <p:cNvSpPr txBox="1"/>
            <p:nvPr/>
          </p:nvSpPr>
          <p:spPr>
            <a:xfrm>
              <a:off x="2636874" y="4199859"/>
              <a:ext cx="4852248" cy="844581"/>
            </a:xfrm>
            <a:prstGeom prst="rect">
              <a:avLst/>
            </a:prstGeom>
            <a:solidFill>
              <a:srgbClr val="4472C4">
                <a:lumMod val="20000"/>
                <a:lumOff val="80000"/>
                <a:alpha val="49000"/>
              </a:srgbClr>
            </a:solidFill>
            <a:ln w="12700">
              <a:solidFill>
                <a:sysClr val="windowText" lastClr="000000"/>
              </a:solidFill>
            </a:ln>
          </p:spPr>
          <p:txBody>
            <a:bodyPr wrap="square" rtlCol="0" anchor="ctr" anchorCtr="1">
              <a:noAutofit/>
            </a:bodyPr>
            <a:lstStyle/>
            <a:p>
              <a:pPr marL="0" marR="0" lvl="0" indent="0" algn="ctr" defTabSz="457153" eaLnBrk="1" fontAlgn="auto" latinLnBrk="0" hangingPunct="1">
                <a:lnSpc>
                  <a:spcPct val="100000"/>
                </a:lnSpc>
                <a:spcBef>
                  <a:spcPts val="0"/>
                </a:spcBef>
                <a:spcAft>
                  <a:spcPts val="0"/>
                </a:spcAft>
                <a:buClrTx/>
                <a:buSzTx/>
                <a:buFontTx/>
                <a:buNone/>
                <a:tabLst/>
                <a:defRPr/>
              </a:pPr>
              <a:r>
                <a:rPr kumimoji="0" lang="en-US" altLang="ko-KR" sz="1600" b="1" i="0" u="none" strike="noStrike" kern="0" cap="none" spc="0" normalizeH="0" baseline="0" noProof="0" dirty="0">
                  <a:ln>
                    <a:noFill/>
                  </a:ln>
                  <a:solidFill>
                    <a:prstClr val="black"/>
                  </a:solidFill>
                  <a:effectLst/>
                  <a:uLnTx/>
                  <a:uFillTx/>
                  <a:latin typeface="Calibri" panose="020F0502020204030204"/>
                  <a:ea typeface="맑은 고딕" panose="020B0503020000020004" pitchFamily="50" charset="-127"/>
                </a:rPr>
                <a:t>IEEE 802.1 </a:t>
              </a:r>
              <a:r>
                <a:rPr kumimoji="0" lang="en-US" altLang="ko-KR" sz="1600" b="0" i="0" u="none" strike="noStrike" kern="0" cap="none" spc="0" normalizeH="0" baseline="0" noProof="0" dirty="0">
                  <a:ln>
                    <a:noFill/>
                  </a:ln>
                  <a:solidFill>
                    <a:prstClr val="black"/>
                  </a:solidFill>
                  <a:effectLst/>
                  <a:uLnTx/>
                  <a:uFillTx/>
                  <a:latin typeface="Calibri" panose="020F0502020204030204"/>
                  <a:ea typeface="맑은 고딕" panose="020B0503020000020004" pitchFamily="50" charset="-127"/>
                </a:rPr>
                <a:t>TSN </a:t>
              </a:r>
            </a:p>
            <a:p>
              <a:pPr marL="0" marR="0" lvl="0" indent="0" algn="ctr" defTabSz="457153" eaLnBrk="1" fontAlgn="auto" latinLnBrk="0" hangingPunct="1">
                <a:lnSpc>
                  <a:spcPct val="100000"/>
                </a:lnSpc>
                <a:spcBef>
                  <a:spcPts val="0"/>
                </a:spcBef>
                <a:spcAft>
                  <a:spcPts val="0"/>
                </a:spcAft>
                <a:buClrTx/>
                <a:buSzTx/>
                <a:buFontTx/>
                <a:buNone/>
                <a:tabLst/>
                <a:defRPr/>
              </a:pPr>
              <a:r>
                <a:rPr kumimoji="0" lang="en-US" altLang="ko-KR" sz="1600" b="0" i="0" u="none" strike="noStrike" kern="0" cap="none" spc="0" normalizeH="0" baseline="0" noProof="0" dirty="0">
                  <a:ln>
                    <a:noFill/>
                  </a:ln>
                  <a:solidFill>
                    <a:prstClr val="black"/>
                  </a:solidFill>
                  <a:effectLst/>
                  <a:uLnTx/>
                  <a:uFillTx/>
                  <a:latin typeface="Calibri" panose="020F0502020204030204"/>
                  <a:ea typeface="맑은 고딕" panose="020B0503020000020004" pitchFamily="50" charset="-127"/>
                </a:rPr>
                <a:t>Time sync, time-aware, reservations, …</a:t>
              </a:r>
              <a:endParaRPr kumimoji="0" lang="ko-KR" altLang="en-US" sz="1600" b="0" i="0" u="none" strike="noStrike" kern="0" cap="none" spc="0" normalizeH="0" baseline="0" noProof="0" dirty="0">
                <a:ln>
                  <a:noFill/>
                </a:ln>
                <a:solidFill>
                  <a:prstClr val="black"/>
                </a:solidFill>
                <a:effectLst/>
                <a:uLnTx/>
                <a:uFillTx/>
                <a:latin typeface="Calibri" panose="020F0502020204030204"/>
                <a:ea typeface="맑은 고딕" panose="020B0503020000020004" pitchFamily="50" charset="-127"/>
              </a:endParaRPr>
            </a:p>
          </p:txBody>
        </p:sp>
        <p:sp>
          <p:nvSpPr>
            <p:cNvPr id="40" name="화살표: 아래쪽 39">
              <a:extLst>
                <a:ext uri="{FF2B5EF4-FFF2-40B4-BE49-F238E27FC236}">
                  <a16:creationId xmlns:a16="http://schemas.microsoft.com/office/drawing/2014/main" id="{1754ADCD-83E4-438F-AE72-A57E47407106}"/>
                </a:ext>
              </a:extLst>
            </p:cNvPr>
            <p:cNvSpPr/>
            <p:nvPr/>
          </p:nvSpPr>
          <p:spPr>
            <a:xfrm>
              <a:off x="6602815" y="2860158"/>
              <a:ext cx="425303" cy="1424763"/>
            </a:xfrm>
            <a:prstGeom prst="downArrow">
              <a:avLst/>
            </a:prstGeom>
            <a:solidFill>
              <a:srgbClr val="00B0F0">
                <a:alpha val="49000"/>
              </a:srgbClr>
            </a:solidFill>
            <a:ln w="12700" cap="flat" cmpd="sng" algn="ctr">
              <a:solidFill>
                <a:srgbClr val="4472C4">
                  <a:shade val="50000"/>
                </a:srgbClr>
              </a:solidFill>
              <a:prstDash val="solid"/>
              <a:miter lim="800000"/>
            </a:ln>
            <a:effectLst/>
          </p:spPr>
          <p:txBody>
            <a:bodyPr rtlCol="0" anchor="ctr"/>
            <a:lstStyle/>
            <a:p>
              <a:pPr marL="0" marR="0" lvl="0" indent="0" algn="ctr" defTabSz="457153" eaLnBrk="1" fontAlgn="auto" latinLnBrk="0" hangingPunct="1">
                <a:lnSpc>
                  <a:spcPct val="100000"/>
                </a:lnSpc>
                <a:spcBef>
                  <a:spcPts val="0"/>
                </a:spcBef>
                <a:spcAft>
                  <a:spcPts val="0"/>
                </a:spcAft>
                <a:buClrTx/>
                <a:buSzTx/>
                <a:buFontTx/>
                <a:buNone/>
                <a:tabLst/>
                <a:defRPr/>
              </a:pPr>
              <a:endParaRPr kumimoji="0" lang="ko-KR" altLang="en-US" sz="1600" b="0" i="0" u="none" strike="noStrike" kern="0" cap="none" spc="0" normalizeH="0" baseline="0" noProof="0">
                <a:ln>
                  <a:noFill/>
                </a:ln>
                <a:solidFill>
                  <a:prstClr val="white"/>
                </a:solidFill>
                <a:effectLst/>
                <a:uLnTx/>
                <a:uFillTx/>
                <a:latin typeface="Calibri" panose="020F0502020204030204"/>
                <a:ea typeface="맑은 고딕" panose="020B0503020000020004" pitchFamily="50" charset="-127"/>
                <a:cs typeface="+mn-cs"/>
              </a:endParaRPr>
            </a:p>
          </p:txBody>
        </p:sp>
        <p:sp>
          <p:nvSpPr>
            <p:cNvPr id="41" name="화살표: 아래쪽 40">
              <a:extLst>
                <a:ext uri="{FF2B5EF4-FFF2-40B4-BE49-F238E27FC236}">
                  <a16:creationId xmlns:a16="http://schemas.microsoft.com/office/drawing/2014/main" id="{0EF61368-B46C-4FA9-B29C-3690C1FFDFC2}"/>
                </a:ext>
              </a:extLst>
            </p:cNvPr>
            <p:cNvSpPr/>
            <p:nvPr/>
          </p:nvSpPr>
          <p:spPr>
            <a:xfrm>
              <a:off x="3051543" y="2860158"/>
              <a:ext cx="425303" cy="1424763"/>
            </a:xfrm>
            <a:prstGeom prst="downArrow">
              <a:avLst/>
            </a:prstGeom>
            <a:solidFill>
              <a:srgbClr val="00B0F0">
                <a:alpha val="49000"/>
              </a:srgbClr>
            </a:solidFill>
            <a:ln w="12700" cap="flat" cmpd="sng" algn="ctr">
              <a:solidFill>
                <a:srgbClr val="4472C4">
                  <a:shade val="50000"/>
                </a:srgbClr>
              </a:solidFill>
              <a:prstDash val="solid"/>
              <a:miter lim="800000"/>
            </a:ln>
            <a:effectLst/>
          </p:spPr>
          <p:txBody>
            <a:bodyPr rtlCol="0" anchor="ctr"/>
            <a:lstStyle/>
            <a:p>
              <a:pPr marL="0" marR="0" lvl="0" indent="0" algn="ctr" defTabSz="457153" eaLnBrk="1" fontAlgn="auto" latinLnBrk="0" hangingPunct="1">
                <a:lnSpc>
                  <a:spcPct val="100000"/>
                </a:lnSpc>
                <a:spcBef>
                  <a:spcPts val="0"/>
                </a:spcBef>
                <a:spcAft>
                  <a:spcPts val="0"/>
                </a:spcAft>
                <a:buClrTx/>
                <a:buSzTx/>
                <a:buFontTx/>
                <a:buNone/>
                <a:tabLst/>
                <a:defRPr/>
              </a:pPr>
              <a:endParaRPr kumimoji="0" lang="ko-KR" altLang="en-US" sz="1600" b="0" i="0" u="none" strike="noStrike" kern="0" cap="none" spc="0" normalizeH="0" baseline="0" noProof="0">
                <a:ln>
                  <a:noFill/>
                </a:ln>
                <a:solidFill>
                  <a:prstClr val="white"/>
                </a:solidFill>
                <a:effectLst/>
                <a:uLnTx/>
                <a:uFillTx/>
                <a:latin typeface="Calibri" panose="020F0502020204030204"/>
                <a:ea typeface="맑은 고딕" panose="020B0503020000020004" pitchFamily="50" charset="-127"/>
                <a:cs typeface="+mn-cs"/>
              </a:endParaRPr>
            </a:p>
          </p:txBody>
        </p:sp>
        <p:sp>
          <p:nvSpPr>
            <p:cNvPr id="42" name="TextBox 41">
              <a:extLst>
                <a:ext uri="{FF2B5EF4-FFF2-40B4-BE49-F238E27FC236}">
                  <a16:creationId xmlns:a16="http://schemas.microsoft.com/office/drawing/2014/main" id="{58F0220D-A03B-472E-8440-F75EE18C823B}"/>
                </a:ext>
              </a:extLst>
            </p:cNvPr>
            <p:cNvSpPr txBox="1"/>
            <p:nvPr/>
          </p:nvSpPr>
          <p:spPr>
            <a:xfrm>
              <a:off x="2636874" y="5044444"/>
              <a:ext cx="1398936" cy="1362733"/>
            </a:xfrm>
            <a:prstGeom prst="rect">
              <a:avLst/>
            </a:prstGeom>
            <a:solidFill>
              <a:sysClr val="window" lastClr="FFFFFF">
                <a:lumMod val="95000"/>
              </a:sysClr>
            </a:solidFill>
            <a:ln w="38100">
              <a:solidFill>
                <a:srgbClr val="FFC000"/>
              </a:solidFill>
            </a:ln>
          </p:spPr>
          <p:txBody>
            <a:bodyPr wrap="square" rtlCol="0" anchor="ctr" anchorCtr="1">
              <a:noAutofit/>
            </a:bodyPr>
            <a:lstStyle/>
            <a:p>
              <a:pPr marL="0" marR="0" lvl="0" indent="0" algn="ctr" defTabSz="457153" eaLnBrk="1" fontAlgn="auto" latinLnBrk="0" hangingPunct="1">
                <a:lnSpc>
                  <a:spcPct val="100000"/>
                </a:lnSpc>
                <a:spcBef>
                  <a:spcPts val="0"/>
                </a:spcBef>
                <a:spcAft>
                  <a:spcPts val="0"/>
                </a:spcAft>
                <a:buClrTx/>
                <a:buSzTx/>
                <a:buFontTx/>
                <a:buNone/>
                <a:tabLst/>
                <a:defRPr/>
              </a:pPr>
              <a:r>
                <a:rPr kumimoji="0" lang="en-US" altLang="ko-KR" sz="1400" b="1" i="0" u="none" strike="noStrike" kern="0" cap="none" spc="0" normalizeH="0" baseline="0" noProof="0" dirty="0">
                  <a:ln>
                    <a:noFill/>
                  </a:ln>
                  <a:solidFill>
                    <a:prstClr val="black"/>
                  </a:solidFill>
                  <a:effectLst/>
                  <a:uLnTx/>
                  <a:uFillTx/>
                  <a:latin typeface="Calibri" panose="020F0502020204030204"/>
                  <a:ea typeface="맑은 고딕" panose="020B0503020000020004" pitchFamily="50" charset="-127"/>
                </a:rPr>
                <a:t>IEEE 802.3</a:t>
              </a:r>
            </a:p>
            <a:p>
              <a:pPr marL="0" marR="0" lvl="0" indent="0" algn="ctr" defTabSz="457153" eaLnBrk="1" fontAlgn="auto" latinLnBrk="0" hangingPunct="1">
                <a:lnSpc>
                  <a:spcPct val="100000"/>
                </a:lnSpc>
                <a:spcBef>
                  <a:spcPts val="0"/>
                </a:spcBef>
                <a:spcAft>
                  <a:spcPts val="0"/>
                </a:spcAft>
                <a:buClrTx/>
                <a:buSzTx/>
                <a:buFontTx/>
                <a:buNone/>
                <a:tabLst/>
                <a:defRPr/>
              </a:pPr>
              <a:r>
                <a:rPr kumimoji="0" lang="en-US" altLang="ko-KR" sz="1400" b="1" i="0" u="none" strike="noStrike" kern="0" cap="none" spc="0" normalizeH="0" baseline="0" noProof="0" dirty="0">
                  <a:ln>
                    <a:noFill/>
                  </a:ln>
                  <a:solidFill>
                    <a:prstClr val="black"/>
                  </a:solidFill>
                  <a:effectLst/>
                  <a:uLnTx/>
                  <a:uFillTx/>
                  <a:latin typeface="Calibri" panose="020F0502020204030204"/>
                  <a:ea typeface="맑은 고딕" panose="020B0503020000020004" pitchFamily="50" charset="-127"/>
                </a:rPr>
                <a:t>Ethernet</a:t>
              </a:r>
            </a:p>
          </p:txBody>
        </p:sp>
        <p:sp>
          <p:nvSpPr>
            <p:cNvPr id="43" name="TextBox 42">
              <a:extLst>
                <a:ext uri="{FF2B5EF4-FFF2-40B4-BE49-F238E27FC236}">
                  <a16:creationId xmlns:a16="http://schemas.microsoft.com/office/drawing/2014/main" id="{64DBDA31-78A6-44E5-8B60-FEA97275B40B}"/>
                </a:ext>
              </a:extLst>
            </p:cNvPr>
            <p:cNvSpPr txBox="1"/>
            <p:nvPr/>
          </p:nvSpPr>
          <p:spPr>
            <a:xfrm>
              <a:off x="4231758" y="5044443"/>
              <a:ext cx="1743740" cy="1362733"/>
            </a:xfrm>
            <a:prstGeom prst="rect">
              <a:avLst/>
            </a:prstGeom>
            <a:solidFill>
              <a:srgbClr val="FFC000">
                <a:lumMod val="40000"/>
                <a:lumOff val="60000"/>
              </a:srgbClr>
            </a:solidFill>
            <a:ln w="34925">
              <a:solidFill>
                <a:srgbClr val="FFC000"/>
              </a:solidFill>
            </a:ln>
          </p:spPr>
          <p:txBody>
            <a:bodyPr wrap="square" rtlCol="0" anchor="ctr" anchorCtr="1">
              <a:noAutofit/>
            </a:bodyPr>
            <a:lstStyle/>
            <a:p>
              <a:pPr marL="0" marR="0" lvl="0" indent="0" algn="ctr" defTabSz="457153" eaLnBrk="1" fontAlgn="auto" latinLnBrk="0" hangingPunct="1">
                <a:lnSpc>
                  <a:spcPct val="100000"/>
                </a:lnSpc>
                <a:spcBef>
                  <a:spcPts val="0"/>
                </a:spcBef>
                <a:spcAft>
                  <a:spcPts val="0"/>
                </a:spcAft>
                <a:buClrTx/>
                <a:buSzTx/>
                <a:buFontTx/>
                <a:buNone/>
                <a:tabLst/>
                <a:defRPr/>
              </a:pPr>
              <a:r>
                <a:rPr kumimoji="0" lang="en-US" altLang="ko-KR" sz="1600" b="1" i="0" u="none" strike="noStrike" kern="0" cap="none" spc="0" normalizeH="0" baseline="0" noProof="0" dirty="0">
                  <a:ln>
                    <a:noFill/>
                  </a:ln>
                  <a:solidFill>
                    <a:prstClr val="black"/>
                  </a:solidFill>
                  <a:effectLst/>
                  <a:uLnTx/>
                  <a:uFillTx/>
                  <a:latin typeface="Calibri" panose="020F0502020204030204"/>
                  <a:ea typeface="맑은 고딕" panose="020B0503020000020004" pitchFamily="50" charset="-127"/>
                </a:rPr>
                <a:t>Wireless TSN</a:t>
              </a:r>
            </a:p>
            <a:p>
              <a:pPr marL="0" marR="0" lvl="0" indent="0" algn="ctr" defTabSz="457153" eaLnBrk="1" fontAlgn="auto" latinLnBrk="0"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a:ln>
                    <a:noFill/>
                  </a:ln>
                  <a:solidFill>
                    <a:prstClr val="black"/>
                  </a:solidFill>
                  <a:effectLst/>
                  <a:uLnTx/>
                  <a:uFillTx/>
                  <a:latin typeface="Calibri" panose="020F0502020204030204"/>
                  <a:ea typeface="맑은 고딕" panose="020B0503020000020004" pitchFamily="50" charset="-127"/>
                </a:rPr>
                <a:t>IEEE </a:t>
              </a:r>
              <a:r>
                <a:rPr lang="en-US" altLang="ko-KR" sz="1400" kern="0" dirty="0">
                  <a:solidFill>
                    <a:prstClr val="black"/>
                  </a:solidFill>
                  <a:latin typeface="Calibri" panose="020F0502020204030204"/>
                  <a:ea typeface="맑은 고딕" panose="020B0503020000020004" pitchFamily="50" charset="-127"/>
                </a:rPr>
                <a:t>802.15.4</a:t>
              </a:r>
            </a:p>
            <a:p>
              <a:pPr marL="0" marR="0" lvl="0" indent="0" algn="ctr" defTabSz="457153" eaLnBrk="1" fontAlgn="auto" latinLnBrk="0" hangingPunct="1">
                <a:lnSpc>
                  <a:spcPct val="100000"/>
                </a:lnSpc>
                <a:spcBef>
                  <a:spcPts val="0"/>
                </a:spcBef>
                <a:spcAft>
                  <a:spcPts val="0"/>
                </a:spcAft>
                <a:buClrTx/>
                <a:buSzTx/>
                <a:buFontTx/>
                <a:buNone/>
                <a:tabLst/>
                <a:defRPr/>
              </a:pPr>
              <a:r>
                <a:rPr lang="en-US" altLang="ko-KR" sz="1400" kern="0" dirty="0">
                  <a:solidFill>
                    <a:prstClr val="black"/>
                  </a:solidFill>
                  <a:latin typeface="Calibri" panose="020F0502020204030204"/>
                  <a:ea typeface="맑은 고딕" panose="020B0503020000020004" pitchFamily="50" charset="-127"/>
                </a:rPr>
                <a:t>(Wi-SUN) </a:t>
              </a:r>
            </a:p>
            <a:p>
              <a:pPr marL="0" marR="0" lvl="0" indent="0" algn="ctr" defTabSz="457153" eaLnBrk="1" fontAlgn="auto" latinLnBrk="0" hangingPunct="1">
                <a:lnSpc>
                  <a:spcPct val="100000"/>
                </a:lnSpc>
                <a:spcBef>
                  <a:spcPts val="0"/>
                </a:spcBef>
                <a:spcAft>
                  <a:spcPts val="0"/>
                </a:spcAft>
                <a:buClrTx/>
                <a:buSzTx/>
                <a:buFontTx/>
                <a:buNone/>
                <a:tabLst/>
                <a:defRPr/>
              </a:pPr>
              <a:r>
                <a:rPr lang="en-US" altLang="ko-KR" kern="0" dirty="0">
                  <a:solidFill>
                    <a:schemeClr val="tx1">
                      <a:lumMod val="50000"/>
                      <a:lumOff val="50000"/>
                    </a:schemeClr>
                  </a:solidFill>
                  <a:latin typeface="Calibri" panose="020F0502020204030204"/>
                  <a:ea typeface="맑은 고딕" panose="020B0503020000020004" pitchFamily="50" charset="-127"/>
                </a:rPr>
                <a:t>or IEEE 802.11</a:t>
              </a:r>
              <a:endParaRPr kumimoji="0" lang="en-US" altLang="ko-KR" b="0" i="0" u="none" strike="noStrike" kern="0" cap="none" spc="0" normalizeH="0" baseline="0" noProof="0" dirty="0">
                <a:ln>
                  <a:noFill/>
                </a:ln>
                <a:solidFill>
                  <a:schemeClr val="tx1">
                    <a:lumMod val="50000"/>
                    <a:lumOff val="50000"/>
                  </a:schemeClr>
                </a:solidFill>
                <a:effectLst/>
                <a:uLnTx/>
                <a:uFillTx/>
                <a:latin typeface="Calibri" panose="020F0502020204030204"/>
                <a:ea typeface="맑은 고딕" panose="020B0503020000020004" pitchFamily="50" charset="-127"/>
              </a:endParaRPr>
            </a:p>
            <a:p>
              <a:pPr marL="0" marR="0" lvl="0" indent="0" algn="ctr" defTabSz="457153" eaLnBrk="1" fontAlgn="auto" latinLnBrk="0" hangingPunct="1">
                <a:lnSpc>
                  <a:spcPct val="100000"/>
                </a:lnSpc>
                <a:spcBef>
                  <a:spcPts val="0"/>
                </a:spcBef>
                <a:spcAft>
                  <a:spcPts val="0"/>
                </a:spcAft>
                <a:buClrTx/>
                <a:buSzTx/>
                <a:buFontTx/>
                <a:buNone/>
                <a:tabLst/>
                <a:defRPr/>
              </a:pPr>
              <a:r>
                <a:rPr kumimoji="0" lang="en-US" altLang="ko-KR" b="0" i="0" u="none" strike="noStrike" kern="0" cap="none" spc="0" normalizeH="0" baseline="0" noProof="0" dirty="0">
                  <a:ln>
                    <a:noFill/>
                  </a:ln>
                  <a:solidFill>
                    <a:schemeClr val="tx1">
                      <a:lumMod val="50000"/>
                      <a:lumOff val="50000"/>
                    </a:schemeClr>
                  </a:solidFill>
                  <a:effectLst/>
                  <a:uLnTx/>
                  <a:uFillTx/>
                  <a:latin typeface="Calibri" panose="020F0502020204030204"/>
                  <a:ea typeface="맑은 고딕" panose="020B0503020000020004" pitchFamily="50" charset="-127"/>
                </a:rPr>
                <a:t>(</a:t>
              </a:r>
              <a:r>
                <a:rPr kumimoji="0" lang="en-US" altLang="ko-KR" b="0" i="0" u="none" strike="noStrike" kern="0" cap="none" spc="0" normalizeH="0" baseline="0" noProof="0" dirty="0" err="1">
                  <a:ln>
                    <a:noFill/>
                  </a:ln>
                  <a:solidFill>
                    <a:schemeClr val="tx1">
                      <a:lumMod val="50000"/>
                      <a:lumOff val="50000"/>
                    </a:schemeClr>
                  </a:solidFill>
                  <a:effectLst/>
                  <a:uLnTx/>
                  <a:uFillTx/>
                  <a:latin typeface="Calibri" panose="020F0502020204030204"/>
                  <a:ea typeface="맑은 고딕" panose="020B0503020000020004" pitchFamily="50" charset="-127"/>
                </a:rPr>
                <a:t>WiFi</a:t>
              </a:r>
              <a:r>
                <a:rPr kumimoji="0" lang="en-US" altLang="ko-KR" b="0" i="0" u="none" strike="noStrike" kern="0" cap="none" spc="0" normalizeH="0" baseline="0" noProof="0" dirty="0">
                  <a:ln>
                    <a:noFill/>
                  </a:ln>
                  <a:solidFill>
                    <a:schemeClr val="tx1">
                      <a:lumMod val="50000"/>
                      <a:lumOff val="50000"/>
                    </a:schemeClr>
                  </a:solidFill>
                  <a:effectLst/>
                  <a:uLnTx/>
                  <a:uFillTx/>
                  <a:latin typeface="Calibri" panose="020F0502020204030204"/>
                  <a:ea typeface="맑은 고딕" panose="020B0503020000020004" pitchFamily="50" charset="-127"/>
                </a:rPr>
                <a:t>)</a:t>
              </a:r>
            </a:p>
          </p:txBody>
        </p:sp>
        <p:sp>
          <p:nvSpPr>
            <p:cNvPr id="44" name="TextBox 43">
              <a:extLst>
                <a:ext uri="{FF2B5EF4-FFF2-40B4-BE49-F238E27FC236}">
                  <a16:creationId xmlns:a16="http://schemas.microsoft.com/office/drawing/2014/main" id="{76D93A70-98DD-4640-96B4-6EA851F7FE9C}"/>
                </a:ext>
              </a:extLst>
            </p:cNvPr>
            <p:cNvSpPr txBox="1"/>
            <p:nvPr/>
          </p:nvSpPr>
          <p:spPr>
            <a:xfrm>
              <a:off x="6113721" y="5044443"/>
              <a:ext cx="1375401" cy="1362733"/>
            </a:xfrm>
            <a:prstGeom prst="rect">
              <a:avLst/>
            </a:prstGeom>
            <a:solidFill>
              <a:schemeClr val="bg1">
                <a:lumMod val="95000"/>
              </a:schemeClr>
            </a:solidFill>
            <a:ln w="34925">
              <a:solidFill>
                <a:srgbClr val="FFC000"/>
              </a:solidFill>
            </a:ln>
          </p:spPr>
          <p:txBody>
            <a:bodyPr wrap="square" rtlCol="0" anchor="ctr" anchorCtr="1">
              <a:noAutofit/>
            </a:bodyPr>
            <a:lstStyle/>
            <a:p>
              <a:pPr algn="ctr" defTabSz="457153" eaLnBrk="1" fontAlgn="auto" hangingPunct="1">
                <a:spcBef>
                  <a:spcPts val="0"/>
                </a:spcBef>
                <a:spcAft>
                  <a:spcPts val="0"/>
                </a:spcAft>
                <a:defRPr/>
              </a:pPr>
              <a:r>
                <a:rPr lang="en-US" altLang="ko-KR" sz="1400" b="1" kern="0" dirty="0">
                  <a:solidFill>
                    <a:prstClr val="black"/>
                  </a:solidFill>
                  <a:latin typeface="Calibri" panose="020F0502020204030204"/>
                  <a:ea typeface="맑은 고딕" panose="020B0503020000020004" pitchFamily="50" charset="-127"/>
                </a:rPr>
                <a:t>5G TSN</a:t>
              </a:r>
            </a:p>
            <a:p>
              <a:pPr algn="ctr" defTabSz="457153" eaLnBrk="1" fontAlgn="auto" hangingPunct="1">
                <a:spcBef>
                  <a:spcPts val="0"/>
                </a:spcBef>
                <a:spcAft>
                  <a:spcPts val="0"/>
                </a:spcAft>
                <a:defRPr/>
              </a:pPr>
              <a:r>
                <a:rPr lang="en-US" altLang="ko-KR" sz="1400" b="1" kern="0" dirty="0">
                  <a:solidFill>
                    <a:prstClr val="black"/>
                  </a:solidFill>
                  <a:latin typeface="Calibri" panose="020F0502020204030204"/>
                  <a:ea typeface="맑은 고딕" panose="020B0503020000020004" pitchFamily="50" charset="-127"/>
                </a:rPr>
                <a:t>3GPP URLLC</a:t>
              </a:r>
            </a:p>
          </p:txBody>
        </p:sp>
      </p:grpSp>
      <p:sp>
        <p:nvSpPr>
          <p:cNvPr id="32" name="TextBox 31">
            <a:extLst>
              <a:ext uri="{FF2B5EF4-FFF2-40B4-BE49-F238E27FC236}">
                <a16:creationId xmlns:a16="http://schemas.microsoft.com/office/drawing/2014/main" id="{A97ACE22-DAAB-4920-ACB1-2C8A95C0C2E4}"/>
              </a:ext>
            </a:extLst>
          </p:cNvPr>
          <p:cNvSpPr txBox="1"/>
          <p:nvPr/>
        </p:nvSpPr>
        <p:spPr>
          <a:xfrm>
            <a:off x="5845904" y="3222589"/>
            <a:ext cx="3032772" cy="917484"/>
          </a:xfrm>
          <a:prstGeom prst="rect">
            <a:avLst/>
          </a:prstGeom>
          <a:noFill/>
        </p:spPr>
        <p:txBody>
          <a:bodyPr wrap="square" rtlCol="0">
            <a:noAutofit/>
          </a:bodyPr>
          <a:lstStyle/>
          <a:p>
            <a:pPr marL="0" marR="0" lvl="0" indent="0" defTabSz="457153" eaLnBrk="1" fontAlgn="auto" latinLnBrk="0"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a:ln>
                  <a:noFill/>
                </a:ln>
                <a:solidFill>
                  <a:prstClr val="black"/>
                </a:solidFill>
                <a:effectLst/>
                <a:uLnTx/>
                <a:uFillTx/>
                <a:latin typeface="Arial" panose="020B0604020202020204" pitchFamily="34" charset="0"/>
                <a:ea typeface="맑은 고딕" panose="020B0503020000020004" pitchFamily="50" charset="-127"/>
                <a:cs typeface="Arial" panose="020B0604020202020204" pitchFamily="34" charset="0"/>
              </a:rPr>
              <a:t>L2 TSN protocols for reservation, scheduling, … need MAC/PHY support</a:t>
            </a:r>
            <a:endParaRPr kumimoji="0" lang="ko-KR" altLang="en-US" sz="1400" b="0" i="0" u="none" strike="noStrike" kern="0" cap="none" spc="0" normalizeH="0" baseline="0" noProof="0" dirty="0">
              <a:ln>
                <a:noFill/>
              </a:ln>
              <a:solidFill>
                <a:prstClr val="black"/>
              </a:solidFill>
              <a:effectLst/>
              <a:uLnTx/>
              <a:uFillTx/>
              <a:latin typeface="Arial" panose="020B0604020202020204" pitchFamily="34" charset="0"/>
              <a:ea typeface="맑은 고딕" panose="020B0503020000020004" pitchFamily="50" charset="-127"/>
              <a:cs typeface="Arial" panose="020B0604020202020204" pitchFamily="34" charset="0"/>
            </a:endParaRPr>
          </a:p>
        </p:txBody>
      </p:sp>
      <p:sp>
        <p:nvSpPr>
          <p:cNvPr id="33" name="직사각형 32">
            <a:extLst>
              <a:ext uri="{FF2B5EF4-FFF2-40B4-BE49-F238E27FC236}">
                <a16:creationId xmlns:a16="http://schemas.microsoft.com/office/drawing/2014/main" id="{177479A6-5D0D-4280-A443-4434A60502B7}"/>
              </a:ext>
            </a:extLst>
          </p:cNvPr>
          <p:cNvSpPr/>
          <p:nvPr/>
        </p:nvSpPr>
        <p:spPr>
          <a:xfrm>
            <a:off x="5876430" y="4315164"/>
            <a:ext cx="3166502" cy="697264"/>
          </a:xfrm>
          <a:prstGeom prst="rect">
            <a:avLst/>
          </a:prstGeom>
        </p:spPr>
        <p:txBody>
          <a:bodyPr wrap="square">
            <a:noAutofit/>
          </a:bodyPr>
          <a:lstStyle/>
          <a:p>
            <a:pPr marL="0" marR="0" lvl="0" indent="0" defTabSz="457153" eaLnBrk="1" fontAlgn="auto" latinLnBrk="0"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a:ln>
                  <a:noFill/>
                </a:ln>
                <a:solidFill>
                  <a:srgbClr val="000000"/>
                </a:solidFill>
                <a:effectLst/>
                <a:uLnTx/>
                <a:uFillTx/>
                <a:latin typeface="Arial" panose="020B0604020202020204" pitchFamily="34" charset="0"/>
                <a:ea typeface="맑은 고딕" panose="020B0503020000020004" pitchFamily="50" charset="-127"/>
                <a:cs typeface="Arial" panose="020B0604020202020204" pitchFamily="34" charset="0"/>
              </a:rPr>
              <a:t>Media Specific Support required for TSN Capabilities</a:t>
            </a:r>
            <a:endParaRPr kumimoji="0" lang="ko-KR" altLang="en-US" sz="1400" b="0" i="0" u="none" strike="noStrike" kern="0" cap="none" spc="0" normalizeH="0" baseline="0" noProof="0" dirty="0">
              <a:ln>
                <a:noFill/>
              </a:ln>
              <a:solidFill>
                <a:prstClr val="black"/>
              </a:solidFill>
              <a:effectLst/>
              <a:uLnTx/>
              <a:uFillTx/>
              <a:latin typeface="Arial" panose="020B0604020202020204" pitchFamily="34" charset="0"/>
              <a:ea typeface="맑은 고딕" panose="020B0503020000020004" pitchFamily="50" charset="-127"/>
              <a:cs typeface="Arial" panose="020B0604020202020204" pitchFamily="34" charset="0"/>
            </a:endParaRPr>
          </a:p>
        </p:txBody>
      </p:sp>
      <p:sp>
        <p:nvSpPr>
          <p:cNvPr id="34" name="직사각형 33">
            <a:extLst>
              <a:ext uri="{FF2B5EF4-FFF2-40B4-BE49-F238E27FC236}">
                <a16:creationId xmlns:a16="http://schemas.microsoft.com/office/drawing/2014/main" id="{41313CC5-E654-4F4E-8F9F-535944102FAE}"/>
              </a:ext>
            </a:extLst>
          </p:cNvPr>
          <p:cNvSpPr/>
          <p:nvPr/>
        </p:nvSpPr>
        <p:spPr>
          <a:xfrm>
            <a:off x="769416" y="4434736"/>
            <a:ext cx="872180" cy="306728"/>
          </a:xfrm>
          <a:prstGeom prst="rect">
            <a:avLst/>
          </a:prstGeom>
        </p:spPr>
        <p:txBody>
          <a:bodyPr wrap="none">
            <a:spAutoFit/>
          </a:bodyPr>
          <a:lstStyle/>
          <a:p>
            <a:pPr marL="0" marR="0" lvl="0" indent="0" defTabSz="457153" eaLnBrk="1" fontAlgn="auto" latinLnBrk="0" hangingPunct="1">
              <a:lnSpc>
                <a:spcPct val="100000"/>
              </a:lnSpc>
              <a:spcBef>
                <a:spcPts val="0"/>
              </a:spcBef>
              <a:spcAft>
                <a:spcPts val="0"/>
              </a:spcAft>
              <a:buClrTx/>
              <a:buSzTx/>
              <a:buFontTx/>
              <a:buNone/>
              <a:tabLst/>
              <a:defRPr/>
            </a:pPr>
            <a:r>
              <a:rPr kumimoji="0" lang="en-US" altLang="ko-KR" sz="1600" b="0" i="0" u="none" strike="noStrike" kern="0" cap="none" spc="0" normalizeH="0" baseline="0" noProof="0" dirty="0">
                <a:ln>
                  <a:noFill/>
                </a:ln>
                <a:solidFill>
                  <a:srgbClr val="000000"/>
                </a:solidFill>
                <a:effectLst/>
                <a:uLnTx/>
                <a:uFillTx/>
                <a:latin typeface="Calibri" panose="020F0502020204030204" pitchFamily="34" charset="0"/>
                <a:ea typeface="맑은 고딕" panose="020B0503020000020004" pitchFamily="50" charset="-127"/>
              </a:rPr>
              <a:t>MAC/PHY</a:t>
            </a:r>
            <a:endParaRPr kumimoji="0" lang="ko-KR" altLang="en-US" sz="1600" b="0" i="0" u="none" strike="noStrike" kern="0" cap="none" spc="0" normalizeH="0" baseline="0" noProof="0" dirty="0">
              <a:ln>
                <a:noFill/>
              </a:ln>
              <a:solidFill>
                <a:prstClr val="black"/>
              </a:solidFill>
              <a:effectLst/>
              <a:uLnTx/>
              <a:uFillTx/>
              <a:latin typeface="Calibri" panose="020F0502020204030204"/>
              <a:ea typeface="맑은 고딕" panose="020B0503020000020004" pitchFamily="50" charset="-127"/>
            </a:endParaRPr>
          </a:p>
        </p:txBody>
      </p:sp>
      <p:sp>
        <p:nvSpPr>
          <p:cNvPr id="35" name="직사각형 34">
            <a:extLst>
              <a:ext uri="{FF2B5EF4-FFF2-40B4-BE49-F238E27FC236}">
                <a16:creationId xmlns:a16="http://schemas.microsoft.com/office/drawing/2014/main" id="{70AA0E91-D8A9-4A8B-8995-69EE2E850B7F}"/>
              </a:ext>
            </a:extLst>
          </p:cNvPr>
          <p:cNvSpPr/>
          <p:nvPr/>
        </p:nvSpPr>
        <p:spPr>
          <a:xfrm>
            <a:off x="769416" y="3527967"/>
            <a:ext cx="887575" cy="306728"/>
          </a:xfrm>
          <a:prstGeom prst="rect">
            <a:avLst/>
          </a:prstGeom>
        </p:spPr>
        <p:txBody>
          <a:bodyPr wrap="none">
            <a:spAutoFit/>
          </a:bodyPr>
          <a:lstStyle/>
          <a:p>
            <a:pPr marL="0" marR="0" lvl="0" indent="0" defTabSz="457153" eaLnBrk="1" fontAlgn="auto" latinLnBrk="0" hangingPunct="1">
              <a:lnSpc>
                <a:spcPct val="100000"/>
              </a:lnSpc>
              <a:spcBef>
                <a:spcPts val="0"/>
              </a:spcBef>
              <a:spcAft>
                <a:spcPts val="0"/>
              </a:spcAft>
              <a:buClrTx/>
              <a:buSzTx/>
              <a:buFontTx/>
              <a:buNone/>
              <a:tabLst/>
              <a:defRPr/>
            </a:pPr>
            <a:r>
              <a:rPr kumimoji="0" lang="en-US" altLang="ko-KR" sz="1600" b="0" i="0" u="none" strike="noStrike" kern="0" cap="none" spc="0" normalizeH="0" baseline="0" noProof="0" dirty="0">
                <a:ln>
                  <a:noFill/>
                </a:ln>
                <a:solidFill>
                  <a:srgbClr val="000000"/>
                </a:solidFill>
                <a:effectLst/>
                <a:uLnTx/>
                <a:uFillTx/>
                <a:latin typeface="Calibri" panose="020F0502020204030204" pitchFamily="34" charset="0"/>
                <a:ea typeface="맑은 고딕" panose="020B0503020000020004" pitchFamily="50" charset="-127"/>
              </a:rPr>
              <a:t>Link Layer</a:t>
            </a:r>
            <a:endParaRPr kumimoji="0" lang="ko-KR" altLang="en-US" sz="1600" b="0" i="0" u="none" strike="noStrike" kern="0" cap="none" spc="0" normalizeH="0" baseline="0" noProof="0" dirty="0">
              <a:ln>
                <a:noFill/>
              </a:ln>
              <a:solidFill>
                <a:prstClr val="black"/>
              </a:solidFill>
              <a:effectLst/>
              <a:uLnTx/>
              <a:uFillTx/>
              <a:latin typeface="Calibri" panose="020F0502020204030204"/>
              <a:ea typeface="맑은 고딕" panose="020B0503020000020004" pitchFamily="50" charset="-127"/>
            </a:endParaRPr>
          </a:p>
        </p:txBody>
      </p:sp>
    </p:spTree>
    <p:extLst>
      <p:ext uri="{BB962C8B-B14F-4D97-AF65-F5344CB8AC3E}">
        <p14:creationId xmlns:p14="http://schemas.microsoft.com/office/powerpoint/2010/main" val="19982497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AEB19B6E-81F7-4A8C-8A00-BF923F2A0E56}"/>
              </a:ext>
            </a:extLst>
          </p:cNvPr>
          <p:cNvSpPr>
            <a:spLocks noGrp="1" noChangeArrowheads="1"/>
          </p:cNvSpPr>
          <p:nvPr>
            <p:ph type="title"/>
          </p:nvPr>
        </p:nvSpPr>
        <p:spPr/>
        <p:txBody>
          <a:bodyPr/>
          <a:lstStyle/>
          <a:p>
            <a:r>
              <a:rPr lang="en-US" altLang="ko-KR" sz="3200" dirty="0"/>
              <a:t>Why is IEEE 802.15.4ad for w-TSN?</a:t>
            </a:r>
            <a:endParaRPr lang="en-US" altLang="en-US" sz="3200" dirty="0"/>
          </a:p>
        </p:txBody>
      </p:sp>
      <p:sp>
        <p:nvSpPr>
          <p:cNvPr id="8195" name="Content Placeholder 2">
            <a:extLst>
              <a:ext uri="{FF2B5EF4-FFF2-40B4-BE49-F238E27FC236}">
                <a16:creationId xmlns:a16="http://schemas.microsoft.com/office/drawing/2014/main" id="{DF5C1296-A821-40E7-9DD0-BD061E116DB6}"/>
              </a:ext>
            </a:extLst>
          </p:cNvPr>
          <p:cNvSpPr>
            <a:spLocks noGrp="1" noChangeArrowheads="1"/>
          </p:cNvSpPr>
          <p:nvPr>
            <p:ph idx="1"/>
          </p:nvPr>
        </p:nvSpPr>
        <p:spPr>
          <a:xfrm>
            <a:off x="609600" y="1658938"/>
            <a:ext cx="7764463" cy="4722390"/>
          </a:xfrm>
        </p:spPr>
        <p:txBody>
          <a:bodyPr>
            <a:normAutofit/>
          </a:bodyPr>
          <a:lstStyle/>
          <a:p>
            <a:pPr>
              <a:buFont typeface="Wingdings" panose="05000000000000000000" pitchFamily="2" charset="2"/>
              <a:buChar char="v"/>
            </a:pPr>
            <a:r>
              <a:rPr lang="en-US" altLang="ko-KR" sz="2000" dirty="0"/>
              <a:t>Wireless Specialty Networks(WSN) for Industrial IoT(w-TSN)</a:t>
            </a:r>
            <a:endParaRPr lang="en-US" altLang="en-US" sz="2000" dirty="0"/>
          </a:p>
          <a:p>
            <a:pPr marL="628650" lvl="1" indent="-228600">
              <a:buFont typeface="Wingdings" panose="05000000000000000000" pitchFamily="2" charset="2"/>
              <a:buChar char="§"/>
            </a:pPr>
            <a:r>
              <a:rPr lang="en-US" altLang="ko-KR" sz="1800" dirty="0"/>
              <a:t>Low rate, Short packet</a:t>
            </a:r>
            <a:endParaRPr lang="en-US" altLang="en-US" sz="1800" dirty="0"/>
          </a:p>
          <a:p>
            <a:pPr marL="985838" lvl="2" indent="-185738">
              <a:buFont typeface="Arial" panose="020B0604020202020204" pitchFamily="34" charset="0"/>
              <a:buChar char="–"/>
            </a:pPr>
            <a:r>
              <a:rPr lang="en-US" altLang="ko-KR" sz="1600" dirty="0"/>
              <a:t>10’s, 100’s, … Devices</a:t>
            </a:r>
          </a:p>
          <a:p>
            <a:pPr marL="800100" lvl="2" indent="0"/>
            <a:r>
              <a:rPr lang="en-US" altLang="ko-KR" sz="1600" dirty="0"/>
              <a:t>ex) </a:t>
            </a:r>
            <a:r>
              <a:rPr lang="en-US" altLang="ko-KR" sz="1600" dirty="0" err="1"/>
              <a:t>WiFi</a:t>
            </a:r>
            <a:r>
              <a:rPr lang="en-US" altLang="ko-KR" sz="1600" dirty="0"/>
              <a:t> : High rate, Long packet, Sparse…</a:t>
            </a:r>
          </a:p>
          <a:p>
            <a:pPr marL="985838" lvl="2" indent="-185738">
              <a:buFont typeface="Arial" panose="020B0604020202020204" pitchFamily="34" charset="0"/>
              <a:buChar char="–"/>
            </a:pPr>
            <a:endParaRPr lang="en-US" altLang="ko-KR" sz="1600" dirty="0"/>
          </a:p>
          <a:p>
            <a:pPr marL="628650" lvl="1" indent="-228600">
              <a:buFont typeface="Wingdings" panose="05000000000000000000" pitchFamily="2" charset="2"/>
              <a:buChar char="§"/>
            </a:pPr>
            <a:r>
              <a:rPr lang="en-US" altLang="ko-KR" sz="1800" dirty="0"/>
              <a:t>Deterministic Latency</a:t>
            </a:r>
            <a:r>
              <a:rPr lang="en-US" altLang="ko-KR" sz="1400" dirty="0"/>
              <a:t>(with15.4e)</a:t>
            </a:r>
            <a:endParaRPr lang="en-US" altLang="en-US" sz="1800" dirty="0"/>
          </a:p>
          <a:p>
            <a:pPr marL="985838" lvl="2" indent="-185738">
              <a:buFont typeface="Arial" panose="020B0604020202020204" pitchFamily="34" charset="0"/>
              <a:buChar char="–"/>
            </a:pPr>
            <a:r>
              <a:rPr lang="en-US" altLang="ko-KR" sz="1600" dirty="0"/>
              <a:t>Isochronous Real Time for w-TSN</a:t>
            </a:r>
          </a:p>
          <a:p>
            <a:pPr marL="800100" lvl="2" indent="0"/>
            <a:r>
              <a:rPr lang="en-US" altLang="ko-KR" sz="1600" dirty="0"/>
              <a:t>ex) </a:t>
            </a:r>
            <a:r>
              <a:rPr lang="en-US" altLang="ko-KR" sz="1600" dirty="0" err="1"/>
              <a:t>WiFi</a:t>
            </a:r>
            <a:r>
              <a:rPr lang="en-US" altLang="ko-KR" sz="1600" dirty="0"/>
              <a:t> : No Latency control</a:t>
            </a:r>
          </a:p>
          <a:p>
            <a:pPr marL="800100" lvl="2" indent="0"/>
            <a:endParaRPr lang="en-US" altLang="en-US" sz="1400" dirty="0"/>
          </a:p>
          <a:p>
            <a:pPr marL="628650" lvl="1" indent="-228600">
              <a:buFont typeface="Wingdings" panose="05000000000000000000" pitchFamily="2" charset="2"/>
              <a:buChar char="§"/>
            </a:pPr>
            <a:endParaRPr lang="en-US" altLang="en-US" sz="1800" dirty="0"/>
          </a:p>
        </p:txBody>
      </p:sp>
      <p:sp>
        <p:nvSpPr>
          <p:cNvPr id="8196" name="Slide Number Placeholder 3">
            <a:extLst>
              <a:ext uri="{FF2B5EF4-FFF2-40B4-BE49-F238E27FC236}">
                <a16:creationId xmlns:a16="http://schemas.microsoft.com/office/drawing/2014/main" id="{45279CAC-0D66-4307-86AD-EF794AADA3E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3458A483-0AB5-4C47-AA9E-4A8C85883CFD}" type="slidenum">
              <a:rPr lang="en-US" altLang="en-US" smtClean="0">
                <a:solidFill>
                  <a:schemeClr val="tx1"/>
                </a:solidFill>
              </a:rPr>
              <a:pPr/>
              <a:t>7</a:t>
            </a:fld>
            <a:endParaRPr lang="en-US" altLang="en-US">
              <a:solidFill>
                <a:schemeClr val="tx1"/>
              </a:solidFill>
            </a:endParaRPr>
          </a:p>
        </p:txBody>
      </p:sp>
      <p:sp>
        <p:nvSpPr>
          <p:cNvPr id="2" name="직사각형 1">
            <a:extLst>
              <a:ext uri="{FF2B5EF4-FFF2-40B4-BE49-F238E27FC236}">
                <a16:creationId xmlns:a16="http://schemas.microsoft.com/office/drawing/2014/main" id="{D043981B-6A0C-44A5-BFD7-5F63192FC029}"/>
              </a:ext>
            </a:extLst>
          </p:cNvPr>
          <p:cNvSpPr/>
          <p:nvPr/>
        </p:nvSpPr>
        <p:spPr>
          <a:xfrm>
            <a:off x="831044" y="4941168"/>
            <a:ext cx="7416824" cy="1384995"/>
          </a:xfrm>
          <a:prstGeom prst="rect">
            <a:avLst/>
          </a:prstGeom>
        </p:spPr>
        <p:txBody>
          <a:bodyPr wrap="square">
            <a:spAutoFit/>
          </a:bodyPr>
          <a:lstStyle/>
          <a:p>
            <a:r>
              <a:rPr lang="en-US" altLang="ko-KR" dirty="0">
                <a:solidFill>
                  <a:schemeClr val="tx1"/>
                </a:solidFill>
                <a:latin typeface="Verdana" panose="020B0604030504040204" pitchFamily="34" charset="0"/>
              </a:rPr>
              <a:t>The IEEE Std 802.15.4 is widely used in a variety of applications supporting Field Area Networks (FANs). Current users and product manufacturers have identified the need for longer range and additional data rates, both lower and higher than those currently defined, in order to expand the usefulness of the standard for applications such as </a:t>
            </a:r>
            <a:r>
              <a:rPr lang="en-US" altLang="ko-KR" dirty="0">
                <a:solidFill>
                  <a:srgbClr val="0000FF"/>
                </a:solidFill>
                <a:latin typeface="Verdana" panose="020B0604030504040204" pitchFamily="34" charset="0"/>
              </a:rPr>
              <a:t>Smart Metering, Smart cities and other industrial Internet of Things (IoT) markets</a:t>
            </a:r>
            <a:r>
              <a:rPr lang="en-US" altLang="ko-KR" dirty="0">
                <a:solidFill>
                  <a:schemeClr val="tx1"/>
                </a:solidFill>
                <a:latin typeface="Verdana" panose="020B0604030504040204" pitchFamily="34" charset="0"/>
              </a:rPr>
              <a:t>. The PHY enhancements address the needs of emerging applications and a wider set of applications where additional data rates can expand the usefulness of the SUN </a:t>
            </a:r>
            <a:r>
              <a:rPr lang="en-US" altLang="ko-KR" dirty="0" err="1">
                <a:solidFill>
                  <a:schemeClr val="tx1"/>
                </a:solidFill>
                <a:latin typeface="Verdana" panose="020B0604030504040204" pitchFamily="34" charset="0"/>
              </a:rPr>
              <a:t>PHYs.</a:t>
            </a:r>
            <a:endParaRPr lang="ko-KR" altLang="en-US" dirty="0">
              <a:solidFill>
                <a:schemeClr val="tx1"/>
              </a:solidFill>
            </a:endParaRPr>
          </a:p>
        </p:txBody>
      </p:sp>
    </p:spTree>
    <p:extLst>
      <p:ext uri="{BB962C8B-B14F-4D97-AF65-F5344CB8AC3E}">
        <p14:creationId xmlns:p14="http://schemas.microsoft.com/office/powerpoint/2010/main" val="36999075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a:extLst>
              <a:ext uri="{FF2B5EF4-FFF2-40B4-BE49-F238E27FC236}">
                <a16:creationId xmlns:a16="http://schemas.microsoft.com/office/drawing/2014/main" id="{45DD82EE-1570-48E1-9516-2F74A37DAFDE}"/>
              </a:ext>
            </a:extLst>
          </p:cNvPr>
          <p:cNvSpPr>
            <a:spLocks noGrp="1"/>
          </p:cNvSpPr>
          <p:nvPr>
            <p:ph type="sldNum" idx="10"/>
          </p:nvPr>
        </p:nvSpPr>
        <p:spPr/>
        <p:txBody>
          <a:bodyPr/>
          <a:lstStyle/>
          <a:p>
            <a:pPr>
              <a:defRPr/>
            </a:pPr>
            <a:r>
              <a:rPr lang="en-US" altLang="en-US"/>
              <a:t>Slide </a:t>
            </a:r>
            <a:fld id="{F187470B-50EF-4A48-B024-330BF2280833}" type="slidenum">
              <a:rPr lang="en-US" altLang="en-US" smtClean="0"/>
              <a:pPr>
                <a:defRPr/>
              </a:pPr>
              <a:t>8</a:t>
            </a:fld>
            <a:endParaRPr lang="en-US" altLang="en-US"/>
          </a:p>
        </p:txBody>
      </p:sp>
      <p:sp>
        <p:nvSpPr>
          <p:cNvPr id="5" name="TextBox 4">
            <a:extLst>
              <a:ext uri="{FF2B5EF4-FFF2-40B4-BE49-F238E27FC236}">
                <a16:creationId xmlns:a16="http://schemas.microsoft.com/office/drawing/2014/main" id="{9B285E78-ACFD-4CFE-AF99-22C79816AC30}"/>
              </a:ext>
            </a:extLst>
          </p:cNvPr>
          <p:cNvSpPr txBox="1"/>
          <p:nvPr/>
        </p:nvSpPr>
        <p:spPr>
          <a:xfrm>
            <a:off x="1547664" y="2492896"/>
            <a:ext cx="6408712" cy="1877437"/>
          </a:xfrm>
          <a:prstGeom prst="rect">
            <a:avLst/>
          </a:prstGeom>
          <a:noFill/>
        </p:spPr>
        <p:txBody>
          <a:bodyPr wrap="square" rtlCol="0">
            <a:spAutoFit/>
          </a:bodyPr>
          <a:lstStyle/>
          <a:p>
            <a:pPr algn="ctr"/>
            <a:r>
              <a:rPr lang="en-US" altLang="ko-KR" sz="4400" b="1" dirty="0" smtClean="0">
                <a:solidFill>
                  <a:schemeClr val="tx1"/>
                </a:solidFill>
              </a:rPr>
              <a:t>Thank</a:t>
            </a:r>
            <a:r>
              <a:rPr lang="ko-KR" altLang="en-US" sz="4400" b="1" dirty="0" smtClean="0">
                <a:solidFill>
                  <a:schemeClr val="tx1"/>
                </a:solidFill>
              </a:rPr>
              <a:t> </a:t>
            </a:r>
            <a:r>
              <a:rPr lang="en-US" altLang="ko-KR" sz="4400" b="1" dirty="0" smtClean="0">
                <a:solidFill>
                  <a:schemeClr val="tx1"/>
                </a:solidFill>
              </a:rPr>
              <a:t>you for listening !</a:t>
            </a:r>
          </a:p>
          <a:p>
            <a:pPr algn="ctr"/>
            <a:endParaRPr lang="en-US" altLang="ko-KR" sz="3600" b="1" dirty="0" smtClean="0">
              <a:solidFill>
                <a:schemeClr val="tx1"/>
              </a:solidFill>
            </a:endParaRPr>
          </a:p>
          <a:p>
            <a:pPr algn="ctr"/>
            <a:r>
              <a:rPr lang="en-US" altLang="ko-KR" sz="3600" b="1" dirty="0" smtClean="0">
                <a:solidFill>
                  <a:schemeClr val="tx1"/>
                </a:solidFill>
              </a:rPr>
              <a:t>Comment/Discussion </a:t>
            </a:r>
            <a:endParaRPr lang="en-US" altLang="ko-KR" sz="3600" b="1" dirty="0">
              <a:solidFill>
                <a:schemeClr val="tx1"/>
              </a:solidFill>
            </a:endParaRPr>
          </a:p>
        </p:txBody>
      </p:sp>
    </p:spTree>
    <p:extLst>
      <p:ext uri="{BB962C8B-B14F-4D97-AF65-F5344CB8AC3E}">
        <p14:creationId xmlns:p14="http://schemas.microsoft.com/office/powerpoint/2010/main" val="241664269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12385</TotalTime>
  <Words>572</Words>
  <Application>Microsoft Office PowerPoint</Application>
  <PresentationFormat>화면 슬라이드 쇼(4:3)</PresentationFormat>
  <Paragraphs>116</Paragraphs>
  <Slides>8</Slides>
  <Notes>7</Notes>
  <HiddenSlides>0</HiddenSlides>
  <MMClips>0</MMClips>
  <ScaleCrop>false</ScaleCrop>
  <HeadingPairs>
    <vt:vector size="6" baseType="variant">
      <vt:variant>
        <vt:lpstr>사용한 글꼴</vt:lpstr>
      </vt:variant>
      <vt:variant>
        <vt:i4>10</vt:i4>
      </vt:variant>
      <vt:variant>
        <vt:lpstr>테마</vt:lpstr>
      </vt:variant>
      <vt:variant>
        <vt:i4>1</vt:i4>
      </vt:variant>
      <vt:variant>
        <vt:lpstr>슬라이드 제목</vt:lpstr>
      </vt:variant>
      <vt:variant>
        <vt:i4>8</vt:i4>
      </vt:variant>
    </vt:vector>
  </HeadingPairs>
  <TitlesOfParts>
    <vt:vector size="19" baseType="lpstr">
      <vt:lpstr>Arial Unicode MS</vt:lpstr>
      <vt:lpstr>ＭＳ Ｐゴシック</vt:lpstr>
      <vt:lpstr>ＭＳ Ｐゴシック</vt:lpstr>
      <vt:lpstr>굴림</vt:lpstr>
      <vt:lpstr>맑은 고딕</vt:lpstr>
      <vt:lpstr>Arial</vt:lpstr>
      <vt:lpstr>Calibri</vt:lpstr>
      <vt:lpstr>Times New Roman</vt:lpstr>
      <vt:lpstr>Verdana</vt:lpstr>
      <vt:lpstr>Wingdings</vt:lpstr>
      <vt:lpstr>Office Theme</vt:lpstr>
      <vt:lpstr>PowerPoint 프레젠테이션</vt:lpstr>
      <vt:lpstr>Industrial Applications(I)</vt:lpstr>
      <vt:lpstr>Industrial Applications(II)</vt:lpstr>
      <vt:lpstr>Standardization on Industrial Network(I)</vt:lpstr>
      <vt:lpstr>Standardization on Industrial Network(II)</vt:lpstr>
      <vt:lpstr>Media Specific MAC/PHY Support for TSN</vt:lpstr>
      <vt:lpstr>Why is IEEE 802.15.4ad for w-TSN?</vt:lpstr>
      <vt:lpstr>PowerPoint 프레젠테이션</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Agenda and Meeting Sides</dc:title>
  <dc:subject/>
  <dc:creator>Phil Beecher</dc:creator>
  <cp:keywords>March 2023 Plenary</cp:keywords>
  <dc:description>15-23-0003-00-wng0</dc:description>
  <cp:lastModifiedBy>CTS</cp:lastModifiedBy>
  <cp:revision>144</cp:revision>
  <cp:lastPrinted>2000-03-07T00:55:37Z</cp:lastPrinted>
  <dcterms:created xsi:type="dcterms:W3CDTF">2016-01-17T22:48:36Z</dcterms:created>
  <dcterms:modified xsi:type="dcterms:W3CDTF">2023-11-14T20:41:42Z</dcterms:modified>
  <cp:category/>
</cp:coreProperties>
</file>