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64" r:id="rId2"/>
    <p:sldId id="256" r:id="rId3"/>
    <p:sldId id="783" r:id="rId4"/>
    <p:sldId id="787" r:id="rId5"/>
    <p:sldId id="788" r:id="rId6"/>
    <p:sldId id="789" r:id="rId7"/>
    <p:sldId id="790" r:id="rId8"/>
    <p:sldId id="780" r:id="rId9"/>
    <p:sldId id="791" r:id="rId10"/>
    <p:sldId id="796" r:id="rId11"/>
    <p:sldId id="792" r:id="rId12"/>
    <p:sldId id="810" r:id="rId13"/>
    <p:sldId id="811" r:id="rId14"/>
    <p:sldId id="812" r:id="rId15"/>
    <p:sldId id="813" r:id="rId16"/>
    <p:sldId id="814" r:id="rId17"/>
    <p:sldId id="815" r:id="rId18"/>
    <p:sldId id="777" r:id="rId19"/>
    <p:sldId id="772" r:id="rId20"/>
    <p:sldId id="803" r:id="rId21"/>
    <p:sldId id="804" r:id="rId22"/>
    <p:sldId id="802" r:id="rId23"/>
    <p:sldId id="805" r:id="rId24"/>
    <p:sldId id="806" r:id="rId25"/>
    <p:sldId id="807" r:id="rId26"/>
    <p:sldId id="808" r:id="rId27"/>
    <p:sldId id="809" r:id="rId2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20" autoAdjust="0"/>
  </p:normalViewPr>
  <p:slideViewPr>
    <p:cSldViewPr>
      <p:cViewPr varScale="1">
        <p:scale>
          <a:sx n="69" d="100"/>
          <a:sy n="69" d="100"/>
        </p:scale>
        <p:origin x="1858" y="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2024/11/12</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2024/11/12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18</a:t>
            </a:fld>
            <a:endParaRPr kumimoji="1" lang="ja-JP" altLang="en-US"/>
          </a:p>
        </p:txBody>
      </p:sp>
    </p:spTree>
    <p:extLst>
      <p:ext uri="{BB962C8B-B14F-4D97-AF65-F5344CB8AC3E}">
        <p14:creationId xmlns:p14="http://schemas.microsoft.com/office/powerpoint/2010/main" val="3380819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Basically, </a:t>
                </a:r>
                <a:r>
                  <a:rPr kumimoji="1" lang="en-US" altLang="ja-JP" sz="1200" dirty="0">
                    <a:latin typeface="Times New Roman" panose="02020603050405020304" pitchFamily="18" charset="0"/>
                    <a:cs typeface="Times New Roman" panose="02020603050405020304" pitchFamily="18" charset="0"/>
                  </a:rPr>
                  <a:t>as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𝑟</m:t>
                        </m:r>
                      </m:e>
                      <m:sub>
                        <m:r>
                          <a:rPr kumimoji="1" lang="en-US" altLang="ja-JP" sz="1200" b="0" i="1" baseline="0" smtClean="0">
                            <a:latin typeface="Cambria Math" panose="02040503050406030204" pitchFamily="18" charset="0"/>
                          </a:rPr>
                          <m:t>𝑚𝑎𝑥</m:t>
                        </m:r>
                      </m:sub>
                    </m:sSub>
                  </m:oMath>
                </a14:m>
                <a:r>
                  <a:rPr kumimoji="1" lang="en-US" altLang="ja-JP" sz="1200" dirty="0">
                    <a:latin typeface="Times New Roman" panose="02020603050405020304" pitchFamily="18" charset="0"/>
                    <a:cs typeface="Times New Roman" panose="02020603050405020304" pitchFamily="18" charset="0"/>
                  </a:rPr>
                  <a:t> increased, the PER has improved.</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a:t>Basically, </a:t>
                </a:r>
                <a:r>
                  <a:rPr kumimoji="1" lang="en-US" altLang="ja-JP" sz="1200" dirty="0">
                    <a:latin typeface="Times New Roman" panose="02020603050405020304" pitchFamily="18" charset="0"/>
                    <a:cs typeface="Times New Roman" panose="02020603050405020304" pitchFamily="18" charset="0"/>
                  </a:rPr>
                  <a:t>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the PER has improved.</a:t>
                </a:r>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20</a:t>
            </a:fld>
            <a:endParaRPr kumimoji="1" lang="ja-JP" altLang="en-US"/>
          </a:p>
        </p:txBody>
      </p:sp>
    </p:spTree>
    <p:extLst>
      <p:ext uri="{BB962C8B-B14F-4D97-AF65-F5344CB8AC3E}">
        <p14:creationId xmlns:p14="http://schemas.microsoft.com/office/powerpoint/2010/main" val="321584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As compared with a simple ARQ case, HARQ using LDPC could improved the performance</a:t>
            </a: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21</a:t>
            </a:fld>
            <a:endParaRPr kumimoji="1" lang="ja-JP" altLang="en-US"/>
          </a:p>
        </p:txBody>
      </p:sp>
    </p:spTree>
    <p:extLst>
      <p:ext uri="{BB962C8B-B14F-4D97-AF65-F5344CB8AC3E}">
        <p14:creationId xmlns:p14="http://schemas.microsoft.com/office/powerpoint/2010/main" val="2127202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In case of BCC with a simple ARQ, </a:t>
                </a:r>
                <a:r>
                  <a:rPr kumimoji="1" lang="en-US" altLang="ja-JP" sz="1200" dirty="0">
                    <a:latin typeface="Times New Roman" panose="02020603050405020304" pitchFamily="18" charset="0"/>
                    <a:cs typeface="Times New Roman" panose="02020603050405020304" pitchFamily="18" charset="0"/>
                  </a:rPr>
                  <a:t>as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𝑟</m:t>
                        </m:r>
                      </m:e>
                      <m:sub>
                        <m:r>
                          <a:rPr kumimoji="1" lang="en-US" altLang="ja-JP" sz="1200" b="0" i="1" baseline="0" smtClean="0">
                            <a:latin typeface="Cambria Math" panose="02040503050406030204" pitchFamily="18" charset="0"/>
                          </a:rPr>
                          <m:t>𝑚𝑎𝑥</m:t>
                        </m:r>
                      </m:sub>
                    </m:sSub>
                  </m:oMath>
                </a14:m>
                <a:r>
                  <a:rPr kumimoji="1" lang="en-US" altLang="ja-JP" sz="1200" dirty="0">
                    <a:latin typeface="Times New Roman" panose="02020603050405020304" pitchFamily="18" charset="0"/>
                    <a:cs typeface="Times New Roman" panose="02020603050405020304" pitchFamily="18" charset="0"/>
                  </a:rPr>
                  <a:t> increased, the PER has improved,</a:t>
                </a:r>
                <a:r>
                  <a:rPr kumimoji="1" lang="en-US" altLang="ja-JP" sz="1200" baseline="0" dirty="0">
                    <a:latin typeface="Times New Roman" panose="02020603050405020304" pitchFamily="18" charset="0"/>
                    <a:cs typeface="Times New Roman" panose="02020603050405020304" pitchFamily="18" charset="0"/>
                  </a:rPr>
                  <a:t> however an error floor appeared</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a:t>In case of BCC with a simple ARQ, </a:t>
                </a:r>
                <a:r>
                  <a:rPr kumimoji="1" lang="en-US" altLang="ja-JP" sz="1200" dirty="0">
                    <a:latin typeface="Times New Roman" panose="02020603050405020304" pitchFamily="18" charset="0"/>
                    <a:cs typeface="Times New Roman" panose="02020603050405020304" pitchFamily="18" charset="0"/>
                  </a:rPr>
                  <a:t>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the PER has improved,</a:t>
                </a:r>
                <a:r>
                  <a:rPr kumimoji="1" lang="en-US" altLang="ja-JP" sz="1200" baseline="0" dirty="0">
                    <a:latin typeface="Times New Roman" panose="02020603050405020304" pitchFamily="18" charset="0"/>
                    <a:cs typeface="Times New Roman" panose="02020603050405020304" pitchFamily="18" charset="0"/>
                  </a:rPr>
                  <a:t> however an error floor appeared</a:t>
                </a:r>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22</a:t>
            </a:fld>
            <a:endParaRPr kumimoji="1" lang="ja-JP" altLang="en-US"/>
          </a:p>
        </p:txBody>
      </p:sp>
    </p:spTree>
    <p:extLst>
      <p:ext uri="{BB962C8B-B14F-4D97-AF65-F5344CB8AC3E}">
        <p14:creationId xmlns:p14="http://schemas.microsoft.com/office/powerpoint/2010/main" val="2172557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dirty="0"/>
                  <a:t>In case of BCC with HARQ, </a:t>
                </a:r>
                <a:r>
                  <a:rPr kumimoji="1" lang="en-US" altLang="ja-JP" sz="1200" dirty="0">
                    <a:latin typeface="Times New Roman" panose="02020603050405020304" pitchFamily="18" charset="0"/>
                    <a:cs typeface="Times New Roman" panose="02020603050405020304" pitchFamily="18" charset="0"/>
                  </a:rPr>
                  <a:t>as </a:t>
                </a:r>
                <a14:m>
                  <m:oMath xmlns:m="http://schemas.openxmlformats.org/officeDocument/2006/math">
                    <m:sSub>
                      <m:sSubPr>
                        <m:ctrlPr>
                          <a:rPr kumimoji="1" lang="en-US" altLang="ja-JP" sz="1200" i="1" baseline="0" smtClean="0">
                            <a:latin typeface="Cambria Math" panose="02040503050406030204" pitchFamily="18" charset="0"/>
                          </a:rPr>
                        </m:ctrlPr>
                      </m:sSubPr>
                      <m:e>
                        <m:r>
                          <a:rPr kumimoji="1" lang="en-US" altLang="ja-JP" sz="1200" b="0" i="1" baseline="0" smtClean="0">
                            <a:latin typeface="Cambria Math" panose="02040503050406030204" pitchFamily="18" charset="0"/>
                          </a:rPr>
                          <m:t>𝑟</m:t>
                        </m:r>
                      </m:e>
                      <m:sub>
                        <m:r>
                          <a:rPr kumimoji="1" lang="en-US" altLang="ja-JP" sz="1200" b="0" i="1" baseline="0" smtClean="0">
                            <a:latin typeface="Cambria Math" panose="02040503050406030204" pitchFamily="18" charset="0"/>
                          </a:rPr>
                          <m:t>𝑚𝑎𝑥</m:t>
                        </m:r>
                      </m:sub>
                    </m:sSub>
                  </m:oMath>
                </a14:m>
                <a:r>
                  <a:rPr kumimoji="1" lang="en-US" altLang="ja-JP" sz="1200" dirty="0">
                    <a:latin typeface="Times New Roman" panose="02020603050405020304" pitchFamily="18" charset="0"/>
                    <a:cs typeface="Times New Roman" panose="02020603050405020304" pitchFamily="18" charset="0"/>
                  </a:rPr>
                  <a:t> increased, the PER has greatly improved compared with other schemes</a:t>
                </a:r>
                <a:r>
                  <a:rPr kumimoji="1" lang="en-US" altLang="ja-JP" sz="1200" baseline="0" dirty="0">
                    <a:latin typeface="Times New Roman" panose="02020603050405020304" pitchFamily="18" charset="0"/>
                    <a:cs typeface="Times New Roman" panose="02020603050405020304" pitchFamily="18" charset="0"/>
                  </a:rPr>
                  <a:t> </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a:t>In case of BCC with HARQ, </a:t>
                </a:r>
                <a:r>
                  <a:rPr kumimoji="1" lang="en-US" altLang="ja-JP" sz="1200" dirty="0">
                    <a:latin typeface="Times New Roman" panose="02020603050405020304" pitchFamily="18" charset="0"/>
                    <a:cs typeface="Times New Roman" panose="02020603050405020304" pitchFamily="18" charset="0"/>
                  </a:rPr>
                  <a:t>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the PER has greatly improved compared with other schemes</a:t>
                </a:r>
                <a:r>
                  <a:rPr kumimoji="1" lang="en-US" altLang="ja-JP" sz="1200" baseline="0" dirty="0">
                    <a:latin typeface="Times New Roman" panose="02020603050405020304" pitchFamily="18" charset="0"/>
                    <a:cs typeface="Times New Roman" panose="02020603050405020304" pitchFamily="18" charset="0"/>
                  </a:rPr>
                  <a:t> </a:t>
                </a:r>
                <a:endParaRPr kumimoji="1" lang="ja-JP" altLang="en-US" dirty="0"/>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23</a:t>
            </a:fld>
            <a:endParaRPr kumimoji="1" lang="ja-JP" altLang="en-US"/>
          </a:p>
        </p:txBody>
      </p:sp>
    </p:spTree>
    <p:extLst>
      <p:ext uri="{BB962C8B-B14F-4D97-AF65-F5344CB8AC3E}">
        <p14:creationId xmlns:p14="http://schemas.microsoft.com/office/powerpoint/2010/main" val="1218223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As compared with a simple ARQ case, HARQ using LDPC could obtained the higher throughput</a:t>
            </a: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25</a:t>
            </a:fld>
            <a:endParaRPr kumimoji="1" lang="ja-JP" altLang="en-US"/>
          </a:p>
        </p:txBody>
      </p:sp>
    </p:spTree>
    <p:extLst>
      <p:ext uri="{BB962C8B-B14F-4D97-AF65-F5344CB8AC3E}">
        <p14:creationId xmlns:p14="http://schemas.microsoft.com/office/powerpoint/2010/main" val="2671842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HARQ using BCC obtained the higher throughput than a simple ARQ with BCC and LDPC</a:t>
            </a: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27</a:t>
            </a:fld>
            <a:endParaRPr kumimoji="1" lang="ja-JP" altLang="en-US"/>
          </a:p>
        </p:txBody>
      </p:sp>
    </p:spTree>
    <p:extLst>
      <p:ext uri="{BB962C8B-B14F-4D97-AF65-F5344CB8AC3E}">
        <p14:creationId xmlns:p14="http://schemas.microsoft.com/office/powerpoint/2010/main" val="3433810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06691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11</a:t>
            </a:fld>
            <a:endParaRPr kumimoji="1" lang="ja-JP" altLang="en-US"/>
          </a:p>
        </p:txBody>
      </p:sp>
    </p:spTree>
    <p:extLst>
      <p:ext uri="{BB962C8B-B14F-4D97-AF65-F5344CB8AC3E}">
        <p14:creationId xmlns:p14="http://schemas.microsoft.com/office/powerpoint/2010/main" val="162992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50C1F-C181-4407-8224-AEB4BA0B908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D87EDC3-D4A9-1E93-1784-F8A44F44B457}"/>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a:extLst>
                  <a:ext uri="{FF2B5EF4-FFF2-40B4-BE49-F238E27FC236}">
                    <a16:creationId xmlns:a16="http://schemas.microsoft.com/office/drawing/2014/main" id="{1B2155B0-9A32-5F58-EF24-B8C5846379A6}"/>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Compared with ARQ and HARQ, the PER of HARQ has better improved.</a:t>
                </a:r>
                <a:endParaRPr kumimoji="1" lang="ja-JP" altLang="en-US" dirty="0"/>
              </a:p>
            </p:txBody>
          </p:sp>
        </mc:Choice>
        <mc:Fallback xmlns="">
          <p:sp>
            <p:nvSpPr>
              <p:cNvPr id="3" name="ノート プレースホルダー 2"/>
              <p:cNvSpPr>
                <a:spLocks noGrp="1"/>
              </p:cNvSpPr>
              <p:nvPr>
                <p:ph type="body" idx="1"/>
              </p:nvPr>
            </p:nvSpPr>
            <p:spPr/>
            <p:txBody>
              <a:bodyPr/>
              <a:lstStyle/>
              <a:p>
                <a:r>
                  <a:rPr kumimoji="1" lang="en-US" altLang="ja-JP" dirty="0"/>
                  <a:t>Basically, </a:t>
                </a:r>
                <a:r>
                  <a:rPr kumimoji="1" lang="en-US" altLang="ja-JP" sz="1200" dirty="0">
                    <a:latin typeface="Times New Roman" panose="02020603050405020304" pitchFamily="18" charset="0"/>
                    <a:cs typeface="Times New Roman" panose="02020603050405020304" pitchFamily="18" charset="0"/>
                  </a:rPr>
                  <a:t>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the PER has improved.</a:t>
                </a:r>
                <a:endParaRPr kumimoji="1" lang="ja-JP" altLang="en-US" dirty="0"/>
              </a:p>
            </p:txBody>
          </p:sp>
        </mc:Fallback>
      </mc:AlternateContent>
      <p:sp>
        <p:nvSpPr>
          <p:cNvPr id="4" name="スライド番号プレースホルダー 3">
            <a:extLst>
              <a:ext uri="{FF2B5EF4-FFF2-40B4-BE49-F238E27FC236}">
                <a16:creationId xmlns:a16="http://schemas.microsoft.com/office/drawing/2014/main" id="{2F7EDCD8-34B9-1B18-AB13-DE4B97F0B9CD}"/>
              </a:ext>
            </a:extLst>
          </p:cNvPr>
          <p:cNvSpPr>
            <a:spLocks noGrp="1"/>
          </p:cNvSpPr>
          <p:nvPr>
            <p:ph type="sldNum" sz="quarter" idx="5"/>
          </p:nvPr>
        </p:nvSpPr>
        <p:spPr/>
        <p:txBody>
          <a:bodyPr/>
          <a:lstStyle/>
          <a:p>
            <a:fld id="{82461DE7-94E4-4B6C-893E-B16DAA432C04}" type="slidenum">
              <a:rPr kumimoji="1" lang="ja-JP" altLang="en-US" smtClean="0"/>
              <a:t>12</a:t>
            </a:fld>
            <a:endParaRPr kumimoji="1" lang="ja-JP" altLang="en-US"/>
          </a:p>
        </p:txBody>
      </p:sp>
    </p:spTree>
    <p:extLst>
      <p:ext uri="{BB962C8B-B14F-4D97-AF65-F5344CB8AC3E}">
        <p14:creationId xmlns:p14="http://schemas.microsoft.com/office/powerpoint/2010/main" val="31713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D6745-D8B5-8E97-82BF-73666274186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A88050C-26E8-2CD9-BE35-0273C1E08B9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6735A55-AA25-6B17-4A74-6757F44676E2}"/>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Additionally, the PSDU throughput of HARQ is about twice that of ARQ.</a:t>
            </a:r>
            <a:endParaRPr kumimoji="1" lang="ja-JP" altLang="en-US" dirty="0"/>
          </a:p>
        </p:txBody>
      </p:sp>
      <p:sp>
        <p:nvSpPr>
          <p:cNvPr id="4" name="スライド番号プレースホルダー 3">
            <a:extLst>
              <a:ext uri="{FF2B5EF4-FFF2-40B4-BE49-F238E27FC236}">
                <a16:creationId xmlns:a16="http://schemas.microsoft.com/office/drawing/2014/main" id="{CCD97520-8841-78EA-0780-212D2C537D48}"/>
              </a:ext>
            </a:extLst>
          </p:cNvPr>
          <p:cNvSpPr>
            <a:spLocks noGrp="1"/>
          </p:cNvSpPr>
          <p:nvPr>
            <p:ph type="sldNum" sz="quarter" idx="5"/>
          </p:nvPr>
        </p:nvSpPr>
        <p:spPr/>
        <p:txBody>
          <a:bodyPr/>
          <a:lstStyle/>
          <a:p>
            <a:fld id="{82461DE7-94E4-4B6C-893E-B16DAA432C04}" type="slidenum">
              <a:rPr kumimoji="1" lang="ja-JP" altLang="en-US" smtClean="0"/>
              <a:t>13</a:t>
            </a:fld>
            <a:endParaRPr kumimoji="1" lang="ja-JP" altLang="en-US"/>
          </a:p>
        </p:txBody>
      </p:sp>
    </p:spTree>
    <p:extLst>
      <p:ext uri="{BB962C8B-B14F-4D97-AF65-F5344CB8AC3E}">
        <p14:creationId xmlns:p14="http://schemas.microsoft.com/office/powerpoint/2010/main" val="4262332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177E8-BFF9-8CE1-B908-304D5E8E49F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02F7DF6-DB31-61BC-DEB6-A08A375B45D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0E83FB3-0280-1D8B-9FB0-779B1228105B}"/>
              </a:ext>
            </a:extLst>
          </p:cNvPr>
          <p:cNvSpPr>
            <a:spLocks noGrp="1"/>
          </p:cNvSpPr>
          <p:nvPr>
            <p:ph type="body" idx="1"/>
          </p:nvPr>
        </p:nvSpPr>
        <p:spPr/>
        <p:txBody>
          <a:bodyPr/>
          <a:lstStyle/>
          <a:p>
            <a:r>
              <a:rPr kumimoji="1" lang="en-US" altLang="ja-JP" dirty="0"/>
              <a:t>The average delay of HARQ has good performance even in low EbN0 regions.</a:t>
            </a:r>
          </a:p>
        </p:txBody>
      </p:sp>
      <p:sp>
        <p:nvSpPr>
          <p:cNvPr id="4" name="スライド番号プレースホルダー 3">
            <a:extLst>
              <a:ext uri="{FF2B5EF4-FFF2-40B4-BE49-F238E27FC236}">
                <a16:creationId xmlns:a16="http://schemas.microsoft.com/office/drawing/2014/main" id="{4B6ED665-702D-6A2D-4B27-23F9ADD84636}"/>
              </a:ext>
            </a:extLst>
          </p:cNvPr>
          <p:cNvSpPr>
            <a:spLocks noGrp="1"/>
          </p:cNvSpPr>
          <p:nvPr>
            <p:ph type="sldNum" sz="quarter" idx="5"/>
          </p:nvPr>
        </p:nvSpPr>
        <p:spPr/>
        <p:txBody>
          <a:bodyPr/>
          <a:lstStyle/>
          <a:p>
            <a:fld id="{82461DE7-94E4-4B6C-893E-B16DAA432C04}" type="slidenum">
              <a:rPr kumimoji="1" lang="ja-JP" altLang="en-US" smtClean="0"/>
              <a:t>14</a:t>
            </a:fld>
            <a:endParaRPr kumimoji="1" lang="ja-JP" altLang="en-US"/>
          </a:p>
        </p:txBody>
      </p:sp>
    </p:spTree>
    <p:extLst>
      <p:ext uri="{BB962C8B-B14F-4D97-AF65-F5344CB8AC3E}">
        <p14:creationId xmlns:p14="http://schemas.microsoft.com/office/powerpoint/2010/main" val="134892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667C2-FC1E-1369-80C1-B160CCCD245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88D4450-686C-899C-3321-5952F34B733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9F48006-37A1-3BBE-6115-5017CC91C706}"/>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In this case, the PER of HARQ has much better improved in very low EsN0 areas.</a:t>
            </a:r>
            <a:endParaRPr kumimoji="1" lang="ja-JP" altLang="en-US" dirty="0"/>
          </a:p>
        </p:txBody>
      </p:sp>
      <p:sp>
        <p:nvSpPr>
          <p:cNvPr id="4" name="スライド番号プレースホルダー 3">
            <a:extLst>
              <a:ext uri="{FF2B5EF4-FFF2-40B4-BE49-F238E27FC236}">
                <a16:creationId xmlns:a16="http://schemas.microsoft.com/office/drawing/2014/main" id="{6D7FFAC4-60CE-3261-BABE-656BF6A0E893}"/>
              </a:ext>
            </a:extLst>
          </p:cNvPr>
          <p:cNvSpPr>
            <a:spLocks noGrp="1"/>
          </p:cNvSpPr>
          <p:nvPr>
            <p:ph type="sldNum" sz="quarter" idx="5"/>
          </p:nvPr>
        </p:nvSpPr>
        <p:spPr/>
        <p:txBody>
          <a:bodyPr/>
          <a:lstStyle/>
          <a:p>
            <a:fld id="{82461DE7-94E4-4B6C-893E-B16DAA432C04}" type="slidenum">
              <a:rPr kumimoji="1" lang="ja-JP" altLang="en-US" smtClean="0"/>
              <a:t>15</a:t>
            </a:fld>
            <a:endParaRPr kumimoji="1" lang="ja-JP" altLang="en-US"/>
          </a:p>
        </p:txBody>
      </p:sp>
    </p:spTree>
    <p:extLst>
      <p:ext uri="{BB962C8B-B14F-4D97-AF65-F5344CB8AC3E}">
        <p14:creationId xmlns:p14="http://schemas.microsoft.com/office/powerpoint/2010/main" val="3891162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8D787-9D4E-FD3F-3813-002D0A64C6D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68851C0-6A6A-CF42-59EE-6612AEC5593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EEFE2D4-9ECC-09C3-4760-CE05C17E6B97}"/>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Also, the PSDU throughput of HARQ is much better than that of ARQ in low EsN0 regions.</a:t>
            </a:r>
            <a:endParaRPr kumimoji="1" lang="ja-JP" altLang="en-US" dirty="0"/>
          </a:p>
        </p:txBody>
      </p:sp>
      <p:sp>
        <p:nvSpPr>
          <p:cNvPr id="4" name="スライド番号プレースホルダー 3">
            <a:extLst>
              <a:ext uri="{FF2B5EF4-FFF2-40B4-BE49-F238E27FC236}">
                <a16:creationId xmlns:a16="http://schemas.microsoft.com/office/drawing/2014/main" id="{88CBD022-54AE-FC9E-5C19-26F86AE3C115}"/>
              </a:ext>
            </a:extLst>
          </p:cNvPr>
          <p:cNvSpPr>
            <a:spLocks noGrp="1"/>
          </p:cNvSpPr>
          <p:nvPr>
            <p:ph type="sldNum" sz="quarter" idx="5"/>
          </p:nvPr>
        </p:nvSpPr>
        <p:spPr/>
        <p:txBody>
          <a:bodyPr/>
          <a:lstStyle/>
          <a:p>
            <a:fld id="{82461DE7-94E4-4B6C-893E-B16DAA432C04}" type="slidenum">
              <a:rPr kumimoji="1" lang="ja-JP" altLang="en-US" smtClean="0"/>
              <a:t>16</a:t>
            </a:fld>
            <a:endParaRPr kumimoji="1" lang="ja-JP" altLang="en-US"/>
          </a:p>
        </p:txBody>
      </p:sp>
    </p:spTree>
    <p:extLst>
      <p:ext uri="{BB962C8B-B14F-4D97-AF65-F5344CB8AC3E}">
        <p14:creationId xmlns:p14="http://schemas.microsoft.com/office/powerpoint/2010/main" val="1261553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47CCB-D6D3-6B6E-A5C1-BA028397198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0D38D63-2627-900E-0566-29470DA6E1F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F3407A8-D4A0-2570-B793-911A84566D7C}"/>
              </a:ext>
            </a:extLst>
          </p:cNvPr>
          <p:cNvSpPr>
            <a:spLocks noGrp="1"/>
          </p:cNvSpPr>
          <p:nvPr>
            <p:ph type="body" idx="1"/>
          </p:nvPr>
        </p:nvSpPr>
        <p:spPr/>
        <p:txBody>
          <a:bodyPr/>
          <a:lstStyle/>
          <a:p>
            <a:r>
              <a:rPr kumimoji="1" lang="en-US" altLang="ja-JP" sz="1200" dirty="0">
                <a:latin typeface="Times New Roman" panose="02020603050405020304" pitchFamily="18" charset="0"/>
                <a:cs typeface="Times New Roman" panose="02020603050405020304" pitchFamily="18" charset="0"/>
              </a:rPr>
              <a:t>In addition, the average delay of HARQ is much lower than that of ARQ in low EsN0 regions.</a:t>
            </a:r>
            <a:endParaRPr kumimoji="1" lang="ja-JP" altLang="en-US" dirty="0"/>
          </a:p>
        </p:txBody>
      </p:sp>
      <p:sp>
        <p:nvSpPr>
          <p:cNvPr id="4" name="スライド番号プレースホルダー 3">
            <a:extLst>
              <a:ext uri="{FF2B5EF4-FFF2-40B4-BE49-F238E27FC236}">
                <a16:creationId xmlns:a16="http://schemas.microsoft.com/office/drawing/2014/main" id="{B619D876-F512-6972-2208-A47AC95DF30E}"/>
              </a:ext>
            </a:extLst>
          </p:cNvPr>
          <p:cNvSpPr>
            <a:spLocks noGrp="1"/>
          </p:cNvSpPr>
          <p:nvPr>
            <p:ph type="sldNum" sz="quarter" idx="5"/>
          </p:nvPr>
        </p:nvSpPr>
        <p:spPr/>
        <p:txBody>
          <a:bodyPr/>
          <a:lstStyle/>
          <a:p>
            <a:fld id="{82461DE7-94E4-4B6C-893E-B16DAA432C04}" type="slidenum">
              <a:rPr kumimoji="1" lang="ja-JP" altLang="en-US" smtClean="0"/>
              <a:t>17</a:t>
            </a:fld>
            <a:endParaRPr kumimoji="1" lang="ja-JP" altLang="en-US"/>
          </a:p>
        </p:txBody>
      </p:sp>
    </p:spTree>
    <p:extLst>
      <p:ext uri="{BB962C8B-B14F-4D97-AF65-F5344CB8AC3E}">
        <p14:creationId xmlns:p14="http://schemas.microsoft.com/office/powerpoint/2010/main" val="677920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3944540" y="228600"/>
            <a:ext cx="4932761"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15-23-0576-06-06ma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F29BC87-BF55-421B-B54D-29C11A5C93C2}" type="slidenum">
              <a:rPr lang="en-US" smtClean="0">
                <a:solidFill>
                  <a:srgbClr val="000000"/>
                </a:solidFill>
              </a:rPr>
              <a:pPr>
                <a:defRPr/>
              </a:pPr>
              <a:t>‹#›</a:t>
            </a:fld>
            <a:endParaRPr lang="en-US" dirty="0">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364088" y="6453336"/>
            <a:ext cx="3744416" cy="553998"/>
          </a:xfrm>
          <a:prstGeom prst="rect">
            <a:avLst/>
          </a:prstGeo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265333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3660949" y="238423"/>
            <a:ext cx="4932761"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15-23-0576-06-06ma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292080" y="6453336"/>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dirty="0">
                <a:solidFill>
                  <a:srgbClr val="000000"/>
                </a:solidFill>
              </a:rPr>
              <a:t>Slide </a:t>
            </a:r>
            <a:fld id="{088E86A2-24BB-437A-8099-76D2C87A4801}" type="slidenum">
              <a:rPr lang="en-US" smtClean="0">
                <a:solidFill>
                  <a:srgbClr val="000000"/>
                </a:solidFill>
              </a:rPr>
              <a:pPr>
                <a:defRPr/>
              </a:pPr>
              <a:t>‹#›</a:t>
            </a:fld>
            <a:endParaRPr lang="en-US" dirty="0">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364088" y="6453336"/>
            <a:ext cx="3744416"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220072" y="6453336"/>
            <a:ext cx="3744416" cy="553998"/>
          </a:xfrm>
        </p:spPr>
        <p:txBody>
          <a:bodyPr/>
          <a:lstStyle>
            <a:lvl1pPr>
              <a:defRPr>
                <a:latin typeface="+mj-lt"/>
              </a:defRPr>
            </a:lvl1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409678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42399" y="6475413"/>
            <a:ext cx="535403" cy="184666"/>
          </a:xfrm>
        </p:spPr>
        <p:txBody>
          <a:bodyPr/>
          <a:lstStyle>
            <a:lvl1pPr>
              <a:defRPr sz="1200" smtClean="0">
                <a:latin typeface="+mj-lt"/>
              </a:defRPr>
            </a:lvl1pPr>
          </a:lstStyle>
          <a:p>
            <a:pPr>
              <a:defRPr/>
            </a:pPr>
            <a:r>
              <a:rPr lang="en-US" dirty="0">
                <a:solidFill>
                  <a:srgbClr val="000000"/>
                </a:solidFill>
              </a:rPr>
              <a:t>Slide </a:t>
            </a:r>
            <a:fld id="{656268D0-4611-45F7-BF6F-449ED53C6C0E}" type="slidenum">
              <a:rPr lang="en-US" smtClean="0">
                <a:solidFill>
                  <a:srgbClr val="000000"/>
                </a:solidFill>
              </a:rPr>
              <a:pPr>
                <a:defRPr/>
              </a:pPr>
              <a:t>‹#›</a:t>
            </a:fld>
            <a:endParaRPr lang="en-US" dirty="0">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220072" y="6475413"/>
            <a:ext cx="3816424"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364088" y="6428601"/>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755576" y="188640"/>
            <a:ext cx="1600200" cy="359916"/>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24" name="Google Shape;24;p2"/>
          <p:cNvSpPr txBox="1">
            <a:spLocks noGrp="1"/>
          </p:cNvSpPr>
          <p:nvPr>
            <p:ph type="ftr" idx="11"/>
          </p:nvPr>
        </p:nvSpPr>
        <p:spPr>
          <a:xfrm>
            <a:off x="4821382" y="6468868"/>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988367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3755386" y="228600"/>
            <a:ext cx="5022529"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15-23-0576-06-06ma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508104" y="6453336"/>
            <a:ext cx="3635896" cy="553998"/>
          </a:xfrm>
          <a:prstGeom prst="rect">
            <a:avLst/>
          </a:prstGeom>
        </p:spPr>
        <p:txBody>
          <a:bodyPr/>
          <a:lstStyle>
            <a:lvl1pPr>
              <a:defRPr>
                <a:latin typeface="+mj-lt"/>
              </a:defRPr>
            </a:lvl1pPr>
          </a:lstStyle>
          <a:p>
            <a:r>
              <a:rPr lang="en-US" sz="1200" dirty="0" err="1">
                <a:solidFill>
                  <a:srgbClr val="000000"/>
                </a:solidFill>
              </a:rPr>
              <a:t>K.Takabayashi</a:t>
            </a:r>
            <a:r>
              <a:rPr lang="en-US" sz="1200" dirty="0">
                <a:solidFill>
                  <a:srgbClr val="000000"/>
                </a:solidFill>
              </a:rPr>
              <a:t> (Toyo Univ.), </a:t>
            </a:r>
            <a:r>
              <a:rPr lang="en-US" sz="1200" dirty="0" err="1">
                <a:solidFill>
                  <a:srgbClr val="000000"/>
                </a:solidFill>
              </a:rPr>
              <a:t>R.Kohno</a:t>
            </a:r>
            <a:r>
              <a:rPr lang="en-US" sz="1200" dirty="0">
                <a:solidFill>
                  <a:srgbClr val="000000"/>
                </a:solidFill>
              </a:rPr>
              <a:t> (YNU/YRP-IAI)</a:t>
            </a: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1.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0.png"/></Relationships>
</file>

<file path=ppt/slides/_rels/slide2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0.png"/></Relationships>
</file>

<file path=ppt/slides/_rels/slide2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30.png"/></Relationships>
</file>

<file path=ppt/slides/_rels/slide26.xml.rels><?xml version="1.0" encoding="UTF-8" standalone="yes"?>
<Relationships xmlns="http://schemas.openxmlformats.org/package/2006/relationships"><Relationship Id="rId3" Type="http://schemas.openxmlformats.org/officeDocument/2006/relationships/image" Target="../media/image250.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0" y="260648"/>
            <a:ext cx="9036496"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Hybrid ARQ Scheme for High QoS Packets in High Class of Coexistence of IEEE 802.15.6ma</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5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5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500" kern="0" dirty="0">
                <a:latin typeface="Times New Roman"/>
                <a:ea typeface="Times New Roman"/>
                <a:cs typeface="Times New Roman"/>
                <a:sym typeface="Times New Roman"/>
              </a:rPr>
              <a:t>9 September</a:t>
            </a:r>
            <a:r>
              <a:rPr kumimoji="0" lang="en-US" sz="1500" b="0" i="0" u="none" strike="noStrike" kern="0" cap="none" spc="0" normalizeH="0" baseline="0" noProof="0" dirty="0">
                <a:ln>
                  <a:noFill/>
                </a:ln>
                <a:effectLst/>
                <a:uLnTx/>
                <a:uFillTx/>
                <a:latin typeface="Times New Roman"/>
                <a:ea typeface="Times New Roman"/>
                <a:cs typeface="Times New Roman"/>
                <a:sym typeface="Times New Roman"/>
              </a:rPr>
              <a:t> 2024</a:t>
            </a:r>
            <a:endParaRPr kumimoji="0" sz="15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Kento Takabayashi</a:t>
            </a:r>
            <a:r>
              <a:rPr kumimoji="0" lang="en-US" altLang="ko-KR" sz="1500" baseline="30000" dirty="0">
                <a:solidFill>
                  <a:srgbClr val="000000"/>
                </a:solidFill>
                <a:latin typeface="Times New Roman" pitchFamily="18" charset="0"/>
              </a:rPr>
              <a:t>1</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Daisuke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Anzai</a:t>
            </a:r>
            <a:r>
              <a:rPr kumimoji="0" lang="en-US" altLang="ko-KR" sz="1500" baseline="30000" dirty="0">
                <a:solidFill>
                  <a:srgbClr val="000000"/>
                </a:solidFill>
                <a:latin typeface="Times New Roman" pitchFamily="18" charset="0"/>
              </a:rPr>
              <a:t>2</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Ryuji Kohno</a:t>
            </a:r>
            <a:r>
              <a:rPr kumimoji="0" lang="en-US" altLang="ko-KR" sz="1500" baseline="30000" dirty="0">
                <a:solidFill>
                  <a:srgbClr val="000000"/>
                </a:solidFill>
                <a:latin typeface="Times New Roman" pitchFamily="18" charset="0"/>
              </a:rPr>
              <a:t>3,4</a:t>
            </a:r>
            <a:r>
              <a:rPr kumimoji="0" lang="en-US" altLang="ko-KR" sz="1500" dirty="0">
                <a:solidFill>
                  <a:srgbClr val="000000"/>
                </a:solidFill>
                <a:latin typeface="Times New Roman" pitchFamily="18" charset="0"/>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 </a:t>
            </a:r>
            <a:r>
              <a:rPr kumimoji="0" lang="en-US" altLang="ko-KR" sz="1500" dirty="0">
                <a:solidFill>
                  <a:srgbClr val="000000"/>
                </a:solidFill>
                <a:latin typeface="Times New Roman" pitchFamily="18" charset="0"/>
              </a:rPr>
              <a:t>Toyo University (2) Nagoya Institute of Technology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(3)Yokohama National University  (4)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 2</a:t>
            </a:r>
            <a:r>
              <a:rPr kumimoji="0" lang="it-IT" altLang="zh-TW" sz="1500" dirty="0">
                <a:solidFill>
                  <a:srgbClr val="000000"/>
                </a:solidFill>
                <a:latin typeface="Times New Roman" pitchFamily="18" charset="0"/>
              </a:rPr>
              <a:t>100 Kujirai, Kawagoe, Saitama, Japan 351-8585,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(4) YRP1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Voice:[(1)</a:t>
            </a:r>
            <a:r>
              <a:rPr kumimoji="0" lang="en-US" altLang="ja-JP" sz="1500" dirty="0">
                <a:solidFill>
                  <a:srgbClr val="000000"/>
                </a:solidFill>
                <a:latin typeface="Times New Roman" pitchFamily="18" charset="0"/>
              </a:rPr>
              <a:t> +81-866-94-2104 , (3)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E-Mail:[</a:t>
            </a:r>
            <a:r>
              <a:rPr kumimoji="0" lang="en-US" altLang="ja-JP" sz="1500" dirty="0">
                <a:solidFill>
                  <a:srgbClr val="000000"/>
                </a:solidFill>
                <a:latin typeface="Times New Roman" pitchFamily="18" charset="0"/>
              </a:rPr>
              <a:t>takabayashi.kento.xp@gmail.com</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kohno@ynu.ac.jp,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500" b="0" kern="0" dirty="0">
                <a:solidFill>
                  <a:srgbClr val="000000"/>
                </a:solidFill>
                <a:latin typeface="Times New Roman"/>
                <a:ea typeface="Times New Roman"/>
                <a:cs typeface="Times New Roman"/>
                <a:sym typeface="Times New Roman"/>
              </a:rPr>
              <a:t>The HARQ mechanism for IEEE 802.15.6ma is provided. </a:t>
            </a:r>
            <a:r>
              <a:rPr kumimoji="0" lang="en-US" altLang="ja-JP" sz="1500" b="0" kern="0" dirty="0">
                <a:solidFill>
                  <a:srgbClr val="000000"/>
                </a:solidFill>
                <a:latin typeface="Times New Roman"/>
                <a:ea typeface="Times New Roman"/>
                <a:cs typeface="Times New Roman"/>
                <a:sym typeface="Times New Roman"/>
              </a:rPr>
              <a:t>IEEE 802.15.6ma will deal with various QoS level data</a:t>
            </a:r>
            <a:r>
              <a:rPr kumimoji="0" lang="en-US" sz="1500" b="0" kern="0" dirty="0">
                <a:solidFill>
                  <a:srgbClr val="000000"/>
                </a:solidFill>
                <a:latin typeface="Times New Roman"/>
                <a:ea typeface="Times New Roman"/>
                <a:cs typeface="Times New Roman"/>
                <a:sym typeface="Times New Roman"/>
              </a:rPr>
              <a:t>. Hence, it is required to consider an error control scheme corresponding to these QoS. We introduce the HARQ for the highest coexistence environment class and the high QoS level data.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 corresponding to comments in EC Meeting</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611560" y="188640"/>
            <a:ext cx="1600200" cy="359916"/>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63B910E-8F16-B869-92DA-6ED5F841C9B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10</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4E199538-B0C4-71A7-64E7-03E4EE136420}"/>
              </a:ext>
            </a:extLst>
          </p:cNvPr>
          <p:cNvSpPr>
            <a:spLocks noGrp="1"/>
          </p:cNvSpPr>
          <p:nvPr>
            <p:ph type="title"/>
          </p:nvPr>
        </p:nvSpPr>
        <p:spPr/>
        <p:txBody>
          <a:bodyPr/>
          <a:lstStyle/>
          <a:p>
            <a:r>
              <a:rPr kumimoji="1" lang="en-US" altLang="ja-JP" dirty="0"/>
              <a:t>Bit erasure channel</a:t>
            </a:r>
            <a:endParaRPr kumimoji="1" lang="ja-JP" altLang="en-US" dirty="0"/>
          </a:p>
        </p:txBody>
      </p:sp>
      <p:sp>
        <p:nvSpPr>
          <p:cNvPr id="4" name="日付プレースホルダー 3">
            <a:extLst>
              <a:ext uri="{FF2B5EF4-FFF2-40B4-BE49-F238E27FC236}">
                <a16:creationId xmlns:a16="http://schemas.microsoft.com/office/drawing/2014/main" id="{F9888D47-7DB0-21EC-3521-CD9DBFF64D9B}"/>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A9313EEB-3CAE-9CFC-8D5D-5C3E58B1EC17}"/>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6" name="テキスト ボックス 5">
            <a:extLst>
              <a:ext uri="{FF2B5EF4-FFF2-40B4-BE49-F238E27FC236}">
                <a16:creationId xmlns:a16="http://schemas.microsoft.com/office/drawing/2014/main" id="{8EB4C75C-1410-21B8-62C0-C936D5467EEE}"/>
              </a:ext>
            </a:extLst>
          </p:cNvPr>
          <p:cNvSpPr txBox="1"/>
          <p:nvPr/>
        </p:nvSpPr>
        <p:spPr>
          <a:xfrm>
            <a:off x="539552" y="2470502"/>
            <a:ext cx="7772400" cy="400110"/>
          </a:xfrm>
          <a:prstGeom prst="rect">
            <a:avLst/>
          </a:prstGeom>
          <a:noFill/>
          <a:ln w="12700">
            <a:solidFill>
              <a:schemeClr val="tx1"/>
            </a:solidFill>
          </a:ln>
        </p:spPr>
        <p:txBody>
          <a:bodyPr wrap="square" rtlCol="0">
            <a:spAutoFit/>
          </a:bodyPr>
          <a:lstStyle/>
          <a:p>
            <a:r>
              <a:rPr kumimoji="1" lang="en-US" altLang="ja-JP" sz="2000" dirty="0"/>
              <a:t>0 1 1 0 0 1 0 0 1</a:t>
            </a:r>
            <a:r>
              <a:rPr kumimoji="1" lang="ja-JP" altLang="en-US" sz="2000" dirty="0"/>
              <a:t>・・・</a:t>
            </a:r>
            <a:r>
              <a:rPr kumimoji="1" lang="en-US" altLang="ja-JP" sz="2000" dirty="0"/>
              <a:t>0 1 1 1 </a:t>
            </a:r>
            <a:r>
              <a:rPr kumimoji="1" lang="ja-JP" altLang="en-US" sz="2000" dirty="0"/>
              <a:t>✕ ✕ ✕ ✕ ✕ ✕ ・・・</a:t>
            </a:r>
            <a:r>
              <a:rPr kumimoji="1" lang="en-US" altLang="ja-JP" sz="2000" dirty="0"/>
              <a:t>0 1 1 0 0 0 1 1</a:t>
            </a:r>
            <a:endParaRPr kumimoji="1" lang="ja-JP" altLang="en-US" sz="2000" dirty="0"/>
          </a:p>
        </p:txBody>
      </p:sp>
      <p:cxnSp>
        <p:nvCxnSpPr>
          <p:cNvPr id="9" name="直線矢印コネクタ 8">
            <a:extLst>
              <a:ext uri="{FF2B5EF4-FFF2-40B4-BE49-F238E27FC236}">
                <a16:creationId xmlns:a16="http://schemas.microsoft.com/office/drawing/2014/main" id="{587C455A-F90E-C12A-DBBC-175F1195A4F8}"/>
              </a:ext>
            </a:extLst>
          </p:cNvPr>
          <p:cNvCxnSpPr/>
          <p:nvPr/>
        </p:nvCxnSpPr>
        <p:spPr bwMode="auto">
          <a:xfrm>
            <a:off x="4067944" y="3068960"/>
            <a:ext cx="1584176" cy="0"/>
          </a:xfrm>
          <a:prstGeom prst="straightConnector1">
            <a:avLst/>
          </a:prstGeom>
          <a:solidFill>
            <a:schemeClr val="accent1"/>
          </a:solidFill>
          <a:ln w="28575" cap="flat" cmpd="sng" algn="ctr">
            <a:solidFill>
              <a:schemeClr val="tx1"/>
            </a:solidFill>
            <a:prstDash val="solid"/>
            <a:round/>
            <a:headEnd type="triangle"/>
            <a:tailEnd type="triangle"/>
          </a:ln>
          <a:effectLst/>
        </p:spPr>
      </p:cxnSp>
      <p:sp>
        <p:nvSpPr>
          <p:cNvPr id="10" name="テキスト ボックス 9">
            <a:extLst>
              <a:ext uri="{FF2B5EF4-FFF2-40B4-BE49-F238E27FC236}">
                <a16:creationId xmlns:a16="http://schemas.microsoft.com/office/drawing/2014/main" id="{D907D234-EA22-C01C-33BA-996ABC2E4020}"/>
              </a:ext>
            </a:extLst>
          </p:cNvPr>
          <p:cNvSpPr txBox="1"/>
          <p:nvPr/>
        </p:nvSpPr>
        <p:spPr>
          <a:xfrm>
            <a:off x="3419872" y="3219182"/>
            <a:ext cx="2880320" cy="369332"/>
          </a:xfrm>
          <a:prstGeom prst="rect">
            <a:avLst/>
          </a:prstGeom>
          <a:noFill/>
        </p:spPr>
        <p:txBody>
          <a:bodyPr wrap="square" rtlCol="0">
            <a:spAutoFit/>
          </a:bodyPr>
          <a:lstStyle/>
          <a:p>
            <a:pPr algn="ctr"/>
            <a:r>
              <a:rPr lang="en-US" altLang="ja-JP" dirty="0">
                <a:latin typeface="Times New Roman" panose="02020603050405020304" pitchFamily="18" charset="0"/>
                <a:cs typeface="Times New Roman" panose="02020603050405020304" pitchFamily="18" charset="0"/>
              </a:rPr>
              <a:t>Consecutive b</a:t>
            </a:r>
            <a:r>
              <a:rPr kumimoji="1" lang="en-US" altLang="ja-JP" dirty="0">
                <a:latin typeface="Times New Roman" panose="02020603050405020304" pitchFamily="18" charset="0"/>
                <a:cs typeface="Times New Roman" panose="02020603050405020304" pitchFamily="18" charset="0"/>
              </a:rPr>
              <a:t>it erasures</a:t>
            </a:r>
            <a:endParaRPr kumimoji="1" lang="ja-JP"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D8187B54-D6B3-3130-614E-F4BD82DDC38D}"/>
                  </a:ext>
                </a:extLst>
              </p:cNvPr>
              <p:cNvSpPr txBox="1"/>
              <p:nvPr/>
            </p:nvSpPr>
            <p:spPr>
              <a:xfrm>
                <a:off x="321296" y="4147736"/>
                <a:ext cx="8208912"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Bit erasure channel is assumed, which simulate asynchronous interference from other systems</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It is assumed that consecutive bit erasures of up to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of the length of PSDU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𝐿</m:t>
                        </m:r>
                      </m:e>
                      <m:sub>
                        <m:r>
                          <a:rPr kumimoji="1" lang="en-US" altLang="ja-JP" b="0" i="1" smtClean="0">
                            <a:latin typeface="Cambria Math" panose="02040503050406030204" pitchFamily="18" charset="0"/>
                            <a:ea typeface="+mj-ea"/>
                            <a:cs typeface="Times New Roman" panose="02020603050405020304" pitchFamily="18" charset="0"/>
                          </a:rPr>
                          <m:t>𝑃𝑆𝐷𝑈</m:t>
                        </m:r>
                      </m:sub>
                    </m:sSub>
                  </m:oMath>
                </a14:m>
                <a:r>
                  <a:rPr kumimoji="1" lang="en-US" altLang="ja-JP" dirty="0">
                    <a:latin typeface="Times New Roman" panose="02020603050405020304" pitchFamily="18" charset="0"/>
                    <a:ea typeface="+mj-ea"/>
                    <a:cs typeface="Times New Roman" panose="02020603050405020304" pitchFamily="18" charset="0"/>
                  </a:rPr>
                  <a:t> occur</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is uniformly distributed in the interval [0 </a:t>
                </a:r>
                <a14:m>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𝑝</m:t>
                        </m:r>
                      </m:e>
                      <m:sub>
                        <m:r>
                          <a:rPr lang="en-US" altLang="ja-JP" i="1">
                            <a:latin typeface="Cambria Math" panose="02040503050406030204" pitchFamily="18" charset="0"/>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a:t>
                </a:r>
                <a:endParaRPr kumimoji="1" lang="ja-JP" altLang="en-US" dirty="0">
                  <a:latin typeface="Times New Roman" panose="02020603050405020304" pitchFamily="18" charset="0"/>
                  <a:ea typeface="+mj-ea"/>
                  <a:cs typeface="Times New Roman" panose="02020603050405020304" pitchFamily="18" charset="0"/>
                </a:endParaRPr>
              </a:p>
            </p:txBody>
          </p:sp>
        </mc:Choice>
        <mc:Fallback xmlns="">
          <p:sp>
            <p:nvSpPr>
              <p:cNvPr id="11" name="テキスト ボックス 10">
                <a:extLst>
                  <a:ext uri="{FF2B5EF4-FFF2-40B4-BE49-F238E27FC236}">
                    <a16:creationId xmlns:a16="http://schemas.microsoft.com/office/drawing/2014/main" id="{D8187B54-D6B3-3130-614E-F4BD82DDC38D}"/>
                  </a:ext>
                </a:extLst>
              </p:cNvPr>
              <p:cNvSpPr txBox="1">
                <a:spLocks noRot="1" noChangeAspect="1" noMove="1" noResize="1" noEditPoints="1" noAdjustHandles="1" noChangeArrowheads="1" noChangeShapeType="1" noTextEdit="1"/>
              </p:cNvSpPr>
              <p:nvPr/>
            </p:nvSpPr>
            <p:spPr>
              <a:xfrm>
                <a:off x="321296" y="4147736"/>
                <a:ext cx="8208912" cy="2031325"/>
              </a:xfrm>
              <a:prstGeom prst="rect">
                <a:avLst/>
              </a:prstGeom>
              <a:blipFill>
                <a:blip r:embed="rId2"/>
                <a:stretch>
                  <a:fillRect l="-520" t="-1497" b="-359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51634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AC07142-11A6-F010-4176-33E08B3A0E9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11</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28498DCE-1C5E-EF43-890F-86E4977BF076}"/>
              </a:ext>
            </a:extLst>
          </p:cNvPr>
          <p:cNvSpPr>
            <a:spLocks noGrp="1"/>
          </p:cNvSpPr>
          <p:nvPr>
            <p:ph type="title"/>
          </p:nvPr>
        </p:nvSpPr>
        <p:spPr/>
        <p:txBody>
          <a:bodyPr/>
          <a:lstStyle/>
          <a:p>
            <a:r>
              <a:rPr kumimoji="1" lang="en-US" altLang="ja-JP" dirty="0"/>
              <a:t>Evaluation</a:t>
            </a:r>
            <a:endParaRPr kumimoji="1" lang="ja-JP" altLang="en-US" dirty="0"/>
          </a:p>
        </p:txBody>
      </p:sp>
      <p:sp>
        <p:nvSpPr>
          <p:cNvPr id="4" name="日付プレースホルダー 3">
            <a:extLst>
              <a:ext uri="{FF2B5EF4-FFF2-40B4-BE49-F238E27FC236}">
                <a16:creationId xmlns:a16="http://schemas.microsoft.com/office/drawing/2014/main" id="{6600C400-DE63-E7BC-A80C-30AEA4D96FC6}"/>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D5179A4B-DB10-36A4-B252-D24C86894398}"/>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graphicFrame>
            <p:nvGraphicFramePr>
              <p:cNvPr id="8" name="表 7">
                <a:extLst>
                  <a:ext uri="{FF2B5EF4-FFF2-40B4-BE49-F238E27FC236}">
                    <a16:creationId xmlns:a16="http://schemas.microsoft.com/office/drawing/2014/main" id="{7493EC25-E3EF-6A50-1306-574F1C6ADB5F}"/>
                  </a:ext>
                </a:extLst>
              </p:cNvPr>
              <p:cNvGraphicFramePr>
                <a:graphicFrameLocks noGrp="1"/>
              </p:cNvGraphicFramePr>
              <p:nvPr>
                <p:extLst>
                  <p:ext uri="{D42A27DB-BD31-4B8C-83A1-F6EECF244321}">
                    <p14:modId xmlns:p14="http://schemas.microsoft.com/office/powerpoint/2010/main" val="3410233569"/>
                  </p:ext>
                </p:extLst>
              </p:nvPr>
            </p:nvGraphicFramePr>
            <p:xfrm>
              <a:off x="843870" y="1700808"/>
              <a:ext cx="7532459" cy="4175760"/>
            </p:xfrm>
            <a:graphic>
              <a:graphicData uri="http://schemas.openxmlformats.org/drawingml/2006/table">
                <a:tbl>
                  <a:tblPr firstRow="1" bandRow="1">
                    <a:tableStyleId>{69012ECD-51FC-41F1-AA8D-1B2483CD663E}</a:tableStyleId>
                  </a:tblPr>
                  <a:tblGrid>
                    <a:gridCol w="3502243">
                      <a:extLst>
                        <a:ext uri="{9D8B030D-6E8A-4147-A177-3AD203B41FA5}">
                          <a16:colId xmlns:a16="http://schemas.microsoft.com/office/drawing/2014/main" val="20000"/>
                        </a:ext>
                      </a:extLst>
                    </a:gridCol>
                    <a:gridCol w="4030216">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dirty="0">
                              <a:latin typeface="+mj-lt"/>
                            </a:rPr>
                            <a:t>Error detection code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CRC-16-CCITT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774282663"/>
                      </a:ext>
                    </a:extLst>
                  </a:tr>
                  <a:tr h="276200">
                    <a:tc>
                      <a:txBody>
                        <a:bodyPr/>
                        <a:lstStyle/>
                        <a:p>
                          <a:r>
                            <a:rPr kumimoji="1" lang="en-US" altLang="ja-JP" sz="1400" dirty="0">
                              <a:latin typeface="+mj-lt"/>
                            </a:rPr>
                            <a:t>Inner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407525">
                    <a:tc>
                      <a:txBody>
                        <a:bodyPr/>
                        <a:lstStyle/>
                        <a:p>
                          <a:r>
                            <a:rPr kumimoji="1" lang="en-US" altLang="ja-JP" sz="1400" dirty="0">
                              <a:latin typeface="+mj-lt"/>
                            </a:rPr>
                            <a:t>Outer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(54,46), (54,38), (54,28), (54,14) shortened Reed-Solomon (</a:t>
                          </a:r>
                          <a:r>
                            <a:rPr kumimoji="1" lang="en-US" altLang="ja-JP" sz="1400" dirty="0" err="1">
                              <a:latin typeface="+mj-lt"/>
                            </a:rPr>
                            <a:t>sRS</a:t>
                          </a:r>
                          <a:r>
                            <a:rPr kumimoji="1" lang="en-US" altLang="ja-JP" sz="1400" dirty="0">
                              <a:latin typeface="+mj-lt"/>
                            </a:rPr>
                            <a:t>) Codes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803827867"/>
                      </a:ext>
                    </a:extLst>
                  </a:tr>
                  <a:tr h="288032">
                    <a:tc>
                      <a:txBody>
                        <a:bodyPr/>
                        <a:lstStyle/>
                        <a:p>
                          <a:r>
                            <a:rPr kumimoji="1" lang="en-US" altLang="ja-JP" sz="1400" dirty="0">
                              <a:latin typeface="+mj-lt"/>
                            </a:rPr>
                            <a:t>Slot length</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en-US" altLang="ja-JP" sz="1400" dirty="0">
                              <a:latin typeface="+mj-lt"/>
                            </a:rPr>
                            <a:t>1.0 </a:t>
                          </a:r>
                          <a:r>
                            <a:rPr kumimoji="1" lang="en-US" altLang="ja-JP" sz="1400" dirty="0" err="1">
                              <a:latin typeface="+mj-lt"/>
                            </a:rPr>
                            <a:t>ms</a:t>
                          </a:r>
                          <a:endParaRPr kumimoji="1" lang="en-US" altLang="ja-JP"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5"/>
                      </a:ext>
                    </a:extLst>
                  </a:tr>
                  <a:tr h="288032">
                    <a:tc>
                      <a:txBody>
                        <a:bodyPr/>
                        <a:lstStyle/>
                        <a:p>
                          <a:r>
                            <a:rPr kumimoji="1" lang="en-US" altLang="ja-JP" sz="1400" dirty="0">
                              <a:latin typeface="+mj-lt"/>
                            </a:rPr>
                            <a:t>PSDU data rate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en-US" altLang="ja-JP" sz="1400" dirty="0">
                              <a:latin typeface="+mj-lt"/>
                            </a:rPr>
                            <a:t>125 Mbps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32745662"/>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PSDU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b="0" i="1" kern="1200" smtClean="0">
                                      <a:solidFill>
                                        <a:schemeClr val="tx1"/>
                                      </a:solidFill>
                                      <a:effectLst/>
                                      <a:latin typeface="Cambria Math" panose="02040503050406030204" pitchFamily="18" charset="0"/>
                                      <a:ea typeface="+mn-ea"/>
                                      <a:cs typeface="+mn-cs"/>
                                    </a:rPr>
                                    <m:t>𝑃𝑆𝐷𝑈</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Maximum erasure ratio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𝑝</m:t>
                                  </m:r>
                                </m:e>
                                <m:sub>
                                  <m:r>
                                    <a:rPr kumimoji="1" lang="en-US" altLang="ja-JP" sz="1400" b="0" i="1" baseline="0" smtClean="0">
                                      <a:latin typeface="Cambria Math" panose="02040503050406030204" pitchFamily="18" charset="0"/>
                                    </a:rPr>
                                    <m:t>𝑒</m:t>
                                  </m:r>
                                </m:sub>
                              </m:sSub>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baseline="0" dirty="0">
                              <a:solidFill>
                                <a:schemeClr val="tx1"/>
                              </a:solidFill>
                              <a:effectLst/>
                              <a:latin typeface="+mj-lt"/>
                              <a:ea typeface="+mn-ea"/>
                              <a:cs typeface="+mn-cs"/>
                            </a:rPr>
                            <a:t>Maximum number of retransmissions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𝑟</m:t>
                                  </m:r>
                                </m:e>
                                <m:sub>
                                  <m:r>
                                    <a:rPr kumimoji="1" lang="en-US" altLang="ja-JP" sz="1400" b="0" i="1" baseline="0" smtClean="0">
                                      <a:latin typeface="Cambria Math" panose="02040503050406030204" pitchFamily="18" charset="0"/>
                                    </a:rPr>
                                    <m:t>𝑚𝑎𝑥</m:t>
                                  </m:r>
                                </m:sub>
                              </m:sSub>
                            </m:oMath>
                          </a14:m>
                          <a:r>
                            <a:rPr kumimoji="1" lang="en-US" altLang="ja-JP" sz="1400" kern="1200" baseline="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9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ARQ scheme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Stop and wait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841926426"/>
                      </a:ext>
                    </a:extLst>
                  </a:tr>
                </a:tbl>
              </a:graphicData>
            </a:graphic>
          </p:graphicFrame>
        </mc:Choice>
        <mc:Fallback>
          <p:graphicFrame>
            <p:nvGraphicFramePr>
              <p:cNvPr id="8" name="表 7">
                <a:extLst>
                  <a:ext uri="{FF2B5EF4-FFF2-40B4-BE49-F238E27FC236}">
                    <a16:creationId xmlns:a16="http://schemas.microsoft.com/office/drawing/2014/main" id="{7493EC25-E3EF-6A50-1306-574F1C6ADB5F}"/>
                  </a:ext>
                </a:extLst>
              </p:cNvPr>
              <p:cNvGraphicFramePr>
                <a:graphicFrameLocks noGrp="1"/>
              </p:cNvGraphicFramePr>
              <p:nvPr>
                <p:extLst>
                  <p:ext uri="{D42A27DB-BD31-4B8C-83A1-F6EECF244321}">
                    <p14:modId xmlns:p14="http://schemas.microsoft.com/office/powerpoint/2010/main" val="3410233569"/>
                  </p:ext>
                </p:extLst>
              </p:nvPr>
            </p:nvGraphicFramePr>
            <p:xfrm>
              <a:off x="843870" y="1700808"/>
              <a:ext cx="7532459" cy="4175760"/>
            </p:xfrm>
            <a:graphic>
              <a:graphicData uri="http://schemas.openxmlformats.org/drawingml/2006/table">
                <a:tbl>
                  <a:tblPr firstRow="1" bandRow="1">
                    <a:tableStyleId>{69012ECD-51FC-41F1-AA8D-1B2483CD663E}</a:tableStyleId>
                  </a:tblPr>
                  <a:tblGrid>
                    <a:gridCol w="3502243">
                      <a:extLst>
                        <a:ext uri="{9D8B030D-6E8A-4147-A177-3AD203B41FA5}">
                          <a16:colId xmlns:a16="http://schemas.microsoft.com/office/drawing/2014/main" val="20000"/>
                        </a:ext>
                      </a:extLst>
                    </a:gridCol>
                    <a:gridCol w="4030216">
                      <a:extLst>
                        <a:ext uri="{9D8B030D-6E8A-4147-A177-3AD203B41FA5}">
                          <a16:colId xmlns:a16="http://schemas.microsoft.com/office/drawing/2014/main" val="20001"/>
                        </a:ext>
                      </a:extLst>
                    </a:gridCol>
                  </a:tblGrid>
                  <a:tr h="30480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04000" r="-115478" b="-1192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r>
                            <a:rPr kumimoji="1" lang="en-US" altLang="ja-JP" sz="1400" dirty="0">
                              <a:latin typeface="+mj-lt"/>
                            </a:rPr>
                            <a:t>Error detection code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CRC-16-CCITT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774282663"/>
                      </a:ext>
                    </a:extLst>
                  </a:tr>
                  <a:tr h="304800">
                    <a:tc>
                      <a:txBody>
                        <a:bodyPr/>
                        <a:lstStyle/>
                        <a:p>
                          <a:r>
                            <a:rPr kumimoji="1" lang="en-US" altLang="ja-JP" sz="1400" dirty="0">
                              <a:latin typeface="+mj-lt"/>
                            </a:rPr>
                            <a:t>Inner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518160">
                    <a:tc>
                      <a:txBody>
                        <a:bodyPr/>
                        <a:lstStyle/>
                        <a:p>
                          <a:r>
                            <a:rPr kumimoji="1" lang="en-US" altLang="ja-JP" sz="1400" dirty="0">
                              <a:latin typeface="+mj-lt"/>
                            </a:rPr>
                            <a:t>Outer 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(54,46), (54,38), (54,28), (54,14) shortened Reed-Solomon (</a:t>
                          </a:r>
                          <a:r>
                            <a:rPr kumimoji="1" lang="en-US" altLang="ja-JP" sz="1400" dirty="0" err="1">
                              <a:latin typeface="+mj-lt"/>
                            </a:rPr>
                            <a:t>sRS</a:t>
                          </a:r>
                          <a:r>
                            <a:rPr kumimoji="1" lang="en-US" altLang="ja-JP" sz="1400" dirty="0">
                              <a:latin typeface="+mj-lt"/>
                            </a:rPr>
                            <a:t>) Codes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803827867"/>
                      </a:ext>
                    </a:extLst>
                  </a:tr>
                  <a:tr h="304800">
                    <a:tc>
                      <a:txBody>
                        <a:bodyPr/>
                        <a:lstStyle/>
                        <a:p>
                          <a:r>
                            <a:rPr kumimoji="1" lang="en-US" altLang="ja-JP" sz="1400" dirty="0">
                              <a:latin typeface="+mj-lt"/>
                            </a:rPr>
                            <a:t>Slot length</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en-US" altLang="ja-JP" sz="1400" dirty="0">
                              <a:latin typeface="+mj-lt"/>
                            </a:rPr>
                            <a:t>1.0 </a:t>
                          </a:r>
                          <a:r>
                            <a:rPr kumimoji="1" lang="en-US" altLang="ja-JP" sz="1400" dirty="0" err="1">
                              <a:latin typeface="+mj-lt"/>
                            </a:rPr>
                            <a:t>ms</a:t>
                          </a:r>
                          <a:endParaRPr kumimoji="1" lang="en-US" altLang="ja-JP"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5"/>
                      </a:ext>
                    </a:extLst>
                  </a:tr>
                  <a:tr h="304800">
                    <a:tc>
                      <a:txBody>
                        <a:bodyPr/>
                        <a:lstStyle/>
                        <a:p>
                          <a:r>
                            <a:rPr kumimoji="1" lang="en-US" altLang="ja-JP" sz="1400" dirty="0">
                              <a:latin typeface="+mj-lt"/>
                            </a:rPr>
                            <a:t>PSDU data rate</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kumimoji="1" lang="en-US" altLang="ja-JP" sz="1400" dirty="0">
                              <a:latin typeface="+mj-lt"/>
                            </a:rPr>
                            <a:t>125 Mbps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132745662"/>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976000" r="-115478" b="-3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076000" r="-115478" b="-2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1176000" r="-115478" b="-1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9 </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ARQ scheme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Stop and wait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841926426"/>
                      </a:ext>
                    </a:extLst>
                  </a:tr>
                </a:tbl>
              </a:graphicData>
            </a:graphic>
          </p:graphicFrame>
        </mc:Fallback>
      </mc:AlternateContent>
      <p:sp>
        <p:nvSpPr>
          <p:cNvPr id="6" name="テキスト ボックス 5">
            <a:extLst>
              <a:ext uri="{FF2B5EF4-FFF2-40B4-BE49-F238E27FC236}">
                <a16:creationId xmlns:a16="http://schemas.microsoft.com/office/drawing/2014/main" id="{38E75C3A-F5A0-B057-5B7A-022DEF2C716C}"/>
              </a:ext>
            </a:extLst>
          </p:cNvPr>
          <p:cNvSpPr txBox="1"/>
          <p:nvPr/>
        </p:nvSpPr>
        <p:spPr>
          <a:xfrm>
            <a:off x="685800" y="5879248"/>
            <a:ext cx="7848872" cy="646331"/>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ea typeface="+mj-ea"/>
              </a:rPr>
              <a:t>This presentation evaluated average delay and PSDU throughput in addition to previous one</a:t>
            </a:r>
            <a:endParaRPr kumimoji="1" lang="ja-JP" altLang="en-US" dirty="0">
              <a:latin typeface="+mj-lt"/>
              <a:ea typeface="+mj-ea"/>
            </a:endParaRPr>
          </a:p>
        </p:txBody>
      </p:sp>
    </p:spTree>
    <p:extLst>
      <p:ext uri="{BB962C8B-B14F-4D97-AF65-F5344CB8AC3E}">
        <p14:creationId xmlns:p14="http://schemas.microsoft.com/office/powerpoint/2010/main" val="3608074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D1D68-3F1B-1188-F35E-715ADAE43FF2}"/>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A264551-762A-B012-21FE-FADAA59BFFD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12</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E18DFE24-109F-E522-A353-70ABC199A1DA}"/>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BF905BE0-9B46-E29E-6995-2F9515E41D93}"/>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41B23FBD-8212-812B-325B-2E8599CF9C67}"/>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689E34CF-1B76-D3D2-C3B8-A8C63A1F5646}"/>
                  </a:ext>
                </a:extLst>
              </p:cNvPr>
              <p:cNvSpPr txBox="1"/>
              <p:nvPr/>
            </p:nvSpPr>
            <p:spPr>
              <a:xfrm>
                <a:off x="762000" y="5661248"/>
                <a:ext cx="7696200"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689E34CF-1B76-D3D2-C3B8-A8C63A1F5646}"/>
                  </a:ext>
                </a:extLst>
              </p:cNvPr>
              <p:cNvSpPr txBox="1">
                <a:spLocks noRot="1" noChangeAspect="1" noMove="1" noResize="1" noEditPoints="1" noAdjustHandles="1" noChangeArrowheads="1" noChangeShapeType="1" noTextEdit="1"/>
              </p:cNvSpPr>
              <p:nvPr/>
            </p:nvSpPr>
            <p:spPr>
              <a:xfrm>
                <a:off x="762000" y="5661248"/>
                <a:ext cx="7696200" cy="400110"/>
              </a:xfrm>
              <a:prstGeom prst="rect">
                <a:avLst/>
              </a:prstGeom>
              <a:blipFill>
                <a:blip r:embed="rId3"/>
                <a:stretch>
                  <a:fillRect t="-9231" b="-27692"/>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BF337C0E-E362-8D55-F5E4-27E5465C5EA8}"/>
              </a:ext>
            </a:extLst>
          </p:cNvPr>
          <p:cNvPicPr>
            <a:picLocks noChangeAspect="1"/>
          </p:cNvPicPr>
          <p:nvPr/>
        </p:nvPicPr>
        <p:blipFill>
          <a:blip r:embed="rId4"/>
          <a:stretch>
            <a:fillRect/>
          </a:stretch>
        </p:blipFill>
        <p:spPr>
          <a:xfrm>
            <a:off x="342900" y="1752600"/>
            <a:ext cx="8458200" cy="3847306"/>
          </a:xfrm>
          <a:prstGeom prst="rect">
            <a:avLst/>
          </a:prstGeom>
        </p:spPr>
      </p:pic>
    </p:spTree>
    <p:extLst>
      <p:ext uri="{BB962C8B-B14F-4D97-AF65-F5344CB8AC3E}">
        <p14:creationId xmlns:p14="http://schemas.microsoft.com/office/powerpoint/2010/main" val="71081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CC8DF-8491-DFF2-81E2-6F101CF0A36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4CCCFDA-DD0C-2421-5D2A-A2D9DB65734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13</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4E5A3199-E115-273D-BAE7-2D16CBBB22F4}"/>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3FE352F8-4FBF-B2EE-C410-C5AA8F36BD43}"/>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B26B2C7F-B7BD-A098-E0AC-7F459FDAF536}"/>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B6C11FA6-EC22-11EC-5CC5-603806BC4E98}"/>
                  </a:ext>
                </a:extLst>
              </p:cNvPr>
              <p:cNvSpPr txBox="1"/>
              <p:nvPr/>
            </p:nvSpPr>
            <p:spPr>
              <a:xfrm>
                <a:off x="762000" y="5661248"/>
                <a:ext cx="7696200"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PSDU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B6C11FA6-EC22-11EC-5CC5-603806BC4E98}"/>
                  </a:ext>
                </a:extLst>
              </p:cNvPr>
              <p:cNvSpPr txBox="1">
                <a:spLocks noRot="1" noChangeAspect="1" noMove="1" noResize="1" noEditPoints="1" noAdjustHandles="1" noChangeArrowheads="1" noChangeShapeType="1" noTextEdit="1"/>
              </p:cNvSpPr>
              <p:nvPr/>
            </p:nvSpPr>
            <p:spPr>
              <a:xfrm>
                <a:off x="762000" y="5661248"/>
                <a:ext cx="7696200" cy="400110"/>
              </a:xfrm>
              <a:prstGeom prst="rect">
                <a:avLst/>
              </a:prstGeom>
              <a:blipFill>
                <a:blip r:embed="rId3"/>
                <a:stretch>
                  <a:fillRect t="-9231" b="-27692"/>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D62CB697-C89F-FBC2-B503-964A17AE1444}"/>
              </a:ext>
            </a:extLst>
          </p:cNvPr>
          <p:cNvPicPr>
            <a:picLocks noChangeAspect="1"/>
          </p:cNvPicPr>
          <p:nvPr/>
        </p:nvPicPr>
        <p:blipFill>
          <a:blip r:embed="rId4"/>
          <a:stretch>
            <a:fillRect/>
          </a:stretch>
        </p:blipFill>
        <p:spPr>
          <a:xfrm>
            <a:off x="342900" y="1743472"/>
            <a:ext cx="8458200" cy="3847306"/>
          </a:xfrm>
          <a:prstGeom prst="rect">
            <a:avLst/>
          </a:prstGeom>
        </p:spPr>
      </p:pic>
    </p:spTree>
    <p:extLst>
      <p:ext uri="{BB962C8B-B14F-4D97-AF65-F5344CB8AC3E}">
        <p14:creationId xmlns:p14="http://schemas.microsoft.com/office/powerpoint/2010/main" val="1677167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AF396-772E-5134-6E8E-AAB21A9AC60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01B75D0-88B6-E638-623A-CEBDC82417E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14</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182A4835-0358-FA7C-8664-CC3DDE8E2EAF}"/>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7B882435-93B1-03B2-004F-FBEEFBE49B93}"/>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F8628394-8632-2AB7-FB49-4DBA58E47585}"/>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FE0D8A65-E5EB-BFBE-EF1F-CD81EE71D6C1}"/>
                  </a:ext>
                </a:extLst>
              </p:cNvPr>
              <p:cNvSpPr txBox="1"/>
              <p:nvPr/>
            </p:nvSpPr>
            <p:spPr>
              <a:xfrm>
                <a:off x="762000" y="5661248"/>
                <a:ext cx="7696200" cy="400110"/>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FE0D8A65-E5EB-BFBE-EF1F-CD81EE71D6C1}"/>
                  </a:ext>
                </a:extLst>
              </p:cNvPr>
              <p:cNvSpPr txBox="1">
                <a:spLocks noRot="1" noChangeAspect="1" noMove="1" noResize="1" noEditPoints="1" noAdjustHandles="1" noChangeArrowheads="1" noChangeShapeType="1" noTextEdit="1"/>
              </p:cNvSpPr>
              <p:nvPr/>
            </p:nvSpPr>
            <p:spPr>
              <a:xfrm>
                <a:off x="762000" y="5661248"/>
                <a:ext cx="7696200" cy="400110"/>
              </a:xfrm>
              <a:prstGeom prst="rect">
                <a:avLst/>
              </a:prstGeom>
              <a:blipFill>
                <a:blip r:embed="rId3"/>
                <a:stretch>
                  <a:fillRect t="-9231" b="-27692"/>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EE00A215-1937-469F-3DDD-06FFD9E25EF5}"/>
              </a:ext>
            </a:extLst>
          </p:cNvPr>
          <p:cNvPicPr>
            <a:picLocks noChangeAspect="1"/>
          </p:cNvPicPr>
          <p:nvPr/>
        </p:nvPicPr>
        <p:blipFill>
          <a:blip r:embed="rId4"/>
          <a:stretch>
            <a:fillRect/>
          </a:stretch>
        </p:blipFill>
        <p:spPr>
          <a:xfrm>
            <a:off x="342900" y="1813942"/>
            <a:ext cx="8458200" cy="3847306"/>
          </a:xfrm>
          <a:prstGeom prst="rect">
            <a:avLst/>
          </a:prstGeom>
        </p:spPr>
      </p:pic>
    </p:spTree>
    <p:extLst>
      <p:ext uri="{BB962C8B-B14F-4D97-AF65-F5344CB8AC3E}">
        <p14:creationId xmlns:p14="http://schemas.microsoft.com/office/powerpoint/2010/main" val="3022468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C148E-8A62-C4B7-6831-0A6D97E81C3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3738C1E-D640-AC62-0584-1E9911F015E5}"/>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15</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7E6EF38E-CC1C-49A6-A228-4FA650E86C49}"/>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A98CC464-F75B-F2D7-C990-68C6B7CFDC6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147564AA-D3F7-9E34-EB13-D00EA0FD41B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3CC37E51-2077-2598-D48F-83E226DBCBAB}"/>
                  </a:ext>
                </a:extLst>
              </p:cNvPr>
              <p:cNvSpPr txBox="1"/>
              <p:nvPr/>
            </p:nvSpPr>
            <p:spPr>
              <a:xfrm>
                <a:off x="762000" y="5661248"/>
                <a:ext cx="7696200"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3CC37E51-2077-2598-D48F-83E226DBCBAB}"/>
                  </a:ext>
                </a:extLst>
              </p:cNvPr>
              <p:cNvSpPr txBox="1">
                <a:spLocks noRot="1" noChangeAspect="1" noMove="1" noResize="1" noEditPoints="1" noAdjustHandles="1" noChangeArrowheads="1" noChangeShapeType="1" noTextEdit="1"/>
              </p:cNvSpPr>
              <p:nvPr/>
            </p:nvSpPr>
            <p:spPr>
              <a:xfrm>
                <a:off x="762000" y="5661248"/>
                <a:ext cx="7696200" cy="400110"/>
              </a:xfrm>
              <a:prstGeom prst="rect">
                <a:avLst/>
              </a:prstGeom>
              <a:blipFill>
                <a:blip r:embed="rId3"/>
                <a:stretch>
                  <a:fillRect t="-9231" b="-27692"/>
                </a:stretch>
              </a:blipFill>
            </p:spPr>
            <p:txBody>
              <a:bodyPr/>
              <a:lstStyle/>
              <a:p>
                <a:r>
                  <a:rPr lang="ja-JP" altLang="en-US">
                    <a:noFill/>
                  </a:rPr>
                  <a:t> </a:t>
                </a:r>
              </a:p>
            </p:txBody>
          </p:sp>
        </mc:Fallback>
      </mc:AlternateContent>
      <p:pic>
        <p:nvPicPr>
          <p:cNvPr id="11" name="図 10">
            <a:extLst>
              <a:ext uri="{FF2B5EF4-FFF2-40B4-BE49-F238E27FC236}">
                <a16:creationId xmlns:a16="http://schemas.microsoft.com/office/drawing/2014/main" id="{409478C4-7AC3-523D-E518-A36F15F43CBB}"/>
              </a:ext>
            </a:extLst>
          </p:cNvPr>
          <p:cNvPicPr>
            <a:picLocks noChangeAspect="1"/>
          </p:cNvPicPr>
          <p:nvPr/>
        </p:nvPicPr>
        <p:blipFill>
          <a:blip r:embed="rId4"/>
          <a:stretch>
            <a:fillRect/>
          </a:stretch>
        </p:blipFill>
        <p:spPr>
          <a:xfrm>
            <a:off x="233772" y="1706839"/>
            <a:ext cx="8676456" cy="3946582"/>
          </a:xfrm>
          <a:prstGeom prst="rect">
            <a:avLst/>
          </a:prstGeom>
        </p:spPr>
      </p:pic>
    </p:spTree>
    <p:extLst>
      <p:ext uri="{BB962C8B-B14F-4D97-AF65-F5344CB8AC3E}">
        <p14:creationId xmlns:p14="http://schemas.microsoft.com/office/powerpoint/2010/main" val="3027375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C66A7-F36B-86A0-4A02-A3A691AE409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C633B62-3473-B694-83DC-13B766AA6E74}"/>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16</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B6A47DBD-114E-19D4-5712-7ECC3EF28101}"/>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97B196F6-9116-933E-41EC-94013BF4B36D}"/>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9B7843AC-1AF3-A496-B65D-E6ADD60B826E}"/>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FA5B4E9F-CC8D-FBBF-6C35-0CA70DD6626B}"/>
                  </a:ext>
                </a:extLst>
              </p:cNvPr>
              <p:cNvSpPr txBox="1"/>
              <p:nvPr/>
            </p:nvSpPr>
            <p:spPr>
              <a:xfrm>
                <a:off x="762000" y="5661248"/>
                <a:ext cx="7696200" cy="400110"/>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PSDU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FA5B4E9F-CC8D-FBBF-6C35-0CA70DD6626B}"/>
                  </a:ext>
                </a:extLst>
              </p:cNvPr>
              <p:cNvSpPr txBox="1">
                <a:spLocks noRot="1" noChangeAspect="1" noMove="1" noResize="1" noEditPoints="1" noAdjustHandles="1" noChangeArrowheads="1" noChangeShapeType="1" noTextEdit="1"/>
              </p:cNvSpPr>
              <p:nvPr/>
            </p:nvSpPr>
            <p:spPr>
              <a:xfrm>
                <a:off x="762000" y="5661248"/>
                <a:ext cx="7696200" cy="400110"/>
              </a:xfrm>
              <a:prstGeom prst="rect">
                <a:avLst/>
              </a:prstGeom>
              <a:blipFill>
                <a:blip r:embed="rId3"/>
                <a:stretch>
                  <a:fillRect t="-9231" b="-27692"/>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F55399A1-9B2E-D0DB-696F-49A86489C5BA}"/>
              </a:ext>
            </a:extLst>
          </p:cNvPr>
          <p:cNvPicPr>
            <a:picLocks noChangeAspect="1"/>
          </p:cNvPicPr>
          <p:nvPr/>
        </p:nvPicPr>
        <p:blipFill>
          <a:blip r:embed="rId4"/>
          <a:stretch>
            <a:fillRect/>
          </a:stretch>
        </p:blipFill>
        <p:spPr>
          <a:xfrm>
            <a:off x="233772" y="1713840"/>
            <a:ext cx="8676456" cy="3946582"/>
          </a:xfrm>
          <a:prstGeom prst="rect">
            <a:avLst/>
          </a:prstGeom>
        </p:spPr>
      </p:pic>
    </p:spTree>
    <p:extLst>
      <p:ext uri="{BB962C8B-B14F-4D97-AF65-F5344CB8AC3E}">
        <p14:creationId xmlns:p14="http://schemas.microsoft.com/office/powerpoint/2010/main" val="294572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28915-AAB8-83DB-8BFB-5882A0394E6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31705C9-14AD-76E3-167C-6298033AFAC0}"/>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17</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183904EE-B03A-7AAF-D155-3FC5C650E0B9}"/>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688C3E61-B58A-638E-71F3-589C0827EDD7}"/>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93414A5E-BF5C-919D-7B6E-72C3E97DCFD2}"/>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2A566D55-6AB8-F6C5-67F8-550A2E566C60}"/>
                  </a:ext>
                </a:extLst>
              </p:cNvPr>
              <p:cNvSpPr txBox="1"/>
              <p:nvPr/>
            </p:nvSpPr>
            <p:spPr>
              <a:xfrm>
                <a:off x="762000" y="5661248"/>
                <a:ext cx="7696200" cy="400110"/>
              </a:xfrm>
              <a:prstGeom prst="rect">
                <a:avLst/>
              </a:prstGeom>
              <a:noFill/>
            </p:spPr>
            <p:txBody>
              <a:bodyPr wrap="square" rtlCol="0">
                <a:spAutoFit/>
              </a:bodyPr>
              <a:lstStyle/>
              <a:p>
                <a:pPr algn="ctr"/>
                <a:r>
                  <a:rPr lang="en-US" altLang="ja-JP" sz="2000" dirty="0">
                    <a:latin typeface="Times New Roman" panose="02020603050405020304" pitchFamily="18" charset="0"/>
                    <a:cs typeface="Times New Roman" panose="02020603050405020304" pitchFamily="18" charset="0"/>
                  </a:rPr>
                  <a:t>Average delay</a:t>
                </a:r>
                <a:r>
                  <a:rPr kumimoji="1" lang="en-US" altLang="ja-JP" sz="2000" dirty="0">
                    <a:latin typeface="Times New Roman" panose="02020603050405020304" pitchFamily="18" charset="0"/>
                    <a:cs typeface="Times New Roman" panose="02020603050405020304" pitchFamily="18" charset="0"/>
                  </a:rPr>
                  <a: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a:t>
                </a:r>
                <a:r>
                  <a:rPr lang="en-US" altLang="ja-JP" sz="2000" dirty="0">
                    <a:latin typeface="Times New Roman" panose="02020603050405020304" pitchFamily="18" charset="0"/>
                    <a:cs typeface="Times New Roman" panose="02020603050405020304" pitchFamily="18" charset="0"/>
                  </a:rPr>
                  <a:t>BC</a:t>
                </a:r>
                <a:r>
                  <a:rPr kumimoji="1" lang="en-US" altLang="ja-JP" sz="2000" dirty="0">
                    <a:latin typeface="Times New Roman" panose="02020603050405020304" pitchFamily="18" charset="0"/>
                    <a:cs typeface="Times New Roman" panose="02020603050405020304" pitchFamily="18" charset="0"/>
                  </a:rPr>
                  <a:t>C</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2A566D55-6AB8-F6C5-67F8-550A2E566C60}"/>
                  </a:ext>
                </a:extLst>
              </p:cNvPr>
              <p:cNvSpPr txBox="1">
                <a:spLocks noRot="1" noChangeAspect="1" noMove="1" noResize="1" noEditPoints="1" noAdjustHandles="1" noChangeArrowheads="1" noChangeShapeType="1" noTextEdit="1"/>
              </p:cNvSpPr>
              <p:nvPr/>
            </p:nvSpPr>
            <p:spPr>
              <a:xfrm>
                <a:off x="762000" y="5661248"/>
                <a:ext cx="7696200" cy="400110"/>
              </a:xfrm>
              <a:prstGeom prst="rect">
                <a:avLst/>
              </a:prstGeom>
              <a:blipFill>
                <a:blip r:embed="rId3"/>
                <a:stretch>
                  <a:fillRect t="-9231" b="-27692"/>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6BA9174C-0134-2C45-236C-B4FA27E0260D}"/>
              </a:ext>
            </a:extLst>
          </p:cNvPr>
          <p:cNvPicPr>
            <a:picLocks noChangeAspect="1"/>
          </p:cNvPicPr>
          <p:nvPr/>
        </p:nvPicPr>
        <p:blipFill>
          <a:blip r:embed="rId4"/>
          <a:stretch>
            <a:fillRect/>
          </a:stretch>
        </p:blipFill>
        <p:spPr>
          <a:xfrm>
            <a:off x="139385" y="1628800"/>
            <a:ext cx="8865230" cy="4032448"/>
          </a:xfrm>
          <a:prstGeom prst="rect">
            <a:avLst/>
          </a:prstGeom>
        </p:spPr>
      </p:pic>
    </p:spTree>
    <p:extLst>
      <p:ext uri="{BB962C8B-B14F-4D97-AF65-F5344CB8AC3E}">
        <p14:creationId xmlns:p14="http://schemas.microsoft.com/office/powerpoint/2010/main" val="643038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75B8F0-7220-4089-C4A9-C18C8E0FFA3C}"/>
              </a:ext>
            </a:extLst>
          </p:cNvPr>
          <p:cNvSpPr>
            <a:spLocks noGrp="1"/>
          </p:cNvSpPr>
          <p:nvPr>
            <p:ph type="title"/>
          </p:nvPr>
        </p:nvSpPr>
        <p:spPr>
          <a:xfrm>
            <a:off x="723900" y="620688"/>
            <a:ext cx="7772400" cy="1066800"/>
          </a:xfrm>
        </p:spPr>
        <p:txBody>
          <a:bodyPr/>
          <a:lstStyle/>
          <a:p>
            <a:r>
              <a:rPr kumimoji="1" lang="en-US" altLang="ja-JP" dirty="0"/>
              <a:t>Conclusion</a:t>
            </a:r>
            <a:endParaRPr kumimoji="1" lang="ja-JP" altLang="en-US" dirty="0"/>
          </a:p>
        </p:txBody>
      </p:sp>
      <p:sp>
        <p:nvSpPr>
          <p:cNvPr id="3" name="スライド番号プレースホルダー 2">
            <a:extLst>
              <a:ext uri="{FF2B5EF4-FFF2-40B4-BE49-F238E27FC236}">
                <a16:creationId xmlns:a16="http://schemas.microsoft.com/office/drawing/2014/main" id="{6C56E7A5-8F87-0C0E-CC06-24B043FD0A5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18</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77B756F6-16B9-6419-DDA2-DDF27B907E36}"/>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41D49636-59EE-CE9B-674B-50676E0BA89C}"/>
              </a:ext>
            </a:extLst>
          </p:cNvPr>
          <p:cNvSpPr>
            <a:spLocks noGrp="1"/>
          </p:cNvSpPr>
          <p:nvPr>
            <p:ph type="ftr" sz="quarter" idx="3"/>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377D4FE9-7B1B-811B-FCE5-49DE107C1FC5}"/>
                  </a:ext>
                </a:extLst>
              </p:cNvPr>
              <p:cNvSpPr txBox="1"/>
              <p:nvPr/>
            </p:nvSpPr>
            <p:spPr>
              <a:xfrm>
                <a:off x="377534" y="1699913"/>
                <a:ext cx="8388932" cy="4093428"/>
              </a:xfrm>
              <a:prstGeom prst="rect">
                <a:avLst/>
              </a:prstGeom>
              <a:noFill/>
            </p:spPr>
            <p:txBody>
              <a:bodyPr wrap="square" rtlCol="0">
                <a:spAutoFit/>
              </a:bodyPr>
              <a:lstStyle/>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I</a:t>
                </a:r>
                <a:r>
                  <a:rPr kumimoji="1" lang="en-US" altLang="ja-JP" sz="2000" dirty="0">
                    <a:latin typeface="Times New Roman" panose="02020603050405020304" pitchFamily="18" charset="0"/>
                    <a:cs typeface="Times New Roman" panose="02020603050405020304" pitchFamily="18" charset="0"/>
                  </a:rPr>
                  <a:t>n the case of LDPC, performance of HARQ has better than that of ARQ</a:t>
                </a:r>
              </a:p>
              <a:p>
                <a:pPr marL="342900" indent="-342900">
                  <a:buFont typeface="Arial" panose="020B0604020202020204" pitchFamily="34" charset="0"/>
                  <a:buChar char="•"/>
                </a:pPr>
                <a:endParaRPr lang="en-US" altLang="ja-JP" sz="2000" dirty="0">
                  <a:latin typeface="+mj-lt"/>
                  <a:ea typeface="+mj-ea"/>
                </a:endParaRPr>
              </a:p>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I</a:t>
                </a:r>
                <a:r>
                  <a:rPr kumimoji="1" lang="en-US" altLang="ja-JP" sz="2000" dirty="0">
                    <a:latin typeface="Times New Roman" panose="02020603050405020304" pitchFamily="18" charset="0"/>
                    <a:cs typeface="Times New Roman" panose="02020603050405020304" pitchFamily="18" charset="0"/>
                  </a:rPr>
                  <a:t>n the case of </a:t>
                </a:r>
                <a:r>
                  <a:rPr lang="en-US" altLang="ja-JP" sz="2000" dirty="0">
                    <a:latin typeface="Times New Roman" panose="02020603050405020304" pitchFamily="18" charset="0"/>
                    <a:cs typeface="Times New Roman" panose="02020603050405020304" pitchFamily="18" charset="0"/>
                  </a:rPr>
                  <a:t>BCC</a:t>
                </a:r>
                <a:r>
                  <a:rPr kumimoji="1" lang="en-US" altLang="ja-JP" sz="2000" dirty="0">
                    <a:latin typeface="Times New Roman" panose="02020603050405020304" pitchFamily="18" charset="0"/>
                    <a:cs typeface="Times New Roman" panose="02020603050405020304" pitchFamily="18" charset="0"/>
                  </a:rPr>
                  <a:t>, </a:t>
                </a:r>
                <a:r>
                  <a:rPr lang="en-US" altLang="ja-JP" sz="2000" dirty="0">
                    <a:latin typeface="Times New Roman" panose="02020603050405020304" pitchFamily="18" charset="0"/>
                    <a:cs typeface="Times New Roman" panose="02020603050405020304" pitchFamily="18" charset="0"/>
                  </a:rPr>
                  <a:t>performance of HARQ has much better than that of ARQ in very low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lang="en-US" altLang="ja-JP" sz="2000" dirty="0">
                    <a:latin typeface="Times New Roman" panose="02020603050405020304" pitchFamily="18" charset="0"/>
                    <a:cs typeface="Times New Roman" panose="02020603050405020304" pitchFamily="18" charset="0"/>
                  </a:rPr>
                  <a:t> areas</a:t>
                </a:r>
              </a:p>
              <a:p>
                <a:pPr marL="800100" lvl="1" indent="-342900">
                  <a:buFont typeface="Wingdings" panose="05000000000000000000" pitchFamily="2" charset="2"/>
                  <a:buChar char="Ø"/>
                </a:pPr>
                <a:endParaRPr kumimoji="1" lang="en-US" altLang="ja-JP" sz="20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kumimoji="1" lang="en-US" altLang="ja-JP" sz="2000" dirty="0">
                    <a:latin typeface="Times New Roman" panose="02020603050405020304" pitchFamily="18" charset="0"/>
                    <a:cs typeface="Times New Roman" panose="02020603050405020304" pitchFamily="18" charset="0"/>
                  </a:rPr>
                  <a:t>Especially PSDU throughput is several tens of Mbps or more and average delay is several </a:t>
                </a:r>
                <a:r>
                  <a:rPr kumimoji="1" lang="en-US" altLang="ja-JP" sz="2000" dirty="0" err="1">
                    <a:latin typeface="Times New Roman" panose="02020603050405020304" pitchFamily="18" charset="0"/>
                    <a:cs typeface="Times New Roman" panose="02020603050405020304" pitchFamily="18" charset="0"/>
                  </a:rPr>
                  <a:t>ms</a:t>
                </a:r>
                <a:r>
                  <a:rPr kumimoji="1" lang="en-US" altLang="ja-JP" sz="2000" dirty="0">
                    <a:latin typeface="Times New Roman" panose="02020603050405020304" pitchFamily="18" charset="0"/>
                    <a:cs typeface="Times New Roman" panose="02020603050405020304" pitchFamily="18" charset="0"/>
                  </a:rPr>
                  <a:t> or less</a:t>
                </a:r>
              </a:p>
              <a:p>
                <a:pPr marL="342900" indent="-342900">
                  <a:buFont typeface="Arial" panose="020B0604020202020204" pitchFamily="34" charset="0"/>
                  <a:buChar char="•"/>
                </a:pPr>
                <a:endParaRPr lang="en-US" altLang="ja-JP"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kumimoji="1" lang="en-US" altLang="ja-JP" sz="2000" dirty="0">
                    <a:latin typeface="Times New Roman" panose="02020603050405020304" pitchFamily="18" charset="0"/>
                    <a:cs typeface="Times New Roman" panose="02020603050405020304" pitchFamily="18" charset="0"/>
                  </a:rPr>
                  <a:t>The case of </a:t>
                </a:r>
                <a:r>
                  <a:rPr lang="en-US" altLang="ja-JP" sz="2000" dirty="0">
                    <a:latin typeface="Times New Roman" panose="02020603050405020304" pitchFamily="18" charset="0"/>
                    <a:cs typeface="Times New Roman" panose="02020603050405020304" pitchFamily="18" charset="0"/>
                  </a:rPr>
                  <a:t>BCC</a:t>
                </a:r>
                <a:r>
                  <a:rPr kumimoji="1" lang="en-US" altLang="ja-JP" sz="2000" dirty="0">
                    <a:latin typeface="Times New Roman" panose="02020603050405020304" pitchFamily="18" charset="0"/>
                    <a:cs typeface="Times New Roman" panose="02020603050405020304" pitchFamily="18" charset="0"/>
                  </a:rPr>
                  <a:t> with HARQ significantly improved </a:t>
                </a:r>
                <a:r>
                  <a:rPr lang="en-US" altLang="ja-JP" sz="2000" dirty="0">
                    <a:latin typeface="Times New Roman" panose="02020603050405020304" pitchFamily="18" charset="0"/>
                    <a:cs typeface="Times New Roman" panose="02020603050405020304" pitchFamily="18" charset="0"/>
                  </a:rPr>
                  <a:t>than the case of LDPC with ARQ and HARQ</a:t>
                </a:r>
              </a:p>
              <a:p>
                <a:pPr marL="800100" lvl="1" indent="-342900">
                  <a:buFont typeface="Wingdings" panose="05000000000000000000" pitchFamily="2" charset="2"/>
                  <a:buChar char="Ø"/>
                </a:pPr>
                <a:r>
                  <a:rPr kumimoji="1" lang="en-US" altLang="ja-JP" sz="2000" dirty="0">
                    <a:latin typeface="Times New Roman" panose="02020603050405020304" pitchFamily="18" charset="0"/>
                    <a:cs typeface="Times New Roman" panose="02020603050405020304" pitchFamily="18" charset="0"/>
                  </a:rPr>
                  <a:t>It was shown that sufficient performance was obtained even in the low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region, and that this can be used in applications requiring high dependability.</a:t>
                </a:r>
              </a:p>
            </p:txBody>
          </p:sp>
        </mc:Choice>
        <mc:Fallback>
          <p:sp>
            <p:nvSpPr>
              <p:cNvPr id="6" name="テキスト ボックス 5">
                <a:extLst>
                  <a:ext uri="{FF2B5EF4-FFF2-40B4-BE49-F238E27FC236}">
                    <a16:creationId xmlns:a16="http://schemas.microsoft.com/office/drawing/2014/main" id="{377D4FE9-7B1B-811B-FCE5-49DE107C1FC5}"/>
                  </a:ext>
                </a:extLst>
              </p:cNvPr>
              <p:cNvSpPr txBox="1">
                <a:spLocks noRot="1" noChangeAspect="1" noMove="1" noResize="1" noEditPoints="1" noAdjustHandles="1" noChangeArrowheads="1" noChangeShapeType="1" noTextEdit="1"/>
              </p:cNvSpPr>
              <p:nvPr/>
            </p:nvSpPr>
            <p:spPr>
              <a:xfrm>
                <a:off x="377534" y="1699913"/>
                <a:ext cx="8388932" cy="4093428"/>
              </a:xfrm>
              <a:prstGeom prst="rect">
                <a:avLst/>
              </a:prstGeom>
              <a:blipFill>
                <a:blip r:embed="rId3"/>
                <a:stretch>
                  <a:fillRect l="-654" t="-894" r="-363" b="-178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70494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3359065-1F6D-3AA7-0E03-CC72C87297C5}"/>
              </a:ext>
            </a:extLst>
          </p:cNvPr>
          <p:cNvSpPr>
            <a:spLocks noGrp="1"/>
          </p:cNvSpPr>
          <p:nvPr>
            <p:ph type="dt" idx="10"/>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3" name="フッター プレースホルダー 2">
            <a:extLst>
              <a:ext uri="{FF2B5EF4-FFF2-40B4-BE49-F238E27FC236}">
                <a16:creationId xmlns:a16="http://schemas.microsoft.com/office/drawing/2014/main" id="{3A593160-71CF-0865-DBCA-99B17AC33FF6}"/>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4" name="スライド番号プレースホルダー 3">
            <a:extLst>
              <a:ext uri="{FF2B5EF4-FFF2-40B4-BE49-F238E27FC236}">
                <a16:creationId xmlns:a16="http://schemas.microsoft.com/office/drawing/2014/main" id="{5519D34B-8FEB-C199-6C3F-B5B093B6269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5" name="テキスト ボックス 2">
            <a:extLst>
              <a:ext uri="{FF2B5EF4-FFF2-40B4-BE49-F238E27FC236}">
                <a16:creationId xmlns:a16="http://schemas.microsoft.com/office/drawing/2014/main" id="{E7991C5D-D96F-D1A2-1EA0-D41315C0273E}"/>
              </a:ext>
            </a:extLst>
          </p:cNvPr>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Tree>
    <p:extLst>
      <p:ext uri="{BB962C8B-B14F-4D97-AF65-F5344CB8AC3E}">
        <p14:creationId xmlns:p14="http://schemas.microsoft.com/office/powerpoint/2010/main" val="203028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1190837" y="1268760"/>
            <a:ext cx="6838528" cy="1470025"/>
          </a:xfrm>
        </p:spPr>
        <p:txBody>
          <a:bodyPr>
            <a:normAutofit fontScale="90000"/>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Hybrid ARQ Scheme for High QoS Packets in High Class of Coexistence of IEEE 802.15.6ma</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962026" y="2924944"/>
            <a:ext cx="7296150" cy="1752600"/>
          </a:xfrm>
        </p:spPr>
        <p:txBody>
          <a:bodyPr/>
          <a:lstStyle/>
          <a:p>
            <a:r>
              <a:rPr kumimoji="1" lang="en-US" altLang="ja-JP" sz="2400" dirty="0"/>
              <a:t>September 2024,</a:t>
            </a:r>
          </a:p>
          <a:p>
            <a:r>
              <a:rPr kumimoji="1" lang="en-US" altLang="ja-JP" sz="2400" dirty="0"/>
              <a:t>Hybrid Session,</a:t>
            </a:r>
          </a:p>
          <a:p>
            <a:r>
              <a:rPr kumimoji="1" lang="en-US" altLang="ja-JP" sz="2400" dirty="0"/>
              <a:t>Hyatt Regency - Vancouver, BC </a:t>
            </a:r>
          </a:p>
          <a:p>
            <a:r>
              <a:rPr kumimoji="1" lang="en-US" altLang="ja-JP" sz="2400" dirty="0"/>
              <a:t>Kento Takabayashi</a:t>
            </a:r>
            <a:r>
              <a:rPr kumimoji="1" lang="en-US" altLang="ja-JP" sz="2400" baseline="30000" dirty="0"/>
              <a:t> (1)</a:t>
            </a:r>
            <a:r>
              <a:rPr kumimoji="1" lang="en-US" altLang="ja-JP" sz="2400" dirty="0">
                <a:sym typeface="Times New Roman"/>
              </a:rPr>
              <a:t>, Daisuke </a:t>
            </a:r>
            <a:r>
              <a:rPr kumimoji="1" lang="en-US" altLang="ja-JP" sz="2400" dirty="0" err="1">
                <a:sym typeface="Times New Roman"/>
              </a:rPr>
              <a:t>Anzai</a:t>
            </a:r>
            <a:r>
              <a:rPr kumimoji="1" lang="en-US" altLang="ja-JP" sz="2400" baseline="30000" dirty="0"/>
              <a:t>(2)</a:t>
            </a:r>
            <a:r>
              <a:rPr kumimoji="1" lang="en-US" altLang="ja-JP" sz="2400" dirty="0">
                <a:sym typeface="Times New Roman"/>
              </a:rPr>
              <a:t>, Ryuji Kohno</a:t>
            </a:r>
            <a:r>
              <a:rPr kumimoji="1" lang="en-US" altLang="ja-JP" sz="2400" baseline="30000" dirty="0"/>
              <a:t>(3,4)</a:t>
            </a:r>
          </a:p>
          <a:p>
            <a:endParaRPr kumimoji="1" lang="en-US" altLang="ja-JP" sz="2000" baseline="30000" dirty="0"/>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defPPr>
              <a:defRPr lang="ja-JP"/>
            </a:defPPr>
            <a:lvl1pPr marL="0" marR="0" lvl="0" indent="0" algn="l" rtl="0" eaLnBrk="0" fontAlgn="base" hangingPunct="0">
              <a:spcBef>
                <a:spcPts val="0"/>
              </a:spcBef>
              <a:spcAft>
                <a:spcPts val="0"/>
              </a:spcAft>
              <a:buSzPts val="1400"/>
              <a:buNone/>
              <a:defRPr kumimoji="1" sz="1400" b="1"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a:xfrm>
            <a:off x="4376062" y="6475413"/>
            <a:ext cx="468078" cy="184666"/>
          </a:xfrm>
        </p:spPr>
        <p:txBody>
          <a:bodyPr/>
          <a:lstStyle/>
          <a:p>
            <a:pPr marL="0" lvl="0" indent="0" algn="ctr" rtl="0">
              <a:spcBef>
                <a:spcPts val="0"/>
              </a:spcBef>
              <a:spcAft>
                <a:spcPts val="0"/>
              </a:spcAft>
              <a:buNone/>
            </a:pPr>
            <a:r>
              <a:rPr lang="en-US" altLang="ja-JP" dirty="0"/>
              <a:t>Slide 2</a:t>
            </a:r>
            <a:endParaRPr altLang="ja-JP"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a:xfrm>
            <a:off x="5004048" y="6475413"/>
            <a:ext cx="3960440" cy="121939"/>
          </a:xfrm>
          <a:prstGeom prst="rect">
            <a:avLst/>
          </a:prstGeom>
          <a:noFill/>
          <a:ln>
            <a:noFill/>
          </a:ln>
        </p:spPr>
        <p:txBody>
          <a:bodyPr spcFirstLastPara="1" wrap="square" lIns="91425" tIns="91425" rIns="91425" bIns="91425" anchor="t" anchorCtr="0">
            <a:noAutofit/>
          </a:bodyPr>
          <a:lstStyle>
            <a:defPPr>
              <a:defRPr lang="ja-JP"/>
            </a:defPPr>
            <a:lvl1pPr marL="0" marR="0" lvl="0" indent="0" algn="r"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6" name="テキスト ボックス 5">
            <a:extLst>
              <a:ext uri="{FF2B5EF4-FFF2-40B4-BE49-F238E27FC236}">
                <a16:creationId xmlns:a16="http://schemas.microsoft.com/office/drawing/2014/main" id="{168E7AF5-684A-E813-9980-916ED75799A6}"/>
              </a:ext>
            </a:extLst>
          </p:cNvPr>
          <p:cNvSpPr txBox="1"/>
          <p:nvPr/>
        </p:nvSpPr>
        <p:spPr>
          <a:xfrm>
            <a:off x="50795" y="5086484"/>
            <a:ext cx="8650534" cy="646331"/>
          </a:xfrm>
          <a:prstGeom prst="rect">
            <a:avLst/>
          </a:prstGeom>
          <a:noFill/>
        </p:spPr>
        <p:txBody>
          <a:bodyPr wrap="square" rtlCol="0">
            <a:spAutoFit/>
          </a:bodyPr>
          <a:lstStyle/>
          <a:p>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(1) </a:t>
            </a:r>
            <a:r>
              <a:rPr kumimoji="0" lang="en-US" altLang="ko-KR" sz="1800" dirty="0">
                <a:solidFill>
                  <a:srgbClr val="000000"/>
                </a:solidFill>
                <a:latin typeface="Times New Roman" pitchFamily="18" charset="0"/>
              </a:rPr>
              <a:t>Toyo University (2) Nagoya Institute of Technology </a:t>
            </a:r>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(3)Yokohama National University  (4) YRP International Alliance Institute</a:t>
            </a:r>
            <a:endParaRPr kumimoji="1" lang="ja-JP" altLang="en-US"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20</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D5973565-75CE-943A-7D46-145B5A50984A}"/>
              </a:ext>
            </a:extLst>
          </p:cNvPr>
          <p:cNvPicPr>
            <a:picLocks noChangeAspect="1"/>
          </p:cNvPicPr>
          <p:nvPr/>
        </p:nvPicPr>
        <p:blipFill>
          <a:blip r:embed="rId3"/>
          <a:stretch>
            <a:fillRect/>
          </a:stretch>
        </p:blipFill>
        <p:spPr>
          <a:xfrm>
            <a:off x="342900" y="1752600"/>
            <a:ext cx="8458200" cy="3847306"/>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C3DC68E3-0775-6BF9-A324-62648C276664}"/>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 with ARQ</a:t>
                </a:r>
                <a:r>
                  <a:rPr lang="en-US" altLang="ja-JP" sz="2000" dirty="0">
                    <a:latin typeface="Times New Roman" panose="02020603050405020304" pitchFamily="18" charset="0"/>
                    <a:cs typeface="Times New Roman" panose="02020603050405020304" pitchFamily="18" charset="0"/>
                  </a:rPr>
                  <a:t> (not proposed HARQ),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C3DC68E3-0775-6BF9-A324-62648C276664}"/>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4"/>
                <a:stretch>
                  <a:fillRect t="-5172"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70689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21</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A1A7A2BD-60A2-04E2-917F-9E6ADC37B0CE}"/>
              </a:ext>
            </a:extLst>
          </p:cNvPr>
          <p:cNvPicPr>
            <a:picLocks noChangeAspect="1"/>
          </p:cNvPicPr>
          <p:nvPr/>
        </p:nvPicPr>
        <p:blipFill>
          <a:blip r:embed="rId3"/>
          <a:stretch>
            <a:fillRect/>
          </a:stretch>
        </p:blipFill>
        <p:spPr>
          <a:xfrm>
            <a:off x="269776" y="1628800"/>
            <a:ext cx="8604448" cy="3913829"/>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FAFFB82-8BFB-BF85-D819-C1B3AD1C6878}"/>
                  </a:ext>
                </a:extLst>
              </p:cNvPr>
              <p:cNvSpPr txBox="1"/>
              <p:nvPr/>
            </p:nvSpPr>
            <p:spPr>
              <a:xfrm>
                <a:off x="616868" y="5715181"/>
                <a:ext cx="7986464"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 with HARQ</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8FAFFB82-8BFB-BF85-D819-C1B3AD1C6878}"/>
                  </a:ext>
                </a:extLst>
              </p:cNvPr>
              <p:cNvSpPr txBox="1">
                <a:spLocks noRot="1" noChangeAspect="1" noMove="1" noResize="1" noEditPoints="1" noAdjustHandles="1" noChangeArrowheads="1" noChangeShapeType="1" noTextEdit="1"/>
              </p:cNvSpPr>
              <p:nvPr/>
            </p:nvSpPr>
            <p:spPr>
              <a:xfrm>
                <a:off x="616868" y="5715181"/>
                <a:ext cx="7986464" cy="707886"/>
              </a:xfrm>
              <a:prstGeom prst="rect">
                <a:avLst/>
              </a:prstGeom>
              <a:blipFill>
                <a:blip r:embed="rId4"/>
                <a:stretch>
                  <a:fillRect t="-5172" r="-534"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600874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22</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EDA3B7EE-FAAE-0AFC-3E40-E92B092185EF}"/>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 with ARQ</a:t>
                </a:r>
                <a:r>
                  <a:rPr lang="en-US" altLang="ja-JP" sz="2000" dirty="0">
                    <a:latin typeface="Times New Roman" panose="02020603050405020304" pitchFamily="18" charset="0"/>
                    <a:cs typeface="Times New Roman" panose="02020603050405020304" pitchFamily="18" charset="0"/>
                  </a:rPr>
                  <a:t> (not proposed HARQ),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EDA3B7EE-FAAE-0AFC-3E40-E92B092185EF}"/>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C293E313-391A-3014-C697-8F277718541E}"/>
              </a:ext>
            </a:extLst>
          </p:cNvPr>
          <p:cNvPicPr>
            <a:picLocks noChangeAspect="1"/>
          </p:cNvPicPr>
          <p:nvPr/>
        </p:nvPicPr>
        <p:blipFill>
          <a:blip r:embed="rId4"/>
          <a:stretch>
            <a:fillRect/>
          </a:stretch>
        </p:blipFill>
        <p:spPr>
          <a:xfrm>
            <a:off x="485800" y="1795376"/>
            <a:ext cx="8172400" cy="3717307"/>
          </a:xfrm>
          <a:prstGeom prst="rect">
            <a:avLst/>
          </a:prstGeom>
        </p:spPr>
      </p:pic>
    </p:spTree>
    <p:extLst>
      <p:ext uri="{BB962C8B-B14F-4D97-AF65-F5344CB8AC3E}">
        <p14:creationId xmlns:p14="http://schemas.microsoft.com/office/powerpoint/2010/main" val="3662456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23</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C19C013B-F1AB-CA1F-34AE-965E223B851B}"/>
              </a:ext>
            </a:extLst>
          </p:cNvPr>
          <p:cNvPicPr>
            <a:picLocks noChangeAspect="1"/>
          </p:cNvPicPr>
          <p:nvPr/>
        </p:nvPicPr>
        <p:blipFill>
          <a:blip r:embed="rId3"/>
          <a:stretch>
            <a:fillRect/>
          </a:stretch>
        </p:blipFill>
        <p:spPr>
          <a:xfrm>
            <a:off x="342900" y="1752600"/>
            <a:ext cx="8458200" cy="3847306"/>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E99CF9E2-7BBF-60A3-D040-8852636A29D1}"/>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 with HARQ</a:t>
                </a:r>
                <a:r>
                  <a:rPr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E99CF9E2-7BBF-60A3-D040-8852636A29D1}"/>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4"/>
                <a:stretch>
                  <a:fillRect l="-554" t="-5172" r="-1425"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743264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24</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9E5910FA-8729-BA1E-2C3A-4D7B1DAED1D5}"/>
              </a:ext>
            </a:extLst>
          </p:cNvPr>
          <p:cNvPicPr>
            <a:picLocks noChangeAspect="1"/>
          </p:cNvPicPr>
          <p:nvPr/>
        </p:nvPicPr>
        <p:blipFill>
          <a:blip r:embed="rId2"/>
          <a:stretch>
            <a:fillRect/>
          </a:stretch>
        </p:blipFill>
        <p:spPr>
          <a:xfrm>
            <a:off x="342900" y="1720220"/>
            <a:ext cx="8458200" cy="3847306"/>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A28DFD38-A768-14DA-E521-CC5D49263077}"/>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Normalized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 with ARQ</a:t>
                </a:r>
                <a:r>
                  <a:rPr lang="en-US" altLang="ja-JP" sz="2000" dirty="0">
                    <a:latin typeface="Times New Roman" panose="02020603050405020304" pitchFamily="18" charset="0"/>
                    <a:cs typeface="Times New Roman" panose="02020603050405020304" pitchFamily="18" charset="0"/>
                  </a:rPr>
                  <a:t> (not proposed HARQ),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A28DFD38-A768-14DA-E521-CC5D49263077}"/>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r="-792"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587528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25</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79BF089C-5E0C-C89E-A3FB-DE15846474E4}"/>
              </a:ext>
            </a:extLst>
          </p:cNvPr>
          <p:cNvPicPr>
            <a:picLocks noChangeAspect="1"/>
          </p:cNvPicPr>
          <p:nvPr/>
        </p:nvPicPr>
        <p:blipFill>
          <a:blip r:embed="rId3"/>
          <a:stretch>
            <a:fillRect/>
          </a:stretch>
        </p:blipFill>
        <p:spPr>
          <a:xfrm>
            <a:off x="342900" y="1628800"/>
            <a:ext cx="8458200" cy="3847306"/>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5A0245E-B172-D263-0B58-1D394E64B434}"/>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Normalized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LDPC with </a:t>
                </a:r>
                <a:r>
                  <a:rPr lang="en-US" altLang="ja-JP" sz="2000" dirty="0">
                    <a:latin typeface="Times New Roman" panose="02020603050405020304" pitchFamily="18" charset="0"/>
                    <a:cs typeface="Times New Roman" panose="02020603050405020304" pitchFamily="18" charset="0"/>
                  </a:rPr>
                  <a:t>HARQ,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75A0245E-B172-D263-0B58-1D394E64B434}"/>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4"/>
                <a:stretch>
                  <a:fillRect t="-5172" r="-792"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99541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26</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157AF476-1982-B34C-24A3-89052909F822}"/>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Normalized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 with ARQ</a:t>
                </a:r>
                <a:r>
                  <a:rPr lang="en-US" altLang="ja-JP" sz="2000" dirty="0">
                    <a:latin typeface="Times New Roman" panose="02020603050405020304" pitchFamily="18" charset="0"/>
                    <a:cs typeface="Times New Roman" panose="02020603050405020304" pitchFamily="18" charset="0"/>
                  </a:rPr>
                  <a:t> (not proposed HARQ),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157AF476-1982-B34C-24A3-89052909F822}"/>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BB58071D-194C-A820-A68B-44100C74C18A}"/>
              </a:ext>
            </a:extLst>
          </p:cNvPr>
          <p:cNvPicPr>
            <a:picLocks noChangeAspect="1"/>
          </p:cNvPicPr>
          <p:nvPr/>
        </p:nvPicPr>
        <p:blipFill>
          <a:blip r:embed="rId4"/>
          <a:stretch>
            <a:fillRect/>
          </a:stretch>
        </p:blipFill>
        <p:spPr>
          <a:xfrm>
            <a:off x="342900" y="1707663"/>
            <a:ext cx="8458200" cy="3847306"/>
          </a:xfrm>
          <a:prstGeom prst="rect">
            <a:avLst/>
          </a:prstGeom>
        </p:spPr>
      </p:pic>
    </p:spTree>
    <p:extLst>
      <p:ext uri="{BB962C8B-B14F-4D97-AF65-F5344CB8AC3E}">
        <p14:creationId xmlns:p14="http://schemas.microsoft.com/office/powerpoint/2010/main" val="2917696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D0FE53-87C3-5A11-4E86-0D5D06641011}"/>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27</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82D17481-CA24-6BA8-0741-9CBBDF52DDCE}"/>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1526BA-77C1-92FC-9B1B-F62F54880D94}"/>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ACFA1E0B-D7EC-B592-0C7C-ED8710472AE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2747C63E-1378-6325-D583-6201777B1E64}"/>
              </a:ext>
            </a:extLst>
          </p:cNvPr>
          <p:cNvPicPr>
            <a:picLocks noChangeAspect="1"/>
          </p:cNvPicPr>
          <p:nvPr/>
        </p:nvPicPr>
        <p:blipFill>
          <a:blip r:embed="rId3"/>
          <a:stretch>
            <a:fillRect/>
          </a:stretch>
        </p:blipFill>
        <p:spPr>
          <a:xfrm>
            <a:off x="413792" y="1752600"/>
            <a:ext cx="8316416" cy="3782814"/>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A1F6F306-8C65-2465-234D-3E5710A88995}"/>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Normalized throughput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BCC with </a:t>
                </a:r>
                <a:r>
                  <a:rPr lang="en-US" altLang="ja-JP" sz="2000" dirty="0">
                    <a:latin typeface="Times New Roman" panose="02020603050405020304" pitchFamily="18" charset="0"/>
                    <a:cs typeface="Times New Roman" panose="02020603050405020304" pitchFamily="18" charset="0"/>
                  </a:rPr>
                  <a:t>HARQ,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𝑟</m:t>
                        </m:r>
                      </m:e>
                      <m:sub>
                        <m:r>
                          <a:rPr kumimoji="1" lang="en-US" altLang="ja-JP" sz="2000" b="0" i="1" baseline="0" smtClean="0">
                            <a:latin typeface="Cambria Math" panose="02040503050406030204" pitchFamily="18" charset="0"/>
                          </a:rPr>
                          <m:t>𝑚𝑎𝑥</m:t>
                        </m:r>
                      </m:sub>
                    </m:sSub>
                    <m:r>
                      <a:rPr kumimoji="1" lang="en-US" altLang="ja-JP" sz="2000" b="0" i="1" baseline="0" smtClean="0">
                        <a:latin typeface="Cambria Math" panose="02040503050406030204" pitchFamily="18" charset="0"/>
                      </a:rPr>
                      <m:t>=0,1,</m:t>
                    </m:r>
                  </m:oMath>
                </a14:m>
                <a:r>
                  <a:rPr kumimoji="1" lang="en-US" altLang="ja-JP" sz="2000" dirty="0">
                    <a:latin typeface="Times New Roman" panose="02020603050405020304" pitchFamily="18" charset="0"/>
                    <a:cs typeface="Times New Roman" panose="02020603050405020304" pitchFamily="18" charset="0"/>
                  </a:rPr>
                  <a:t>3</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6" name="テキスト ボックス 5">
                <a:extLst>
                  <a:ext uri="{FF2B5EF4-FFF2-40B4-BE49-F238E27FC236}">
                    <a16:creationId xmlns:a16="http://schemas.microsoft.com/office/drawing/2014/main" id="{A1F6F306-8C65-2465-234D-3E5710A88995}"/>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4"/>
                <a:stretch>
                  <a:fillRect t="-5172"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41709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75F1F3A-9FB9-25B7-619D-2EC7714A3993}"/>
              </a:ext>
            </a:extLst>
          </p:cNvPr>
          <p:cNvSpPr>
            <a:spLocks noGrp="1"/>
          </p:cNvSpPr>
          <p:nvPr>
            <p:ph type="title"/>
          </p:nvPr>
        </p:nvSpPr>
        <p:spPr>
          <a:xfrm>
            <a:off x="685800" y="685800"/>
            <a:ext cx="7772400" cy="1066800"/>
          </a:xfrm>
        </p:spPr>
        <p:txBody>
          <a:bodyPr wrap="square" anchor="ctr">
            <a:normAutofit/>
          </a:bodyPr>
          <a:lstStyle/>
          <a:p>
            <a:r>
              <a:rPr kumimoji="1" lang="en-US" altLang="ja-JP" dirty="0"/>
              <a:t>Coexistence environment level </a:t>
            </a:r>
            <a:endParaRPr kumimoji="1" lang="ja-JP" altLang="en-US" dirty="0"/>
          </a:p>
        </p:txBody>
      </p:sp>
      <p:sp>
        <p:nvSpPr>
          <p:cNvPr id="2" name="スライド番号プレースホルダー 1">
            <a:extLst>
              <a:ext uri="{FF2B5EF4-FFF2-40B4-BE49-F238E27FC236}">
                <a16:creationId xmlns:a16="http://schemas.microsoft.com/office/drawing/2014/main" id="{8428970F-3EF7-8E59-C9C8-83CE99E571AF}"/>
              </a:ext>
            </a:extLst>
          </p:cNvPr>
          <p:cNvSpPr>
            <a:spLocks noGrp="1"/>
          </p:cNvSpPr>
          <p:nvPr>
            <p:ph type="sldNum" sz="quarter" idx="12"/>
          </p:nvPr>
        </p:nvSpPr>
        <p:spPr>
          <a:xfrm>
            <a:off x="4342399" y="6475413"/>
            <a:ext cx="535403" cy="184666"/>
          </a:xfrm>
        </p:spPr>
        <p:txBody>
          <a:bodyPr wrap="none" anchor="t">
            <a:normAutofit/>
          </a:bodyPr>
          <a:lstStyle/>
          <a:p>
            <a:pPr>
              <a:spcAft>
                <a:spcPts val="600"/>
              </a:spcAft>
              <a:defRPr/>
            </a:pPr>
            <a:r>
              <a:rPr lang="en-US">
                <a:solidFill>
                  <a:srgbClr val="000000"/>
                </a:solidFill>
              </a:rPr>
              <a:t>Slide </a:t>
            </a:r>
            <a:fld id="{C65D8D74-25E4-4A14-9B13-1C1CBE0663D9}" type="slidenum">
              <a:rPr lang="en-US" smtClean="0">
                <a:solidFill>
                  <a:srgbClr val="000000"/>
                </a:solidFill>
              </a:rPr>
              <a:pPr>
                <a:spcAft>
                  <a:spcPts val="600"/>
                </a:spcAft>
                <a:defRPr/>
              </a:pPr>
              <a:t>3</a:t>
            </a:fld>
            <a:endParaRPr lang="en-US">
              <a:solidFill>
                <a:srgbClr val="000000"/>
              </a:solidFill>
            </a:endParaRPr>
          </a:p>
        </p:txBody>
      </p:sp>
      <p:sp>
        <p:nvSpPr>
          <p:cNvPr id="4" name="日付プレースホルダー 3">
            <a:extLst>
              <a:ext uri="{FF2B5EF4-FFF2-40B4-BE49-F238E27FC236}">
                <a16:creationId xmlns:a16="http://schemas.microsoft.com/office/drawing/2014/main" id="{49FB9963-7F45-7068-D00C-E32B2C0299F0}"/>
              </a:ext>
            </a:extLst>
          </p:cNvPr>
          <p:cNvSpPr>
            <a:spLocks noGrp="1"/>
          </p:cNvSpPr>
          <p:nvPr>
            <p:ph type="dt" sz="half" idx="2"/>
          </p:nvPr>
        </p:nvSpPr>
        <p:spPr>
          <a:xfrm>
            <a:off x="762000" y="304800"/>
            <a:ext cx="1600200" cy="215444"/>
          </a:xfrm>
        </p:spPr>
        <p:txBody>
          <a:bodyPr wrap="square" anchor="b">
            <a:normAutofit/>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A0AB4A8F-AED4-00E2-B5C4-01E5363396F5}"/>
              </a:ext>
            </a:extLst>
          </p:cNvPr>
          <p:cNvSpPr>
            <a:spLocks noGrp="1"/>
          </p:cNvSpPr>
          <p:nvPr>
            <p:ph type="ftr" sz="quarter" idx="3"/>
          </p:nvPr>
        </p:nvSpPr>
        <p:spPr>
          <a:xfrm>
            <a:off x="5220072" y="6475413"/>
            <a:ext cx="3816424" cy="553998"/>
          </a:xfrm>
        </p:spPr>
        <p:txBody>
          <a:bodyPr>
            <a:normAutofit/>
          </a:bodyPr>
          <a:lstStyle/>
          <a:p>
            <a:pPr>
              <a:spcAft>
                <a:spcPts val="600"/>
              </a:spcAft>
            </a:pPr>
            <a:r>
              <a:rPr lang="en-US" altLang="ja-JP" sz="1200">
                <a:solidFill>
                  <a:srgbClr val="000000"/>
                </a:solidFill>
              </a:rPr>
              <a:t>K.Takabayashi (Toyo Univ.), R.Kohno (YNU/YRP-IAI)</a:t>
            </a:r>
          </a:p>
        </p:txBody>
      </p:sp>
      <p:sp>
        <p:nvSpPr>
          <p:cNvPr id="8" name="テキスト ボックス 7">
            <a:extLst>
              <a:ext uri="{FF2B5EF4-FFF2-40B4-BE49-F238E27FC236}">
                <a16:creationId xmlns:a16="http://schemas.microsoft.com/office/drawing/2014/main" id="{7161351F-8EDE-7EF4-8D51-45EBACC6BC90}"/>
              </a:ext>
            </a:extLst>
          </p:cNvPr>
          <p:cNvSpPr txBox="1"/>
          <p:nvPr/>
        </p:nvSpPr>
        <p:spPr>
          <a:xfrm>
            <a:off x="108470" y="5378537"/>
            <a:ext cx="8672264" cy="923330"/>
          </a:xfrm>
          <a:prstGeom prst="rect">
            <a:avLst/>
          </a:prstGeom>
          <a:noFill/>
        </p:spPr>
        <p:txBody>
          <a:bodyPr wrap="square">
            <a:spAutoFit/>
          </a:bodyPr>
          <a:lstStyle/>
          <a:p>
            <a:pPr marL="800100" lvl="1" indent="-342900">
              <a:buFont typeface="Wingdings" panose="05000000000000000000" pitchFamily="2" charset="2"/>
              <a:buChar char="Ø"/>
            </a:pPr>
            <a:r>
              <a:rPr lang="en-US" altLang="ja-JP" sz="1800" dirty="0">
                <a:latin typeface="+mj-lt"/>
                <a:ea typeface="+mj-ea"/>
              </a:rPr>
              <a:t>A hybrid ARQ (HARQ) shall </a:t>
            </a:r>
            <a:r>
              <a:rPr lang="en-US" altLang="ja-JP" dirty="0">
                <a:latin typeface="+mj-lt"/>
                <a:ea typeface="+mj-ea"/>
              </a:rPr>
              <a:t>be</a:t>
            </a:r>
            <a:r>
              <a:rPr lang="en-US" altLang="ja-JP" sz="1800" dirty="0">
                <a:latin typeface="+mj-lt"/>
                <a:ea typeface="+mj-ea"/>
              </a:rPr>
              <a:t> utilized at </a:t>
            </a:r>
            <a:r>
              <a:rPr lang="en-US" altLang="ja-JP" dirty="0">
                <a:latin typeface="+mj-lt"/>
                <a:ea typeface="+mj-ea"/>
              </a:rPr>
              <a:t>the highest </a:t>
            </a:r>
            <a:r>
              <a:rPr lang="en-US" altLang="ja-JP" sz="1800" dirty="0">
                <a:latin typeface="+mj-lt"/>
                <a:ea typeface="+mj-ea"/>
              </a:rPr>
              <a:t>class “7”</a:t>
            </a:r>
          </a:p>
          <a:p>
            <a:pPr marL="800100" lvl="1" indent="-342900">
              <a:buFont typeface="Wingdings" panose="05000000000000000000" pitchFamily="2" charset="2"/>
              <a:buChar char="Ø"/>
            </a:pPr>
            <a:r>
              <a:rPr kumimoji="1" lang="en-US" altLang="ja-JP" dirty="0">
                <a:latin typeface="+mj-lt"/>
                <a:ea typeface="+mj-ea"/>
              </a:rPr>
              <a:t>15.6ma </a:t>
            </a:r>
            <a:r>
              <a:rPr lang="en-US" altLang="ja-JP" dirty="0">
                <a:latin typeface="+mj-lt"/>
                <a:ea typeface="+mj-ea"/>
              </a:rPr>
              <a:t>considers the half-rate BCC and LDPC as an error correcting code</a:t>
            </a:r>
          </a:p>
          <a:p>
            <a:pPr marL="1257300" lvl="2" indent="-342900">
              <a:buFont typeface="Wingdings" panose="05000000000000000000" pitchFamily="2" charset="2"/>
              <a:buChar char="ü"/>
            </a:pPr>
            <a:r>
              <a:rPr kumimoji="1" lang="en-US" altLang="ja-JP" dirty="0">
                <a:latin typeface="+mj-lt"/>
                <a:ea typeface="+mj-ea"/>
              </a:rPr>
              <a:t>A HARQ scheme using those FEC is introduced</a:t>
            </a:r>
          </a:p>
        </p:txBody>
      </p:sp>
      <p:graphicFrame>
        <p:nvGraphicFramePr>
          <p:cNvPr id="11" name="表 10">
            <a:extLst>
              <a:ext uri="{FF2B5EF4-FFF2-40B4-BE49-F238E27FC236}">
                <a16:creationId xmlns:a16="http://schemas.microsoft.com/office/drawing/2014/main" id="{632D222F-74FE-1B8B-C060-EB96EE5D2FA5}"/>
              </a:ext>
            </a:extLst>
          </p:cNvPr>
          <p:cNvGraphicFramePr>
            <a:graphicFrameLocks noGrp="1"/>
          </p:cNvGraphicFramePr>
          <p:nvPr>
            <p:extLst>
              <p:ext uri="{D42A27DB-BD31-4B8C-83A1-F6EECF244321}">
                <p14:modId xmlns:p14="http://schemas.microsoft.com/office/powerpoint/2010/main" val="15319104"/>
              </p:ext>
            </p:extLst>
          </p:nvPr>
        </p:nvGraphicFramePr>
        <p:xfrm>
          <a:off x="387714" y="1918156"/>
          <a:ext cx="8384232" cy="3294825"/>
        </p:xfrm>
        <a:graphic>
          <a:graphicData uri="http://schemas.openxmlformats.org/drawingml/2006/table">
            <a:tbl>
              <a:tblPr firstRow="1" firstCol="1" bandRow="1"/>
              <a:tblGrid>
                <a:gridCol w="1512168">
                  <a:extLst>
                    <a:ext uri="{9D8B030D-6E8A-4147-A177-3AD203B41FA5}">
                      <a16:colId xmlns:a16="http://schemas.microsoft.com/office/drawing/2014/main" val="4266941077"/>
                    </a:ext>
                  </a:extLst>
                </a:gridCol>
                <a:gridCol w="6872064">
                  <a:extLst>
                    <a:ext uri="{9D8B030D-6E8A-4147-A177-3AD203B41FA5}">
                      <a16:colId xmlns:a16="http://schemas.microsoft.com/office/drawing/2014/main" val="1498345909"/>
                    </a:ext>
                  </a:extLst>
                </a:gridCol>
              </a:tblGrid>
              <a:tr h="301578">
                <a:tc>
                  <a:txBody>
                    <a:bodyPr/>
                    <a:lstStyle/>
                    <a:p>
                      <a:pPr algn="ctr"/>
                      <a:r>
                        <a:rPr lang="en-US" sz="1600" b="1">
                          <a:solidFill>
                            <a:srgbClr val="000000"/>
                          </a:solidFill>
                          <a:effectLst/>
                          <a:latin typeface="Times New Roman" panose="02020603050405020304" pitchFamily="18" charset="0"/>
                          <a:ea typeface="ＭＳ 明朝" panose="02020609040205080304" pitchFamily="17" charset="-128"/>
                        </a:rPr>
                        <a:t>Coexistence  environment class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1600" b="1">
                          <a:solidFill>
                            <a:srgbClr val="000000"/>
                          </a:solidFill>
                          <a:effectLst/>
                          <a:latin typeface="Times New Roman" panose="02020603050405020304" pitchFamily="18" charset="0"/>
                          <a:ea typeface="ＭＳ 明朝" panose="02020609040205080304" pitchFamily="17" charset="-128"/>
                        </a:rPr>
                        <a:t>Environment</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039720"/>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0</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6ma BAN only</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131542"/>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1 [1a]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1a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428580"/>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2 [1b]</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15.6 &amp; 6ma BANs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485085"/>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3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non-UWB systems (Wi-Fi &amp; Unlicensed 3GPP)</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44699"/>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4 [2a]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802.15 UWB systems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769886"/>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5 [2b]</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non-802.15 UWB systems (ETSI UWB systems)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90871"/>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6 [2c]</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dirty="0">
                          <a:solidFill>
                            <a:srgbClr val="000000"/>
                          </a:solidFill>
                          <a:effectLst/>
                          <a:latin typeface="Times New Roman" panose="02020603050405020304" pitchFamily="18" charset="0"/>
                          <a:ea typeface="ＭＳ 明朝" panose="02020609040205080304" pitchFamily="17" charset="-128"/>
                        </a:rPr>
                        <a:t>Multiple 6ma BANs &amp;  802.15 UWB &amp; non-802.15 UWB systems (ETSI UWB) </a:t>
                      </a:r>
                      <a:endParaRPr lang="ja-JP" sz="16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13527"/>
                  </a:ext>
                </a:extLst>
              </a:tr>
              <a:tr h="590551">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7</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dirty="0">
                          <a:solidFill>
                            <a:srgbClr val="000000"/>
                          </a:solidFill>
                          <a:effectLst/>
                          <a:latin typeface="Times New Roman" panose="02020603050405020304" pitchFamily="18" charset="0"/>
                          <a:ea typeface="ＭＳ 明朝" panose="02020609040205080304" pitchFamily="17" charset="-128"/>
                        </a:rPr>
                        <a:t>Multiple 6ma BANs &amp; non-UWB systems (Wi-Fi &amp; Unlicensed 3GPP) &amp; 802.15 UWB &amp; non-802.15 UWB systems (ETSI UWB)</a:t>
                      </a:r>
                      <a:endParaRPr lang="ja-JP" sz="16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496968"/>
                  </a:ext>
                </a:extLst>
              </a:tr>
            </a:tbl>
          </a:graphicData>
        </a:graphic>
      </p:graphicFrame>
    </p:spTree>
    <p:extLst>
      <p:ext uri="{BB962C8B-B14F-4D97-AF65-F5344CB8AC3E}">
        <p14:creationId xmlns:p14="http://schemas.microsoft.com/office/powerpoint/2010/main" val="45815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4</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5830D090-EF41-4917-3E90-F698ED74EC66}"/>
              </a:ext>
            </a:extLst>
          </p:cNvPr>
          <p:cNvPicPr>
            <a:picLocks noChangeAspect="1"/>
          </p:cNvPicPr>
          <p:nvPr/>
        </p:nvPicPr>
        <p:blipFill>
          <a:blip r:embed="rId2"/>
          <a:stretch>
            <a:fillRect/>
          </a:stretch>
        </p:blipFill>
        <p:spPr>
          <a:xfrm>
            <a:off x="1259632" y="1918156"/>
            <a:ext cx="6507718" cy="2828528"/>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8E3FE1DE-A835-088D-36DC-258674ECA487}"/>
                  </a:ext>
                </a:extLst>
              </p:cNvPr>
              <p:cNvSpPr txBox="1"/>
              <p:nvPr/>
            </p:nvSpPr>
            <p:spPr>
              <a:xfrm>
                <a:off x="467544" y="5066605"/>
                <a:ext cx="8550696" cy="923330"/>
              </a:xfrm>
              <a:prstGeom prst="rect">
                <a:avLst/>
              </a:prstGeom>
              <a:noFill/>
            </p:spPr>
            <p:txBody>
              <a:bodyPr wrap="square">
                <a:spAutoFit/>
              </a:bodyPr>
              <a:lstStyle/>
              <a:p>
                <a:pPr marL="342900" indent="-342900">
                  <a:buFont typeface="+mj-lt"/>
                  <a:buAutoNum type="arabicPeriod"/>
                </a:pP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Firstly, the information bit sequence</a:t>
                </a:r>
                <a:r>
                  <a:rPr lang="en-US" altLang="ja-JP"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ja-JP" b="1" i="1">
                        <a:effectLst/>
                        <a:latin typeface="Cambria Math" panose="02040503050406030204" pitchFamily="18" charset="0"/>
                        <a:ea typeface="游明朝" panose="02020400000000000000" pitchFamily="18" charset="-128"/>
                        <a:cs typeface="CMSSBX10"/>
                      </a:rPr>
                      <m:t>𝒎</m:t>
                    </m:r>
                  </m:oMath>
                </a14:m>
                <a:r>
                  <a:rPr lang="en-US" altLang="ja-JP" i="1"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encoded by BCC (K=7, R=1/2)</a:t>
                </a:r>
              </a:p>
              <a:p>
                <a:pPr marL="342900" indent="-342900">
                  <a:buFont typeface="+mj-lt"/>
                  <a:buAutoNum type="arabicPeriod"/>
                </a:pPr>
                <a:r>
                  <a:rPr lang="en-US" altLang="ja-JP"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 encoded codeword is punctured</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via the punctured matrices as shown in the previous slide, and codeword 1 and 1’ are generated</a:t>
                </a:r>
                <a:endParaRPr kumimoji="1" lang="ja-JP" altLang="en-US" dirty="0">
                  <a:latin typeface="Times New Roman" panose="02020603050405020304" pitchFamily="18" charset="0"/>
                  <a:cs typeface="Times New Roman" panose="02020603050405020304" pitchFamily="18" charset="0"/>
                </a:endParaRPr>
              </a:p>
            </p:txBody>
          </p:sp>
        </mc:Choice>
        <mc:Fallback xmlns="">
          <p:sp>
            <p:nvSpPr>
              <p:cNvPr id="10" name="テキスト ボックス 9">
                <a:extLst>
                  <a:ext uri="{FF2B5EF4-FFF2-40B4-BE49-F238E27FC236}">
                    <a16:creationId xmlns:a16="http://schemas.microsoft.com/office/drawing/2014/main" id="{8E3FE1DE-A835-088D-36DC-258674ECA487}"/>
                  </a:ext>
                </a:extLst>
              </p:cNvPr>
              <p:cNvSpPr txBox="1">
                <a:spLocks noRot="1" noChangeAspect="1" noMove="1" noResize="1" noEditPoints="1" noAdjustHandles="1" noChangeArrowheads="1" noChangeShapeType="1" noTextEdit="1"/>
              </p:cNvSpPr>
              <p:nvPr/>
            </p:nvSpPr>
            <p:spPr>
              <a:xfrm>
                <a:off x="467544" y="5066605"/>
                <a:ext cx="8550696" cy="923330"/>
              </a:xfrm>
              <a:prstGeom prst="rect">
                <a:avLst/>
              </a:prstGeom>
              <a:blipFill>
                <a:blip r:embed="rId3"/>
                <a:stretch>
                  <a:fillRect l="-499" t="-3289" b="-921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3564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5</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8" name="図 7">
            <a:extLst>
              <a:ext uri="{FF2B5EF4-FFF2-40B4-BE49-F238E27FC236}">
                <a16:creationId xmlns:a16="http://schemas.microsoft.com/office/drawing/2014/main" id="{38442B87-EBC9-44BF-470F-B2F168340B41}"/>
              </a:ext>
            </a:extLst>
          </p:cNvPr>
          <p:cNvPicPr>
            <a:picLocks noChangeAspect="1"/>
          </p:cNvPicPr>
          <p:nvPr/>
        </p:nvPicPr>
        <p:blipFill>
          <a:blip r:embed="rId2"/>
          <a:stretch>
            <a:fillRect/>
          </a:stretch>
        </p:blipFill>
        <p:spPr>
          <a:xfrm>
            <a:off x="816978" y="1675380"/>
            <a:ext cx="7586244" cy="3514818"/>
          </a:xfrm>
          <a:prstGeom prst="rect">
            <a:avLst/>
          </a:prstGeom>
        </p:spPr>
      </p:pic>
      <p:sp>
        <p:nvSpPr>
          <p:cNvPr id="11" name="テキスト ボックス 10">
            <a:extLst>
              <a:ext uri="{FF2B5EF4-FFF2-40B4-BE49-F238E27FC236}">
                <a16:creationId xmlns:a16="http://schemas.microsoft.com/office/drawing/2014/main" id="{7183C54A-A8EA-97A1-E8BD-78BABB3A02D3}"/>
              </a:ext>
            </a:extLst>
          </p:cNvPr>
          <p:cNvSpPr txBox="1"/>
          <p:nvPr/>
        </p:nvSpPr>
        <p:spPr>
          <a:xfrm>
            <a:off x="372746" y="3222520"/>
            <a:ext cx="4572000" cy="369332"/>
          </a:xfrm>
          <a:prstGeom prst="rect">
            <a:avLst/>
          </a:prstGeom>
          <a:noFill/>
        </p:spPr>
        <p:txBody>
          <a:bodyPr wrap="square">
            <a:spAutoFit/>
          </a:bodyPr>
          <a:lstStyle/>
          <a:p>
            <a:r>
              <a:rPr kumimoji="1" lang="en-US" altLang="ja-JP" dirty="0">
                <a:latin typeface="Times New Roman" panose="02020603050405020304" pitchFamily="18" charset="0"/>
                <a:cs typeface="Times New Roman" panose="02020603050405020304" pitchFamily="18" charset="0"/>
              </a:rPr>
              <a:t>3. The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codeword 1 is transmitted to a receiver</a:t>
            </a:r>
          </a:p>
        </p:txBody>
      </p:sp>
      <p:sp>
        <p:nvSpPr>
          <p:cNvPr id="13" name="テキスト ボックス 12">
            <a:extLst>
              <a:ext uri="{FF2B5EF4-FFF2-40B4-BE49-F238E27FC236}">
                <a16:creationId xmlns:a16="http://schemas.microsoft.com/office/drawing/2014/main" id="{4C9CA46E-1CC4-BB25-2262-49F73CBCE3C9}"/>
              </a:ext>
            </a:extLst>
          </p:cNvPr>
          <p:cNvSpPr txBox="1"/>
          <p:nvPr/>
        </p:nvSpPr>
        <p:spPr>
          <a:xfrm>
            <a:off x="372746" y="5222798"/>
            <a:ext cx="9010107" cy="1200329"/>
          </a:xfrm>
          <a:prstGeom prst="rect">
            <a:avLst/>
          </a:prstGeom>
          <a:noFill/>
        </p:spPr>
        <p:txBody>
          <a:bodyPr wrap="square">
            <a:spAutoFit/>
          </a:bodyPr>
          <a:lstStyle/>
          <a:p>
            <a:r>
              <a:rPr lang="en-US" altLang="ja-JP" dirty="0">
                <a:latin typeface="Times New Roman" panose="02020603050405020304" pitchFamily="18" charset="0"/>
                <a:cs typeface="Times New Roman" panose="02020603050405020304" pitchFamily="18" charset="0"/>
              </a:rPr>
              <a:t>4. If bit errors are detected after decoding the codeword 1, a receiver buffers the transmitted codeword 1, and a transmitter re-sends the codeword 1’ to a receiver</a:t>
            </a:r>
          </a:p>
          <a:p>
            <a:r>
              <a:rPr lang="en-US" altLang="ja-JP"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At the receiver, transmitted codeword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is combined with a buffered codeword 1, and a reconstructed codeword 1 (R=1/2) is generated</a:t>
            </a:r>
            <a:endParaRPr kumimoji="1" lang="en-US" altLang="ja-JP"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9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6</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42A2DCE4-D120-50BC-FCA7-2733901BF1E4}"/>
              </a:ext>
            </a:extLst>
          </p:cNvPr>
          <p:cNvPicPr>
            <a:picLocks noChangeAspect="1"/>
          </p:cNvPicPr>
          <p:nvPr/>
        </p:nvPicPr>
        <p:blipFill>
          <a:blip r:embed="rId2"/>
          <a:stretch>
            <a:fillRect/>
          </a:stretch>
        </p:blipFill>
        <p:spPr>
          <a:xfrm>
            <a:off x="1403648" y="1652441"/>
            <a:ext cx="6713698" cy="3199125"/>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E7A5F9E-4D6D-3CE8-5020-DFC2EED5E343}"/>
                  </a:ext>
                </a:extLst>
              </p:cNvPr>
              <p:cNvSpPr txBox="1"/>
              <p:nvPr/>
            </p:nvSpPr>
            <p:spPr>
              <a:xfrm>
                <a:off x="339196" y="4905753"/>
                <a:ext cx="8842601" cy="1631216"/>
              </a:xfrm>
              <a:prstGeom prst="rect">
                <a:avLst/>
              </a:prstGeom>
              <a:noFill/>
            </p:spPr>
            <p:txBody>
              <a:bodyPr wrap="square">
                <a:spAutoFit/>
              </a:bodyPr>
              <a:lstStyle/>
              <a:p>
                <a:r>
                  <a:rPr lang="en-US" altLang="ja-JP" sz="1600" dirty="0">
                    <a:latin typeface="Times New Roman" panose="02020603050405020304" pitchFamily="18" charset="0"/>
                    <a:cs typeface="Times New Roman" panose="02020603050405020304" pitchFamily="18" charset="0"/>
                  </a:rPr>
                  <a:t>6. If bit errors are detected after decoding the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reconstructed codeword </a:t>
                </a:r>
                <a:r>
                  <a:rPr lang="en-US" altLang="ja-JP" sz="1600" dirty="0">
                    <a:latin typeface="Times New Roman" panose="02020603050405020304" pitchFamily="18" charset="0"/>
                    <a:cs typeface="Times New Roman" panose="02020603050405020304" pitchFamily="18" charset="0"/>
                  </a:rPr>
                  <a:t>, a receiver buffers the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reconstructed </a:t>
                </a:r>
                <a:r>
                  <a:rPr lang="en-US" altLang="ja-JP" sz="1600" dirty="0">
                    <a:latin typeface="Times New Roman" panose="02020603050405020304" pitchFamily="18" charset="0"/>
                    <a:cs typeface="Times New Roman" panose="02020603050405020304" pitchFamily="18" charset="0"/>
                  </a:rPr>
                  <a:t>codeword 1, and a transmitter re-sends the codeword 1 to a receiver</a:t>
                </a:r>
              </a:p>
              <a:p>
                <a:r>
                  <a:rPr lang="en-US" altLang="ja-JP"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 At the receiver, transmitted codeword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is combined with the buffered reconstructed </a:t>
                </a:r>
                <a:r>
                  <a:rPr lang="en-US" altLang="ja-JP" sz="1600" dirty="0">
                    <a:latin typeface="Times New Roman" panose="02020603050405020304" pitchFamily="18" charset="0"/>
                    <a:cs typeface="Times New Roman" panose="02020603050405020304" pitchFamily="18" charset="0"/>
                  </a:rPr>
                  <a:t>codeword</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and a reconstructed codeword 2 (R</a:t>
                </a:r>
                <a:r>
                  <a:rPr lang="en-US" altLang="ja-JP" sz="1600" b="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altLang="ja-JP" sz="1600" b="0" i="1" smtClean="0">
                        <a:solidFill>
                          <a:srgbClr val="000000"/>
                        </a:solidFill>
                        <a:latin typeface="Cambria Math" panose="02040503050406030204" pitchFamily="18" charset="0"/>
                        <a:ea typeface="Cambria Math" panose="02040503050406030204" pitchFamily="18" charset="0"/>
                      </a:rPr>
                      <m:t>≅ </m:t>
                    </m:r>
                  </m:oMath>
                </a14:m>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is generated</a:t>
                </a:r>
                <a:endParaRPr kumimoji="1" lang="en-US" altLang="ja-JP" sz="1600" dirty="0">
                  <a:solidFill>
                    <a:srgbClr val="000000"/>
                  </a:solidFill>
                  <a:latin typeface="Times New Roman" panose="02020603050405020304" pitchFamily="18" charset="0"/>
                  <a:cs typeface="Times New Roman" panose="02020603050405020304" pitchFamily="18" charset="0"/>
                </a:endParaRPr>
              </a:p>
              <a:p>
                <a:r>
                  <a:rPr lang="en-US" altLang="ja-JP" sz="1600" dirty="0">
                    <a:latin typeface="Times New Roman" panose="02020603050405020304" pitchFamily="18" charset="0"/>
                    <a:cs typeface="Times New Roman" panose="02020603050405020304" pitchFamily="18" charset="0"/>
                  </a:rPr>
                  <a:t>8. After that, codeword 1’ and 1 are transmitted alternately, and the receiver reconstructs and decodes low-rate error correcting codes</a:t>
                </a:r>
                <a:endParaRPr kumimoji="1" lang="ja-JP" altLang="en-US" sz="1600" dirty="0">
                  <a:latin typeface="Times New Roman" panose="02020603050405020304" pitchFamily="18" charset="0"/>
                  <a:cs typeface="Times New Roman" panose="02020603050405020304" pitchFamily="18" charset="0"/>
                </a:endParaRPr>
              </a:p>
            </p:txBody>
          </p:sp>
        </mc:Choice>
        <mc:Fallback xmlns="">
          <p:sp>
            <p:nvSpPr>
              <p:cNvPr id="10" name="テキスト ボックス 9">
                <a:extLst>
                  <a:ext uri="{FF2B5EF4-FFF2-40B4-BE49-F238E27FC236}">
                    <a16:creationId xmlns:a16="http://schemas.microsoft.com/office/drawing/2014/main" id="{BE7A5F9E-4D6D-3CE8-5020-DFC2EED5E343}"/>
                  </a:ext>
                </a:extLst>
              </p:cNvPr>
              <p:cNvSpPr txBox="1">
                <a:spLocks noRot="1" noChangeAspect="1" noMove="1" noResize="1" noEditPoints="1" noAdjustHandles="1" noChangeArrowheads="1" noChangeShapeType="1" noTextEdit="1"/>
              </p:cNvSpPr>
              <p:nvPr/>
            </p:nvSpPr>
            <p:spPr>
              <a:xfrm>
                <a:off x="339196" y="4905753"/>
                <a:ext cx="8842601" cy="1631216"/>
              </a:xfrm>
              <a:prstGeom prst="rect">
                <a:avLst/>
              </a:prstGeom>
              <a:blipFill>
                <a:blip r:embed="rId3"/>
                <a:stretch>
                  <a:fillRect l="-414" t="-1124" r="-345" b="-37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3027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DF2E6-1B0E-FB17-D1E3-14D428D670E7}"/>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47B3C879-C016-B612-3E41-030442F0045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7</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111ECE5F-98AD-943F-3CED-A5D1214A724A}"/>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130D9B53-1BCA-7732-63ED-96B4585D141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6" name="図 5">
            <a:extLst>
              <a:ext uri="{FF2B5EF4-FFF2-40B4-BE49-F238E27FC236}">
                <a16:creationId xmlns:a16="http://schemas.microsoft.com/office/drawing/2014/main" id="{21D8F82C-4C27-1410-22F5-95F7E73E4006}"/>
              </a:ext>
            </a:extLst>
          </p:cNvPr>
          <p:cNvPicPr>
            <a:picLocks noChangeAspect="1"/>
          </p:cNvPicPr>
          <p:nvPr/>
        </p:nvPicPr>
        <p:blipFill>
          <a:blip r:embed="rId2"/>
          <a:stretch>
            <a:fillRect/>
          </a:stretch>
        </p:blipFill>
        <p:spPr>
          <a:xfrm>
            <a:off x="323528" y="2010906"/>
            <a:ext cx="5378846" cy="3771287"/>
          </a:xfrm>
          <a:prstGeom prst="rect">
            <a:avLst/>
          </a:prstGeom>
        </p:spPr>
      </p:pic>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15FCD9D2-2A98-0293-D47E-04457F9B7148}"/>
                  </a:ext>
                </a:extLst>
              </p:cNvPr>
              <p:cNvSpPr txBox="1"/>
              <p:nvPr/>
            </p:nvSpPr>
            <p:spPr>
              <a:xfrm>
                <a:off x="5727545" y="1628800"/>
                <a:ext cx="3262114" cy="4737194"/>
              </a:xfrm>
              <a:prstGeom prst="rect">
                <a:avLst/>
              </a:prstGeom>
              <a:noFill/>
            </p:spPr>
            <p:txBody>
              <a:bodyPr wrap="square" rtlCol="0">
                <a:spAutoFit/>
              </a:bodyPr>
              <a:lstStyle/>
              <a:p>
                <a14:m>
                  <m:oMath xmlns:m="http://schemas.openxmlformats.org/officeDocument/2006/math">
                    <m:r>
                      <a:rPr kumimoji="1" lang="en-US" altLang="ja-JP" sz="1400" b="0" i="1" smtClean="0">
                        <a:solidFill>
                          <a:schemeClr val="tx1"/>
                        </a:solidFill>
                        <a:latin typeface="Cambria Math" panose="02040503050406030204" pitchFamily="18" charset="0"/>
                        <a:cs typeface="Times New Roman" panose="02020603050405020304" pitchFamily="18" charset="0"/>
                      </a:rPr>
                      <m:t>𝑖</m:t>
                    </m:r>
                  </m:oMath>
                </a14:m>
                <a:r>
                  <a:rPr kumimoji="1" lang="en-US" altLang="ja-JP" sz="1400" dirty="0">
                    <a:latin typeface="Times New Roman" panose="02020603050405020304" pitchFamily="18" charset="0"/>
                    <a:cs typeface="Times New Roman" panose="02020603050405020304" pitchFamily="18" charset="0"/>
                  </a:rPr>
                  <a:t>: Counter of the number of transmissions, initially </a:t>
                </a:r>
                <a14:m>
                  <m:oMath xmlns:m="http://schemas.openxmlformats.org/officeDocument/2006/math">
                    <m:r>
                      <a:rPr kumimoji="1" lang="en-US" altLang="ja-JP" sz="1400" i="1">
                        <a:latin typeface="Cambria Math" panose="02040503050406030204" pitchFamily="18" charset="0"/>
                        <a:cs typeface="Times New Roman" panose="02020603050405020304" pitchFamily="18" charset="0"/>
                      </a:rPr>
                      <m:t>𝑖</m:t>
                    </m:r>
                    <m:r>
                      <a:rPr kumimoji="1" lang="en-US" altLang="ja-JP" sz="1400" b="0" i="0" smtClean="0">
                        <a:latin typeface="Cambria Math" panose="02040503050406030204" pitchFamily="18" charset="0"/>
                        <a:cs typeface="Times New Roman" panose="02020603050405020304" pitchFamily="18" charset="0"/>
                      </a:rPr>
                      <m:t>=0</m:t>
                    </m:r>
                  </m:oMath>
                </a14:m>
                <a:endParaRPr kumimoji="1" lang="en-US" altLang="ja-JP" sz="1400" dirty="0">
                  <a:latin typeface="Times New Roman" panose="02020603050405020304" pitchFamily="18" charset="0"/>
                  <a:cs typeface="Times New Roman" panose="02020603050405020304" pitchFamily="18" charset="0"/>
                </a:endParaRP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r>
                      <a:rPr kumimoji="1" lang="en-US" altLang="ja-JP" sz="1400" b="0" i="1" smtClean="0">
                        <a:solidFill>
                          <a:schemeClr val="tx1"/>
                        </a:solidFill>
                        <a:latin typeface="Cambria Math" panose="02040503050406030204" pitchFamily="18" charset="0"/>
                        <a:cs typeface="Times New Roman" panose="02020603050405020304" pitchFamily="18" charset="0"/>
                      </a:rPr>
                      <m:t>𝑞</m:t>
                    </m:r>
                  </m:oMath>
                </a14:m>
                <a:r>
                  <a:rPr kumimoji="1" lang="en-US" altLang="ja-JP" sz="1400" dirty="0">
                    <a:latin typeface="Times New Roman" panose="02020603050405020304" pitchFamily="18" charset="0"/>
                    <a:cs typeface="Times New Roman" panose="02020603050405020304" pitchFamily="18" charset="0"/>
                  </a:rPr>
                  <a:t>: The maximum number of transmissions, user defined</a:t>
                </a: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kumimoji="1" lang="en-US" altLang="ja-JP" sz="1400" b="0" i="1" smtClean="0">
                            <a:solidFill>
                              <a:schemeClr val="tx1"/>
                            </a:solidFill>
                            <a:latin typeface="Cambria Math" panose="02040503050406030204" pitchFamily="18" charset="0"/>
                            <a:cs typeface="Times New Roman" panose="02020603050405020304" pitchFamily="18" charset="0"/>
                          </a:rPr>
                        </m:ctrlPr>
                      </m:sSubPr>
                      <m:e>
                        <m:r>
                          <a:rPr kumimoji="1" lang="en-US" altLang="ja-JP" sz="1400" b="0" i="1" smtClean="0">
                            <a:solidFill>
                              <a:schemeClr val="tx1"/>
                            </a:solidFill>
                            <a:latin typeface="Cambria Math" panose="02040503050406030204" pitchFamily="18" charset="0"/>
                            <a:cs typeface="Times New Roman" panose="02020603050405020304" pitchFamily="18" charset="0"/>
                          </a:rPr>
                          <m:t>𝑅</m:t>
                        </m:r>
                      </m:e>
                      <m:sub>
                        <m:r>
                          <a:rPr kumimoji="1" lang="en-US" altLang="ja-JP" sz="1400" b="0" i="1" smtClean="0">
                            <a:solidFill>
                              <a:schemeClr val="tx1"/>
                            </a:solidFill>
                            <a:latin typeface="Cambria Math" panose="02040503050406030204" pitchFamily="18" charset="0"/>
                            <a:cs typeface="Times New Roman" panose="02020603050405020304" pitchFamily="18" charset="0"/>
                          </a:rPr>
                          <m:t>𝑖</m:t>
                        </m:r>
                      </m:sub>
                    </m:sSub>
                  </m:oMath>
                </a14:m>
                <a:r>
                  <a:rPr kumimoji="1" lang="en-US" altLang="ja-JP" sz="1400" dirty="0">
                    <a:latin typeface="Times New Roman" panose="02020603050405020304" pitchFamily="18" charset="0"/>
                    <a:cs typeface="Times New Roman" panose="02020603050405020304" pitchFamily="18" charset="0"/>
                  </a:rPr>
                  <a:t>: Coding rate at the </a:t>
                </a:r>
                <a14:m>
                  <m:oMath xmlns:m="http://schemas.openxmlformats.org/officeDocument/2006/math">
                    <m:r>
                      <a:rPr kumimoji="1" lang="en-US" altLang="ja-JP" sz="1400" i="1">
                        <a:latin typeface="Cambria Math" panose="02040503050406030204" pitchFamily="18" charset="0"/>
                        <a:cs typeface="Times New Roman" panose="02020603050405020304" pitchFamily="18" charset="0"/>
                      </a:rPr>
                      <m:t>𝑖</m:t>
                    </m:r>
                  </m:oMath>
                </a14:m>
                <a:r>
                  <a:rPr kumimoji="1" lang="en-US" altLang="ja-JP" sz="1400" dirty="0" err="1">
                    <a:latin typeface="Times New Roman" panose="02020603050405020304" pitchFamily="18" charset="0"/>
                    <a:cs typeface="Times New Roman" panose="02020603050405020304" pitchFamily="18" charset="0"/>
                  </a:rPr>
                  <a:t>th</a:t>
                </a:r>
                <a:r>
                  <a:rPr kumimoji="1" lang="en-US" altLang="ja-JP" sz="1400" dirty="0">
                    <a:latin typeface="Times New Roman" panose="02020603050405020304" pitchFamily="18" charset="0"/>
                    <a:cs typeface="Times New Roman" panose="02020603050405020304" pitchFamily="18" charset="0"/>
                  </a:rPr>
                  <a:t> transmission</a:t>
                </a: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kumimoji="1" lang="en-US" altLang="ja-JP" sz="1400" i="1">
                            <a:latin typeface="Cambria Math" panose="02040503050406030204" pitchFamily="18" charset="0"/>
                            <a:cs typeface="Times New Roman" panose="02020603050405020304" pitchFamily="18" charset="0"/>
                          </a:rPr>
                        </m:ctrlPr>
                      </m:sSubPr>
                      <m:e>
                        <m:r>
                          <a:rPr kumimoji="1" lang="en-US" altLang="ja-JP" sz="1400" i="1">
                            <a:latin typeface="Cambria Math" panose="02040503050406030204" pitchFamily="18" charset="0"/>
                            <a:cs typeface="Times New Roman" panose="02020603050405020304" pitchFamily="18" charset="0"/>
                          </a:rPr>
                          <m:t>𝑅</m:t>
                        </m:r>
                      </m:e>
                      <m:sub>
                        <m:r>
                          <a:rPr kumimoji="1" lang="en-US" altLang="ja-JP" sz="1400" b="0" i="1" smtClean="0">
                            <a:latin typeface="Cambria Math" panose="02040503050406030204" pitchFamily="18" charset="0"/>
                            <a:cs typeface="Times New Roman" panose="02020603050405020304" pitchFamily="18" charset="0"/>
                          </a:rPr>
                          <m:t>1</m:t>
                        </m:r>
                      </m:sub>
                    </m:sSub>
                  </m:oMath>
                </a14:m>
                <a:r>
                  <a:rPr kumimoji="1" lang="en-US" altLang="ja-JP" sz="1400" dirty="0">
                    <a:latin typeface="Times New Roman" panose="02020603050405020304" pitchFamily="18" charset="0"/>
                    <a:cs typeface="Times New Roman" panose="02020603050405020304" pitchFamily="18" charset="0"/>
                  </a:rPr>
                  <a:t> decreases as follows: 8/9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1/2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1/3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1/4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1/5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a:t>
                </a: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The punctured matrices are as follows:</a:t>
                </a: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Codeword 1</a:t>
                </a:r>
              </a:p>
              <a:p>
                <a:endParaRPr kumimoji="1" lang="en-US" altLang="ja-JP"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panose="02040503050406030204" pitchFamily="18" charset="0"/>
                              <a:cs typeface="Times New Roman" panose="02020603050405020304" pitchFamily="18" charset="0"/>
                            </a:rPr>
                          </m:ctrlPr>
                        </m:dPr>
                        <m:e>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e>
                      </m:d>
                    </m:oMath>
                  </m:oMathPara>
                </a14:m>
                <a:endParaRPr kumimoji="1" lang="en-US" altLang="ja-JP" sz="1400" dirty="0">
                  <a:latin typeface="Times New Roman" panose="02020603050405020304" pitchFamily="18" charset="0"/>
                  <a:cs typeface="Times New Roman" panose="02020603050405020304" pitchFamily="18" charset="0"/>
                </a:endParaRP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Codeword 1’</a:t>
                </a:r>
              </a:p>
              <a:p>
                <a:endParaRPr kumimoji="1" lang="en-US" altLang="ja-JP"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panose="02040503050406030204" pitchFamily="18" charset="0"/>
                              <a:cs typeface="Times New Roman" panose="02020603050405020304" pitchFamily="18" charset="0"/>
                            </a:rPr>
                          </m:ctrlPr>
                        </m:dPr>
                        <m:e>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e>
                      </m:d>
                    </m:oMath>
                  </m:oMathPara>
                </a14:m>
                <a:endParaRPr kumimoji="1" lang="ja-JP" altLang="en-US" sz="1400" dirty="0">
                  <a:latin typeface="Times New Roman" panose="02020603050405020304" pitchFamily="18" charset="0"/>
                  <a:cs typeface="Times New Roman" panose="02020603050405020304" pitchFamily="18" charset="0"/>
                </a:endParaRPr>
              </a:p>
            </p:txBody>
          </p:sp>
        </mc:Choice>
        <mc:Fallback xmlns="">
          <p:sp>
            <p:nvSpPr>
              <p:cNvPr id="7" name="テキスト ボックス 6">
                <a:extLst>
                  <a:ext uri="{FF2B5EF4-FFF2-40B4-BE49-F238E27FC236}">
                    <a16:creationId xmlns:a16="http://schemas.microsoft.com/office/drawing/2014/main" id="{15FCD9D2-2A98-0293-D47E-04457F9B7148}"/>
                  </a:ext>
                </a:extLst>
              </p:cNvPr>
              <p:cNvSpPr txBox="1">
                <a:spLocks noRot="1" noChangeAspect="1" noMove="1" noResize="1" noEditPoints="1" noAdjustHandles="1" noChangeArrowheads="1" noChangeShapeType="1" noTextEdit="1"/>
              </p:cNvSpPr>
              <p:nvPr/>
            </p:nvSpPr>
            <p:spPr>
              <a:xfrm>
                <a:off x="5727545" y="1628800"/>
                <a:ext cx="3262114" cy="4737194"/>
              </a:xfrm>
              <a:prstGeom prst="rect">
                <a:avLst/>
              </a:prstGeom>
              <a:blipFill>
                <a:blip r:embed="rId3"/>
                <a:stretch>
                  <a:fillRect l="-561" t="-257" r="-186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65771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9BD7A0-020B-7561-9845-8564663840FD}"/>
              </a:ext>
            </a:extLst>
          </p:cNvPr>
          <p:cNvSpPr>
            <a:spLocks noGrp="1"/>
          </p:cNvSpPr>
          <p:nvPr>
            <p:ph type="title"/>
          </p:nvPr>
        </p:nvSpPr>
        <p:spPr/>
        <p:txBody>
          <a:bodyPr/>
          <a:lstStyle/>
          <a:p>
            <a:r>
              <a:rPr kumimoji="1" lang="en-US" altLang="ja-JP" dirty="0"/>
              <a:t>Concept of Hybrid ARQ mechanism</a:t>
            </a:r>
            <a:endParaRPr kumimoji="1" lang="ja-JP" altLang="en-US" dirty="0"/>
          </a:p>
        </p:txBody>
      </p:sp>
      <p:sp>
        <p:nvSpPr>
          <p:cNvPr id="3" name="スライド番号プレースホルダー 2">
            <a:extLst>
              <a:ext uri="{FF2B5EF4-FFF2-40B4-BE49-F238E27FC236}">
                <a16:creationId xmlns:a16="http://schemas.microsoft.com/office/drawing/2014/main" id="{0A94F6C8-54C1-43F3-23A6-7E4BDFDE4F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8</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8891322C-EAAC-E450-A002-0924DC5330C9}"/>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F47344E4-00A2-2CC6-40C6-F89396660ECA}"/>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6" name="テキスト ボックス 5">
            <a:extLst>
              <a:ext uri="{FF2B5EF4-FFF2-40B4-BE49-F238E27FC236}">
                <a16:creationId xmlns:a16="http://schemas.microsoft.com/office/drawing/2014/main" id="{CD44F4E8-B2DC-6492-B6C0-A3CAE9DB8547}"/>
              </a:ext>
            </a:extLst>
          </p:cNvPr>
          <p:cNvSpPr txBox="1"/>
          <p:nvPr/>
        </p:nvSpPr>
        <p:spPr>
          <a:xfrm>
            <a:off x="361628" y="1712502"/>
            <a:ext cx="8496944" cy="4739759"/>
          </a:xfrm>
          <a:prstGeom prst="rect">
            <a:avLst/>
          </a:prstGeom>
          <a:noFill/>
        </p:spPr>
        <p:txBody>
          <a:bodyPr wrap="square" rtlCol="0">
            <a:spAutoFit/>
          </a:bodyPr>
          <a:lstStyle/>
          <a:p>
            <a:pPr marL="285750" indent="-285750">
              <a:buFont typeface="Arial" panose="020B0604020202020204" pitchFamily="34" charset="0"/>
              <a:buChar char="•"/>
            </a:pPr>
            <a:r>
              <a:rPr lang="en-US" altLang="ja-JP" sz="2400" b="1" dirty="0">
                <a:latin typeface="+mj-lt"/>
              </a:rPr>
              <a:t>Advantages of the hybrid ARQ mechanism</a:t>
            </a:r>
          </a:p>
          <a:p>
            <a:pPr marL="285750" indent="-285750">
              <a:buFont typeface="Arial" panose="020B0604020202020204" pitchFamily="34" charset="0"/>
              <a:buChar char="•"/>
            </a:pPr>
            <a:endParaRPr lang="en-US" altLang="ja-JP" sz="2400" b="1" dirty="0">
              <a:latin typeface="+mj-lt"/>
            </a:endParaRPr>
          </a:p>
          <a:p>
            <a:pPr marL="800100" lvl="1" indent="-342900">
              <a:buFont typeface="+mj-lt"/>
              <a:buAutoNum type="arabicPeriod"/>
            </a:pPr>
            <a:r>
              <a:rPr lang="en-US" altLang="ja-JP" sz="2400" b="1" dirty="0">
                <a:latin typeface="Times New Roman" panose="02020603050405020304" pitchFamily="18" charset="0"/>
                <a:ea typeface="ＭＳ 明朝" panose="02020609040205080304" pitchFamily="17" charset="-128"/>
              </a:rPr>
              <a:t>The coding rate is very wide</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cs typeface="CMSSBX10"/>
              </a:rPr>
              <a:t>Bit errors are sufficiently eliminated at the high coding rate under very good channel conditions</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rPr>
              <a:t>Very low coding rates remove bit errors under bad channel conditions</a:t>
            </a:r>
          </a:p>
          <a:p>
            <a:pPr marL="1257300" lvl="2" indent="-342900">
              <a:buFont typeface="Wingdings" panose="05000000000000000000" pitchFamily="2" charset="2"/>
              <a:buChar char="Ø"/>
            </a:pPr>
            <a:r>
              <a:rPr lang="en-US" altLang="ja-JP" sz="2000" b="1" u="sng" dirty="0">
                <a:latin typeface="+mj-lt"/>
                <a:ea typeface="ＭＳ 明朝" panose="02020609040205080304" pitchFamily="17" charset="-128"/>
              </a:rPr>
              <a:t>A coding rate at the first transmission may be changed according to channel conditions</a:t>
            </a:r>
          </a:p>
          <a:p>
            <a:pPr marL="1257300" lvl="2" indent="-342900">
              <a:buFont typeface="Wingdings" panose="05000000000000000000" pitchFamily="2" charset="2"/>
              <a:buChar char="Ø"/>
            </a:pPr>
            <a:endParaRPr lang="en-US" altLang="ja-JP" dirty="0">
              <a:latin typeface="+mj-lt"/>
              <a:ea typeface="ＭＳ 明朝" panose="02020609040205080304" pitchFamily="17" charset="-128"/>
            </a:endParaRPr>
          </a:p>
          <a:p>
            <a:pPr marL="800100" lvl="1" indent="-342900">
              <a:buFont typeface="+mj-lt"/>
              <a:buAutoNum type="arabicPeriod"/>
            </a:pPr>
            <a:r>
              <a:rPr lang="en-US" altLang="ja-JP" sz="2400" dirty="0">
                <a:latin typeface="Times New Roman" panose="02020603050405020304" pitchFamily="18" charset="0"/>
                <a:ea typeface="ＭＳ 明朝" panose="02020609040205080304" pitchFamily="17" charset="-128"/>
              </a:rPr>
              <a:t>In the case of the small number of retransmissions, it is sufficient to transmit the small number of redundant bits</a:t>
            </a:r>
          </a:p>
          <a:p>
            <a:pPr marL="1257300" lvl="2" indent="-342900">
              <a:buFont typeface="Wingdings" panose="05000000000000000000" pitchFamily="2" charset="2"/>
              <a:buChar char="Ø"/>
            </a:pPr>
            <a:r>
              <a:rPr lang="en-US" altLang="ja-JP" sz="2000" dirty="0">
                <a:latin typeface="Times New Roman" panose="02020603050405020304" pitchFamily="18" charset="0"/>
                <a:ea typeface="ＭＳ 明朝" panose="02020609040205080304" pitchFamily="17" charset="-128"/>
              </a:rPr>
              <a:t>This characteristic leads to </a:t>
            </a:r>
            <a:r>
              <a:rPr lang="en-US" altLang="ja-JP" sz="2000" b="1" u="sng" dirty="0">
                <a:latin typeface="Times New Roman" panose="02020603050405020304" pitchFamily="18" charset="0"/>
                <a:ea typeface="ＭＳ 明朝" panose="02020609040205080304" pitchFamily="17" charset="-128"/>
              </a:rPr>
              <a:t>improvement of energy efficiency and reduction of transmission delay</a:t>
            </a:r>
            <a:r>
              <a:rPr lang="en-US" altLang="ja-JP" sz="2000" dirty="0">
                <a:latin typeface="Times New Roman" panose="02020603050405020304" pitchFamily="18" charset="0"/>
                <a:ea typeface="ＭＳ 明朝" panose="02020609040205080304" pitchFamily="17" charset="-128"/>
              </a:rPr>
              <a:t> at retransmission</a:t>
            </a:r>
          </a:p>
        </p:txBody>
      </p:sp>
    </p:spTree>
    <p:extLst>
      <p:ext uri="{BB962C8B-B14F-4D97-AF65-F5344CB8AC3E}">
        <p14:creationId xmlns:p14="http://schemas.microsoft.com/office/powerpoint/2010/main" val="386302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DF2E6-1B0E-FB17-D1E3-14D428D670E7}"/>
              </a:ext>
            </a:extLst>
          </p:cNvPr>
          <p:cNvSpPr>
            <a:spLocks noGrp="1"/>
          </p:cNvSpPr>
          <p:nvPr>
            <p:ph type="title"/>
          </p:nvPr>
        </p:nvSpPr>
        <p:spPr/>
        <p:txBody>
          <a:bodyPr/>
          <a:lstStyle/>
          <a:p>
            <a:r>
              <a:rPr kumimoji="1" lang="en-US" altLang="ja-JP" dirty="0"/>
              <a:t>Hybrid ARQ mechanism (LDPC case)</a:t>
            </a:r>
            <a:endParaRPr kumimoji="1" lang="ja-JP" altLang="en-US" dirty="0"/>
          </a:p>
        </p:txBody>
      </p:sp>
      <p:sp>
        <p:nvSpPr>
          <p:cNvPr id="3" name="スライド番号プレースホルダー 2">
            <a:extLst>
              <a:ext uri="{FF2B5EF4-FFF2-40B4-BE49-F238E27FC236}">
                <a16:creationId xmlns:a16="http://schemas.microsoft.com/office/drawing/2014/main" id="{47B3C879-C016-B612-3E41-030442F0045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9</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111ECE5F-98AD-943F-3CED-A5D1214A724A}"/>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November 2024</a:t>
            </a:r>
          </a:p>
        </p:txBody>
      </p:sp>
      <p:sp>
        <p:nvSpPr>
          <p:cNvPr id="5" name="フッター プレースホルダー 4">
            <a:extLst>
              <a:ext uri="{FF2B5EF4-FFF2-40B4-BE49-F238E27FC236}">
                <a16:creationId xmlns:a16="http://schemas.microsoft.com/office/drawing/2014/main" id="{130D9B53-1BCA-7732-63ED-96B4585D141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E9662969-6998-C255-F49E-93713EDDBC17}"/>
                  </a:ext>
                </a:extLst>
              </p:cNvPr>
              <p:cNvSpPr txBox="1"/>
              <p:nvPr/>
            </p:nvSpPr>
            <p:spPr>
              <a:xfrm>
                <a:off x="6084168" y="2179170"/>
                <a:ext cx="2583318" cy="3416320"/>
              </a:xfrm>
              <a:prstGeom prst="rect">
                <a:avLst/>
              </a:prstGeom>
              <a:noFill/>
            </p:spPr>
            <p:txBody>
              <a:bodyPr wrap="square" rtlCol="0">
                <a:spAutoFit/>
              </a:bodyPr>
              <a:lstStyle/>
              <a:p>
                <a14:m>
                  <m:oMath xmlns:m="http://schemas.openxmlformats.org/officeDocument/2006/math">
                    <m:r>
                      <a:rPr kumimoji="1" lang="en-US" altLang="ja-JP" b="0" i="1" smtClean="0">
                        <a:solidFill>
                          <a:schemeClr val="tx1"/>
                        </a:solidFill>
                        <a:latin typeface="Cambria Math" panose="02040503050406030204" pitchFamily="18" charset="0"/>
                        <a:cs typeface="Times New Roman" panose="02020603050405020304" pitchFamily="18" charset="0"/>
                      </a:rPr>
                      <m:t>𝑖</m:t>
                    </m:r>
                  </m:oMath>
                </a14:m>
                <a:r>
                  <a:rPr kumimoji="1" lang="en-US" altLang="ja-JP" dirty="0">
                    <a:latin typeface="Times New Roman" panose="02020603050405020304" pitchFamily="18" charset="0"/>
                    <a:cs typeface="Times New Roman" panose="02020603050405020304" pitchFamily="18" charset="0"/>
                  </a:rPr>
                  <a:t>: Counter of the number of transmissions, initially </a:t>
                </a:r>
                <a14:m>
                  <m:oMath xmlns:m="http://schemas.openxmlformats.org/officeDocument/2006/math">
                    <m:r>
                      <a:rPr kumimoji="1" lang="en-US" altLang="ja-JP" i="1">
                        <a:latin typeface="Cambria Math" panose="02040503050406030204" pitchFamily="18" charset="0"/>
                        <a:cs typeface="Times New Roman" panose="02020603050405020304" pitchFamily="18" charset="0"/>
                      </a:rPr>
                      <m:t>𝑖</m:t>
                    </m:r>
                    <m:r>
                      <a:rPr kumimoji="1" lang="en-US" altLang="ja-JP" b="0" i="0" smtClean="0">
                        <a:latin typeface="Cambria Math" panose="02040503050406030204" pitchFamily="18" charset="0"/>
                        <a:cs typeface="Times New Roman" panose="02020603050405020304" pitchFamily="18" charset="0"/>
                      </a:rPr>
                      <m:t>=0</m:t>
                    </m:r>
                  </m:oMath>
                </a14:m>
                <a:endParaRPr kumimoji="1" lang="en-US" altLang="ja-JP" dirty="0">
                  <a:latin typeface="Times New Roman" panose="02020603050405020304" pitchFamily="18" charset="0"/>
                  <a:cs typeface="Times New Roman" panose="02020603050405020304" pitchFamily="18" charset="0"/>
                </a:endParaRPr>
              </a:p>
              <a:p>
                <a:endParaRPr kumimoji="1" lang="en-US" altLang="ja-JP" dirty="0">
                  <a:latin typeface="Times New Roman" panose="02020603050405020304" pitchFamily="18" charset="0"/>
                  <a:cs typeface="Times New Roman" panose="02020603050405020304" pitchFamily="18" charset="0"/>
                </a:endParaRPr>
              </a:p>
              <a:p>
                <a14:m>
                  <m:oMath xmlns:m="http://schemas.openxmlformats.org/officeDocument/2006/math">
                    <m:r>
                      <a:rPr kumimoji="1" lang="en-US" altLang="ja-JP" b="0" i="1" smtClean="0">
                        <a:solidFill>
                          <a:schemeClr val="tx1"/>
                        </a:solidFill>
                        <a:latin typeface="Cambria Math" panose="02040503050406030204" pitchFamily="18" charset="0"/>
                        <a:cs typeface="Times New Roman" panose="02020603050405020304" pitchFamily="18" charset="0"/>
                      </a:rPr>
                      <m:t>𝑞</m:t>
                    </m:r>
                  </m:oMath>
                </a14:m>
                <a:r>
                  <a:rPr kumimoji="1" lang="en-US" altLang="ja-JP" dirty="0">
                    <a:latin typeface="Times New Roman" panose="02020603050405020304" pitchFamily="18" charset="0"/>
                    <a:cs typeface="Times New Roman" panose="02020603050405020304" pitchFamily="18" charset="0"/>
                  </a:rPr>
                  <a:t>: The maximum number of transmissions, user defined</a:t>
                </a:r>
              </a:p>
              <a:p>
                <a:endParaRPr kumimoji="1" lang="en-US" altLang="ja-JP" dirty="0">
                  <a:latin typeface="Times New Roman" panose="02020603050405020304" pitchFamily="18" charset="0"/>
                  <a:cs typeface="Times New Roman" panose="02020603050405020304" pitchFamily="18" charset="0"/>
                </a:endParaRPr>
              </a:p>
              <a:p>
                <a:r>
                  <a:rPr kumimoji="1" lang="en-US" altLang="ja-JP" dirty="0">
                    <a:latin typeface="Times New Roman" panose="02020603050405020304" pitchFamily="18" charset="0"/>
                    <a:cs typeface="Times New Roman" panose="02020603050405020304" pitchFamily="18" charset="0"/>
                  </a:rPr>
                  <a:t>In LDPC case, the mechanism is the same as the HARQ defined in 15.6 Std.-2012 </a:t>
                </a:r>
              </a:p>
            </p:txBody>
          </p:sp>
        </mc:Choice>
        <mc:Fallback xmlns="">
          <p:sp>
            <p:nvSpPr>
              <p:cNvPr id="8" name="テキスト ボックス 7">
                <a:extLst>
                  <a:ext uri="{FF2B5EF4-FFF2-40B4-BE49-F238E27FC236}">
                    <a16:creationId xmlns:a16="http://schemas.microsoft.com/office/drawing/2014/main" id="{E9662969-6998-C255-F49E-93713EDDBC17}"/>
                  </a:ext>
                </a:extLst>
              </p:cNvPr>
              <p:cNvSpPr txBox="1">
                <a:spLocks noRot="1" noChangeAspect="1" noMove="1" noResize="1" noEditPoints="1" noAdjustHandles="1" noChangeArrowheads="1" noChangeShapeType="1" noTextEdit="1"/>
              </p:cNvSpPr>
              <p:nvPr/>
            </p:nvSpPr>
            <p:spPr>
              <a:xfrm>
                <a:off x="6084168" y="2179170"/>
                <a:ext cx="2583318" cy="3416320"/>
              </a:xfrm>
              <a:prstGeom prst="rect">
                <a:avLst/>
              </a:prstGeom>
              <a:blipFill>
                <a:blip r:embed="rId2"/>
                <a:stretch>
                  <a:fillRect l="-1887" t="-891" r="-2830" b="-1783"/>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3A8277EB-82EC-7ED7-098D-C337BF006DC1}"/>
              </a:ext>
            </a:extLst>
          </p:cNvPr>
          <p:cNvPicPr>
            <a:picLocks noChangeAspect="1"/>
          </p:cNvPicPr>
          <p:nvPr/>
        </p:nvPicPr>
        <p:blipFill>
          <a:blip r:embed="rId3"/>
          <a:stretch>
            <a:fillRect/>
          </a:stretch>
        </p:blipFill>
        <p:spPr>
          <a:xfrm>
            <a:off x="333794" y="1918156"/>
            <a:ext cx="5617119" cy="3938348"/>
          </a:xfrm>
          <a:prstGeom prst="rect">
            <a:avLst/>
          </a:prstGeom>
        </p:spPr>
      </p:pic>
    </p:spTree>
    <p:extLst>
      <p:ext uri="{BB962C8B-B14F-4D97-AF65-F5344CB8AC3E}">
        <p14:creationId xmlns:p14="http://schemas.microsoft.com/office/powerpoint/2010/main" val="1054652371"/>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6998</TotalTime>
  <Words>2301</Words>
  <Application>Microsoft Office PowerPoint</Application>
  <PresentationFormat>画面に合わせる (4:3)</PresentationFormat>
  <Paragraphs>274</Paragraphs>
  <Slides>27</Slides>
  <Notes>16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27</vt:i4>
      </vt:variant>
    </vt:vector>
  </HeadingPairs>
  <TitlesOfParts>
    <vt:vector size="34" baseType="lpstr">
      <vt:lpstr>游ゴシック</vt:lpstr>
      <vt:lpstr>Arial</vt:lpstr>
      <vt:lpstr>Calibri</vt:lpstr>
      <vt:lpstr>Cambria Math</vt:lpstr>
      <vt:lpstr>Times New Roman</vt:lpstr>
      <vt:lpstr>Wingdings</vt:lpstr>
      <vt:lpstr>VLC_Composition_090917</vt:lpstr>
      <vt:lpstr>PowerPoint プレゼンテーション</vt:lpstr>
      <vt:lpstr>Hybrid ARQ Scheme for High QoS Packets in High Class of Coexistence of IEEE 802.15.6ma</vt:lpstr>
      <vt:lpstr>Coexistence environment level </vt:lpstr>
      <vt:lpstr>Hybrid ARQ mechanism (BCC case)</vt:lpstr>
      <vt:lpstr>Hybrid ARQ mechanism (BCC case)</vt:lpstr>
      <vt:lpstr>Hybrid ARQ mechanism (BCC case)</vt:lpstr>
      <vt:lpstr>Hybrid ARQ mechanism (BCC case)</vt:lpstr>
      <vt:lpstr>Concept of Hybrid ARQ mechanism</vt:lpstr>
      <vt:lpstr>Hybrid ARQ mechanism (LDPC case)</vt:lpstr>
      <vt:lpstr>Bit erasure channel</vt:lpstr>
      <vt:lpstr>Evaluation</vt:lpstr>
      <vt:lpstr>Results</vt:lpstr>
      <vt:lpstr>Results</vt:lpstr>
      <vt:lpstr>Results</vt:lpstr>
      <vt:lpstr>Results</vt:lpstr>
      <vt:lpstr>Results</vt:lpstr>
      <vt:lpstr>Results</vt:lpstr>
      <vt:lpstr>Conclusion</vt:lpstr>
      <vt:lpstr>PowerPoint プレゼンテーション</vt:lpstr>
      <vt:lpstr>Results</vt:lpstr>
      <vt:lpstr>Results</vt:lpstr>
      <vt:lpstr>Results</vt:lpstr>
      <vt:lpstr>Results</vt:lpstr>
      <vt:lpstr>Results</vt:lpstr>
      <vt:lpstr>Results</vt:lpstr>
      <vt:lpstr>Results</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TakabayashiKento</cp:lastModifiedBy>
  <cp:revision>829</cp:revision>
  <dcterms:created xsi:type="dcterms:W3CDTF">2014-03-17T07:14:24Z</dcterms:created>
  <dcterms:modified xsi:type="dcterms:W3CDTF">2024-11-12T11:25:31Z</dcterms:modified>
</cp:coreProperties>
</file>