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4" r:id="rId2"/>
    <p:sldId id="256" r:id="rId3"/>
    <p:sldId id="303" r:id="rId4"/>
    <p:sldId id="783" r:id="rId5"/>
    <p:sldId id="787" r:id="rId6"/>
    <p:sldId id="788" r:id="rId7"/>
    <p:sldId id="789" r:id="rId8"/>
    <p:sldId id="790" r:id="rId9"/>
    <p:sldId id="780" r:id="rId10"/>
    <p:sldId id="791" r:id="rId11"/>
    <p:sldId id="796" r:id="rId12"/>
    <p:sldId id="792" r:id="rId13"/>
    <p:sldId id="794" r:id="rId14"/>
    <p:sldId id="795" r:id="rId15"/>
    <p:sldId id="800" r:id="rId16"/>
    <p:sldId id="801" r:id="rId17"/>
    <p:sldId id="777" r:id="rId18"/>
    <p:sldId id="772"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20" autoAdjust="0"/>
  </p:normalViewPr>
  <p:slideViewPr>
    <p:cSldViewPr>
      <p:cViewPr varScale="1">
        <p:scale>
          <a:sx n="69" d="100"/>
          <a:sy n="69" d="100"/>
        </p:scale>
        <p:origin x="1858"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2024/7/16</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2024/7/16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387283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LDPC and ARQ, PER improved 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and no error floor occurred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LDPC and ARQ, PER improved 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and no error floor occurred</a:t>
                </a:r>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280538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ja-JP" altLang="en-US" dirty="0"/>
                  <a:t> </a:t>
                </a:r>
                <a:r>
                  <a:rPr kumimoji="1" lang="en-US" altLang="ja-JP" dirty="0"/>
                  <a:t>was increased, BCC and high-rate</a:t>
                </a:r>
                <a:r>
                  <a:rPr kumimoji="1" lang="en-US" altLang="ja-JP" baseline="0" dirty="0"/>
                  <a:t> shortened RS code</a:t>
                </a:r>
                <a:r>
                  <a:rPr kumimoji="1" lang="en-US" altLang="ja-JP" dirty="0"/>
                  <a:t> archived PER of less than 10 to the power of -3</a:t>
                </a:r>
              </a:p>
              <a:p>
                <a:pPr marL="171450" indent="-171450">
                  <a:buFont typeface="Arial" panose="020B0604020202020204" pitchFamily="34" charset="0"/>
                  <a:buChar char="•"/>
                </a:pPr>
                <a:r>
                  <a:rPr kumimoji="1" lang="en-US" altLang="ja-JP"/>
                  <a:t>However, </a:t>
                </a:r>
                <a:r>
                  <a:rPr kumimoji="1" lang="en-US" altLang="ja-JP" dirty="0"/>
                  <a:t>error floor occurred depending on the coding rate of RS codes and whether RS codes is applied</a:t>
                </a:r>
                <a:endParaRPr kumimoji="1" lang="ja-JP" altLang="en-US"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As </a:t>
                </a:r>
                <a:r>
                  <a:rPr kumimoji="1" lang="en-US" altLang="ja-JP" sz="1200" b="0" i="0" baseline="0">
                    <a:latin typeface="Cambria Math" panose="02040503050406030204" pitchFamily="18" charset="0"/>
                  </a:rPr>
                  <a:t>𝑟_𝑚𝑎𝑥</a:t>
                </a:r>
                <a:r>
                  <a:rPr kumimoji="1" lang="ja-JP" altLang="en-US" dirty="0"/>
                  <a:t> </a:t>
                </a:r>
                <a:r>
                  <a:rPr kumimoji="1" lang="en-US" altLang="ja-JP" dirty="0"/>
                  <a:t>was increased, BCC and high-rate</a:t>
                </a:r>
                <a:r>
                  <a:rPr kumimoji="1" lang="en-US" altLang="ja-JP" baseline="0" dirty="0"/>
                  <a:t> shortened RS code</a:t>
                </a:r>
                <a:r>
                  <a:rPr kumimoji="1" lang="en-US" altLang="ja-JP" dirty="0"/>
                  <a:t> archived PER of less than 10 to the power of -3</a:t>
                </a:r>
              </a:p>
              <a:p>
                <a:pPr marL="171450" indent="-171450">
                  <a:buFont typeface="Arial" panose="020B0604020202020204" pitchFamily="34" charset="0"/>
                  <a:buChar char="•"/>
                </a:pPr>
                <a:r>
                  <a:rPr kumimoji="1" lang="en-US" altLang="ja-JP"/>
                  <a:t>However, </a:t>
                </a:r>
                <a:r>
                  <a:rPr kumimoji="1" lang="en-US" altLang="ja-JP" dirty="0"/>
                  <a:t>error floor occurred depending on the coding rate of RS codes and whether RS codes is applied</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344639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LDPC and ARQ, PER improved 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and no error floor occurred</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LDPC and ARQ, PER improved 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and no error floor occurred</a:t>
                </a:r>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324701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BCC and ARQ, PER significantly improved 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and no error floor occurred because of decreasing the </a:t>
                </a:r>
                <a:r>
                  <a:rPr kumimoji="1" lang="en-US" altLang="ja-JP" sz="1200">
                    <a:latin typeface="Times New Roman" panose="02020603050405020304" pitchFamily="18" charset="0"/>
                    <a:cs typeface="Times New Roman" panose="02020603050405020304" pitchFamily="18" charset="0"/>
                  </a:rPr>
                  <a:t>coding rate</a:t>
                </a:r>
                <a:endParaRPr kumimoji="1" lang="en-US" altLang="ja-JP" sz="1200" dirty="0">
                  <a:latin typeface="Times New Roman" panose="02020603050405020304" pitchFamily="18" charset="0"/>
                  <a:cs typeface="Times New Roman" panose="02020603050405020304" pitchFamily="18" charset="0"/>
                </a:endParaRP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BCC and ARQ, PER significantly improved 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and no error floor occurred because of decreasing the </a:t>
                </a:r>
                <a:r>
                  <a:rPr kumimoji="1" lang="en-US" altLang="ja-JP" sz="1200">
                    <a:latin typeface="Times New Roman" panose="02020603050405020304" pitchFamily="18" charset="0"/>
                    <a:cs typeface="Times New Roman" panose="02020603050405020304" pitchFamily="18" charset="0"/>
                  </a:rPr>
                  <a:t>coding rate</a:t>
                </a:r>
                <a:endParaRPr kumimoji="1" lang="en-US" altLang="ja-JP" sz="1200" dirty="0">
                  <a:latin typeface="Times New Roman" panose="02020603050405020304" pitchFamily="18" charset="0"/>
                  <a:cs typeface="Times New Roman" panose="02020603050405020304" pitchFamily="18" charset="0"/>
                </a:endParaRPr>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429184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15-23-0576-04-06ma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15-23-0576-04-06ma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15-23-0576-04-06ma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for High QoS Packets in High Class of Coexistence of IEEE 802.15.6ma</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16 July 2024</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3,4</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(2) Nagoya Institute of Technology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HARQ mechanism for IEEE 802.15.6ma is provided. </a:t>
            </a:r>
            <a:r>
              <a:rPr kumimoji="0" lang="en-US" altLang="ja-JP" sz="1500" b="0" kern="0" dirty="0">
                <a:solidFill>
                  <a:srgbClr val="000000"/>
                </a:solidFill>
                <a:latin typeface="Times New Roman"/>
                <a:ea typeface="Times New Roman"/>
                <a:cs typeface="Times New Roman"/>
                <a:sym typeface="Times New Roman"/>
              </a:rPr>
              <a:t>IEEE 802.15.6ma will deal with various QoS level data</a:t>
            </a:r>
            <a:r>
              <a:rPr kumimoji="0" lang="en-US" sz="1500" b="0" kern="0" dirty="0">
                <a:solidFill>
                  <a:srgbClr val="000000"/>
                </a:solidFill>
                <a:latin typeface="Times New Roman"/>
                <a:ea typeface="Times New Roman"/>
                <a:cs typeface="Times New Roman"/>
                <a:sym typeface="Times New Roman"/>
              </a:rPr>
              <a:t>. Hence, it is required to consider an error control scheme corresponding to these QoS. We introduce the HARQ for the highest coexistence environment class and the high QoS level data.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10</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xmlns="">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3B910E-8F16-B869-92DA-6ED5F841C9B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199538-B0C4-71A7-64E7-03E4EE136420}"/>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F9888D47-7DB0-21EC-3521-CD9DBFF64D9B}"/>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A9313EEB-3CAE-9CFC-8D5D-5C3E58B1EC1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8EB4C75C-1410-21B8-62C0-C936D5467EEE}"/>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9" name="直線矢印コネクタ 8">
            <a:extLst>
              <a:ext uri="{FF2B5EF4-FFF2-40B4-BE49-F238E27FC236}">
                <a16:creationId xmlns:a16="http://schemas.microsoft.com/office/drawing/2014/main" id="{587C455A-F90E-C12A-DBBC-175F1195A4F8}"/>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 name="テキスト ボックス 9">
            <a:extLst>
              <a:ext uri="{FF2B5EF4-FFF2-40B4-BE49-F238E27FC236}">
                <a16:creationId xmlns:a16="http://schemas.microsoft.com/office/drawing/2014/main" id="{D907D234-EA22-C01C-33BA-996ABC2E4020}"/>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Consecutive b</a:t>
            </a:r>
            <a:r>
              <a:rPr kumimoji="1" lang="en-US" altLang="ja-JP" dirty="0">
                <a:latin typeface="Times New Roman" panose="02020603050405020304" pitchFamily="18" charset="0"/>
                <a:cs typeface="Times New Roman" panose="02020603050405020304" pitchFamily="18" charset="0"/>
              </a:rPr>
              <a:t>it erasures</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8187B54-D6B3-3130-614E-F4BD82DDC38D}"/>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other systems</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D8187B54-D6B3-3130-614E-F4BD82DDC38D}"/>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2"/>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163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3383484350"/>
                  </p:ext>
                </p:extLst>
              </p:nvPr>
            </p:nvGraphicFramePr>
            <p:xfrm>
              <a:off x="843870" y="1700808"/>
              <a:ext cx="7532459" cy="3973685"/>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407525">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07525">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 1, 4 (LDPC), 0, 1, 3 (BCC)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3383484350"/>
                  </p:ext>
                </p:extLst>
              </p:nvPr>
            </p:nvGraphicFramePr>
            <p:xfrm>
              <a:off x="843870" y="1700808"/>
              <a:ext cx="7532459" cy="3973685"/>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4000" r="-115478" b="-1124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407525">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908000" r="-115478"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08000" r="-115478"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108000" r="-115478"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 1, 4 (LDPC), 0, 1, 3 (BCC)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p:sp>
        <p:nvSpPr>
          <p:cNvPr id="6" name="テキスト ボックス 5">
            <a:extLst>
              <a:ext uri="{FF2B5EF4-FFF2-40B4-BE49-F238E27FC236}">
                <a16:creationId xmlns:a16="http://schemas.microsoft.com/office/drawing/2014/main" id="{34F034C8-1A4E-776F-5193-60D61CC71AC3}"/>
              </a:ext>
            </a:extLst>
          </p:cNvPr>
          <p:cNvSpPr txBox="1"/>
          <p:nvPr/>
        </p:nvSpPr>
        <p:spPr>
          <a:xfrm>
            <a:off x="723900" y="5807005"/>
            <a:ext cx="7696200" cy="646331"/>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Those simulations applied those FEC and a simple ARQ, not the proposed HARQ</a:t>
            </a:r>
            <a:endParaRPr kumimoji="1" lang="ja-JP" altLang="en-US" dirty="0">
              <a:latin typeface="+mj-lt"/>
            </a:endParaRPr>
          </a:p>
        </p:txBody>
      </p:sp>
    </p:spTree>
    <p:extLst>
      <p:ext uri="{BB962C8B-B14F-4D97-AF65-F5344CB8AC3E}">
        <p14:creationId xmlns:p14="http://schemas.microsoft.com/office/powerpoint/2010/main" val="224469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21D9F3BF-43D9-C2C3-60DF-585E5CADFB30}"/>
              </a:ext>
            </a:extLst>
          </p:cNvPr>
          <p:cNvPicPr>
            <a:picLocks noChangeAspect="1"/>
          </p:cNvPicPr>
          <p:nvPr/>
        </p:nvPicPr>
        <p:blipFill>
          <a:blip r:embed="rId3"/>
          <a:stretch>
            <a:fillRect/>
          </a:stretch>
        </p:blipFill>
        <p:spPr>
          <a:xfrm>
            <a:off x="307154" y="1700808"/>
            <a:ext cx="8529692" cy="3879825"/>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D0E8582-5752-D43C-1C9E-AC63C65335C3}"/>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LDPC and 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=0,4,8</m:t>
                    </m:r>
                  </m:oMath>
                </a14:m>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9D0E8582-5752-D43C-1C9E-AC63C65335C3}"/>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4"/>
                <a:stretch>
                  <a:fillRect t="-9231" b="-276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8168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F20C6DDF-CC15-D5BB-ADE4-B747632B7EBD}"/>
              </a:ext>
            </a:extLst>
          </p:cNvPr>
          <p:cNvPicPr>
            <a:picLocks noChangeAspect="1"/>
          </p:cNvPicPr>
          <p:nvPr/>
        </p:nvPicPr>
        <p:blipFill>
          <a:blip r:embed="rId3"/>
          <a:stretch>
            <a:fillRect/>
          </a:stretch>
        </p:blipFill>
        <p:spPr>
          <a:xfrm>
            <a:off x="179512" y="1484784"/>
            <a:ext cx="8964488" cy="4077597"/>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D821010-B3E6-E243-E921-64675F876DCA}"/>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BCC and ARQ (not proposed HARQ)</a:t>
                </a:r>
              </a:p>
              <a:p>
                <a:pPr algn="ct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=0,3,</m:t>
                    </m:r>
                  </m:oMath>
                </a14:m>
                <a:r>
                  <a:rPr kumimoji="1" lang="en-US" altLang="ja-JP" sz="2000" dirty="0">
                    <a:latin typeface="Times New Roman" panose="02020603050405020304" pitchFamily="18" charset="0"/>
                    <a:cs typeface="Times New Roman" panose="02020603050405020304" pitchFamily="18" charset="0"/>
                  </a:rPr>
                  <a:t>6,9</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5D821010-B3E6-E243-E921-64675F876DCA}"/>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90831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D0E8582-5752-D43C-1C9E-AC63C65335C3}"/>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LDPC and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=0,1,4</m:t>
                    </m:r>
                  </m:oMath>
                </a14:m>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9D0E8582-5752-D43C-1C9E-AC63C65335C3}"/>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464D1293-00A1-5D58-C113-4084F41177D0}"/>
              </a:ext>
            </a:extLst>
          </p:cNvPr>
          <p:cNvPicPr>
            <a:picLocks noChangeAspect="1"/>
          </p:cNvPicPr>
          <p:nvPr/>
        </p:nvPicPr>
        <p:blipFill>
          <a:blip r:embed="rId4"/>
          <a:stretch>
            <a:fillRect/>
          </a:stretch>
        </p:blipFill>
        <p:spPr>
          <a:xfrm>
            <a:off x="342900" y="1752600"/>
            <a:ext cx="8458200" cy="3847306"/>
          </a:xfrm>
          <a:prstGeom prst="rect">
            <a:avLst/>
          </a:prstGeom>
        </p:spPr>
      </p:pic>
    </p:spTree>
    <p:extLst>
      <p:ext uri="{BB962C8B-B14F-4D97-AF65-F5344CB8AC3E}">
        <p14:creationId xmlns:p14="http://schemas.microsoft.com/office/powerpoint/2010/main" val="412861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D0E8582-5752-D43C-1C9E-AC63C65335C3}"/>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BCC and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9D0E8582-5752-D43C-1C9E-AC63C65335C3}"/>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E6C43F10-32F0-6C51-72D4-9B5FB4B92416}"/>
              </a:ext>
            </a:extLst>
          </p:cNvPr>
          <p:cNvPicPr>
            <a:picLocks noChangeAspect="1"/>
          </p:cNvPicPr>
          <p:nvPr/>
        </p:nvPicPr>
        <p:blipFill>
          <a:blip r:embed="rId4"/>
          <a:stretch>
            <a:fillRect/>
          </a:stretch>
        </p:blipFill>
        <p:spPr>
          <a:xfrm>
            <a:off x="342900" y="1704065"/>
            <a:ext cx="8458200" cy="3847306"/>
          </a:xfrm>
          <a:prstGeom prst="rect">
            <a:avLst/>
          </a:prstGeom>
        </p:spPr>
      </p:pic>
    </p:spTree>
    <p:extLst>
      <p:ext uri="{BB962C8B-B14F-4D97-AF65-F5344CB8AC3E}">
        <p14:creationId xmlns:p14="http://schemas.microsoft.com/office/powerpoint/2010/main" val="303829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Summary</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77D4FE9-7B1B-811B-FCE5-49DE107C1FC5}"/>
                  </a:ext>
                </a:extLst>
              </p:cNvPr>
              <p:cNvSpPr txBox="1"/>
              <p:nvPr/>
            </p:nvSpPr>
            <p:spPr>
              <a:xfrm>
                <a:off x="377534" y="1916832"/>
                <a:ext cx="8388932" cy="3785652"/>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LDPC with ARQ and HARQ, PER improved as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oMath>
                </a14:m>
                <a:r>
                  <a:rPr kumimoji="1" lang="en-US" altLang="ja-JP" sz="2000" dirty="0">
                    <a:latin typeface="Times New Roman" panose="02020603050405020304" pitchFamily="18" charset="0"/>
                    <a:cs typeface="Times New Roman" panose="02020603050405020304" pitchFamily="18" charset="0"/>
                  </a:rPr>
                  <a:t> increased, and no error floor occurred</a:t>
                </a:r>
              </a:p>
              <a:p>
                <a:pPr marL="342900" indent="-342900">
                  <a:buFont typeface="Arial" panose="020B0604020202020204" pitchFamily="34" charset="0"/>
                  <a:buChar char="•"/>
                </a:pPr>
                <a:endParaRPr lang="en-US" altLang="ja-JP" sz="2000" dirty="0">
                  <a:latin typeface="+mj-lt"/>
                  <a:ea typeface="+mj-ea"/>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and ARQ, PER also improved as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oMath>
                </a14:m>
                <a:r>
                  <a:rPr kumimoji="1" lang="en-US" altLang="ja-JP" sz="2000" dirty="0">
                    <a:latin typeface="Times New Roman" panose="02020603050405020304" pitchFamily="18" charset="0"/>
                    <a:cs typeface="Times New Roman" panose="02020603050405020304" pitchFamily="18" charset="0"/>
                  </a:rPr>
                  <a:t> increased, however error floor occurred depending on the coding rate of RS codes and whether </a:t>
                </a:r>
                <a:r>
                  <a:rPr lang="en-US" altLang="ja-JP" sz="2000" dirty="0">
                    <a:latin typeface="Times New Roman" panose="02020603050405020304" pitchFamily="18" charset="0"/>
                    <a:cs typeface="Times New Roman" panose="02020603050405020304" pitchFamily="18" charset="0"/>
                  </a:rPr>
                  <a:t>RS codes is applied</a:t>
                </a:r>
              </a:p>
              <a:p>
                <a:pPr marL="800100" lvl="1" indent="-342900">
                  <a:buFont typeface="Wingdings" panose="05000000000000000000" pitchFamily="2" charset="2"/>
                  <a:buChar char="Ø"/>
                </a:pPr>
                <a:endParaRPr kumimoji="1" lang="en-US" altLang="ja-JP"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Especially it is difficult for the only BCC and simple ARQ case to deal with continuous bit erasures by retransmission alone</a:t>
                </a:r>
              </a:p>
              <a:p>
                <a:pPr marL="800100" lvl="1" indent="-342900">
                  <a:buFont typeface="Wingdings" panose="05000000000000000000" pitchFamily="2" charset="2"/>
                  <a:buChar char="Ø"/>
                </a:pPr>
                <a:endParaRPr lang="en-US" altLang="ja-JP" sz="2000" dirty="0">
                  <a:latin typeface="Times New Roman" panose="02020603050405020304" pitchFamily="18" charset="0"/>
                  <a:ea typeface="+mj-ea"/>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mj-lt"/>
                    <a:ea typeface="+mj-ea"/>
                  </a:rPr>
                  <a:t>The next step is to evaluate the performance of </a:t>
                </a:r>
                <a:r>
                  <a:rPr lang="en-US" altLang="ja-JP" sz="2000" dirty="0">
                    <a:latin typeface="Times New Roman" panose="02020603050405020304" pitchFamily="18" charset="0"/>
                    <a:ea typeface="+mj-ea"/>
                    <a:cs typeface="Times New Roman" panose="02020603050405020304" pitchFamily="18" charset="0"/>
                  </a:rPr>
                  <a:t>the </a:t>
                </a:r>
                <a:r>
                  <a:rPr kumimoji="1" lang="en-US" altLang="ja-JP" sz="2000" dirty="0">
                    <a:latin typeface="Times New Roman" panose="02020603050405020304" pitchFamily="18" charset="0"/>
                    <a:cs typeface="Times New Roman" panose="02020603050405020304" pitchFamily="18" charset="0"/>
                  </a:rPr>
                  <a:t>proposed HARQ</a:t>
                </a:r>
                <a:r>
                  <a:rPr kumimoji="1" lang="en-US" altLang="ja-JP" sz="2000" dirty="0">
                    <a:latin typeface="+mj-lt"/>
                    <a:ea typeface="+mj-ea"/>
                  </a:rPr>
                  <a:t> in the same environment to confirm its effectiveness</a:t>
                </a:r>
              </a:p>
            </p:txBody>
          </p:sp>
        </mc:Choice>
        <mc:Fallback xmlns="">
          <p:sp>
            <p:nvSpPr>
              <p:cNvPr id="6" name="テキスト ボックス 5">
                <a:extLst>
                  <a:ext uri="{FF2B5EF4-FFF2-40B4-BE49-F238E27FC236}">
                    <a16:creationId xmlns:a16="http://schemas.microsoft.com/office/drawing/2014/main" id="{377D4FE9-7B1B-811B-FCE5-49DE107C1FC5}"/>
                  </a:ext>
                </a:extLst>
              </p:cNvPr>
              <p:cNvSpPr txBox="1">
                <a:spLocks noRot="1" noChangeAspect="1" noMove="1" noResize="1" noEditPoints="1" noAdjustHandles="1" noChangeArrowheads="1" noChangeShapeType="1" noTextEdit="1"/>
              </p:cNvSpPr>
              <p:nvPr/>
            </p:nvSpPr>
            <p:spPr>
              <a:xfrm>
                <a:off x="377534" y="1916832"/>
                <a:ext cx="8388932" cy="3785652"/>
              </a:xfrm>
              <a:prstGeom prst="rect">
                <a:avLst/>
              </a:prstGeom>
              <a:blipFill>
                <a:blip r:embed="rId3"/>
                <a:stretch>
                  <a:fillRect l="-654" t="-805" b="-193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049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Hybrid ARQ Scheme for High QoS Packets in High Class of Coexistence of IEEE 802.15.6ma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July 2024,</a:t>
            </a:r>
          </a:p>
          <a:p>
            <a:r>
              <a:rPr kumimoji="1" lang="en-US" altLang="ja-JP" sz="2400" dirty="0"/>
              <a:t>Hybrid Session,</a:t>
            </a:r>
          </a:p>
          <a:p>
            <a:r>
              <a:rPr kumimoji="1" lang="en-US" altLang="ja-JP" sz="2400" dirty="0"/>
              <a:t>Sheraton Le Centre Montreal, Montreal, Quebec, Canada </a:t>
            </a:r>
          </a:p>
          <a:p>
            <a:r>
              <a:rPr kumimoji="1" lang="en-US" altLang="ja-JP" sz="2400" dirty="0"/>
              <a:t>Kento Takabayashi</a:t>
            </a:r>
            <a:r>
              <a:rPr kumimoji="1" lang="en-US" altLang="ja-JP" sz="2400" baseline="30000" dirty="0"/>
              <a:t> (1)</a:t>
            </a:r>
            <a:r>
              <a:rPr kumimoji="1" lang="en-US" altLang="ja-JP" sz="2400" dirty="0">
                <a:sym typeface="Times New Roman"/>
              </a:rPr>
              <a:t>, Daisuke </a:t>
            </a:r>
            <a:r>
              <a:rPr kumimoji="1" lang="en-US" altLang="ja-JP" sz="2400" dirty="0" err="1">
                <a:sym typeface="Times New Roman"/>
              </a:rPr>
              <a:t>Anzai</a:t>
            </a:r>
            <a:r>
              <a:rPr kumimoji="1" lang="en-US" altLang="ja-JP" sz="2400" baseline="30000" dirty="0"/>
              <a:t>(2)</a:t>
            </a:r>
            <a:r>
              <a:rPr kumimoji="1" lang="en-US" altLang="ja-JP" sz="2400" dirty="0">
                <a:sym typeface="Times New Roman"/>
              </a:rPr>
              <a:t>, Ryuji Kohno</a:t>
            </a:r>
            <a:r>
              <a:rPr kumimoji="1" lang="en-US" altLang="ja-JP" sz="2400" baseline="30000" dirty="0"/>
              <a:t>(3,4)</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50795" y="5086484"/>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(2) Nagoya Institute of Technology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dirty="0"/>
              <a:t>Importance of QoS control </a:t>
            </a:r>
            <a:endParaRPr kumimoji="1" lang="ja-JP" altLang="en-US" dirty="0"/>
          </a:p>
        </p:txBody>
      </p:sp>
      <p:sp>
        <p:nvSpPr>
          <p:cNvPr id="4" name="日付プレースホルダー 3">
            <a:extLst>
              <a:ext uri="{FF2B5EF4-FFF2-40B4-BE49-F238E27FC236}">
                <a16:creationId xmlns:a16="http://schemas.microsoft.com/office/drawing/2014/main" id="{CA855833-4C4E-45DB-AD0E-3A564438881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12B1B12E-39A3-4218-A6F6-E4F1E8E80D90}"/>
              </a:ext>
            </a:extLst>
          </p:cNvPr>
          <p:cNvSpPr>
            <a:spLocks noGrp="1"/>
          </p:cNvSpPr>
          <p:nvPr>
            <p:ph type="ftr" sz="quarter" idx="3"/>
          </p:nvPr>
        </p:nvSpPr>
        <p:spPr>
          <a:xfrm>
            <a:off x="5220072" y="6453336"/>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extLst>
              <p:ext uri="{D42A27DB-BD31-4B8C-83A1-F6EECF244321}">
                <p14:modId xmlns:p14="http://schemas.microsoft.com/office/powerpoint/2010/main" val="51264017"/>
              </p:ext>
            </p:extLst>
          </p:nvPr>
        </p:nvGraphicFramePr>
        <p:xfrm>
          <a:off x="4788024" y="2588803"/>
          <a:ext cx="3888432" cy="2759358"/>
        </p:xfrm>
        <a:graphic>
          <a:graphicData uri="http://schemas.openxmlformats.org/drawingml/2006/table">
            <a:tbl>
              <a:tblPr firstRow="1" bandRow="1">
                <a:tableStyleId>{5940675A-B579-460E-94D1-54222C63F5DA}</a:tableStyleId>
              </a:tblPr>
              <a:tblGrid>
                <a:gridCol w="928070">
                  <a:extLst>
                    <a:ext uri="{9D8B030D-6E8A-4147-A177-3AD203B41FA5}">
                      <a16:colId xmlns:a16="http://schemas.microsoft.com/office/drawing/2014/main" val="4281885170"/>
                    </a:ext>
                  </a:extLst>
                </a:gridCol>
                <a:gridCol w="1458396">
                  <a:extLst>
                    <a:ext uri="{9D8B030D-6E8A-4147-A177-3AD203B41FA5}">
                      <a16:colId xmlns:a16="http://schemas.microsoft.com/office/drawing/2014/main" val="514745024"/>
                    </a:ext>
                  </a:extLst>
                </a:gridCol>
                <a:gridCol w="1501966">
                  <a:extLst>
                    <a:ext uri="{9D8B030D-6E8A-4147-A177-3AD203B41FA5}">
                      <a16:colId xmlns:a16="http://schemas.microsoft.com/office/drawing/2014/main" val="1314698544"/>
                    </a:ext>
                  </a:extLst>
                </a:gridCol>
              </a:tblGrid>
              <a:tr h="228659">
                <a:tc>
                  <a:txBody>
                    <a:bodyPr/>
                    <a:lstStyle/>
                    <a:p>
                      <a:pPr algn="ctr"/>
                      <a:r>
                        <a:rPr kumimoji="1" lang="en-US" altLang="ja-JP" sz="1050" dirty="0">
                          <a:latin typeface="+mj-lt"/>
                        </a:rPr>
                        <a:t>User priority</a:t>
                      </a:r>
                      <a:endParaRPr kumimoji="1" lang="ja-JP" altLang="en-US" sz="1050" dirty="0">
                        <a:latin typeface="+mj-lt"/>
                      </a:endParaRPr>
                    </a:p>
                  </a:txBody>
                  <a:tcPr/>
                </a:tc>
                <a:tc>
                  <a:txBody>
                    <a:bodyPr/>
                    <a:lstStyle/>
                    <a:p>
                      <a:pPr algn="ctr"/>
                      <a:r>
                        <a:rPr kumimoji="1" lang="en-US" altLang="ja-JP" sz="1050" dirty="0">
                          <a:latin typeface="+mj-lt"/>
                        </a:rPr>
                        <a:t>Traffic designation</a:t>
                      </a:r>
                      <a:endParaRPr kumimoji="1" lang="ja-JP" altLang="en-US" sz="1050" dirty="0">
                        <a:latin typeface="+mj-lt"/>
                      </a:endParaRPr>
                    </a:p>
                  </a:txBody>
                  <a:tcPr/>
                </a:tc>
                <a:tc>
                  <a:txBody>
                    <a:bodyPr/>
                    <a:lstStyle/>
                    <a:p>
                      <a:pPr algn="ctr"/>
                      <a:r>
                        <a:rPr kumimoji="1" lang="en-US" altLang="ja-JP" sz="1050" dirty="0">
                          <a:latin typeface="+mj-lt"/>
                        </a:rPr>
                        <a:t>Frame type</a:t>
                      </a:r>
                      <a:endParaRPr kumimoji="1" lang="ja-JP" altLang="en-US" sz="1050" dirty="0">
                        <a:latin typeface="+mj-lt"/>
                      </a:endParaRPr>
                    </a:p>
                  </a:txBody>
                  <a:tcPr/>
                </a:tc>
                <a:extLst>
                  <a:ext uri="{0D108BD9-81ED-4DB2-BD59-A6C34878D82A}">
                    <a16:rowId xmlns:a16="http://schemas.microsoft.com/office/drawing/2014/main" val="4251253394"/>
                  </a:ext>
                </a:extLst>
              </a:tr>
              <a:tr h="228659">
                <a:tc>
                  <a:txBody>
                    <a:bodyPr/>
                    <a:lstStyle/>
                    <a:p>
                      <a:pPr algn="ctr"/>
                      <a:r>
                        <a:rPr kumimoji="1" lang="en-US" altLang="ja-JP" sz="1050" dirty="0">
                          <a:latin typeface="+mj-lt"/>
                        </a:rPr>
                        <a:t>0</a:t>
                      </a:r>
                      <a:endParaRPr kumimoji="1" lang="ja-JP" altLang="en-US" sz="1050" dirty="0">
                        <a:latin typeface="+mj-lt"/>
                      </a:endParaRPr>
                    </a:p>
                  </a:txBody>
                  <a:tcPr/>
                </a:tc>
                <a:tc>
                  <a:txBody>
                    <a:bodyPr/>
                    <a:lstStyle/>
                    <a:p>
                      <a:pPr algn="ctr"/>
                      <a:r>
                        <a:rPr kumimoji="1" lang="en-US" altLang="ja-JP" sz="1050" dirty="0">
                          <a:latin typeface="+mj-lt"/>
                        </a:rPr>
                        <a:t>Background (BK)</a:t>
                      </a:r>
                      <a:endParaRPr kumimoji="1" lang="ja-JP" altLang="en-US" sz="1050" dirty="0">
                        <a:latin typeface="+mj-lt"/>
                      </a:endParaRPr>
                    </a:p>
                  </a:txBody>
                  <a:tcPr/>
                </a:tc>
                <a:tc>
                  <a:txBody>
                    <a:bodyPr/>
                    <a:lstStyle/>
                    <a:p>
                      <a:pPr algn="ct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512474474"/>
                  </a:ext>
                </a:extLst>
              </a:tr>
              <a:tr h="243999">
                <a:tc>
                  <a:txBody>
                    <a:bodyPr/>
                    <a:lstStyle/>
                    <a:p>
                      <a:pPr algn="ctr"/>
                      <a:r>
                        <a:rPr kumimoji="1" lang="en-US" altLang="ja-JP" sz="1050" dirty="0">
                          <a:latin typeface="+mj-lt"/>
                        </a:rPr>
                        <a:t>1</a:t>
                      </a:r>
                      <a:endParaRPr kumimoji="1" lang="ja-JP" altLang="en-US" sz="1050" dirty="0">
                        <a:latin typeface="+mj-lt"/>
                      </a:endParaRPr>
                    </a:p>
                  </a:txBody>
                  <a:tcPr/>
                </a:tc>
                <a:tc>
                  <a:txBody>
                    <a:bodyPr/>
                    <a:lstStyle/>
                    <a:p>
                      <a:pPr algn="ctr"/>
                      <a:r>
                        <a:rPr kumimoji="1" lang="en-US" altLang="ja-JP" sz="1050" dirty="0">
                          <a:latin typeface="+mj-lt"/>
                        </a:rPr>
                        <a:t>Best effort (BE)</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3326327884"/>
                  </a:ext>
                </a:extLst>
              </a:tr>
              <a:tr h="228659">
                <a:tc>
                  <a:txBody>
                    <a:bodyPr/>
                    <a:lstStyle/>
                    <a:p>
                      <a:pPr algn="ctr"/>
                      <a:r>
                        <a:rPr kumimoji="1" lang="en-US" altLang="ja-JP" sz="1050" dirty="0">
                          <a:latin typeface="+mj-lt"/>
                        </a:rPr>
                        <a:t>2</a:t>
                      </a:r>
                      <a:endParaRPr kumimoji="1" lang="ja-JP" altLang="en-US" sz="1050" dirty="0">
                        <a:latin typeface="+mj-lt"/>
                      </a:endParaRPr>
                    </a:p>
                  </a:txBody>
                  <a:tcPr/>
                </a:tc>
                <a:tc>
                  <a:txBody>
                    <a:bodyPr/>
                    <a:lstStyle/>
                    <a:p>
                      <a:pPr algn="ctr"/>
                      <a:r>
                        <a:rPr kumimoji="1" lang="en-US" altLang="ja-JP" sz="1050" dirty="0">
                          <a:latin typeface="+mj-lt"/>
                        </a:rPr>
                        <a:t>Excellent effort (EE)</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968388818"/>
                  </a:ext>
                </a:extLst>
              </a:tr>
              <a:tr h="228659">
                <a:tc>
                  <a:txBody>
                    <a:bodyPr/>
                    <a:lstStyle/>
                    <a:p>
                      <a:pPr algn="ctr"/>
                      <a:r>
                        <a:rPr kumimoji="1" lang="en-US" altLang="ja-JP" sz="1050" dirty="0">
                          <a:latin typeface="+mj-lt"/>
                        </a:rPr>
                        <a:t>3</a:t>
                      </a:r>
                      <a:endParaRPr kumimoji="1" lang="ja-JP" altLang="en-US" sz="1050" dirty="0">
                        <a:latin typeface="+mj-lt"/>
                      </a:endParaRPr>
                    </a:p>
                  </a:txBody>
                  <a:tcPr/>
                </a:tc>
                <a:tc>
                  <a:txBody>
                    <a:bodyPr/>
                    <a:lstStyle/>
                    <a:p>
                      <a:pPr algn="ctr"/>
                      <a:r>
                        <a:rPr kumimoji="1" lang="en-US" altLang="ja-JP" sz="1050" dirty="0">
                          <a:latin typeface="+mj-lt"/>
                        </a:rPr>
                        <a:t>Video (VI)</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422592770"/>
                  </a:ext>
                </a:extLst>
              </a:tr>
              <a:tr h="228659">
                <a:tc>
                  <a:txBody>
                    <a:bodyPr/>
                    <a:lstStyle/>
                    <a:p>
                      <a:pPr algn="ctr"/>
                      <a:r>
                        <a:rPr kumimoji="1" lang="en-US" altLang="ja-JP" sz="1050" dirty="0">
                          <a:latin typeface="+mj-lt"/>
                        </a:rPr>
                        <a:t>4</a:t>
                      </a:r>
                      <a:endParaRPr kumimoji="1" lang="ja-JP" altLang="en-US" sz="1050" dirty="0">
                        <a:latin typeface="+mj-lt"/>
                      </a:endParaRPr>
                    </a:p>
                  </a:txBody>
                  <a:tcPr/>
                </a:tc>
                <a:tc>
                  <a:txBody>
                    <a:bodyPr/>
                    <a:lstStyle/>
                    <a:p>
                      <a:pPr algn="ctr"/>
                      <a:r>
                        <a:rPr kumimoji="1" lang="en-US" altLang="ja-JP" sz="1050" dirty="0">
                          <a:latin typeface="+mj-lt"/>
                        </a:rPr>
                        <a:t>Voice (VO)</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817812179"/>
                  </a:ext>
                </a:extLst>
              </a:tr>
              <a:tr h="427638">
                <a:tc>
                  <a:txBody>
                    <a:bodyPr/>
                    <a:lstStyle/>
                    <a:p>
                      <a:pPr algn="ctr"/>
                      <a:r>
                        <a:rPr kumimoji="1" lang="en-US" altLang="ja-JP" sz="1050" dirty="0">
                          <a:latin typeface="+mj-lt"/>
                        </a:rPr>
                        <a:t>5</a:t>
                      </a:r>
                      <a:endParaRPr kumimoji="1" lang="ja-JP" altLang="en-US" sz="1050" dirty="0">
                        <a:latin typeface="+mj-lt"/>
                      </a:endParaRPr>
                    </a:p>
                  </a:txBody>
                  <a:tcPr/>
                </a:tc>
                <a:tc>
                  <a:txBody>
                    <a:bodyPr/>
                    <a:lstStyle/>
                    <a:p>
                      <a:pPr algn="ctr"/>
                      <a:r>
                        <a:rPr kumimoji="1" lang="en-US" altLang="ja-JP" sz="1050" dirty="0">
                          <a:latin typeface="+mj-lt"/>
                        </a:rPr>
                        <a:t>Medical data or network control</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tc>
                <a:extLst>
                  <a:ext uri="{0D108BD9-81ED-4DB2-BD59-A6C34878D82A}">
                    <a16:rowId xmlns:a16="http://schemas.microsoft.com/office/drawing/2014/main" val="3909945391"/>
                  </a:ext>
                </a:extLst>
              </a:tr>
              <a:tr h="365705">
                <a:tc>
                  <a:txBody>
                    <a:bodyPr/>
                    <a:lstStyle/>
                    <a:p>
                      <a:pPr algn="ctr"/>
                      <a:r>
                        <a:rPr kumimoji="1" lang="en-US" altLang="ja-JP" sz="1050" dirty="0">
                          <a:latin typeface="+mj-lt"/>
                        </a:rPr>
                        <a:t>6</a:t>
                      </a:r>
                      <a:endParaRPr kumimoji="1" lang="ja-JP" altLang="en-US" sz="1050" dirty="0">
                        <a:latin typeface="+mj-lt"/>
                      </a:endParaRPr>
                    </a:p>
                  </a:txBody>
                  <a:tcPr/>
                </a:tc>
                <a:tc>
                  <a:txBody>
                    <a:bodyPr/>
                    <a:lstStyle/>
                    <a:p>
                      <a:pPr algn="ctr"/>
                      <a:r>
                        <a:rPr kumimoji="1" lang="en-US" altLang="ja-JP" sz="1050" dirty="0">
                          <a:latin typeface="+mj-lt"/>
                        </a:rPr>
                        <a:t>High-priority medical data or network control</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tc>
                <a:extLst>
                  <a:ext uri="{0D108BD9-81ED-4DB2-BD59-A6C34878D82A}">
                    <a16:rowId xmlns:a16="http://schemas.microsoft.com/office/drawing/2014/main" val="1135171504"/>
                  </a:ext>
                </a:extLst>
              </a:tr>
              <a:tr h="365705">
                <a:tc>
                  <a:txBody>
                    <a:bodyPr/>
                    <a:lstStyle/>
                    <a:p>
                      <a:pPr algn="ctr"/>
                      <a:r>
                        <a:rPr kumimoji="1" lang="en-US" altLang="ja-JP" sz="1050" dirty="0">
                          <a:latin typeface="+mj-lt"/>
                        </a:rPr>
                        <a:t>7</a:t>
                      </a:r>
                      <a:endParaRPr kumimoji="1" lang="ja-JP" altLang="en-US" sz="1050" dirty="0">
                        <a:latin typeface="+mj-lt"/>
                      </a:endParaRPr>
                    </a:p>
                  </a:txBody>
                  <a:tcPr/>
                </a:tc>
                <a:tc>
                  <a:txBody>
                    <a:bodyPr/>
                    <a:lstStyle/>
                    <a:p>
                      <a:pPr algn="ctr"/>
                      <a:r>
                        <a:rPr kumimoji="1" lang="en-US" altLang="ja-JP" sz="1050" dirty="0">
                          <a:latin typeface="+mj-lt"/>
                        </a:rPr>
                        <a:t>Emergency or medical implant event report</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361628" y="1844824"/>
            <a:ext cx="4210372" cy="424731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WBAN systems, a wearable vital sign sensor node can include </a:t>
            </a:r>
            <a:r>
              <a:rPr kumimoji="1" lang="en-US" altLang="ja-JP" b="1" u="sng" dirty="0">
                <a:latin typeface="+mj-lt"/>
              </a:rPr>
              <a:t>various types of sensors</a:t>
            </a:r>
            <a:r>
              <a:rPr kumimoji="1" lang="en-US" altLang="ja-JP" dirty="0">
                <a:latin typeface="+mj-lt"/>
              </a:rPr>
              <a:t> with </a:t>
            </a:r>
            <a:r>
              <a:rPr kumimoji="1" lang="en-US" altLang="ja-JP" b="1" u="sng" dirty="0">
                <a:latin typeface="+mj-lt"/>
              </a:rPr>
              <a:t>different data rates, the allowable communication error ratio and delay</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sz="1800" dirty="0">
                <a:latin typeface="+mj-lt"/>
              </a:rPr>
              <a:t>IEEE 802.15.6 based WBAN may deal with 8 levels of user priority data</a:t>
            </a:r>
          </a:p>
          <a:p>
            <a:pPr marL="285750" indent="-285750">
              <a:buFont typeface="Arial" panose="020B0604020202020204" pitchFamily="34" charset="0"/>
              <a:buChar char="•"/>
            </a:pPr>
            <a:endParaRPr lang="en-US" altLang="ja-JP" sz="1800" dirty="0">
              <a:latin typeface="+mj-lt"/>
            </a:endParaRPr>
          </a:p>
          <a:p>
            <a:pPr marL="285750" indent="-285750">
              <a:buFont typeface="Arial" panose="020B0604020202020204" pitchFamily="34" charset="0"/>
              <a:buChar char="•"/>
            </a:pPr>
            <a:r>
              <a:rPr lang="en-US" altLang="ja-JP" sz="1800" dirty="0">
                <a:latin typeface="+mj-lt"/>
              </a:rPr>
              <a:t>Those data have a wide range of quality of service (QoS)</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Therefore, </a:t>
            </a:r>
            <a:r>
              <a:rPr kumimoji="1" lang="en-US" altLang="ja-JP" b="1" u="sng" dirty="0">
                <a:latin typeface="+mj-lt"/>
              </a:rPr>
              <a:t>optimal error control for input data is an important feature </a:t>
            </a:r>
            <a:r>
              <a:rPr kumimoji="1" lang="en-US" altLang="ja-JP" dirty="0">
                <a:latin typeface="+mj-lt"/>
              </a:rPr>
              <a:t>in sensor data transmission procedures</a:t>
            </a:r>
          </a:p>
        </p:txBody>
      </p:sp>
    </p:spTree>
    <p:extLst>
      <p:ext uri="{BB962C8B-B14F-4D97-AF65-F5344CB8AC3E}">
        <p14:creationId xmlns:p14="http://schemas.microsoft.com/office/powerpoint/2010/main" val="308426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4</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08470" y="5378537"/>
            <a:ext cx="8672264" cy="923330"/>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highest </a:t>
            </a:r>
            <a:r>
              <a:rPr lang="en-US" altLang="ja-JP" sz="1800" dirty="0">
                <a:latin typeface="+mj-lt"/>
                <a:ea typeface="+mj-ea"/>
              </a:rPr>
              <a:t>class “7”</a:t>
            </a:r>
          </a:p>
          <a:p>
            <a:pPr marL="800100" lvl="1" indent="-342900">
              <a:buFont typeface="Wingdings" panose="05000000000000000000" pitchFamily="2" charset="2"/>
              <a:buChar char="Ø"/>
            </a:pPr>
            <a:r>
              <a:rPr kumimoji="1" lang="en-US" altLang="ja-JP" dirty="0">
                <a:latin typeface="+mj-lt"/>
                <a:ea typeface="+mj-ea"/>
              </a:rPr>
              <a:t>15.6ma </a:t>
            </a:r>
            <a:r>
              <a:rPr lang="en-US" altLang="ja-JP" dirty="0">
                <a:latin typeface="+mj-lt"/>
                <a:ea typeface="+mj-ea"/>
              </a:rPr>
              <a:t>considers the half-rate BCC and LDPC as an error correcting code</a:t>
            </a:r>
          </a:p>
          <a:p>
            <a:pPr marL="1257300" lvl="2" indent="-342900">
              <a:buFont typeface="Wingdings" panose="05000000000000000000" pitchFamily="2" charset="2"/>
              <a:buChar char="ü"/>
            </a:pPr>
            <a:r>
              <a:rPr kumimoji="1" lang="en-US" altLang="ja-JP" dirty="0">
                <a:latin typeface="+mj-lt"/>
                <a:ea typeface="+mj-ea"/>
              </a:rPr>
              <a:t>A HARQ scheme using those FEC is introduced</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Tree>
    <p:extLst>
      <p:ext uri="{BB962C8B-B14F-4D97-AF65-F5344CB8AC3E}">
        <p14:creationId xmlns:p14="http://schemas.microsoft.com/office/powerpoint/2010/main" val="45815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830D090-EF41-4917-3E90-F698ED74EC66}"/>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E3FE1DE-A835-088D-36DC-258674ECA487}"/>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E3FE1DE-A835-088D-36DC-258674ECA487}"/>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56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38442B87-EBC9-44BF-470F-B2F168340B41}"/>
              </a:ext>
            </a:extLst>
          </p:cNvPr>
          <p:cNvPicPr>
            <a:picLocks noChangeAspect="1"/>
          </p:cNvPicPr>
          <p:nvPr/>
        </p:nvPicPr>
        <p:blipFill>
          <a:blip r:embed="rId2"/>
          <a:stretch>
            <a:fillRect/>
          </a:stretch>
        </p:blipFill>
        <p:spPr>
          <a:xfrm>
            <a:off x="816978" y="1675380"/>
            <a:ext cx="7586244" cy="3514818"/>
          </a:xfrm>
          <a:prstGeom prst="rect">
            <a:avLst/>
          </a:prstGeom>
        </p:spPr>
      </p:pic>
      <p:sp>
        <p:nvSpPr>
          <p:cNvPr id="11" name="テキスト ボックス 10">
            <a:extLst>
              <a:ext uri="{FF2B5EF4-FFF2-40B4-BE49-F238E27FC236}">
                <a16:creationId xmlns:a16="http://schemas.microsoft.com/office/drawing/2014/main" id="{7183C54A-A8EA-97A1-E8BD-78BABB3A02D3}"/>
              </a:ext>
            </a:extLst>
          </p:cNvPr>
          <p:cNvSpPr txBox="1"/>
          <p:nvPr/>
        </p:nvSpPr>
        <p:spPr>
          <a:xfrm>
            <a:off x="372746" y="3222520"/>
            <a:ext cx="4572000" cy="369332"/>
          </a:xfrm>
          <a:prstGeom prst="rect">
            <a:avLst/>
          </a:prstGeom>
          <a:noFill/>
        </p:spPr>
        <p:txBody>
          <a:bodyPr wrap="square">
            <a:spAutoFit/>
          </a:bodyPr>
          <a:lstStyle/>
          <a:p>
            <a:r>
              <a:rPr kumimoji="1" lang="en-US" altLang="ja-JP" dirty="0">
                <a:latin typeface="Times New Roman" panose="02020603050405020304" pitchFamily="18" charset="0"/>
                <a:cs typeface="Times New Roman" panose="02020603050405020304" pitchFamily="18" charset="0"/>
              </a:rPr>
              <a:t>3. The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codeword 1 is transmitted to a receiver</a:t>
            </a:r>
          </a:p>
        </p:txBody>
      </p:sp>
      <p:sp>
        <p:nvSpPr>
          <p:cNvPr id="13" name="テキスト ボックス 12">
            <a:extLst>
              <a:ext uri="{FF2B5EF4-FFF2-40B4-BE49-F238E27FC236}">
                <a16:creationId xmlns:a16="http://schemas.microsoft.com/office/drawing/2014/main" id="{4C9CA46E-1CC4-BB25-2262-49F73CBCE3C9}"/>
              </a:ext>
            </a:extLst>
          </p:cNvPr>
          <p:cNvSpPr txBox="1"/>
          <p:nvPr/>
        </p:nvSpPr>
        <p:spPr>
          <a:xfrm>
            <a:off x="372746" y="5222798"/>
            <a:ext cx="9010107"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4. If bit errors are detected after decoding the codeword 1, a receiver buffers the transmitted codeword 1, and a transmitter re-sends the codeword 1’ to a receiver</a:t>
            </a:r>
          </a:p>
          <a:p>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the receiver, transmitted codeword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a buffered codeword 1, and a reconstructed codeword 1 (R=1/2) is generated</a:t>
            </a:r>
            <a:endParaRPr kumimoji="1" lang="en-US"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BD7A0-020B-7561-9845-8564663840FD}"/>
              </a:ext>
            </a:extLst>
          </p:cNvPr>
          <p:cNvSpPr>
            <a:spLocks noGrp="1"/>
          </p:cNvSpPr>
          <p:nvPr>
            <p:ph type="title"/>
          </p:nvPr>
        </p:nvSpPr>
        <p:spPr/>
        <p:txBody>
          <a:bodyPr/>
          <a:lstStyle/>
          <a:p>
            <a:r>
              <a:rPr kumimoji="1" lang="en-US" altLang="ja-JP" dirty="0"/>
              <a:t>Concept of Hybrid ARQ mechanism</a:t>
            </a:r>
            <a:endParaRPr kumimoji="1" lang="ja-JP" altLang="en-US" dirty="0"/>
          </a:p>
        </p:txBody>
      </p:sp>
      <p:sp>
        <p:nvSpPr>
          <p:cNvPr id="3" name="スライド番号プレースホルダー 2">
            <a:extLst>
              <a:ext uri="{FF2B5EF4-FFF2-40B4-BE49-F238E27FC236}">
                <a16:creationId xmlns:a16="http://schemas.microsoft.com/office/drawing/2014/main" id="{0A94F6C8-54C1-43F3-23A6-7E4BDFDE4F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891322C-EAAC-E450-A002-0924DC5330C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F47344E4-00A2-2CC6-40C6-F89396660EC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D44F4E8-B2DC-6492-B6C0-A3CAE9DB8547}"/>
              </a:ext>
            </a:extLst>
          </p:cNvPr>
          <p:cNvSpPr txBox="1"/>
          <p:nvPr/>
        </p:nvSpPr>
        <p:spPr>
          <a:xfrm>
            <a:off x="361628" y="171250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hybrid ARQ mechanism</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high coding rate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p:spTree>
    <p:extLst>
      <p:ext uri="{BB962C8B-B14F-4D97-AF65-F5344CB8AC3E}">
        <p14:creationId xmlns:p14="http://schemas.microsoft.com/office/powerpoint/2010/main" val="386302437"/>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6704</TotalTime>
  <Words>1970</Words>
  <Application>Microsoft Office PowerPoint</Application>
  <PresentationFormat>画面に合わせる (4:3)</PresentationFormat>
  <Paragraphs>245</Paragraphs>
  <Slides>18</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游ゴシック</vt:lpstr>
      <vt:lpstr>Arial</vt:lpstr>
      <vt:lpstr>Calibri</vt:lpstr>
      <vt:lpstr>Cambria Math</vt:lpstr>
      <vt:lpstr>Times New Roman</vt:lpstr>
      <vt:lpstr>Wingdings</vt:lpstr>
      <vt:lpstr>VLC_Composition_090917</vt:lpstr>
      <vt:lpstr>PowerPoint プレゼンテーション</vt:lpstr>
      <vt:lpstr>Hybrid ARQ Scheme for High QoS Packets in High Class of Coexistence of IEEE 802.15.6ma</vt:lpstr>
      <vt:lpstr>Importance of QoS control </vt:lpstr>
      <vt:lpstr>Coexistence environment level </vt:lpstr>
      <vt:lpstr>Hybrid ARQ mechanism (BCC case)</vt:lpstr>
      <vt:lpstr>Hybrid ARQ mechanism (BCC case)</vt:lpstr>
      <vt:lpstr>Hybrid ARQ mechanism (BCC case)</vt:lpstr>
      <vt:lpstr>Hybrid ARQ mechanism (BCC case)</vt:lpstr>
      <vt:lpstr>Concept of Hybrid ARQ mechanism</vt:lpstr>
      <vt:lpstr>Hybrid ARQ mechanism (LDPC case)</vt:lpstr>
      <vt:lpstr>Bit erasure channel</vt:lpstr>
      <vt:lpstr>Evaluation</vt:lpstr>
      <vt:lpstr>Results</vt:lpstr>
      <vt:lpstr>Results</vt:lpstr>
      <vt:lpstr>Results</vt:lpstr>
      <vt:lpstr>Results</vt:lpstr>
      <vt:lpstr>Summary</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736</cp:revision>
  <dcterms:created xsi:type="dcterms:W3CDTF">2014-03-17T07:14:24Z</dcterms:created>
  <dcterms:modified xsi:type="dcterms:W3CDTF">2024-07-16T11:59:51Z</dcterms:modified>
</cp:coreProperties>
</file>