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64" r:id="rId2"/>
    <p:sldId id="256" r:id="rId3"/>
    <p:sldId id="303" r:id="rId4"/>
    <p:sldId id="783" r:id="rId5"/>
    <p:sldId id="787" r:id="rId6"/>
    <p:sldId id="788" r:id="rId7"/>
    <p:sldId id="789" r:id="rId8"/>
    <p:sldId id="790" r:id="rId9"/>
    <p:sldId id="780" r:id="rId10"/>
    <p:sldId id="791" r:id="rId11"/>
    <p:sldId id="796" r:id="rId12"/>
    <p:sldId id="792" r:id="rId13"/>
    <p:sldId id="794" r:id="rId14"/>
    <p:sldId id="795" r:id="rId15"/>
    <p:sldId id="777" r:id="rId16"/>
    <p:sldId id="772" r:id="rId1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020" autoAdjust="0"/>
  </p:normalViewPr>
  <p:slideViewPr>
    <p:cSldViewPr>
      <p:cViewPr varScale="1">
        <p:scale>
          <a:sx n="69" d="100"/>
          <a:sy n="69" d="100"/>
        </p:scale>
        <p:origin x="1858" y="6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2694" y="3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A382B7D-C49D-4A71-807E-2F43C648CD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35239C2-C076-49B8-99A6-F8CEA981DF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C3776E-84FE-4DE5-B9CC-6C037255D337}" type="datetimeFigureOut">
              <a:rPr kumimoji="1" lang="ja-JP" altLang="en-US" smtClean="0"/>
              <a:t>2024/5/14</a:t>
            </a:fld>
            <a:endParaRPr kumimoji="1" lang="ja-JP" altLang="en-US"/>
          </a:p>
        </p:txBody>
      </p:sp>
      <p:sp>
        <p:nvSpPr>
          <p:cNvPr id="4" name="フッター プレースホルダー 3">
            <a:extLst>
              <a:ext uri="{FF2B5EF4-FFF2-40B4-BE49-F238E27FC236}">
                <a16:creationId xmlns:a16="http://schemas.microsoft.com/office/drawing/2014/main" id="{D11F2CD8-9D39-4CDF-B19A-DBC38B73302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7D17C07-F6E6-4B74-8B98-A2B07F316F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CE562B-7EFA-43C7-891E-8B17A5EBDB48}" type="slidenum">
              <a:rPr kumimoji="1" lang="ja-JP" altLang="en-US" smtClean="0"/>
              <a:t>‹#›</a:t>
            </a:fld>
            <a:endParaRPr kumimoji="1" lang="ja-JP" altLang="en-US"/>
          </a:p>
        </p:txBody>
      </p:sp>
    </p:spTree>
    <p:extLst>
      <p:ext uri="{BB962C8B-B14F-4D97-AF65-F5344CB8AC3E}">
        <p14:creationId xmlns:p14="http://schemas.microsoft.com/office/powerpoint/2010/main" val="2349742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504D60-04A7-4FD1-A50C-0611B71A0DF0}" type="datetimeFigureOut">
              <a:rPr kumimoji="1" lang="ja-JP" altLang="en-US" smtClean="0"/>
              <a:t>2024/5/14</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61DE7-94E4-4B6C-893E-B16DAA432C04}" type="slidenum">
              <a:rPr kumimoji="1" lang="ja-JP" altLang="en-US" smtClean="0"/>
              <a:t>‹#›</a:t>
            </a:fld>
            <a:endParaRPr kumimoji="1" lang="ja-JP" altLang="en-US"/>
          </a:p>
        </p:txBody>
      </p:sp>
    </p:spTree>
    <p:extLst>
      <p:ext uri="{BB962C8B-B14F-4D97-AF65-F5344CB8AC3E}">
        <p14:creationId xmlns:p14="http://schemas.microsoft.com/office/powerpoint/2010/main" val="12395777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&lt;month year&gt;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&lt;author&gt;, &lt;company&gt;</a:t>
            </a:r>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&lt;doc.: IEEE 802.15-doc&gt;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2</a:t>
            </a:fld>
            <a:endParaRPr kumimoji="1" lang="ja-JP" altLang="en-US"/>
          </a:p>
        </p:txBody>
      </p:sp>
    </p:spTree>
    <p:extLst>
      <p:ext uri="{BB962C8B-B14F-4D97-AF65-F5344CB8AC3E}">
        <p14:creationId xmlns:p14="http://schemas.microsoft.com/office/powerpoint/2010/main" val="3066918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12</a:t>
            </a:fld>
            <a:endParaRPr kumimoji="1" lang="ja-JP" altLang="en-US"/>
          </a:p>
        </p:txBody>
      </p:sp>
    </p:spTree>
    <p:extLst>
      <p:ext uri="{BB962C8B-B14F-4D97-AF65-F5344CB8AC3E}">
        <p14:creationId xmlns:p14="http://schemas.microsoft.com/office/powerpoint/2010/main" val="3872831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13</a:t>
            </a:fld>
            <a:endParaRPr kumimoji="1" lang="ja-JP" altLang="en-US"/>
          </a:p>
        </p:txBody>
      </p:sp>
    </p:spTree>
    <p:extLst>
      <p:ext uri="{BB962C8B-B14F-4D97-AF65-F5344CB8AC3E}">
        <p14:creationId xmlns:p14="http://schemas.microsoft.com/office/powerpoint/2010/main" val="2102942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15</a:t>
            </a:fld>
            <a:endParaRPr kumimoji="1" lang="ja-JP" altLang="en-US"/>
          </a:p>
        </p:txBody>
      </p:sp>
    </p:spTree>
    <p:extLst>
      <p:ext uri="{BB962C8B-B14F-4D97-AF65-F5344CB8AC3E}">
        <p14:creationId xmlns:p14="http://schemas.microsoft.com/office/powerpoint/2010/main" val="3380819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0" name="TextBox 9"/>
          <p:cNvSpPr txBox="1"/>
          <p:nvPr/>
        </p:nvSpPr>
        <p:spPr>
          <a:xfrm>
            <a:off x="3944540" y="228600"/>
            <a:ext cx="4932761" cy="307777"/>
          </a:xfrm>
          <a:prstGeom prst="rect">
            <a:avLst/>
          </a:prstGeom>
          <a:solidFill>
            <a:schemeClr val="bg1"/>
          </a:solidFill>
        </p:spPr>
        <p:txBody>
          <a:bodyPr wrap="none">
            <a:spAutoFit/>
          </a:bodyPr>
          <a:lstStyle/>
          <a:p>
            <a:pPr marL="1828800" marR="0" lvl="4" indent="0" algn="r" rtl="0">
              <a:spcBef>
                <a:spcPts val="0"/>
              </a:spcBef>
              <a:spcAft>
                <a:spcPts val="0"/>
              </a:spcAft>
              <a:buNone/>
            </a:pPr>
            <a:r>
              <a:rPr lang="en-US" altLang="ja-JP" sz="1400" b="1" i="0" u="none" strike="noStrike" cap="none" dirty="0">
                <a:solidFill>
                  <a:schemeClr val="tx1"/>
                </a:solidFill>
                <a:latin typeface="Times New Roman"/>
                <a:ea typeface="Times New Roman"/>
                <a:cs typeface="Times New Roman"/>
                <a:sym typeface="Times New Roman"/>
              </a:rPr>
              <a:t>Doc: IEEE P802. 15-23-0576-03-06ma</a:t>
            </a:r>
          </a:p>
        </p:txBody>
      </p: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3" name="Rectangle 12"/>
          <p:cNvSpPr>
            <a:spLocks noGrp="1" noChangeArrowheads="1"/>
          </p:cNvSpPr>
          <p:nvPr>
            <p:ph type="sldNum" sz="quarter" idx="12"/>
          </p:nvPr>
        </p:nvSpPr>
        <p:spPr>
          <a:xfrm>
            <a:off x="4342399" y="6475413"/>
            <a:ext cx="535403" cy="184666"/>
          </a:xfrm>
        </p:spPr>
        <p:txBody>
          <a:bodyPr/>
          <a:lstStyle>
            <a:lvl1pPr>
              <a:defRPr sz="1200">
                <a:latin typeface="+mj-lt"/>
              </a:defRPr>
            </a:lvl1pPr>
          </a:lstStyle>
          <a:p>
            <a:pPr>
              <a:defRPr/>
            </a:pPr>
            <a:r>
              <a:rPr lang="en-US" dirty="0">
                <a:solidFill>
                  <a:srgbClr val="000000"/>
                </a:solidFill>
              </a:rPr>
              <a:t>Slide </a:t>
            </a:r>
            <a:fld id="{BF29BC87-BF55-421B-B54D-29C11A5C93C2}" type="slidenum">
              <a:rPr lang="en-US" smtClean="0">
                <a:solidFill>
                  <a:srgbClr val="000000"/>
                </a:solidFill>
              </a:rPr>
              <a:pPr>
                <a:defRPr/>
              </a:pPr>
              <a:t>‹#›</a:t>
            </a:fld>
            <a:endParaRPr lang="en-US" dirty="0">
              <a:solidFill>
                <a:srgbClr val="000000"/>
              </a:solidFill>
            </a:endParaRPr>
          </a:p>
        </p:txBody>
      </p:sp>
      <p:sp>
        <p:nvSpPr>
          <p:cNvPr id="15" name="Rectangle 4">
            <a:extLst>
              <a:ext uri="{FF2B5EF4-FFF2-40B4-BE49-F238E27FC236}">
                <a16:creationId xmlns:a16="http://schemas.microsoft.com/office/drawing/2014/main" id="{633D371D-6596-4050-8217-C96AA1A60217}"/>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May 2024</a:t>
            </a:r>
          </a:p>
        </p:txBody>
      </p:sp>
      <p:sp>
        <p:nvSpPr>
          <p:cNvPr id="16" name="フッター プレースホルダー 4">
            <a:extLst>
              <a:ext uri="{FF2B5EF4-FFF2-40B4-BE49-F238E27FC236}">
                <a16:creationId xmlns:a16="http://schemas.microsoft.com/office/drawing/2014/main" id="{71F44B61-1F50-4509-AD5A-602D9646B4C6}"/>
              </a:ext>
            </a:extLst>
          </p:cNvPr>
          <p:cNvSpPr>
            <a:spLocks noGrp="1"/>
          </p:cNvSpPr>
          <p:nvPr>
            <p:ph type="ftr" sz="quarter" idx="3"/>
          </p:nvPr>
        </p:nvSpPr>
        <p:spPr>
          <a:xfrm>
            <a:off x="5364088" y="6453336"/>
            <a:ext cx="3744416" cy="553998"/>
          </a:xfrm>
          <a:prstGeom prst="rect">
            <a:avLst/>
          </a:prstGeo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2653330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a:spLocks noGrp="1" noChangeArrowheads="1"/>
          </p:cNvSpPr>
          <p:nvPr>
            <p:ph type="sldNum" sz="quarter" idx="12"/>
          </p:nvPr>
        </p:nvSpPr>
        <p:spPr>
          <a:xfrm>
            <a:off x="4342399" y="6475413"/>
            <a:ext cx="535403" cy="184666"/>
          </a:xfrm>
        </p:spPr>
        <p:txBody>
          <a:bodyPr/>
          <a:lstStyle>
            <a:lvl1pPr>
              <a:defRPr sz="1200">
                <a:latin typeface="+mj-lt"/>
              </a:defRPr>
            </a:lvl1pPr>
          </a:lstStyle>
          <a:p>
            <a:pPr>
              <a:defRPr/>
            </a:pPr>
            <a:r>
              <a:rPr lang="en-US" dirty="0">
                <a:solidFill>
                  <a:srgbClr val="000000"/>
                </a:solidFill>
              </a:rPr>
              <a:t>Slide </a:t>
            </a:r>
            <a:fld id="{B3B06152-741F-4076-B040-D5427CE11BFD}" type="slidenum">
              <a:rPr lang="en-US" smtClean="0">
                <a:solidFill>
                  <a:srgbClr val="000000"/>
                </a:solidFill>
              </a:rPr>
              <a:pPr>
                <a:defRPr/>
              </a:pPr>
              <a:t>‹#›</a:t>
            </a:fld>
            <a:endParaRPr lang="en-US" dirty="0">
              <a:solidFill>
                <a:srgbClr val="000000"/>
              </a:solidFill>
            </a:endParaRPr>
          </a:p>
        </p:txBody>
      </p:sp>
      <p:sp>
        <p:nvSpPr>
          <p:cNvPr id="14" name="Line 8"/>
          <p:cNvSpPr>
            <a:spLocks noChangeShapeType="1"/>
          </p:cNvSpPr>
          <p:nvPr userDrawn="1"/>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7" name="TextBox 9"/>
          <p:cNvSpPr txBox="1"/>
          <p:nvPr userDrawn="1"/>
        </p:nvSpPr>
        <p:spPr>
          <a:xfrm>
            <a:off x="3660949" y="238423"/>
            <a:ext cx="4932761" cy="307777"/>
          </a:xfrm>
          <a:prstGeom prst="rect">
            <a:avLst/>
          </a:prstGeom>
          <a:solidFill>
            <a:schemeClr val="bg1"/>
          </a:solidFill>
        </p:spPr>
        <p:txBody>
          <a:bodyPr wrap="none">
            <a:spAutoFit/>
          </a:bodyPr>
          <a:lstStyle/>
          <a:p>
            <a:pPr marL="1828800" marR="0" lvl="4" indent="0" algn="r" rtl="0">
              <a:spcBef>
                <a:spcPts val="0"/>
              </a:spcBef>
              <a:spcAft>
                <a:spcPts val="0"/>
              </a:spcAft>
              <a:buNone/>
            </a:pPr>
            <a:r>
              <a:rPr lang="en-US" altLang="ja-JP" sz="1400" b="1" i="0" u="none" strike="noStrike" cap="none" dirty="0">
                <a:solidFill>
                  <a:schemeClr val="tx1"/>
                </a:solidFill>
                <a:latin typeface="Times New Roman"/>
                <a:ea typeface="Times New Roman"/>
                <a:cs typeface="Times New Roman"/>
                <a:sym typeface="Times New Roman"/>
              </a:rPr>
              <a:t>Doc: IEEE P802. 15-23-0576-03-06ma</a:t>
            </a:r>
          </a:p>
        </p:txBody>
      </p:sp>
      <p:sp>
        <p:nvSpPr>
          <p:cNvPr id="16" name="Rectangle 4">
            <a:extLst>
              <a:ext uri="{FF2B5EF4-FFF2-40B4-BE49-F238E27FC236}">
                <a16:creationId xmlns:a16="http://schemas.microsoft.com/office/drawing/2014/main" id="{87C10E1B-3F96-40A5-ABFD-87C830D01F78}"/>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May 2024</a:t>
            </a:r>
          </a:p>
        </p:txBody>
      </p:sp>
      <p:sp>
        <p:nvSpPr>
          <p:cNvPr id="19" name="フッター プレースホルダー 4">
            <a:extLst>
              <a:ext uri="{FF2B5EF4-FFF2-40B4-BE49-F238E27FC236}">
                <a16:creationId xmlns:a16="http://schemas.microsoft.com/office/drawing/2014/main" id="{6EEC89D4-7561-4EC9-8DC3-24F127260744}"/>
              </a:ext>
            </a:extLst>
          </p:cNvPr>
          <p:cNvSpPr>
            <a:spLocks noGrp="1"/>
          </p:cNvSpPr>
          <p:nvPr>
            <p:ph type="ftr" sz="quarter" idx="3"/>
          </p:nvPr>
        </p:nvSpPr>
        <p:spPr>
          <a:xfrm>
            <a:off x="5292080" y="6453336"/>
            <a:ext cx="3672408" cy="553998"/>
          </a:xfr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1137733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xfrm>
            <a:off x="4342399" y="6475413"/>
            <a:ext cx="535403" cy="184666"/>
          </a:xfrm>
          <a:ln/>
        </p:spPr>
        <p:txBody>
          <a:bodyPr/>
          <a:lstStyle>
            <a:lvl1pPr>
              <a:defRPr sz="1200">
                <a:latin typeface="+mj-lt"/>
              </a:defRPr>
            </a:lvl1pPr>
          </a:lstStyle>
          <a:p>
            <a:pPr>
              <a:defRPr/>
            </a:pPr>
            <a:r>
              <a:rPr lang="en-US" dirty="0">
                <a:solidFill>
                  <a:srgbClr val="000000"/>
                </a:solidFill>
              </a:rPr>
              <a:t>Slide </a:t>
            </a:r>
            <a:fld id="{088E86A2-24BB-437A-8099-76D2C87A4801}" type="slidenum">
              <a:rPr lang="en-US" smtClean="0">
                <a:solidFill>
                  <a:srgbClr val="000000"/>
                </a:solidFill>
              </a:rPr>
              <a:pPr>
                <a:defRPr/>
              </a:pPr>
              <a:t>‹#›</a:t>
            </a:fld>
            <a:endParaRPr lang="en-US" dirty="0">
              <a:solidFill>
                <a:srgbClr val="000000"/>
              </a:solidFill>
            </a:endParaRPr>
          </a:p>
        </p:txBody>
      </p:sp>
      <p:sp>
        <p:nvSpPr>
          <p:cNvPr id="8" name="Rectangle 4">
            <a:extLst>
              <a:ext uri="{FF2B5EF4-FFF2-40B4-BE49-F238E27FC236}">
                <a16:creationId xmlns:a16="http://schemas.microsoft.com/office/drawing/2014/main" id="{1207BCD2-703E-4A6E-93A4-8F1C4BE4F96B}"/>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May 2024</a:t>
            </a:r>
          </a:p>
        </p:txBody>
      </p:sp>
      <p:sp>
        <p:nvSpPr>
          <p:cNvPr id="9" name="フッター プレースホルダー 4">
            <a:extLst>
              <a:ext uri="{FF2B5EF4-FFF2-40B4-BE49-F238E27FC236}">
                <a16:creationId xmlns:a16="http://schemas.microsoft.com/office/drawing/2014/main" id="{7F905874-7CF5-4107-A30B-0CD039618D00}"/>
              </a:ext>
            </a:extLst>
          </p:cNvPr>
          <p:cNvSpPr>
            <a:spLocks noGrp="1"/>
          </p:cNvSpPr>
          <p:nvPr>
            <p:ph type="ftr" sz="quarter" idx="3"/>
          </p:nvPr>
        </p:nvSpPr>
        <p:spPr>
          <a:xfrm>
            <a:off x="5364088" y="6453336"/>
            <a:ext cx="3744416" cy="553998"/>
          </a:xfr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3604684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4342399" y="6475413"/>
            <a:ext cx="535403" cy="184666"/>
          </a:xfrm>
          <a:ln/>
        </p:spPr>
        <p:txBody>
          <a:bodyPr/>
          <a:lstStyle>
            <a:lvl1pPr>
              <a:defRPr sz="1200">
                <a:latin typeface="+mj-lt"/>
              </a:defRPr>
            </a:lvl1pPr>
          </a:lstStyle>
          <a:p>
            <a:pPr>
              <a:defRPr/>
            </a:pPr>
            <a:r>
              <a:rPr lang="en-US">
                <a:solidFill>
                  <a:srgbClr val="000000"/>
                </a:solidFill>
              </a:rPr>
              <a:t>Slide </a:t>
            </a:r>
            <a:fld id="{C65D8D74-25E4-4A14-9B13-1C1CBE0663D9}" type="slidenum">
              <a:rPr lang="en-US" smtClean="0">
                <a:solidFill>
                  <a:srgbClr val="000000"/>
                </a:solidFill>
              </a:rPr>
              <a:pPr>
                <a:defRPr/>
              </a:pPr>
              <a:t>‹#›</a:t>
            </a:fld>
            <a:endParaRPr lang="en-US" dirty="0">
              <a:solidFill>
                <a:srgbClr val="000000"/>
              </a:solidFill>
              <a:latin typeface="+mj-lt"/>
            </a:endParaRPr>
          </a:p>
        </p:txBody>
      </p:sp>
      <p:sp>
        <p:nvSpPr>
          <p:cNvPr id="5" name="タイトル 4"/>
          <p:cNvSpPr>
            <a:spLocks noGrp="1"/>
          </p:cNvSpPr>
          <p:nvPr>
            <p:ph type="title"/>
          </p:nvPr>
        </p:nvSpPr>
        <p:spPr/>
        <p:txBody>
          <a:bodyPr/>
          <a:lstStyle/>
          <a:p>
            <a:r>
              <a:rPr kumimoji="1" lang="ja-JP" altLang="en-US"/>
              <a:t>マスタ タイトルの書式設定</a:t>
            </a:r>
          </a:p>
        </p:txBody>
      </p:sp>
      <p:sp>
        <p:nvSpPr>
          <p:cNvPr id="8" name="Rectangle 4">
            <a:extLst>
              <a:ext uri="{FF2B5EF4-FFF2-40B4-BE49-F238E27FC236}">
                <a16:creationId xmlns:a16="http://schemas.microsoft.com/office/drawing/2014/main" id="{8B7B025E-5AD3-4FC8-8538-2264AD38BF1A}"/>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May 2024</a:t>
            </a:r>
          </a:p>
        </p:txBody>
      </p:sp>
      <p:sp>
        <p:nvSpPr>
          <p:cNvPr id="9" name="フッター プレースホルダー 4">
            <a:extLst>
              <a:ext uri="{FF2B5EF4-FFF2-40B4-BE49-F238E27FC236}">
                <a16:creationId xmlns:a16="http://schemas.microsoft.com/office/drawing/2014/main" id="{674B2FA7-A919-49FF-9D77-45873A0BBCFE}"/>
              </a:ext>
            </a:extLst>
          </p:cNvPr>
          <p:cNvSpPr>
            <a:spLocks noGrp="1"/>
          </p:cNvSpPr>
          <p:nvPr>
            <p:ph type="ftr" sz="quarter" idx="3"/>
          </p:nvPr>
        </p:nvSpPr>
        <p:spPr>
          <a:xfrm>
            <a:off x="5220072" y="6453336"/>
            <a:ext cx="3744416" cy="553998"/>
          </a:xfrm>
        </p:spPr>
        <p:txBody>
          <a:bodyPr/>
          <a:lstStyle>
            <a:lvl1pPr>
              <a:defRPr>
                <a:latin typeface="+mj-lt"/>
              </a:defRPr>
            </a:lvl1p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4096783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Content Placeholder 2"/>
          <p:cNvSpPr>
            <a:spLocks noGrp="1"/>
          </p:cNvSpPr>
          <p:nvPr>
            <p:ph idx="1"/>
          </p:nvPr>
        </p:nvSpPr>
        <p:spPr>
          <a:xfrm>
            <a:off x="685800" y="1981200"/>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342399" y="6475413"/>
            <a:ext cx="535403" cy="184666"/>
          </a:xfrm>
        </p:spPr>
        <p:txBody>
          <a:bodyPr/>
          <a:lstStyle>
            <a:lvl1pPr>
              <a:defRPr sz="1200" smtClean="0">
                <a:latin typeface="+mj-lt"/>
              </a:defRPr>
            </a:lvl1pPr>
          </a:lstStyle>
          <a:p>
            <a:pPr>
              <a:defRPr/>
            </a:pPr>
            <a:r>
              <a:rPr lang="en-US" dirty="0">
                <a:solidFill>
                  <a:srgbClr val="000000"/>
                </a:solidFill>
              </a:rPr>
              <a:t>Slide </a:t>
            </a:r>
            <a:fld id="{656268D0-4611-45F7-BF6F-449ED53C6C0E}" type="slidenum">
              <a:rPr lang="en-US" smtClean="0">
                <a:solidFill>
                  <a:srgbClr val="000000"/>
                </a:solidFill>
              </a:rPr>
              <a:pPr>
                <a:defRPr/>
              </a:pPr>
              <a:t>‹#›</a:t>
            </a:fld>
            <a:endParaRPr lang="en-US" dirty="0">
              <a:solidFill>
                <a:srgbClr val="000000"/>
              </a:solidFill>
            </a:endParaRPr>
          </a:p>
        </p:txBody>
      </p:sp>
      <p:sp>
        <p:nvSpPr>
          <p:cNvPr id="9" name="Rectangle 4">
            <a:extLst>
              <a:ext uri="{FF2B5EF4-FFF2-40B4-BE49-F238E27FC236}">
                <a16:creationId xmlns:a16="http://schemas.microsoft.com/office/drawing/2014/main" id="{E2EFD6D0-629F-49B8-A4AD-9D561B411206}"/>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May 2024</a:t>
            </a:r>
          </a:p>
        </p:txBody>
      </p:sp>
      <p:sp>
        <p:nvSpPr>
          <p:cNvPr id="10" name="フッター プレースホルダー 4">
            <a:extLst>
              <a:ext uri="{FF2B5EF4-FFF2-40B4-BE49-F238E27FC236}">
                <a16:creationId xmlns:a16="http://schemas.microsoft.com/office/drawing/2014/main" id="{69791D2B-B802-4BBF-8768-58B658871AF6}"/>
              </a:ext>
            </a:extLst>
          </p:cNvPr>
          <p:cNvSpPr>
            <a:spLocks noGrp="1"/>
          </p:cNvSpPr>
          <p:nvPr>
            <p:ph type="ftr" sz="quarter" idx="3"/>
          </p:nvPr>
        </p:nvSpPr>
        <p:spPr>
          <a:xfrm>
            <a:off x="5220072" y="6475413"/>
            <a:ext cx="3816424" cy="553998"/>
          </a:xfr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3782643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WC_Otsikko_ja_sisältö, ei ranskalaisia viivoja">
    <p:spTree>
      <p:nvGrpSpPr>
        <p:cNvPr id="1" name=""/>
        <p:cNvGrpSpPr/>
        <p:nvPr/>
      </p:nvGrpSpPr>
      <p:grpSpPr>
        <a:xfrm>
          <a:off x="0" y="0"/>
          <a:ext cx="0" cy="0"/>
          <a:chOff x="0" y="0"/>
          <a:chExt cx="0" cy="0"/>
        </a:xfrm>
      </p:grpSpPr>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fi-FI"/>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5" name="Dian numeron paikkamerkki 2"/>
          <p:cNvSpPr>
            <a:spLocks noGrp="1"/>
          </p:cNvSpPr>
          <p:nvPr>
            <p:ph type="sldNum" sz="quarter" idx="13"/>
          </p:nvPr>
        </p:nvSpPr>
        <p:spPr/>
        <p:txBody>
          <a:bodyPr/>
          <a:lstStyle>
            <a:lvl1pPr>
              <a:defRPr/>
            </a:lvl1pPr>
          </a:lstStyle>
          <a:p>
            <a:pPr>
              <a:defRPr/>
            </a:pPr>
            <a:fld id="{71D2E830-3EDC-424A-9B52-3BF5206E939D}" type="slidenum">
              <a:rPr lang="fi-FI">
                <a:solidFill>
                  <a:srgbClr val="F7ECCD"/>
                </a:solidFill>
              </a:rPr>
              <a:pPr>
                <a:defRPr/>
              </a:pPr>
              <a:t>‹#›</a:t>
            </a:fld>
            <a:endParaRPr lang="fi-FI" dirty="0">
              <a:solidFill>
                <a:srgbClr val="F7ECCD"/>
              </a:solidFill>
            </a:endParaRPr>
          </a:p>
        </p:txBody>
      </p:sp>
      <p:sp>
        <p:nvSpPr>
          <p:cNvPr id="10" name="Rectangle 6"/>
          <p:cNvSpPr txBox="1">
            <a:spLocks noChangeArrowheads="1"/>
          </p:cNvSpPr>
          <p:nvPr userDrawn="1"/>
        </p:nvSpPr>
        <p:spPr bwMode="auto">
          <a:xfrm>
            <a:off x="4346575" y="6523038"/>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a:lvl1pPr>
          </a:lstStyle>
          <a:p>
            <a:pPr algn="ctr" eaLnBrk="0" fontAlgn="base" hangingPunct="0">
              <a:spcBef>
                <a:spcPct val="0"/>
              </a:spcBef>
              <a:spcAft>
                <a:spcPct val="0"/>
              </a:spcAft>
              <a:defRPr/>
            </a:pPr>
            <a:r>
              <a:rPr kumimoji="0" lang="en-US" sz="1200">
                <a:solidFill>
                  <a:srgbClr val="000000"/>
                </a:solidFill>
                <a:latin typeface="Times New Roman" pitchFamily="18" charset="0"/>
              </a:rPr>
              <a:t>Slide </a:t>
            </a:r>
            <a:fld id="{1DD008D0-DE3E-462A-80B6-DB0642E9FE13}" type="slidenum">
              <a:rPr kumimoji="0" lang="en-US" sz="1200" smtClean="0">
                <a:solidFill>
                  <a:srgbClr val="000000"/>
                </a:solidFill>
                <a:latin typeface="Times New Roman" pitchFamily="18" charset="0"/>
              </a:rPr>
              <a:pPr algn="ctr" eaLnBrk="0" fontAlgn="base" hangingPunct="0">
                <a:spcBef>
                  <a:spcPct val="0"/>
                </a:spcBef>
                <a:spcAft>
                  <a:spcPct val="0"/>
                </a:spcAft>
                <a:defRPr/>
              </a:pPr>
              <a:t>‹#›</a:t>
            </a:fld>
            <a:endParaRPr kumimoji="0" lang="en-US" sz="1200">
              <a:solidFill>
                <a:srgbClr val="000000"/>
              </a:solidFill>
              <a:latin typeface="Times New Roman" pitchFamily="18" charset="0"/>
            </a:endParaRPr>
          </a:p>
        </p:txBody>
      </p:sp>
      <p:sp>
        <p:nvSpPr>
          <p:cNvPr id="12" name="Rectangle 4">
            <a:extLst>
              <a:ext uri="{FF2B5EF4-FFF2-40B4-BE49-F238E27FC236}">
                <a16:creationId xmlns:a16="http://schemas.microsoft.com/office/drawing/2014/main" id="{93B56D90-56C2-4AD6-B7BD-35BF74619B20}"/>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May 2024</a:t>
            </a:r>
          </a:p>
        </p:txBody>
      </p:sp>
      <p:sp>
        <p:nvSpPr>
          <p:cNvPr id="13" name="フッター プレースホルダー 4">
            <a:extLst>
              <a:ext uri="{FF2B5EF4-FFF2-40B4-BE49-F238E27FC236}">
                <a16:creationId xmlns:a16="http://schemas.microsoft.com/office/drawing/2014/main" id="{DF678EBD-A0F2-4B31-A1B2-D54083317BE7}"/>
              </a:ext>
            </a:extLst>
          </p:cNvPr>
          <p:cNvSpPr>
            <a:spLocks noGrp="1"/>
          </p:cNvSpPr>
          <p:nvPr>
            <p:ph type="ftr" sz="quarter" idx="3"/>
          </p:nvPr>
        </p:nvSpPr>
        <p:spPr>
          <a:xfrm>
            <a:off x="5364088" y="6428601"/>
            <a:ext cx="3672408" cy="553998"/>
          </a:xfr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504504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userDrawn="1">
  <p:cSld name="1_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755576" y="188640"/>
            <a:ext cx="1600200" cy="359916"/>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pPr fontAlgn="base">
              <a:spcBef>
                <a:spcPct val="0"/>
              </a:spcBef>
              <a:spcAft>
                <a:spcPct val="0"/>
              </a:spcAft>
            </a:pPr>
            <a:r>
              <a:rPr kumimoji="0" lang="en-US" altLang="ja-JP" dirty="0">
                <a:solidFill>
                  <a:srgbClr val="000000"/>
                </a:solidFill>
                <a:latin typeface="Times New Roman" pitchFamily="18" charset="0"/>
              </a:rPr>
              <a:t>January 2024</a:t>
            </a:r>
          </a:p>
        </p:txBody>
      </p:sp>
      <p:sp>
        <p:nvSpPr>
          <p:cNvPr id="24" name="Google Shape;24;p2"/>
          <p:cNvSpPr txBox="1">
            <a:spLocks noGrp="1"/>
          </p:cNvSpPr>
          <p:nvPr>
            <p:ph type="ftr" idx="11"/>
          </p:nvPr>
        </p:nvSpPr>
        <p:spPr>
          <a:xfrm>
            <a:off x="4821382" y="6468868"/>
            <a:ext cx="4322618"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5988367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May 2024</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vl1pPr>
          </a:lstStyle>
          <a:p>
            <a:pPr fontAlgn="base">
              <a:spcBef>
                <a:spcPct val="0"/>
              </a:spcBef>
              <a:spcAft>
                <a:spcPct val="0"/>
              </a:spcAft>
              <a:defRPr/>
            </a:pPr>
            <a:r>
              <a:rPr kumimoji="0" lang="en-US" sz="1200">
                <a:solidFill>
                  <a:srgbClr val="000000"/>
                </a:solidFill>
                <a:latin typeface="Times New Roman" pitchFamily="18" charset="0"/>
              </a:rPr>
              <a:t>Slide </a:t>
            </a:r>
            <a:fld id="{4EBBADF4-F1EE-4625-B56B-3F43C0FFBEC0}" type="slidenum">
              <a:rPr kumimoji="0" lang="en-US" sz="1200">
                <a:solidFill>
                  <a:srgbClr val="000000"/>
                </a:solidFill>
                <a:latin typeface="Times New Roman" pitchFamily="18" charset="0"/>
              </a:rPr>
              <a:pPr fontAlgn="base">
                <a:spcBef>
                  <a:spcPct val="0"/>
                </a:spcBef>
                <a:spcAft>
                  <a:spcPct val="0"/>
                </a:spcAft>
                <a:defRPr/>
              </a:pPr>
              <a:t>‹#›</a:t>
            </a:fld>
            <a:endParaRPr kumimoji="0" lang="en-US" sz="1200">
              <a:solidFill>
                <a:srgbClr val="000000"/>
              </a:solidFill>
              <a:latin typeface="Times New Roman" pitchFamily="18" charset="0"/>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dirty="0">
              <a:solidFill>
                <a:srgbClr val="000000"/>
              </a:solidFill>
              <a:latin typeface="Times New Roman" pitchFamily="18" charset="0"/>
            </a:endParaRPr>
          </a:p>
        </p:txBody>
      </p:sp>
      <p:sp>
        <p:nvSpPr>
          <p:cNvPr id="11" name="TextBox 10"/>
          <p:cNvSpPr txBox="1"/>
          <p:nvPr/>
        </p:nvSpPr>
        <p:spPr>
          <a:xfrm>
            <a:off x="3845153" y="228600"/>
            <a:ext cx="4932762" cy="307777"/>
          </a:xfrm>
          <a:prstGeom prst="rect">
            <a:avLst/>
          </a:prstGeom>
          <a:solidFill>
            <a:schemeClr val="bg1"/>
          </a:solidFill>
        </p:spPr>
        <p:txBody>
          <a:bodyPr wrap="none">
            <a:spAutoFit/>
          </a:bodyPr>
          <a:lstStyle/>
          <a:p>
            <a:pPr marL="1828800" marR="0" lvl="4" indent="0" algn="r" rtl="0">
              <a:spcBef>
                <a:spcPts val="0"/>
              </a:spcBef>
              <a:spcAft>
                <a:spcPts val="0"/>
              </a:spcAft>
              <a:buNone/>
            </a:pPr>
            <a:r>
              <a:rPr lang="en-US" altLang="ja-JP" sz="1400" b="1" i="0" u="none" strike="noStrike" cap="none" dirty="0">
                <a:solidFill>
                  <a:schemeClr val="tx1"/>
                </a:solidFill>
                <a:latin typeface="Times New Roman"/>
                <a:ea typeface="Times New Roman"/>
                <a:cs typeface="Times New Roman"/>
                <a:sym typeface="Times New Roman"/>
              </a:rPr>
              <a:t>Doc: IEEE P802. 15-23-0576-03-06ma</a:t>
            </a:r>
          </a:p>
        </p:txBody>
      </p:sp>
      <p:sp>
        <p:nvSpPr>
          <p:cNvPr id="12" name="フッター プレースホルダー 4">
            <a:extLst>
              <a:ext uri="{FF2B5EF4-FFF2-40B4-BE49-F238E27FC236}">
                <a16:creationId xmlns:a16="http://schemas.microsoft.com/office/drawing/2014/main" id="{8CA3CC44-0506-41FF-864D-018BBDEFE166}"/>
              </a:ext>
            </a:extLst>
          </p:cNvPr>
          <p:cNvSpPr>
            <a:spLocks noGrp="1"/>
          </p:cNvSpPr>
          <p:nvPr>
            <p:ph type="ftr" sz="quarter" idx="3"/>
          </p:nvPr>
        </p:nvSpPr>
        <p:spPr>
          <a:xfrm>
            <a:off x="5508104" y="6453336"/>
            <a:ext cx="3635896" cy="553998"/>
          </a:xfrm>
          <a:prstGeom prst="rect">
            <a:avLst/>
          </a:prstGeom>
        </p:spPr>
        <p:txBody>
          <a:bodyPr/>
          <a:lstStyle>
            <a:lvl1pPr>
              <a:defRPr>
                <a:latin typeface="+mj-lt"/>
              </a:defRPr>
            </a:lvl1pPr>
          </a:lstStyle>
          <a:p>
            <a:r>
              <a:rPr lang="en-US" sz="1200" dirty="0" err="1">
                <a:solidFill>
                  <a:srgbClr val="000000"/>
                </a:solidFill>
              </a:rPr>
              <a:t>K.Takabayashi</a:t>
            </a:r>
            <a:r>
              <a:rPr lang="en-US" sz="1200" dirty="0">
                <a:solidFill>
                  <a:srgbClr val="000000"/>
                </a:solidFill>
              </a:rPr>
              <a:t> (Toyo Univ.), </a:t>
            </a:r>
            <a:r>
              <a:rPr lang="en-US" sz="1200" dirty="0" err="1">
                <a:solidFill>
                  <a:srgbClr val="000000"/>
                </a:solidFill>
              </a:rPr>
              <a:t>R.Kohno</a:t>
            </a:r>
            <a:r>
              <a:rPr lang="en-US" sz="1200" dirty="0">
                <a:solidFill>
                  <a:srgbClr val="000000"/>
                </a:solidFill>
              </a:rPr>
              <a:t> (YNU/YRP-IAI)</a:t>
            </a:r>
          </a:p>
        </p:txBody>
      </p:sp>
    </p:spTree>
    <p:extLst>
      <p:ext uri="{BB962C8B-B14F-4D97-AF65-F5344CB8AC3E}">
        <p14:creationId xmlns:p14="http://schemas.microsoft.com/office/powerpoint/2010/main" val="3415248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085850" indent="-228600" algn="l" rtl="0" eaLnBrk="0" fontAlgn="base" hangingPunct="0">
        <a:spcBef>
          <a:spcPct val="20000"/>
        </a:spcBef>
        <a:spcAft>
          <a:spcPct val="0"/>
        </a:spcAft>
        <a:buChar char="•"/>
        <a:defRPr sz="2400">
          <a:solidFill>
            <a:schemeClr val="tx1"/>
          </a:solidFill>
          <a:latin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7" name="Google Shape;177;p25"/>
          <p:cNvSpPr/>
          <p:nvPr/>
        </p:nvSpPr>
        <p:spPr>
          <a:xfrm>
            <a:off x="0" y="260648"/>
            <a:ext cx="9036496" cy="477043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Project: IEEE P802.15 Working Group for Wireless Specialty Networks</a:t>
            </a:r>
            <a:endParaRPr kumimoji="0"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Submission Title: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Hybrid ARQ Scheme for High QoS Packets in High Class of Coexistence of IEEE 802.15.6ma</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Date Submitted:</a:t>
            </a:r>
            <a:r>
              <a:rPr kumimoji="0" lang="en-US" sz="1500" b="1"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500" b="0" i="0" u="none" strike="noStrike" kern="0" cap="none" spc="0" normalizeH="0" baseline="0" noProof="0" dirty="0">
                <a:ln>
                  <a:noFill/>
                </a:ln>
                <a:effectLst/>
                <a:uLnTx/>
                <a:uFillTx/>
                <a:latin typeface="Times New Roman"/>
                <a:ea typeface="Times New Roman"/>
                <a:cs typeface="Times New Roman"/>
                <a:sym typeface="Times New Roman"/>
              </a:rPr>
              <a:t> 14 May 2024</a:t>
            </a:r>
            <a:endParaRPr kumimoji="0" sz="15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Source: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ko-KR" sz="1500" dirty="0">
                <a:solidFill>
                  <a:srgbClr val="000000"/>
                </a:solidFill>
                <a:latin typeface="Times New Roman" pitchFamily="18" charset="0"/>
              </a:rPr>
              <a:t>Kento Takabayashi</a:t>
            </a:r>
            <a:r>
              <a:rPr kumimoji="0" lang="en-US" altLang="ko-KR" sz="1500" baseline="30000" dirty="0">
                <a:solidFill>
                  <a:srgbClr val="000000"/>
                </a:solidFill>
                <a:latin typeface="Times New Roman" pitchFamily="18" charset="0"/>
              </a:rPr>
              <a:t>1</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Daisuke </a:t>
            </a:r>
            <a:r>
              <a:rPr kumimoji="0" lang="en-US" sz="15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Anzai</a:t>
            </a:r>
            <a:r>
              <a:rPr kumimoji="0" lang="en-US" altLang="ko-KR" sz="1500" baseline="30000" dirty="0">
                <a:solidFill>
                  <a:srgbClr val="000000"/>
                </a:solidFill>
                <a:latin typeface="Times New Roman" pitchFamily="18" charset="0"/>
              </a:rPr>
              <a:t>2</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ko-KR" sz="1500" dirty="0">
                <a:solidFill>
                  <a:srgbClr val="000000"/>
                </a:solidFill>
                <a:latin typeface="Times New Roman" pitchFamily="18" charset="0"/>
              </a:rPr>
              <a:t>Ryuji Kohno</a:t>
            </a:r>
            <a:r>
              <a:rPr kumimoji="0" lang="en-US" altLang="ko-KR" sz="1500" baseline="30000" dirty="0">
                <a:solidFill>
                  <a:srgbClr val="000000"/>
                </a:solidFill>
                <a:latin typeface="Times New Roman" pitchFamily="18" charset="0"/>
              </a:rPr>
              <a:t>3,4</a:t>
            </a:r>
            <a:r>
              <a:rPr kumimoji="0" lang="en-US" altLang="ko-KR" sz="1500" dirty="0">
                <a:solidFill>
                  <a:srgbClr val="000000"/>
                </a:solidFill>
                <a:latin typeface="Times New Roman" pitchFamily="18" charset="0"/>
              </a:rPr>
              <a:t> </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Company:</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(1) </a:t>
            </a:r>
            <a:r>
              <a:rPr kumimoji="0" lang="en-US" altLang="ko-KR" sz="1500" dirty="0">
                <a:solidFill>
                  <a:srgbClr val="000000"/>
                </a:solidFill>
                <a:latin typeface="Times New Roman" pitchFamily="18" charset="0"/>
              </a:rPr>
              <a:t>Toyo University (2) Nagoya Institute of Technology </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(3)Yokohama National University  (4) YRP International Alliance Institute</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Address: (1) 2</a:t>
            </a:r>
            <a:r>
              <a:rPr kumimoji="0" lang="it-IT" altLang="zh-TW" sz="1500" dirty="0">
                <a:solidFill>
                  <a:srgbClr val="000000"/>
                </a:solidFill>
                <a:latin typeface="Times New Roman" pitchFamily="18" charset="0"/>
              </a:rPr>
              <a:t>100 Kujirai, Kawagoe, Saitama, Japan 351-8585, </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(3)79-5 Tokiwadai, Hodogaya-ku, Yokohama, 240-8501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(4) YRP1 </a:t>
            </a:r>
            <a:r>
              <a:rPr kumimoji="0" lang="en-US" sz="15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Blg</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3-4 </a:t>
            </a:r>
            <a:r>
              <a:rPr kumimoji="0" lang="en-US" sz="15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Hikarinooka</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Yokosuka-City, Kanagawa, 239-0847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Voice:[(1)</a:t>
            </a:r>
            <a:r>
              <a:rPr kumimoji="0" lang="en-US" altLang="ja-JP" sz="1500" dirty="0">
                <a:solidFill>
                  <a:srgbClr val="000000"/>
                </a:solidFill>
                <a:latin typeface="Times New Roman" pitchFamily="18" charset="0"/>
              </a:rPr>
              <a:t> +81-866-94-2104 , (3) </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+81-90-5408-0611] E-Mail:[</a:t>
            </a:r>
            <a:r>
              <a:rPr kumimoji="0" lang="en-US" altLang="ja-JP" sz="1500" dirty="0">
                <a:solidFill>
                  <a:srgbClr val="000000"/>
                </a:solidFill>
                <a:latin typeface="Times New Roman" pitchFamily="18" charset="0"/>
              </a:rPr>
              <a:t>takabayashi.kento.xp@gmail.com</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kohno@ynu.ac.jp, kohno@yrp-iai.jp]</a:t>
            </a:r>
          </a:p>
          <a:p>
            <a:pPr marL="0" marR="0" lvl="0" indent="0" algn="l" defTabSz="914400" rtl="0" eaLnBrk="1" fontAlgn="auto" latinLnBrk="0" hangingPunct="1">
              <a:lnSpc>
                <a:spcPct val="100000"/>
              </a:lnSpc>
              <a:spcBef>
                <a:spcPts val="60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In response to call for technical contributions </a:t>
            </a:r>
            <a:endParaRPr kumimoji="0"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Abstract:</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500" b="0" kern="0" dirty="0">
                <a:solidFill>
                  <a:srgbClr val="000000"/>
                </a:solidFill>
                <a:latin typeface="Times New Roman"/>
                <a:ea typeface="Times New Roman"/>
                <a:cs typeface="Times New Roman"/>
                <a:sym typeface="Times New Roman"/>
              </a:rPr>
              <a:t>The HARQ mechanism for IEEE 802.15.6ma is provided. </a:t>
            </a:r>
            <a:r>
              <a:rPr kumimoji="0" lang="en-US" altLang="ja-JP" sz="1500" b="0" kern="0" dirty="0">
                <a:solidFill>
                  <a:srgbClr val="000000"/>
                </a:solidFill>
                <a:latin typeface="Times New Roman"/>
                <a:ea typeface="Times New Roman"/>
                <a:cs typeface="Times New Roman"/>
                <a:sym typeface="Times New Roman"/>
              </a:rPr>
              <a:t>IEEE 802.15.6ma will deal with various QoS level data</a:t>
            </a:r>
            <a:r>
              <a:rPr kumimoji="0" lang="en-US" sz="1500" b="0" kern="0" dirty="0">
                <a:solidFill>
                  <a:srgbClr val="000000"/>
                </a:solidFill>
                <a:latin typeface="Times New Roman"/>
                <a:ea typeface="Times New Roman"/>
                <a:cs typeface="Times New Roman"/>
                <a:sym typeface="Times New Roman"/>
              </a:rPr>
              <a:t>. Hence, it is required to consider an error control scheme corresponding to these QoS. We introduce the HARQ for the highest coexistence environment class and the high QoS level data. </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Purpose: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Material for discussion in P802.15.6ma TG corresponding to comments in EC Meeting</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Notice: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This document has been prepared to assist the </a:t>
            </a:r>
            <a:r>
              <a:rPr kumimoji="0" lang="en-US" altLang="en-US" sz="15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IEEE P802.15</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Release: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The contributor acknowledges and accepts that this contribution becomes the property of IEEE and may be made publicly available by </a:t>
            </a:r>
            <a:r>
              <a:rPr kumimoji="0" lang="en-US" altLang="en-US" sz="15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P802.15</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5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日付プレースホルダー 1">
            <a:extLst>
              <a:ext uri="{FF2B5EF4-FFF2-40B4-BE49-F238E27FC236}">
                <a16:creationId xmlns:a16="http://schemas.microsoft.com/office/drawing/2014/main" id="{61374091-3513-4360-B8E9-3B4C0BCA5549}"/>
              </a:ext>
            </a:extLst>
          </p:cNvPr>
          <p:cNvSpPr>
            <a:spLocks noGrp="1"/>
          </p:cNvSpPr>
          <p:nvPr>
            <p:ph type="dt" idx="10"/>
          </p:nvPr>
        </p:nvSpPr>
        <p:spPr>
          <a:xfrm>
            <a:off x="611560" y="188640"/>
            <a:ext cx="1600200" cy="359916"/>
          </a:xfrm>
        </p:spPr>
        <p:txBody>
          <a:bodyPr/>
          <a:lstStyle/>
          <a:p>
            <a:pPr fontAlgn="base">
              <a:spcBef>
                <a:spcPct val="0"/>
              </a:spcBef>
              <a:spcAft>
                <a:spcPct val="0"/>
              </a:spcAft>
            </a:pPr>
            <a:r>
              <a:rPr kumimoji="0" lang="en-US" altLang="ja-JP" dirty="0">
                <a:solidFill>
                  <a:srgbClr val="000000"/>
                </a:solidFill>
                <a:latin typeface="Times New Roman" pitchFamily="18" charset="0"/>
              </a:rPr>
              <a:t>May 2024</a:t>
            </a:r>
          </a:p>
        </p:txBody>
      </p:sp>
      <p:sp>
        <p:nvSpPr>
          <p:cNvPr id="4" name="スライド番号プレースホルダー 3">
            <a:extLst>
              <a:ext uri="{FF2B5EF4-FFF2-40B4-BE49-F238E27FC236}">
                <a16:creationId xmlns:a16="http://schemas.microsoft.com/office/drawing/2014/main" id="{6D6EBB5D-4858-4FF8-8362-F5288C545024}"/>
              </a:ext>
            </a:extLst>
          </p:cNvPr>
          <p:cNvSpPr>
            <a:spLocks noGrp="1"/>
          </p:cNvSpPr>
          <p:nvPr>
            <p:ph type="sldNum" idx="12"/>
          </p:nvPr>
        </p:nvSpPr>
        <p:spPr/>
        <p:txBody>
          <a:bodyPr/>
          <a:lstStyle/>
          <a:p>
            <a:pPr marL="0" lvl="0" indent="0" algn="ctr" rtl="0">
              <a:spcBef>
                <a:spcPts val="0"/>
              </a:spcBef>
              <a:spcAft>
                <a:spcPts val="0"/>
              </a:spcAft>
              <a:buNone/>
            </a:pPr>
            <a:r>
              <a:rPr lang="en-US" dirty="0"/>
              <a:t>Slide </a:t>
            </a:r>
            <a:fld id="{00000000-1234-1234-1234-123412341234}" type="slidenum">
              <a:rPr lang="en-US" smtClean="0"/>
              <a:t>1</a:t>
            </a:fld>
            <a:endParaRPr dirty="0"/>
          </a:p>
        </p:txBody>
      </p:sp>
      <p:sp>
        <p:nvSpPr>
          <p:cNvPr id="5" name="フッター プレースホルダー 4">
            <a:extLst>
              <a:ext uri="{FF2B5EF4-FFF2-40B4-BE49-F238E27FC236}">
                <a16:creationId xmlns:a16="http://schemas.microsoft.com/office/drawing/2014/main" id="{46E001B4-2785-44FF-9E9A-5D43F3A878E4}"/>
              </a:ext>
            </a:extLst>
          </p:cNvPr>
          <p:cNvSpPr>
            <a:spLocks noGrp="1"/>
          </p:cNvSpPr>
          <p:nvPr>
            <p:ph type="ftr" idx="11"/>
          </p:nvPr>
        </p:nvSpPr>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BDF2E6-1B0E-FB17-D1E3-14D428D670E7}"/>
              </a:ext>
            </a:extLst>
          </p:cNvPr>
          <p:cNvSpPr>
            <a:spLocks noGrp="1"/>
          </p:cNvSpPr>
          <p:nvPr>
            <p:ph type="title"/>
          </p:nvPr>
        </p:nvSpPr>
        <p:spPr/>
        <p:txBody>
          <a:bodyPr/>
          <a:lstStyle/>
          <a:p>
            <a:r>
              <a:rPr kumimoji="1" lang="en-US" altLang="ja-JP" dirty="0"/>
              <a:t>Hybrid ARQ mechanism (LDPC case)</a:t>
            </a:r>
            <a:endParaRPr kumimoji="1" lang="ja-JP" altLang="en-US" dirty="0"/>
          </a:p>
        </p:txBody>
      </p:sp>
      <p:sp>
        <p:nvSpPr>
          <p:cNvPr id="3" name="スライド番号プレースホルダー 2">
            <a:extLst>
              <a:ext uri="{FF2B5EF4-FFF2-40B4-BE49-F238E27FC236}">
                <a16:creationId xmlns:a16="http://schemas.microsoft.com/office/drawing/2014/main" id="{47B3C879-C016-B612-3E41-030442F00450}"/>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10</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111ECE5F-98AD-943F-3CED-A5D1214A724A}"/>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May 2024</a:t>
            </a:r>
          </a:p>
        </p:txBody>
      </p:sp>
      <p:sp>
        <p:nvSpPr>
          <p:cNvPr id="5" name="フッター プレースホルダー 4">
            <a:extLst>
              <a:ext uri="{FF2B5EF4-FFF2-40B4-BE49-F238E27FC236}">
                <a16:creationId xmlns:a16="http://schemas.microsoft.com/office/drawing/2014/main" id="{130D9B53-1BCA-7732-63ED-96B4585D1410}"/>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E9662969-6998-C255-F49E-93713EDDBC17}"/>
                  </a:ext>
                </a:extLst>
              </p:cNvPr>
              <p:cNvSpPr txBox="1"/>
              <p:nvPr/>
            </p:nvSpPr>
            <p:spPr>
              <a:xfrm>
                <a:off x="6084168" y="2179170"/>
                <a:ext cx="2583318" cy="3416320"/>
              </a:xfrm>
              <a:prstGeom prst="rect">
                <a:avLst/>
              </a:prstGeom>
              <a:noFill/>
            </p:spPr>
            <p:txBody>
              <a:bodyPr wrap="square" rtlCol="0">
                <a:spAutoFit/>
              </a:bodyPr>
              <a:lstStyle/>
              <a:p>
                <a14:m>
                  <m:oMath xmlns:m="http://schemas.openxmlformats.org/officeDocument/2006/math">
                    <m:r>
                      <a:rPr kumimoji="1" lang="en-US" altLang="ja-JP" b="0" i="1" smtClean="0">
                        <a:solidFill>
                          <a:schemeClr val="tx1"/>
                        </a:solidFill>
                        <a:latin typeface="Cambria Math" panose="02040503050406030204" pitchFamily="18" charset="0"/>
                        <a:cs typeface="Times New Roman" panose="02020603050405020304" pitchFamily="18" charset="0"/>
                      </a:rPr>
                      <m:t>𝑖</m:t>
                    </m:r>
                  </m:oMath>
                </a14:m>
                <a:r>
                  <a:rPr kumimoji="1" lang="en-US" altLang="ja-JP" dirty="0">
                    <a:latin typeface="Times New Roman" panose="02020603050405020304" pitchFamily="18" charset="0"/>
                    <a:cs typeface="Times New Roman" panose="02020603050405020304" pitchFamily="18" charset="0"/>
                  </a:rPr>
                  <a:t>: Counter of the number of transmissions, initially </a:t>
                </a:r>
                <a14:m>
                  <m:oMath xmlns:m="http://schemas.openxmlformats.org/officeDocument/2006/math">
                    <m:r>
                      <a:rPr kumimoji="1" lang="en-US" altLang="ja-JP" i="1">
                        <a:latin typeface="Cambria Math" panose="02040503050406030204" pitchFamily="18" charset="0"/>
                        <a:cs typeface="Times New Roman" panose="02020603050405020304" pitchFamily="18" charset="0"/>
                      </a:rPr>
                      <m:t>𝑖</m:t>
                    </m:r>
                    <m:r>
                      <a:rPr kumimoji="1" lang="en-US" altLang="ja-JP" b="0" i="0" smtClean="0">
                        <a:latin typeface="Cambria Math" panose="02040503050406030204" pitchFamily="18" charset="0"/>
                        <a:cs typeface="Times New Roman" panose="02020603050405020304" pitchFamily="18" charset="0"/>
                      </a:rPr>
                      <m:t>=0</m:t>
                    </m:r>
                  </m:oMath>
                </a14:m>
                <a:endParaRPr kumimoji="1" lang="en-US" altLang="ja-JP" dirty="0">
                  <a:latin typeface="Times New Roman" panose="02020603050405020304" pitchFamily="18" charset="0"/>
                  <a:cs typeface="Times New Roman" panose="02020603050405020304" pitchFamily="18" charset="0"/>
                </a:endParaRPr>
              </a:p>
              <a:p>
                <a:endParaRPr kumimoji="1" lang="en-US" altLang="ja-JP" dirty="0">
                  <a:latin typeface="Times New Roman" panose="02020603050405020304" pitchFamily="18" charset="0"/>
                  <a:cs typeface="Times New Roman" panose="02020603050405020304" pitchFamily="18" charset="0"/>
                </a:endParaRPr>
              </a:p>
              <a:p>
                <a14:m>
                  <m:oMath xmlns:m="http://schemas.openxmlformats.org/officeDocument/2006/math">
                    <m:r>
                      <a:rPr kumimoji="1" lang="en-US" altLang="ja-JP" b="0" i="1" smtClean="0">
                        <a:solidFill>
                          <a:schemeClr val="tx1"/>
                        </a:solidFill>
                        <a:latin typeface="Cambria Math" panose="02040503050406030204" pitchFamily="18" charset="0"/>
                        <a:cs typeface="Times New Roman" panose="02020603050405020304" pitchFamily="18" charset="0"/>
                      </a:rPr>
                      <m:t>𝑞</m:t>
                    </m:r>
                  </m:oMath>
                </a14:m>
                <a:r>
                  <a:rPr kumimoji="1" lang="en-US" altLang="ja-JP" dirty="0">
                    <a:latin typeface="Times New Roman" panose="02020603050405020304" pitchFamily="18" charset="0"/>
                    <a:cs typeface="Times New Roman" panose="02020603050405020304" pitchFamily="18" charset="0"/>
                  </a:rPr>
                  <a:t>: The maximum number of transmissions, user defined</a:t>
                </a:r>
              </a:p>
              <a:p>
                <a:endParaRPr kumimoji="1" lang="en-US" altLang="ja-JP" dirty="0">
                  <a:latin typeface="Times New Roman" panose="02020603050405020304" pitchFamily="18" charset="0"/>
                  <a:cs typeface="Times New Roman" panose="02020603050405020304" pitchFamily="18" charset="0"/>
                </a:endParaRPr>
              </a:p>
              <a:p>
                <a:r>
                  <a:rPr kumimoji="1" lang="en-US" altLang="ja-JP" dirty="0">
                    <a:latin typeface="Times New Roman" panose="02020603050405020304" pitchFamily="18" charset="0"/>
                    <a:cs typeface="Times New Roman" panose="02020603050405020304" pitchFamily="18" charset="0"/>
                  </a:rPr>
                  <a:t>In LDPC case, the mechanism is the same as the HARQ defined in 15.6 Std.-2012 </a:t>
                </a:r>
              </a:p>
            </p:txBody>
          </p:sp>
        </mc:Choice>
        <mc:Fallback xmlns="">
          <p:sp>
            <p:nvSpPr>
              <p:cNvPr id="8" name="テキスト ボックス 7">
                <a:extLst>
                  <a:ext uri="{FF2B5EF4-FFF2-40B4-BE49-F238E27FC236}">
                    <a16:creationId xmlns:a16="http://schemas.microsoft.com/office/drawing/2014/main" id="{E9662969-6998-C255-F49E-93713EDDBC17}"/>
                  </a:ext>
                </a:extLst>
              </p:cNvPr>
              <p:cNvSpPr txBox="1">
                <a:spLocks noRot="1" noChangeAspect="1" noMove="1" noResize="1" noEditPoints="1" noAdjustHandles="1" noChangeArrowheads="1" noChangeShapeType="1" noTextEdit="1"/>
              </p:cNvSpPr>
              <p:nvPr/>
            </p:nvSpPr>
            <p:spPr>
              <a:xfrm>
                <a:off x="6084168" y="2179170"/>
                <a:ext cx="2583318" cy="3416320"/>
              </a:xfrm>
              <a:prstGeom prst="rect">
                <a:avLst/>
              </a:prstGeom>
              <a:blipFill>
                <a:blip r:embed="rId2"/>
                <a:stretch>
                  <a:fillRect l="-1887" t="-891" r="-2830" b="-1783"/>
                </a:stretch>
              </a:blipFill>
            </p:spPr>
            <p:txBody>
              <a:bodyPr/>
              <a:lstStyle/>
              <a:p>
                <a:r>
                  <a:rPr lang="ja-JP" altLang="en-US">
                    <a:noFill/>
                  </a:rPr>
                  <a:t> </a:t>
                </a:r>
              </a:p>
            </p:txBody>
          </p:sp>
        </mc:Fallback>
      </mc:AlternateContent>
      <p:pic>
        <p:nvPicPr>
          <p:cNvPr id="9" name="図 8">
            <a:extLst>
              <a:ext uri="{FF2B5EF4-FFF2-40B4-BE49-F238E27FC236}">
                <a16:creationId xmlns:a16="http://schemas.microsoft.com/office/drawing/2014/main" id="{3A8277EB-82EC-7ED7-098D-C337BF006DC1}"/>
              </a:ext>
            </a:extLst>
          </p:cNvPr>
          <p:cNvPicPr>
            <a:picLocks noChangeAspect="1"/>
          </p:cNvPicPr>
          <p:nvPr/>
        </p:nvPicPr>
        <p:blipFill>
          <a:blip r:embed="rId3"/>
          <a:stretch>
            <a:fillRect/>
          </a:stretch>
        </p:blipFill>
        <p:spPr>
          <a:xfrm>
            <a:off x="333794" y="1918156"/>
            <a:ext cx="5617119" cy="3938348"/>
          </a:xfrm>
          <a:prstGeom prst="rect">
            <a:avLst/>
          </a:prstGeom>
        </p:spPr>
      </p:pic>
    </p:spTree>
    <p:extLst>
      <p:ext uri="{BB962C8B-B14F-4D97-AF65-F5344CB8AC3E}">
        <p14:creationId xmlns:p14="http://schemas.microsoft.com/office/powerpoint/2010/main" val="1054652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63B910E-8F16-B869-92DA-6ED5F841C9BA}"/>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11</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4E199538-B0C4-71A7-64E7-03E4EE136420}"/>
              </a:ext>
            </a:extLst>
          </p:cNvPr>
          <p:cNvSpPr>
            <a:spLocks noGrp="1"/>
          </p:cNvSpPr>
          <p:nvPr>
            <p:ph type="title"/>
          </p:nvPr>
        </p:nvSpPr>
        <p:spPr/>
        <p:txBody>
          <a:bodyPr/>
          <a:lstStyle/>
          <a:p>
            <a:r>
              <a:rPr kumimoji="1" lang="en-US" altLang="ja-JP" dirty="0"/>
              <a:t>Bit erasure channel</a:t>
            </a:r>
            <a:endParaRPr kumimoji="1" lang="ja-JP" altLang="en-US" dirty="0"/>
          </a:p>
        </p:txBody>
      </p:sp>
      <p:sp>
        <p:nvSpPr>
          <p:cNvPr id="4" name="日付プレースホルダー 3">
            <a:extLst>
              <a:ext uri="{FF2B5EF4-FFF2-40B4-BE49-F238E27FC236}">
                <a16:creationId xmlns:a16="http://schemas.microsoft.com/office/drawing/2014/main" id="{F9888D47-7DB0-21EC-3521-CD9DBFF64D9B}"/>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May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A9313EEB-3CAE-9CFC-8D5D-5C3E58B1EC17}"/>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sp>
        <p:nvSpPr>
          <p:cNvPr id="6" name="テキスト ボックス 5">
            <a:extLst>
              <a:ext uri="{FF2B5EF4-FFF2-40B4-BE49-F238E27FC236}">
                <a16:creationId xmlns:a16="http://schemas.microsoft.com/office/drawing/2014/main" id="{8EB4C75C-1410-21B8-62C0-C936D5467EEE}"/>
              </a:ext>
            </a:extLst>
          </p:cNvPr>
          <p:cNvSpPr txBox="1"/>
          <p:nvPr/>
        </p:nvSpPr>
        <p:spPr>
          <a:xfrm>
            <a:off x="539552" y="2470502"/>
            <a:ext cx="7772400" cy="400110"/>
          </a:xfrm>
          <a:prstGeom prst="rect">
            <a:avLst/>
          </a:prstGeom>
          <a:noFill/>
          <a:ln w="12700">
            <a:solidFill>
              <a:schemeClr val="tx1"/>
            </a:solidFill>
          </a:ln>
        </p:spPr>
        <p:txBody>
          <a:bodyPr wrap="square" rtlCol="0">
            <a:spAutoFit/>
          </a:bodyPr>
          <a:lstStyle/>
          <a:p>
            <a:r>
              <a:rPr kumimoji="1" lang="en-US" altLang="ja-JP" sz="2000" dirty="0"/>
              <a:t>0 1 1 0 0 1 0 0 1</a:t>
            </a:r>
            <a:r>
              <a:rPr kumimoji="1" lang="ja-JP" altLang="en-US" sz="2000" dirty="0"/>
              <a:t>・・・</a:t>
            </a:r>
            <a:r>
              <a:rPr kumimoji="1" lang="en-US" altLang="ja-JP" sz="2000" dirty="0"/>
              <a:t>0 1 1 1 </a:t>
            </a:r>
            <a:r>
              <a:rPr kumimoji="1" lang="ja-JP" altLang="en-US" sz="2000" dirty="0"/>
              <a:t>✕ ✕ ✕ ✕ ✕ ✕ ・・・</a:t>
            </a:r>
            <a:r>
              <a:rPr kumimoji="1" lang="en-US" altLang="ja-JP" sz="2000" dirty="0"/>
              <a:t>0 1 1 0 0 0 1 1</a:t>
            </a:r>
            <a:endParaRPr kumimoji="1" lang="ja-JP" altLang="en-US" sz="2000" dirty="0"/>
          </a:p>
        </p:txBody>
      </p:sp>
      <p:cxnSp>
        <p:nvCxnSpPr>
          <p:cNvPr id="9" name="直線矢印コネクタ 8">
            <a:extLst>
              <a:ext uri="{FF2B5EF4-FFF2-40B4-BE49-F238E27FC236}">
                <a16:creationId xmlns:a16="http://schemas.microsoft.com/office/drawing/2014/main" id="{587C455A-F90E-C12A-DBBC-175F1195A4F8}"/>
              </a:ext>
            </a:extLst>
          </p:cNvPr>
          <p:cNvCxnSpPr/>
          <p:nvPr/>
        </p:nvCxnSpPr>
        <p:spPr bwMode="auto">
          <a:xfrm>
            <a:off x="4067944" y="3068960"/>
            <a:ext cx="1584176" cy="0"/>
          </a:xfrm>
          <a:prstGeom prst="straightConnector1">
            <a:avLst/>
          </a:prstGeom>
          <a:solidFill>
            <a:schemeClr val="accent1"/>
          </a:solidFill>
          <a:ln w="28575" cap="flat" cmpd="sng" algn="ctr">
            <a:solidFill>
              <a:schemeClr val="tx1"/>
            </a:solidFill>
            <a:prstDash val="solid"/>
            <a:round/>
            <a:headEnd type="triangle"/>
            <a:tailEnd type="triangle"/>
          </a:ln>
          <a:effectLst/>
        </p:spPr>
      </p:cxnSp>
      <p:sp>
        <p:nvSpPr>
          <p:cNvPr id="10" name="テキスト ボックス 9">
            <a:extLst>
              <a:ext uri="{FF2B5EF4-FFF2-40B4-BE49-F238E27FC236}">
                <a16:creationId xmlns:a16="http://schemas.microsoft.com/office/drawing/2014/main" id="{D907D234-EA22-C01C-33BA-996ABC2E4020}"/>
              </a:ext>
            </a:extLst>
          </p:cNvPr>
          <p:cNvSpPr txBox="1"/>
          <p:nvPr/>
        </p:nvSpPr>
        <p:spPr>
          <a:xfrm>
            <a:off x="3419872" y="3219182"/>
            <a:ext cx="2880320" cy="369332"/>
          </a:xfrm>
          <a:prstGeom prst="rect">
            <a:avLst/>
          </a:prstGeom>
          <a:noFill/>
        </p:spPr>
        <p:txBody>
          <a:bodyPr wrap="square" rtlCol="0">
            <a:spAutoFit/>
          </a:bodyPr>
          <a:lstStyle/>
          <a:p>
            <a:pPr algn="ctr"/>
            <a:r>
              <a:rPr lang="en-US" altLang="ja-JP" dirty="0"/>
              <a:t>Consecutive b</a:t>
            </a:r>
            <a:r>
              <a:rPr kumimoji="1" lang="en-US" altLang="ja-JP" dirty="0"/>
              <a:t>it erasures</a:t>
            </a:r>
            <a:endParaRPr kumimoji="1" lang="ja-JP" altLang="en-US" dirty="0"/>
          </a:p>
        </p:txBody>
      </p:sp>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D8187B54-D6B3-3130-614E-F4BD82DDC38D}"/>
                  </a:ext>
                </a:extLst>
              </p:cNvPr>
              <p:cNvSpPr txBox="1"/>
              <p:nvPr/>
            </p:nvSpPr>
            <p:spPr>
              <a:xfrm>
                <a:off x="321296" y="4147736"/>
                <a:ext cx="8208912" cy="2031325"/>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Times New Roman" panose="02020603050405020304" pitchFamily="18" charset="0"/>
                    <a:ea typeface="+mj-ea"/>
                    <a:cs typeface="Times New Roman" panose="02020603050405020304" pitchFamily="18" charset="0"/>
                  </a:rPr>
                  <a:t>Bit erasure channel is assumed, which simulate asynchronous interference from another system</a:t>
                </a:r>
              </a:p>
              <a:p>
                <a:pPr marL="285750" indent="-285750">
                  <a:buFont typeface="Arial" panose="020B0604020202020204" pitchFamily="34" charset="0"/>
                  <a:buChar char="•"/>
                </a:pPr>
                <a:endParaRPr lang="en-US" altLang="ja-JP" dirty="0">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r>
                  <a:rPr kumimoji="1" lang="en-US" altLang="ja-JP" dirty="0">
                    <a:latin typeface="Times New Roman" panose="02020603050405020304" pitchFamily="18" charset="0"/>
                    <a:ea typeface="+mj-ea"/>
                    <a:cs typeface="Times New Roman" panose="02020603050405020304" pitchFamily="18" charset="0"/>
                  </a:rPr>
                  <a:t>It is assumed that consecutive bit erasures of up to </a:t>
                </a:r>
                <a14:m>
                  <m:oMath xmlns:m="http://schemas.openxmlformats.org/officeDocument/2006/math">
                    <m:sSub>
                      <m:sSubPr>
                        <m:ctrlPr>
                          <a:rPr kumimoji="1" lang="en-US" altLang="ja-JP" i="1" smtClean="0">
                            <a:latin typeface="Cambria Math" panose="02040503050406030204" pitchFamily="18" charset="0"/>
                            <a:ea typeface="+mj-ea"/>
                            <a:cs typeface="Times New Roman" panose="02020603050405020304" pitchFamily="18" charset="0"/>
                          </a:rPr>
                        </m:ctrlPr>
                      </m:sSubPr>
                      <m:e>
                        <m:r>
                          <a:rPr kumimoji="1" lang="en-US" altLang="ja-JP" b="0" i="1" smtClean="0">
                            <a:latin typeface="Cambria Math" panose="02040503050406030204" pitchFamily="18" charset="0"/>
                            <a:ea typeface="+mj-ea"/>
                            <a:cs typeface="Times New Roman" panose="02020603050405020304" pitchFamily="18" charset="0"/>
                          </a:rPr>
                          <m:t>𝑝</m:t>
                        </m:r>
                      </m:e>
                      <m:sub>
                        <m:r>
                          <a:rPr kumimoji="1" lang="en-US" altLang="ja-JP" b="0" i="1" smtClean="0">
                            <a:latin typeface="Cambria Math" panose="02040503050406030204" pitchFamily="18" charset="0"/>
                            <a:ea typeface="+mj-ea"/>
                            <a:cs typeface="Times New Roman" panose="02020603050405020304" pitchFamily="18" charset="0"/>
                          </a:rPr>
                          <m:t>𝑒</m:t>
                        </m:r>
                      </m:sub>
                    </m:sSub>
                  </m:oMath>
                </a14:m>
                <a:r>
                  <a:rPr kumimoji="1" lang="en-US" altLang="ja-JP" dirty="0">
                    <a:latin typeface="Times New Roman" panose="02020603050405020304" pitchFamily="18" charset="0"/>
                    <a:ea typeface="+mj-ea"/>
                    <a:cs typeface="Times New Roman" panose="02020603050405020304" pitchFamily="18" charset="0"/>
                  </a:rPr>
                  <a:t>% of the length of PSDU </a:t>
                </a:r>
                <a14:m>
                  <m:oMath xmlns:m="http://schemas.openxmlformats.org/officeDocument/2006/math">
                    <m:sSub>
                      <m:sSubPr>
                        <m:ctrlPr>
                          <a:rPr kumimoji="1" lang="en-US" altLang="ja-JP" i="1" smtClean="0">
                            <a:latin typeface="Cambria Math" panose="02040503050406030204" pitchFamily="18" charset="0"/>
                            <a:ea typeface="+mj-ea"/>
                            <a:cs typeface="Times New Roman" panose="02020603050405020304" pitchFamily="18" charset="0"/>
                          </a:rPr>
                        </m:ctrlPr>
                      </m:sSubPr>
                      <m:e>
                        <m:r>
                          <a:rPr kumimoji="1" lang="en-US" altLang="ja-JP" b="0" i="1" smtClean="0">
                            <a:latin typeface="Cambria Math" panose="02040503050406030204" pitchFamily="18" charset="0"/>
                            <a:ea typeface="+mj-ea"/>
                            <a:cs typeface="Times New Roman" panose="02020603050405020304" pitchFamily="18" charset="0"/>
                          </a:rPr>
                          <m:t>𝐿</m:t>
                        </m:r>
                      </m:e>
                      <m:sub>
                        <m:r>
                          <a:rPr kumimoji="1" lang="en-US" altLang="ja-JP" b="0" i="1" smtClean="0">
                            <a:latin typeface="Cambria Math" panose="02040503050406030204" pitchFamily="18" charset="0"/>
                            <a:ea typeface="+mj-ea"/>
                            <a:cs typeface="Times New Roman" panose="02020603050405020304" pitchFamily="18" charset="0"/>
                          </a:rPr>
                          <m:t>𝑃𝑆𝐷𝑈</m:t>
                        </m:r>
                      </m:sub>
                    </m:sSub>
                  </m:oMath>
                </a14:m>
                <a:r>
                  <a:rPr kumimoji="1" lang="en-US" altLang="ja-JP" dirty="0">
                    <a:latin typeface="Times New Roman" panose="02020603050405020304" pitchFamily="18" charset="0"/>
                    <a:ea typeface="+mj-ea"/>
                    <a:cs typeface="Times New Roman" panose="02020603050405020304" pitchFamily="18" charset="0"/>
                  </a:rPr>
                  <a:t> occur</a:t>
                </a:r>
              </a:p>
              <a:p>
                <a:pPr marL="285750" indent="-285750">
                  <a:buFont typeface="Arial" panose="020B0604020202020204" pitchFamily="34" charset="0"/>
                  <a:buChar char="•"/>
                </a:pPr>
                <a:endParaRPr lang="en-US" altLang="ja-JP" dirty="0">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r>
                  <a:rPr kumimoji="1" lang="en-US" altLang="ja-JP" dirty="0">
                    <a:latin typeface="Times New Roman" panose="02020603050405020304" pitchFamily="18" charset="0"/>
                    <a:ea typeface="+mj-ea"/>
                    <a:cs typeface="Times New Roman" panose="02020603050405020304" pitchFamily="18" charset="0"/>
                  </a:rPr>
                  <a:t> </a:t>
                </a:r>
                <a14:m>
                  <m:oMath xmlns:m="http://schemas.openxmlformats.org/officeDocument/2006/math">
                    <m:sSub>
                      <m:sSubPr>
                        <m:ctrlPr>
                          <a:rPr kumimoji="1" lang="en-US" altLang="ja-JP" i="1" smtClean="0">
                            <a:latin typeface="Cambria Math" panose="02040503050406030204" pitchFamily="18" charset="0"/>
                            <a:ea typeface="+mj-ea"/>
                            <a:cs typeface="Times New Roman" panose="02020603050405020304" pitchFamily="18" charset="0"/>
                          </a:rPr>
                        </m:ctrlPr>
                      </m:sSubPr>
                      <m:e>
                        <m:r>
                          <a:rPr kumimoji="1" lang="en-US" altLang="ja-JP" b="0" i="1" smtClean="0">
                            <a:latin typeface="Cambria Math" panose="02040503050406030204" pitchFamily="18" charset="0"/>
                            <a:ea typeface="+mj-ea"/>
                            <a:cs typeface="Times New Roman" panose="02020603050405020304" pitchFamily="18" charset="0"/>
                          </a:rPr>
                          <m:t>𝑝</m:t>
                        </m:r>
                      </m:e>
                      <m:sub>
                        <m:r>
                          <a:rPr kumimoji="1" lang="en-US" altLang="ja-JP" b="0" i="1" smtClean="0">
                            <a:latin typeface="Cambria Math" panose="02040503050406030204" pitchFamily="18" charset="0"/>
                            <a:ea typeface="+mj-ea"/>
                            <a:cs typeface="Times New Roman" panose="02020603050405020304" pitchFamily="18" charset="0"/>
                          </a:rPr>
                          <m:t>𝑒</m:t>
                        </m:r>
                      </m:sub>
                    </m:sSub>
                  </m:oMath>
                </a14:m>
                <a:r>
                  <a:rPr kumimoji="1" lang="en-US" altLang="ja-JP" dirty="0">
                    <a:latin typeface="Times New Roman" panose="02020603050405020304" pitchFamily="18" charset="0"/>
                    <a:ea typeface="+mj-ea"/>
                    <a:cs typeface="Times New Roman" panose="02020603050405020304" pitchFamily="18" charset="0"/>
                  </a:rPr>
                  <a:t> is uniformly distributed in the interval [0 </a:t>
                </a:r>
                <a14:m>
                  <m:oMath xmlns:m="http://schemas.openxmlformats.org/officeDocument/2006/math">
                    <m:sSub>
                      <m:sSubPr>
                        <m:ctrlPr>
                          <a:rPr lang="en-US" altLang="ja-JP" i="1">
                            <a:latin typeface="Cambria Math" panose="02040503050406030204" pitchFamily="18" charset="0"/>
                            <a:cs typeface="Times New Roman" panose="02020603050405020304" pitchFamily="18" charset="0"/>
                          </a:rPr>
                        </m:ctrlPr>
                      </m:sSubPr>
                      <m:e>
                        <m:r>
                          <a:rPr lang="en-US" altLang="ja-JP" i="1">
                            <a:latin typeface="Cambria Math" panose="02040503050406030204" pitchFamily="18" charset="0"/>
                            <a:cs typeface="Times New Roman" panose="02020603050405020304" pitchFamily="18" charset="0"/>
                          </a:rPr>
                          <m:t>𝑝</m:t>
                        </m:r>
                      </m:e>
                      <m:sub>
                        <m:r>
                          <a:rPr lang="en-US" altLang="ja-JP" i="1">
                            <a:latin typeface="Cambria Math" panose="02040503050406030204" pitchFamily="18" charset="0"/>
                            <a:cs typeface="Times New Roman" panose="02020603050405020304" pitchFamily="18" charset="0"/>
                          </a:rPr>
                          <m:t>𝑒</m:t>
                        </m:r>
                      </m:sub>
                    </m:sSub>
                  </m:oMath>
                </a14:m>
                <a:r>
                  <a:rPr kumimoji="1" lang="en-US" altLang="ja-JP" dirty="0">
                    <a:latin typeface="Times New Roman" panose="02020603050405020304" pitchFamily="18" charset="0"/>
                    <a:ea typeface="+mj-ea"/>
                    <a:cs typeface="Times New Roman" panose="02020603050405020304" pitchFamily="18" charset="0"/>
                  </a:rPr>
                  <a:t>]</a:t>
                </a:r>
                <a:endParaRPr kumimoji="1" lang="ja-JP" altLang="en-US" dirty="0">
                  <a:latin typeface="Times New Roman" panose="02020603050405020304" pitchFamily="18" charset="0"/>
                  <a:ea typeface="+mj-ea"/>
                  <a:cs typeface="Times New Roman" panose="02020603050405020304" pitchFamily="18" charset="0"/>
                </a:endParaRPr>
              </a:p>
            </p:txBody>
          </p:sp>
        </mc:Choice>
        <mc:Fallback xmlns="">
          <p:sp>
            <p:nvSpPr>
              <p:cNvPr id="11" name="テキスト ボックス 10">
                <a:extLst>
                  <a:ext uri="{FF2B5EF4-FFF2-40B4-BE49-F238E27FC236}">
                    <a16:creationId xmlns:a16="http://schemas.microsoft.com/office/drawing/2014/main" id="{D8187B54-D6B3-3130-614E-F4BD82DDC38D}"/>
                  </a:ext>
                </a:extLst>
              </p:cNvPr>
              <p:cNvSpPr txBox="1">
                <a:spLocks noRot="1" noChangeAspect="1" noMove="1" noResize="1" noEditPoints="1" noAdjustHandles="1" noChangeArrowheads="1" noChangeShapeType="1" noTextEdit="1"/>
              </p:cNvSpPr>
              <p:nvPr/>
            </p:nvSpPr>
            <p:spPr>
              <a:xfrm>
                <a:off x="321296" y="4147736"/>
                <a:ext cx="8208912" cy="2031325"/>
              </a:xfrm>
              <a:prstGeom prst="rect">
                <a:avLst/>
              </a:prstGeom>
              <a:blipFill>
                <a:blip r:embed="rId2"/>
                <a:stretch>
                  <a:fillRect l="-520" t="-1497" b="-359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051634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AC07142-11A6-F010-4176-33E08B3A0E9A}"/>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12</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28498DCE-1C5E-EF43-890F-86E4977BF076}"/>
              </a:ext>
            </a:extLst>
          </p:cNvPr>
          <p:cNvSpPr>
            <a:spLocks noGrp="1"/>
          </p:cNvSpPr>
          <p:nvPr>
            <p:ph type="title"/>
          </p:nvPr>
        </p:nvSpPr>
        <p:spPr/>
        <p:txBody>
          <a:bodyPr/>
          <a:lstStyle/>
          <a:p>
            <a:r>
              <a:rPr kumimoji="1" lang="en-US" altLang="ja-JP" dirty="0"/>
              <a:t>Evaluation</a:t>
            </a:r>
            <a:endParaRPr kumimoji="1" lang="ja-JP" altLang="en-US" dirty="0"/>
          </a:p>
        </p:txBody>
      </p:sp>
      <p:sp>
        <p:nvSpPr>
          <p:cNvPr id="4" name="日付プレースホルダー 3">
            <a:extLst>
              <a:ext uri="{FF2B5EF4-FFF2-40B4-BE49-F238E27FC236}">
                <a16:creationId xmlns:a16="http://schemas.microsoft.com/office/drawing/2014/main" id="{6600C400-DE63-E7BC-A80C-30AEA4D96FC6}"/>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May 2024</a:t>
            </a:r>
          </a:p>
        </p:txBody>
      </p:sp>
      <p:sp>
        <p:nvSpPr>
          <p:cNvPr id="5" name="フッター プレースホルダー 4">
            <a:extLst>
              <a:ext uri="{FF2B5EF4-FFF2-40B4-BE49-F238E27FC236}">
                <a16:creationId xmlns:a16="http://schemas.microsoft.com/office/drawing/2014/main" id="{D5179A4B-DB10-36A4-B252-D24C86894398}"/>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xmlns:a14="http://schemas.microsoft.com/office/drawing/2010/main">
        <mc:Choice Requires="a14">
          <p:graphicFrame>
            <p:nvGraphicFramePr>
              <p:cNvPr id="8" name="表 7">
                <a:extLst>
                  <a:ext uri="{FF2B5EF4-FFF2-40B4-BE49-F238E27FC236}">
                    <a16:creationId xmlns:a16="http://schemas.microsoft.com/office/drawing/2014/main" id="{7493EC25-E3EF-6A50-1306-574F1C6ADB5F}"/>
                  </a:ext>
                </a:extLst>
              </p:cNvPr>
              <p:cNvGraphicFramePr>
                <a:graphicFrameLocks noGrp="1"/>
              </p:cNvGraphicFramePr>
              <p:nvPr>
                <p:extLst>
                  <p:ext uri="{D42A27DB-BD31-4B8C-83A1-F6EECF244321}">
                    <p14:modId xmlns:p14="http://schemas.microsoft.com/office/powerpoint/2010/main" val="1149873731"/>
                  </p:ext>
                </p:extLst>
              </p:nvPr>
            </p:nvGraphicFramePr>
            <p:xfrm>
              <a:off x="843870" y="1908534"/>
              <a:ext cx="7532459" cy="3973685"/>
            </p:xfrm>
            <a:graphic>
              <a:graphicData uri="http://schemas.openxmlformats.org/drawingml/2006/table">
                <a:tbl>
                  <a:tblPr firstRow="1" bandRow="1">
                    <a:tableStyleId>{69012ECD-51FC-41F1-AA8D-1B2483CD663E}</a:tableStyleId>
                  </a:tblPr>
                  <a:tblGrid>
                    <a:gridCol w="3502243">
                      <a:extLst>
                        <a:ext uri="{9D8B030D-6E8A-4147-A177-3AD203B41FA5}">
                          <a16:colId xmlns:a16="http://schemas.microsoft.com/office/drawing/2014/main" val="20000"/>
                        </a:ext>
                      </a:extLst>
                    </a:gridCol>
                    <a:gridCol w="4030216">
                      <a:extLst>
                        <a:ext uri="{9D8B030D-6E8A-4147-A177-3AD203B41FA5}">
                          <a16:colId xmlns:a16="http://schemas.microsoft.com/office/drawing/2014/main" val="20001"/>
                        </a:ext>
                      </a:extLst>
                    </a:gridCol>
                  </a:tblGrid>
                  <a:tr h="288032">
                    <a:tc>
                      <a:txBody>
                        <a:bodyPr/>
                        <a:lstStyle/>
                        <a:p>
                          <a:r>
                            <a:rPr kumimoji="1" lang="en-US" altLang="ja-JP" sz="1400" b="0" dirty="0">
                              <a:solidFill>
                                <a:schemeClr val="tx1"/>
                              </a:solidFill>
                              <a:latin typeface="+mj-lt"/>
                            </a:rPr>
                            <a:t>Channel model</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j-lt"/>
                            </a:rPr>
                            <a:t>AWGN, Bit erasure</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0"/>
                      </a:ext>
                    </a:extLst>
                  </a:tr>
                  <a:tr h="216024">
                    <a:tc>
                      <a:txBody>
                        <a:bodyPr/>
                        <a:lstStyle/>
                        <a:p>
                          <a:r>
                            <a:rPr kumimoji="1" lang="en-US" altLang="ja-JP" sz="1400" dirty="0">
                              <a:latin typeface="+mj-lt"/>
                            </a:rPr>
                            <a:t>Bandwidth (</a:t>
                          </a:r>
                          <a14:m>
                            <m:oMath xmlns:m="http://schemas.openxmlformats.org/officeDocument/2006/math">
                              <m:r>
                                <m:rPr>
                                  <m:sty m:val="p"/>
                                </m:rPr>
                                <a:rPr kumimoji="1" lang="en-US" altLang="ja-JP" sz="1400" b="0" i="0" smtClean="0">
                                  <a:latin typeface="Cambria Math" panose="02040503050406030204" pitchFamily="18" charset="0"/>
                                </a:rPr>
                                <m:t>BW</m:t>
                              </m:r>
                            </m:oMath>
                          </a14:m>
                          <a:r>
                            <a:rPr kumimoji="1" lang="en-US" altLang="ja-JP" sz="1400" dirty="0">
                              <a:latin typeface="+mj-lt"/>
                            </a:rPr>
                            <a:t>)</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499.2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2"/>
                      </a:ext>
                    </a:extLst>
                  </a:tr>
                  <a:tr h="216024">
                    <a:tc>
                      <a:txBody>
                        <a:bodyPr/>
                        <a:lstStyle/>
                        <a:p>
                          <a:r>
                            <a:rPr kumimoji="1" lang="en-US" altLang="ja-JP" sz="1400" dirty="0">
                              <a:latin typeface="+mj-lt"/>
                            </a:rPr>
                            <a:t>Center Frequency</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3993.6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35248905"/>
                      </a:ext>
                    </a:extLst>
                  </a:tr>
                  <a:tr h="229736">
                    <a:tc>
                      <a:txBody>
                        <a:bodyPr/>
                        <a:lstStyle/>
                        <a:p>
                          <a:r>
                            <a:rPr kumimoji="1" lang="en-US" altLang="ja-JP" sz="1400" dirty="0">
                              <a:latin typeface="+mj-lt"/>
                            </a:rPr>
                            <a:t>Modulation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BPSK</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3"/>
                      </a:ext>
                    </a:extLst>
                  </a:tr>
                  <a:tr h="229736">
                    <a:tc>
                      <a:txBody>
                        <a:bodyPr/>
                        <a:lstStyle/>
                        <a:p>
                          <a:r>
                            <a:rPr kumimoji="1" lang="en-US" altLang="ja-JP" sz="1400" dirty="0">
                              <a:latin typeface="+mj-lt"/>
                            </a:rPr>
                            <a:t>Error detection code</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CRC-16-CCITT</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774282663"/>
                      </a:ext>
                    </a:extLst>
                  </a:tr>
                  <a:tr h="407525">
                    <a:tc>
                      <a:txBody>
                        <a:bodyPr/>
                        <a:lstStyle/>
                        <a:p>
                          <a:r>
                            <a:rPr kumimoji="1" lang="en-US" altLang="ja-JP" sz="1400" dirty="0">
                              <a:latin typeface="+mj-lt"/>
                            </a:rPr>
                            <a:t>Inner FEC</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IEEE802.15.4ab BCC, LDPC (R=1/2)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4"/>
                      </a:ext>
                    </a:extLst>
                  </a:tr>
                  <a:tr h="407525">
                    <a:tc>
                      <a:txBody>
                        <a:bodyPr/>
                        <a:lstStyle/>
                        <a:p>
                          <a:r>
                            <a:rPr kumimoji="1" lang="en-US" altLang="ja-JP" sz="1400" dirty="0">
                              <a:latin typeface="+mj-lt"/>
                            </a:rPr>
                            <a:t>Outer FEC</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(54,46), (54,38), (54,28), (54,14) shortened Reed-Solomon (</a:t>
                          </a:r>
                          <a:r>
                            <a:rPr kumimoji="1" lang="en-US" altLang="ja-JP" sz="1400" dirty="0" err="1">
                              <a:latin typeface="+mj-lt"/>
                            </a:rPr>
                            <a:t>sRS</a:t>
                          </a:r>
                          <a:r>
                            <a:rPr kumimoji="1" lang="en-US" altLang="ja-JP" sz="1400" dirty="0">
                              <a:latin typeface="+mj-lt"/>
                            </a:rPr>
                            <a:t>) Codes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803827867"/>
                      </a:ext>
                    </a:extLst>
                  </a:tr>
                  <a:tr h="288032">
                    <a:tc>
                      <a:txBody>
                        <a:bodyPr/>
                        <a:lstStyle/>
                        <a:p>
                          <a:r>
                            <a:rPr kumimoji="1" lang="en-US" altLang="ja-JP" sz="1400" dirty="0">
                              <a:latin typeface="+mj-lt"/>
                            </a:rPr>
                            <a:t>Decoding algorism</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SOVA (BCC, SOCC), Belief propagation (LDPC)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5"/>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dirty="0">
                              <a:solidFill>
                                <a:schemeClr val="tx1"/>
                              </a:solidFill>
                              <a:effectLst/>
                              <a:latin typeface="+mj-lt"/>
                              <a:ea typeface="+mn-ea"/>
                              <a:cs typeface="+mn-cs"/>
                            </a:rPr>
                            <a:t>PSDU length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𝐿</m:t>
                                  </m:r>
                                </m:e>
                                <m:sub>
                                  <m:r>
                                    <a:rPr kumimoji="1" lang="en-US" altLang="ja-JP" sz="1400" b="0" i="1" kern="1200" smtClean="0">
                                      <a:solidFill>
                                        <a:schemeClr val="tx1"/>
                                      </a:solidFill>
                                      <a:effectLst/>
                                      <a:latin typeface="Cambria Math" panose="02040503050406030204" pitchFamily="18" charset="0"/>
                                      <a:ea typeface="+mn-ea"/>
                                      <a:cs typeface="+mn-cs"/>
                                    </a:rPr>
                                    <m:t>𝑃𝑆𝐷𝑈</m:t>
                                  </m:r>
                                </m:sub>
                              </m:sSub>
                            </m:oMath>
                          </a14:m>
                          <a:r>
                            <a:rPr kumimoji="1" lang="en-US" altLang="ja-JP" sz="1400" kern="1200" dirty="0">
                              <a:solidFill>
                                <a:schemeClr val="tx1"/>
                              </a:solidFill>
                              <a:effectLst/>
                              <a:latin typeface="+mj-lt"/>
                              <a:ea typeface="+mn-ea"/>
                              <a:cs typeface="+mn-cs"/>
                            </a:rPr>
                            <a:t>)</a:t>
                          </a:r>
                          <a:endParaRPr kumimoji="1" lang="en-US" altLang="ja-JP" sz="11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1296 bits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8"/>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j-lt"/>
                            </a:rPr>
                            <a:t>Maximum erasure ratio (</a:t>
                          </a:r>
                          <a14:m>
                            <m:oMath xmlns:m="http://schemas.openxmlformats.org/officeDocument/2006/math">
                              <m:sSub>
                                <m:sSubPr>
                                  <m:ctrlPr>
                                    <a:rPr kumimoji="1" lang="en-US" altLang="ja-JP" sz="1400" i="1" baseline="0" smtClean="0">
                                      <a:latin typeface="Cambria Math" panose="02040503050406030204" pitchFamily="18" charset="0"/>
                                    </a:rPr>
                                  </m:ctrlPr>
                                </m:sSubPr>
                                <m:e>
                                  <m:r>
                                    <a:rPr kumimoji="1" lang="en-US" altLang="ja-JP" sz="1400" b="0" i="1" baseline="0" smtClean="0">
                                      <a:latin typeface="Cambria Math" panose="02040503050406030204" pitchFamily="18" charset="0"/>
                                    </a:rPr>
                                    <m:t>𝑝</m:t>
                                  </m:r>
                                </m:e>
                                <m:sub>
                                  <m:r>
                                    <a:rPr kumimoji="1" lang="en-US" altLang="ja-JP" sz="1400" b="0" i="1" baseline="0" smtClean="0">
                                      <a:latin typeface="Cambria Math" panose="02040503050406030204" pitchFamily="18" charset="0"/>
                                    </a:rPr>
                                    <m:t>𝑒</m:t>
                                  </m:r>
                                </m:sub>
                              </m:sSub>
                            </m:oMath>
                          </a14:m>
                          <a:r>
                            <a:rPr kumimoji="1" lang="en-US" altLang="ja-JP" sz="1400" baseline="0" dirty="0">
                              <a:latin typeface="+mj-l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587756331"/>
                      </a:ext>
                    </a:extLst>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baseline="0" dirty="0">
                              <a:solidFill>
                                <a:schemeClr val="tx1"/>
                              </a:solidFill>
                              <a:effectLst/>
                              <a:latin typeface="+mj-lt"/>
                              <a:ea typeface="+mn-ea"/>
                              <a:cs typeface="+mn-cs"/>
                            </a:rPr>
                            <a:t>Maximum number of retransmissions (</a:t>
                          </a:r>
                          <a14:m>
                            <m:oMath xmlns:m="http://schemas.openxmlformats.org/officeDocument/2006/math">
                              <m:sSub>
                                <m:sSubPr>
                                  <m:ctrlPr>
                                    <a:rPr kumimoji="1" lang="en-US" altLang="ja-JP" sz="1400" i="1" baseline="0" smtClean="0">
                                      <a:latin typeface="Cambria Math" panose="02040503050406030204" pitchFamily="18" charset="0"/>
                                    </a:rPr>
                                  </m:ctrlPr>
                                </m:sSubPr>
                                <m:e>
                                  <m:r>
                                    <a:rPr kumimoji="1" lang="en-US" altLang="ja-JP" sz="1400" b="0" i="1" baseline="0" smtClean="0">
                                      <a:latin typeface="Cambria Math" panose="02040503050406030204" pitchFamily="18" charset="0"/>
                                    </a:rPr>
                                    <m:t>𝑟</m:t>
                                  </m:r>
                                </m:e>
                                <m:sub>
                                  <m:r>
                                    <a:rPr kumimoji="1" lang="en-US" altLang="ja-JP" sz="1400" b="0" i="1" baseline="0" smtClean="0">
                                      <a:latin typeface="Cambria Math" panose="02040503050406030204" pitchFamily="18" charset="0"/>
                                    </a:rPr>
                                    <m:t>𝑚𝑎𝑥</m:t>
                                  </m:r>
                                </m:sub>
                              </m:sSub>
                            </m:oMath>
                          </a14:m>
                          <a:r>
                            <a:rPr kumimoji="1" lang="en-US" altLang="ja-JP" sz="1400" kern="1200" baseline="0" dirty="0">
                              <a:solidFill>
                                <a:schemeClr val="tx1"/>
                              </a:solidFill>
                              <a:effectLst/>
                              <a:latin typeface="+mj-lt"/>
                              <a:ea typeface="+mn-ea"/>
                              <a:cs typeface="+mn-cs"/>
                            </a:rPr>
                            <a:t>)</a:t>
                          </a:r>
                          <a:endParaRPr kumimoji="1" lang="en-US" altLang="ja-JP" sz="11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0, 4, 8 (LDPC), 0, 3, 6, 9 (BCC) </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9"/>
                      </a:ext>
                    </a:extLst>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j-lt"/>
                            </a:rPr>
                            <a:t>ARQ scheme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Stop and wait</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841926426"/>
                      </a:ext>
                    </a:extLst>
                  </a:tr>
                </a:tbl>
              </a:graphicData>
            </a:graphic>
          </p:graphicFrame>
        </mc:Choice>
        <mc:Fallback xmlns="">
          <p:graphicFrame>
            <p:nvGraphicFramePr>
              <p:cNvPr id="8" name="表 7">
                <a:extLst>
                  <a:ext uri="{FF2B5EF4-FFF2-40B4-BE49-F238E27FC236}">
                    <a16:creationId xmlns:a16="http://schemas.microsoft.com/office/drawing/2014/main" id="{7493EC25-E3EF-6A50-1306-574F1C6ADB5F}"/>
                  </a:ext>
                </a:extLst>
              </p:cNvPr>
              <p:cNvGraphicFramePr>
                <a:graphicFrameLocks noGrp="1"/>
              </p:cNvGraphicFramePr>
              <p:nvPr>
                <p:extLst>
                  <p:ext uri="{D42A27DB-BD31-4B8C-83A1-F6EECF244321}">
                    <p14:modId xmlns:p14="http://schemas.microsoft.com/office/powerpoint/2010/main" val="1149873731"/>
                  </p:ext>
                </p:extLst>
              </p:nvPr>
            </p:nvGraphicFramePr>
            <p:xfrm>
              <a:off x="843870" y="1908534"/>
              <a:ext cx="7532459" cy="3973685"/>
            </p:xfrm>
            <a:graphic>
              <a:graphicData uri="http://schemas.openxmlformats.org/drawingml/2006/table">
                <a:tbl>
                  <a:tblPr firstRow="1" bandRow="1">
                    <a:tableStyleId>{69012ECD-51FC-41F1-AA8D-1B2483CD663E}</a:tableStyleId>
                  </a:tblPr>
                  <a:tblGrid>
                    <a:gridCol w="3502243">
                      <a:extLst>
                        <a:ext uri="{9D8B030D-6E8A-4147-A177-3AD203B41FA5}">
                          <a16:colId xmlns:a16="http://schemas.microsoft.com/office/drawing/2014/main" val="20000"/>
                        </a:ext>
                      </a:extLst>
                    </a:gridCol>
                    <a:gridCol w="4030216">
                      <a:extLst>
                        <a:ext uri="{9D8B030D-6E8A-4147-A177-3AD203B41FA5}">
                          <a16:colId xmlns:a16="http://schemas.microsoft.com/office/drawing/2014/main" val="20001"/>
                        </a:ext>
                      </a:extLst>
                    </a:gridCol>
                  </a:tblGrid>
                  <a:tr h="304800">
                    <a:tc>
                      <a:txBody>
                        <a:bodyPr/>
                        <a:lstStyle/>
                        <a:p>
                          <a:r>
                            <a:rPr kumimoji="1" lang="en-US" altLang="ja-JP" sz="1400" b="0" dirty="0">
                              <a:solidFill>
                                <a:schemeClr val="tx1"/>
                              </a:solidFill>
                              <a:latin typeface="+mj-lt"/>
                            </a:rPr>
                            <a:t>Channel model</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j-lt"/>
                            </a:rPr>
                            <a:t>AWGN, Bit erasure</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0"/>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4" t="-104000" r="-115478" b="-1124000"/>
                          </a:stretch>
                        </a:blipFill>
                      </a:tcPr>
                    </a:tc>
                    <a:tc>
                      <a:txBody>
                        <a:bodyPr/>
                        <a:lstStyle/>
                        <a:p>
                          <a:r>
                            <a:rPr kumimoji="1" lang="en-US" altLang="ja-JP" sz="1400" dirty="0">
                              <a:latin typeface="+mj-lt"/>
                            </a:rPr>
                            <a:t>499.2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2"/>
                      </a:ext>
                    </a:extLst>
                  </a:tr>
                  <a:tr h="304800">
                    <a:tc>
                      <a:txBody>
                        <a:bodyPr/>
                        <a:lstStyle/>
                        <a:p>
                          <a:r>
                            <a:rPr kumimoji="1" lang="en-US" altLang="ja-JP" sz="1400" dirty="0">
                              <a:latin typeface="+mj-lt"/>
                            </a:rPr>
                            <a:t>Center Frequency</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3993.6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35248905"/>
                      </a:ext>
                    </a:extLst>
                  </a:tr>
                  <a:tr h="304800">
                    <a:tc>
                      <a:txBody>
                        <a:bodyPr/>
                        <a:lstStyle/>
                        <a:p>
                          <a:r>
                            <a:rPr kumimoji="1" lang="en-US" altLang="ja-JP" sz="1400" dirty="0">
                              <a:latin typeface="+mj-lt"/>
                            </a:rPr>
                            <a:t>Modulation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BPSK</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3"/>
                      </a:ext>
                    </a:extLst>
                  </a:tr>
                  <a:tr h="304800">
                    <a:tc>
                      <a:txBody>
                        <a:bodyPr/>
                        <a:lstStyle/>
                        <a:p>
                          <a:r>
                            <a:rPr kumimoji="1" lang="en-US" altLang="ja-JP" sz="1400" dirty="0">
                              <a:latin typeface="+mj-lt"/>
                            </a:rPr>
                            <a:t>Error detection code</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CRC-16-CCITT</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774282663"/>
                      </a:ext>
                    </a:extLst>
                  </a:tr>
                  <a:tr h="407525">
                    <a:tc>
                      <a:txBody>
                        <a:bodyPr/>
                        <a:lstStyle/>
                        <a:p>
                          <a:r>
                            <a:rPr kumimoji="1" lang="en-US" altLang="ja-JP" sz="1400" dirty="0">
                              <a:latin typeface="+mj-lt"/>
                            </a:rPr>
                            <a:t>Inner FEC</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IEEE802.15.4ab BCC, LDPC (R=1/2)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4"/>
                      </a:ext>
                    </a:extLst>
                  </a:tr>
                  <a:tr h="518160">
                    <a:tc>
                      <a:txBody>
                        <a:bodyPr/>
                        <a:lstStyle/>
                        <a:p>
                          <a:r>
                            <a:rPr kumimoji="1" lang="en-US" altLang="ja-JP" sz="1400" dirty="0">
                              <a:latin typeface="+mj-lt"/>
                            </a:rPr>
                            <a:t>Outer FEC</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(54,46), (54,38), (54,28), (54,14) shortened Reed-Solomon (</a:t>
                          </a:r>
                          <a:r>
                            <a:rPr kumimoji="1" lang="en-US" altLang="ja-JP" sz="1400" dirty="0" err="1">
                              <a:latin typeface="+mj-lt"/>
                            </a:rPr>
                            <a:t>sRS</a:t>
                          </a:r>
                          <a:r>
                            <a:rPr kumimoji="1" lang="en-US" altLang="ja-JP" sz="1400" dirty="0">
                              <a:latin typeface="+mj-lt"/>
                            </a:rPr>
                            <a:t>) Codes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803827867"/>
                      </a:ext>
                    </a:extLst>
                  </a:tr>
                  <a:tr h="304800">
                    <a:tc>
                      <a:txBody>
                        <a:bodyPr/>
                        <a:lstStyle/>
                        <a:p>
                          <a:r>
                            <a:rPr kumimoji="1" lang="en-US" altLang="ja-JP" sz="1400" dirty="0">
                              <a:latin typeface="+mj-lt"/>
                            </a:rPr>
                            <a:t>Decoding algorism</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SOVA (BCC, SOCC), Belief propagation (LDPC)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5"/>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4" t="-908000" r="-115478" b="-32000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1296 bits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8"/>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4" t="-1008000" r="-115478" b="-22000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587756331"/>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4" t="-1108000" r="-115478" b="-12000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0, 4, 8 (LDPC), 0, 3, 6, 9 (BCC) </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9"/>
                      </a:ext>
                    </a:extLst>
                  </a:tr>
                  <a:tr h="304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j-lt"/>
                            </a:rPr>
                            <a:t>ARQ scheme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Stop and wait</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841926426"/>
                      </a:ext>
                    </a:extLst>
                  </a:tr>
                </a:tbl>
              </a:graphicData>
            </a:graphic>
          </p:graphicFrame>
        </mc:Fallback>
      </mc:AlternateContent>
    </p:spTree>
    <p:extLst>
      <p:ext uri="{BB962C8B-B14F-4D97-AF65-F5344CB8AC3E}">
        <p14:creationId xmlns:p14="http://schemas.microsoft.com/office/powerpoint/2010/main" val="2244692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312A1AA-C9F3-7407-522A-06E9C7B34EF3}"/>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13</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A5934EAE-1A16-7A89-BB7F-14BD257FFA9A}"/>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1F499563-BDA3-7673-B4EC-C0D48D431C98}"/>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May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CFA49498-14A2-B791-1512-1B73753ECD19}"/>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7" name="図 6">
            <a:extLst>
              <a:ext uri="{FF2B5EF4-FFF2-40B4-BE49-F238E27FC236}">
                <a16:creationId xmlns:a16="http://schemas.microsoft.com/office/drawing/2014/main" id="{21D9F3BF-43D9-C2C3-60DF-585E5CADFB30}"/>
              </a:ext>
            </a:extLst>
          </p:cNvPr>
          <p:cNvPicPr>
            <a:picLocks noChangeAspect="1"/>
          </p:cNvPicPr>
          <p:nvPr/>
        </p:nvPicPr>
        <p:blipFill>
          <a:blip r:embed="rId3"/>
          <a:stretch>
            <a:fillRect/>
          </a:stretch>
        </p:blipFill>
        <p:spPr>
          <a:xfrm>
            <a:off x="307154" y="1700808"/>
            <a:ext cx="8529692" cy="3879825"/>
          </a:xfrm>
          <a:prstGeom prst="rect">
            <a:avLst/>
          </a:prstGeom>
        </p:spPr>
      </p:pic>
      <p:sp>
        <p:nvSpPr>
          <p:cNvPr id="6" name="テキスト ボックス 5">
            <a:extLst>
              <a:ext uri="{FF2B5EF4-FFF2-40B4-BE49-F238E27FC236}">
                <a16:creationId xmlns:a16="http://schemas.microsoft.com/office/drawing/2014/main" id="{9D0E8582-5752-D43C-1C9E-AC63C65335C3}"/>
              </a:ext>
            </a:extLst>
          </p:cNvPr>
          <p:cNvSpPr txBox="1"/>
          <p:nvPr/>
        </p:nvSpPr>
        <p:spPr>
          <a:xfrm>
            <a:off x="762000" y="5661248"/>
            <a:ext cx="7696200" cy="400110"/>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in the case of LDPC and ARQ</a:t>
            </a:r>
            <a:endParaRPr kumimoji="1" lang="ja-JP"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7865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312A1AA-C9F3-7407-522A-06E9C7B34EF3}"/>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14</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A5934EAE-1A16-7A89-BB7F-14BD257FFA9A}"/>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1F499563-BDA3-7673-B4EC-C0D48D431C98}"/>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May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CFA49498-14A2-B791-1512-1B73753ECD19}"/>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8" name="図 7">
            <a:extLst>
              <a:ext uri="{FF2B5EF4-FFF2-40B4-BE49-F238E27FC236}">
                <a16:creationId xmlns:a16="http://schemas.microsoft.com/office/drawing/2014/main" id="{F20C6DDF-CC15-D5BB-ADE4-B747632B7EBD}"/>
              </a:ext>
            </a:extLst>
          </p:cNvPr>
          <p:cNvPicPr>
            <a:picLocks noChangeAspect="1"/>
          </p:cNvPicPr>
          <p:nvPr/>
        </p:nvPicPr>
        <p:blipFill>
          <a:blip r:embed="rId2"/>
          <a:stretch>
            <a:fillRect/>
          </a:stretch>
        </p:blipFill>
        <p:spPr>
          <a:xfrm>
            <a:off x="179512" y="1484784"/>
            <a:ext cx="8964488" cy="4077597"/>
          </a:xfrm>
          <a:prstGeom prst="rect">
            <a:avLst/>
          </a:prstGeom>
        </p:spPr>
      </p:pic>
      <p:sp>
        <p:nvSpPr>
          <p:cNvPr id="6" name="テキスト ボックス 5">
            <a:extLst>
              <a:ext uri="{FF2B5EF4-FFF2-40B4-BE49-F238E27FC236}">
                <a16:creationId xmlns:a16="http://schemas.microsoft.com/office/drawing/2014/main" id="{5D821010-B3E6-E243-E921-64675F876DCA}"/>
              </a:ext>
            </a:extLst>
          </p:cNvPr>
          <p:cNvSpPr txBox="1"/>
          <p:nvPr/>
        </p:nvSpPr>
        <p:spPr>
          <a:xfrm>
            <a:off x="762000" y="5661248"/>
            <a:ext cx="7696200" cy="400110"/>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in the case of BCC and ARQ (not proposed HARQ)</a:t>
            </a:r>
            <a:endParaRPr kumimoji="1" lang="ja-JP"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1015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75B8F0-7220-4089-C4A9-C18C8E0FFA3C}"/>
              </a:ext>
            </a:extLst>
          </p:cNvPr>
          <p:cNvSpPr>
            <a:spLocks noGrp="1"/>
          </p:cNvSpPr>
          <p:nvPr>
            <p:ph type="title"/>
          </p:nvPr>
        </p:nvSpPr>
        <p:spPr>
          <a:xfrm>
            <a:off x="723900" y="620688"/>
            <a:ext cx="7772400" cy="1066800"/>
          </a:xfrm>
        </p:spPr>
        <p:txBody>
          <a:bodyPr/>
          <a:lstStyle/>
          <a:p>
            <a:r>
              <a:rPr kumimoji="1" lang="en-US" altLang="ja-JP" dirty="0"/>
              <a:t>Summary</a:t>
            </a:r>
            <a:endParaRPr kumimoji="1" lang="ja-JP" altLang="en-US" dirty="0"/>
          </a:p>
        </p:txBody>
      </p:sp>
      <p:sp>
        <p:nvSpPr>
          <p:cNvPr id="3" name="スライド番号プレースホルダー 2">
            <a:extLst>
              <a:ext uri="{FF2B5EF4-FFF2-40B4-BE49-F238E27FC236}">
                <a16:creationId xmlns:a16="http://schemas.microsoft.com/office/drawing/2014/main" id="{6C56E7A5-8F87-0C0E-CC06-24B043FD0A59}"/>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15</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77B756F6-16B9-6419-DDA2-DDF27B907E36}"/>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May 2024</a:t>
            </a:r>
          </a:p>
        </p:txBody>
      </p:sp>
      <p:sp>
        <p:nvSpPr>
          <p:cNvPr id="5" name="フッター プレースホルダー 4">
            <a:extLst>
              <a:ext uri="{FF2B5EF4-FFF2-40B4-BE49-F238E27FC236}">
                <a16:creationId xmlns:a16="http://schemas.microsoft.com/office/drawing/2014/main" id="{41D49636-59EE-CE9B-674B-50676E0BA89C}"/>
              </a:ext>
            </a:extLst>
          </p:cNvPr>
          <p:cNvSpPr>
            <a:spLocks noGrp="1"/>
          </p:cNvSpPr>
          <p:nvPr>
            <p:ph type="ftr" sz="quarter" idx="3"/>
          </p:nvPr>
        </p:nvSpPr>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377D4FE9-7B1B-811B-FCE5-49DE107C1FC5}"/>
                  </a:ext>
                </a:extLst>
              </p:cNvPr>
              <p:cNvSpPr txBox="1"/>
              <p:nvPr/>
            </p:nvSpPr>
            <p:spPr>
              <a:xfrm>
                <a:off x="377534" y="1916832"/>
                <a:ext cx="8388932" cy="3785652"/>
              </a:xfrm>
              <a:prstGeom prst="rect">
                <a:avLst/>
              </a:prstGeom>
              <a:noFill/>
            </p:spPr>
            <p:txBody>
              <a:bodyPr wrap="square" rtlCol="0">
                <a:spAutoFit/>
              </a:bodyPr>
              <a:lstStyle/>
              <a:p>
                <a:pPr marL="342900" indent="-342900">
                  <a:buFont typeface="Arial" panose="020B0604020202020204" pitchFamily="34" charset="0"/>
                  <a:buChar char="•"/>
                </a:pPr>
                <a:r>
                  <a:rPr lang="en-US" altLang="ja-JP" sz="2000" dirty="0">
                    <a:latin typeface="Times New Roman" panose="02020603050405020304" pitchFamily="18" charset="0"/>
                    <a:cs typeface="Times New Roman" panose="02020603050405020304" pitchFamily="18" charset="0"/>
                  </a:rPr>
                  <a:t>I</a:t>
                </a:r>
                <a:r>
                  <a:rPr kumimoji="1" lang="en-US" altLang="ja-JP" sz="2000" dirty="0">
                    <a:latin typeface="Times New Roman" panose="02020603050405020304" pitchFamily="18" charset="0"/>
                    <a:cs typeface="Times New Roman" panose="02020603050405020304" pitchFamily="18" charset="0"/>
                  </a:rPr>
                  <a:t>n the case of LDPC and ARQ, PER improved as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𝑟</m:t>
                        </m:r>
                      </m:e>
                      <m:sub>
                        <m:r>
                          <a:rPr kumimoji="1" lang="en-US" altLang="ja-JP" sz="2000" b="0" i="1" baseline="0" smtClean="0">
                            <a:latin typeface="Cambria Math" panose="02040503050406030204" pitchFamily="18" charset="0"/>
                          </a:rPr>
                          <m:t>𝑚𝑎𝑥</m:t>
                        </m:r>
                      </m:sub>
                    </m:sSub>
                  </m:oMath>
                </a14:m>
                <a:r>
                  <a:rPr kumimoji="1" lang="en-US" altLang="ja-JP" sz="2000" dirty="0">
                    <a:latin typeface="Times New Roman" panose="02020603050405020304" pitchFamily="18" charset="0"/>
                    <a:cs typeface="Times New Roman" panose="02020603050405020304" pitchFamily="18" charset="0"/>
                  </a:rPr>
                  <a:t> increased, and no error floor occurred</a:t>
                </a:r>
              </a:p>
              <a:p>
                <a:pPr marL="342900" indent="-342900">
                  <a:buFont typeface="Arial" panose="020B0604020202020204" pitchFamily="34" charset="0"/>
                  <a:buChar char="•"/>
                </a:pPr>
                <a:endParaRPr lang="en-US" altLang="ja-JP" sz="2000" dirty="0">
                  <a:latin typeface="+mj-lt"/>
                  <a:ea typeface="+mj-ea"/>
                </a:endParaRPr>
              </a:p>
              <a:p>
                <a:pPr marL="342900" indent="-342900">
                  <a:buFont typeface="Arial" panose="020B0604020202020204" pitchFamily="34" charset="0"/>
                  <a:buChar char="•"/>
                </a:pPr>
                <a:r>
                  <a:rPr lang="en-US" altLang="ja-JP" sz="2000" dirty="0">
                    <a:latin typeface="Times New Roman" panose="02020603050405020304" pitchFamily="18" charset="0"/>
                    <a:cs typeface="Times New Roman" panose="02020603050405020304" pitchFamily="18" charset="0"/>
                  </a:rPr>
                  <a:t>I</a:t>
                </a:r>
                <a:r>
                  <a:rPr kumimoji="1" lang="en-US" altLang="ja-JP" sz="2000" dirty="0">
                    <a:latin typeface="Times New Roman" panose="02020603050405020304" pitchFamily="18" charset="0"/>
                    <a:cs typeface="Times New Roman" panose="02020603050405020304" pitchFamily="18" charset="0"/>
                  </a:rPr>
                  <a:t>n the case of </a:t>
                </a:r>
                <a:r>
                  <a:rPr lang="en-US" altLang="ja-JP" sz="2000" dirty="0">
                    <a:latin typeface="Times New Roman" panose="02020603050405020304" pitchFamily="18" charset="0"/>
                    <a:cs typeface="Times New Roman" panose="02020603050405020304" pitchFamily="18" charset="0"/>
                  </a:rPr>
                  <a:t>BCC</a:t>
                </a:r>
                <a:r>
                  <a:rPr kumimoji="1" lang="en-US" altLang="ja-JP" sz="2000" dirty="0">
                    <a:latin typeface="Times New Roman" panose="02020603050405020304" pitchFamily="18" charset="0"/>
                    <a:cs typeface="Times New Roman" panose="02020603050405020304" pitchFamily="18" charset="0"/>
                  </a:rPr>
                  <a:t> and ARQ, PER also improved as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𝑟</m:t>
                        </m:r>
                      </m:e>
                      <m:sub>
                        <m:r>
                          <a:rPr kumimoji="1" lang="en-US" altLang="ja-JP" sz="2000" b="0" i="1" baseline="0" smtClean="0">
                            <a:latin typeface="Cambria Math" panose="02040503050406030204" pitchFamily="18" charset="0"/>
                          </a:rPr>
                          <m:t>𝑚𝑎𝑥</m:t>
                        </m:r>
                      </m:sub>
                    </m:sSub>
                  </m:oMath>
                </a14:m>
                <a:r>
                  <a:rPr kumimoji="1" lang="en-US" altLang="ja-JP" sz="2000" dirty="0">
                    <a:latin typeface="Times New Roman" panose="02020603050405020304" pitchFamily="18" charset="0"/>
                    <a:cs typeface="Times New Roman" panose="02020603050405020304" pitchFamily="18" charset="0"/>
                  </a:rPr>
                  <a:t> increased, however error floor occurred depending on the coding rate of RS and whether </a:t>
                </a:r>
                <a:r>
                  <a:rPr lang="en-US" altLang="ja-JP" sz="2000" dirty="0">
                    <a:latin typeface="Times New Roman" panose="02020603050405020304" pitchFamily="18" charset="0"/>
                    <a:cs typeface="Times New Roman" panose="02020603050405020304" pitchFamily="18" charset="0"/>
                  </a:rPr>
                  <a:t>RS is applied</a:t>
                </a:r>
              </a:p>
              <a:p>
                <a:pPr marL="800100" lvl="1" indent="-342900">
                  <a:buFont typeface="Wingdings" panose="05000000000000000000" pitchFamily="2" charset="2"/>
                  <a:buChar char="Ø"/>
                </a:pPr>
                <a:endParaRPr kumimoji="1" lang="en-US" altLang="ja-JP" sz="20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kumimoji="1" lang="en-US" altLang="ja-JP" sz="2000" dirty="0">
                    <a:latin typeface="Times New Roman" panose="02020603050405020304" pitchFamily="18" charset="0"/>
                    <a:cs typeface="Times New Roman" panose="02020603050405020304" pitchFamily="18" charset="0"/>
                  </a:rPr>
                  <a:t>Especially it is difficult for the only BCC and simple ARQ case to deal with continuous bit erasures by retransmission alone</a:t>
                </a:r>
              </a:p>
              <a:p>
                <a:pPr marL="800100" lvl="1" indent="-342900">
                  <a:buFont typeface="Wingdings" panose="05000000000000000000" pitchFamily="2" charset="2"/>
                  <a:buChar char="Ø"/>
                </a:pPr>
                <a:endParaRPr lang="en-US" altLang="ja-JP" sz="2000" dirty="0">
                  <a:latin typeface="Times New Roman" panose="02020603050405020304" pitchFamily="18" charset="0"/>
                  <a:ea typeface="+mj-ea"/>
                  <a:cs typeface="Times New Roman" panose="02020603050405020304" pitchFamily="18" charset="0"/>
                </a:endParaRPr>
              </a:p>
              <a:p>
                <a:pPr marL="800100" lvl="1" indent="-342900">
                  <a:buFont typeface="Wingdings" panose="05000000000000000000" pitchFamily="2" charset="2"/>
                  <a:buChar char="Ø"/>
                </a:pPr>
                <a:r>
                  <a:rPr kumimoji="1" lang="en-US" altLang="ja-JP" sz="2000" dirty="0">
                    <a:latin typeface="+mj-lt"/>
                    <a:ea typeface="+mj-ea"/>
                  </a:rPr>
                  <a:t>The next step is to evaluate the performance of </a:t>
                </a:r>
                <a:r>
                  <a:rPr lang="en-US" altLang="ja-JP" sz="2000" dirty="0">
                    <a:latin typeface="Times New Roman" panose="02020603050405020304" pitchFamily="18" charset="0"/>
                    <a:ea typeface="+mj-ea"/>
                    <a:cs typeface="Times New Roman" panose="02020603050405020304" pitchFamily="18" charset="0"/>
                  </a:rPr>
                  <a:t>the </a:t>
                </a:r>
                <a:r>
                  <a:rPr kumimoji="1" lang="en-US" altLang="ja-JP" sz="2000" dirty="0">
                    <a:latin typeface="Times New Roman" panose="02020603050405020304" pitchFamily="18" charset="0"/>
                    <a:cs typeface="Times New Roman" panose="02020603050405020304" pitchFamily="18" charset="0"/>
                  </a:rPr>
                  <a:t>proposed HARQ</a:t>
                </a:r>
                <a:r>
                  <a:rPr kumimoji="1" lang="en-US" altLang="ja-JP" sz="2000" dirty="0">
                    <a:latin typeface="+mj-lt"/>
                    <a:ea typeface="+mj-ea"/>
                  </a:rPr>
                  <a:t> in the same environment to confirm its effectiveness</a:t>
                </a:r>
              </a:p>
            </p:txBody>
          </p:sp>
        </mc:Choice>
        <mc:Fallback xmlns="">
          <p:sp>
            <p:nvSpPr>
              <p:cNvPr id="6" name="テキスト ボックス 5">
                <a:extLst>
                  <a:ext uri="{FF2B5EF4-FFF2-40B4-BE49-F238E27FC236}">
                    <a16:creationId xmlns:a16="http://schemas.microsoft.com/office/drawing/2014/main" id="{377D4FE9-7B1B-811B-FCE5-49DE107C1FC5}"/>
                  </a:ext>
                </a:extLst>
              </p:cNvPr>
              <p:cNvSpPr txBox="1">
                <a:spLocks noRot="1" noChangeAspect="1" noMove="1" noResize="1" noEditPoints="1" noAdjustHandles="1" noChangeArrowheads="1" noChangeShapeType="1" noTextEdit="1"/>
              </p:cNvSpPr>
              <p:nvPr/>
            </p:nvSpPr>
            <p:spPr>
              <a:xfrm>
                <a:off x="377534" y="1916832"/>
                <a:ext cx="8388932" cy="3785652"/>
              </a:xfrm>
              <a:prstGeom prst="rect">
                <a:avLst/>
              </a:prstGeom>
              <a:blipFill>
                <a:blip r:embed="rId3"/>
                <a:stretch>
                  <a:fillRect l="-654" t="-805" b="-193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370494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3359065-1F6D-3AA7-0E03-CC72C87297C5}"/>
              </a:ext>
            </a:extLst>
          </p:cNvPr>
          <p:cNvSpPr>
            <a:spLocks noGrp="1"/>
          </p:cNvSpPr>
          <p:nvPr>
            <p:ph type="dt" idx="10"/>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March 2024</a:t>
            </a:r>
          </a:p>
        </p:txBody>
      </p:sp>
      <p:sp>
        <p:nvSpPr>
          <p:cNvPr id="3" name="フッター プレースホルダー 2">
            <a:extLst>
              <a:ext uri="{FF2B5EF4-FFF2-40B4-BE49-F238E27FC236}">
                <a16:creationId xmlns:a16="http://schemas.microsoft.com/office/drawing/2014/main" id="{3A593160-71CF-0865-DBCA-99B17AC33FF6}"/>
              </a:ext>
            </a:extLst>
          </p:cNvPr>
          <p:cNvSpPr>
            <a:spLocks noGrp="1"/>
          </p:cNvSpPr>
          <p:nvPr>
            <p:ph type="ftr" idx="11"/>
          </p:nvPr>
        </p:nvSpPr>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
        <p:nvSpPr>
          <p:cNvPr id="4" name="スライド番号プレースホルダー 3">
            <a:extLst>
              <a:ext uri="{FF2B5EF4-FFF2-40B4-BE49-F238E27FC236}">
                <a16:creationId xmlns:a16="http://schemas.microsoft.com/office/drawing/2014/main" id="{5519D34B-8FEB-C199-6C3F-B5B093B6269C}"/>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16</a:t>
            </a:fld>
            <a:endParaRPr dirty="0"/>
          </a:p>
        </p:txBody>
      </p:sp>
      <p:sp>
        <p:nvSpPr>
          <p:cNvPr id="5" name="テキスト ボックス 2">
            <a:extLst>
              <a:ext uri="{FF2B5EF4-FFF2-40B4-BE49-F238E27FC236}">
                <a16:creationId xmlns:a16="http://schemas.microsoft.com/office/drawing/2014/main" id="{E7991C5D-D96F-D1A2-1EA0-D41315C0273E}"/>
              </a:ext>
            </a:extLst>
          </p:cNvPr>
          <p:cNvSpPr txBox="1">
            <a:spLocks noChangeArrowheads="1"/>
          </p:cNvSpPr>
          <p:nvPr/>
        </p:nvSpPr>
        <p:spPr bwMode="auto">
          <a:xfrm>
            <a:off x="132316" y="3068960"/>
            <a:ext cx="88804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4800" dirty="0">
                <a:latin typeface="+mj-lt"/>
              </a:rPr>
              <a:t>Thank you for your attention ! ! !</a:t>
            </a:r>
            <a:endParaRPr lang="ja-JP" altLang="en-US" sz="4800" dirty="0">
              <a:latin typeface="+mj-lt"/>
            </a:endParaRPr>
          </a:p>
        </p:txBody>
      </p:sp>
    </p:spTree>
    <p:extLst>
      <p:ext uri="{BB962C8B-B14F-4D97-AF65-F5344CB8AC3E}">
        <p14:creationId xmlns:p14="http://schemas.microsoft.com/office/powerpoint/2010/main" val="2030283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B059CA-4E28-46EC-8C4B-BF7DC347BBEA}"/>
              </a:ext>
            </a:extLst>
          </p:cNvPr>
          <p:cNvSpPr>
            <a:spLocks noGrp="1"/>
          </p:cNvSpPr>
          <p:nvPr>
            <p:ph type="ctrTitle"/>
          </p:nvPr>
        </p:nvSpPr>
        <p:spPr>
          <a:xfrm>
            <a:off x="1190837" y="1268760"/>
            <a:ext cx="6838528" cy="1470025"/>
          </a:xfrm>
        </p:spPr>
        <p:txBody>
          <a:bodyPr>
            <a:normAutofit fontScale="90000"/>
          </a:bodyPr>
          <a:lstStyle/>
          <a:p>
            <a:r>
              <a:rPr kumimoji="0" lang="en-US" altLang="ja-JP" sz="3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Hybrid ARQ Scheme for High QoS Packets in High Class of Coexistence of IEEE 802.15.6ma</a:t>
            </a:r>
            <a:endParaRPr kumimoji="1" lang="ja-JP" altLang="en-US" dirty="0"/>
          </a:p>
        </p:txBody>
      </p:sp>
      <p:sp>
        <p:nvSpPr>
          <p:cNvPr id="3" name="字幕 2">
            <a:extLst>
              <a:ext uri="{FF2B5EF4-FFF2-40B4-BE49-F238E27FC236}">
                <a16:creationId xmlns:a16="http://schemas.microsoft.com/office/drawing/2014/main" id="{169AC742-DB54-4E5D-B13D-65186EC1240E}"/>
              </a:ext>
            </a:extLst>
          </p:cNvPr>
          <p:cNvSpPr>
            <a:spLocks noGrp="1"/>
          </p:cNvSpPr>
          <p:nvPr>
            <p:ph type="subTitle" idx="1"/>
          </p:nvPr>
        </p:nvSpPr>
        <p:spPr>
          <a:xfrm>
            <a:off x="962026" y="2924944"/>
            <a:ext cx="7296150" cy="1752600"/>
          </a:xfrm>
        </p:spPr>
        <p:txBody>
          <a:bodyPr/>
          <a:lstStyle/>
          <a:p>
            <a:r>
              <a:rPr kumimoji="1" lang="en-US" altLang="ja-JP" sz="2400" dirty="0"/>
              <a:t>May 2024,</a:t>
            </a:r>
          </a:p>
          <a:p>
            <a:r>
              <a:rPr kumimoji="1" lang="en-US" altLang="ja-JP" sz="2400" dirty="0"/>
              <a:t>Hybrid Session,</a:t>
            </a:r>
          </a:p>
          <a:p>
            <a:r>
              <a:rPr kumimoji="1" lang="en-US" altLang="ja-JP" sz="2400" dirty="0"/>
              <a:t>Marriott Warsaw - Warsaw, Poland </a:t>
            </a:r>
          </a:p>
          <a:p>
            <a:r>
              <a:rPr kumimoji="1" lang="en-US" altLang="ja-JP" sz="2400" dirty="0"/>
              <a:t>Kento Takabayashi</a:t>
            </a:r>
            <a:r>
              <a:rPr kumimoji="1" lang="en-US" altLang="ja-JP" sz="2400" baseline="30000" dirty="0"/>
              <a:t> (1)</a:t>
            </a:r>
            <a:r>
              <a:rPr kumimoji="1" lang="en-US" altLang="ja-JP" sz="2400" dirty="0">
                <a:sym typeface="Times New Roman"/>
              </a:rPr>
              <a:t>, Daisuke </a:t>
            </a:r>
            <a:r>
              <a:rPr kumimoji="1" lang="en-US" altLang="ja-JP" sz="2400" dirty="0" err="1">
                <a:sym typeface="Times New Roman"/>
              </a:rPr>
              <a:t>Anzai</a:t>
            </a:r>
            <a:r>
              <a:rPr kumimoji="1" lang="en-US" altLang="ja-JP" sz="2400" baseline="30000" dirty="0"/>
              <a:t>(2)</a:t>
            </a:r>
            <a:r>
              <a:rPr kumimoji="1" lang="en-US" altLang="ja-JP" sz="2400" dirty="0">
                <a:sym typeface="Times New Roman"/>
              </a:rPr>
              <a:t>, Ryuji Kohno</a:t>
            </a:r>
            <a:r>
              <a:rPr kumimoji="1" lang="en-US" altLang="ja-JP" sz="2400" baseline="30000" dirty="0"/>
              <a:t>(3,4)</a:t>
            </a:r>
          </a:p>
          <a:p>
            <a:endParaRPr kumimoji="1" lang="en-US" altLang="ja-JP" sz="2000" baseline="30000" dirty="0"/>
          </a:p>
        </p:txBody>
      </p:sp>
      <p:sp>
        <p:nvSpPr>
          <p:cNvPr id="5" name="日付プレースホルダー 4">
            <a:extLst>
              <a:ext uri="{FF2B5EF4-FFF2-40B4-BE49-F238E27FC236}">
                <a16:creationId xmlns:a16="http://schemas.microsoft.com/office/drawing/2014/main" id="{A9B665EA-F07D-4188-8326-F659381AFD03}"/>
              </a:ext>
            </a:extLst>
          </p:cNvPr>
          <p:cNvSpPr>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defPPr>
              <a:defRPr lang="ja-JP"/>
            </a:defPPr>
            <a:lvl1pPr marL="0" marR="0" lvl="0" indent="0" algn="l" rtl="0" eaLnBrk="0" fontAlgn="base" hangingPunct="0">
              <a:spcBef>
                <a:spcPts val="0"/>
              </a:spcBef>
              <a:spcAft>
                <a:spcPts val="0"/>
              </a:spcAft>
              <a:buSzPts val="1400"/>
              <a:buNone/>
              <a:defRPr kumimoji="1" sz="1400" b="1" i="0" u="none" strike="noStrike" kern="1200" cap="none">
                <a:solidFill>
                  <a:schemeClr val="dk1"/>
                </a:solidFill>
                <a:latin typeface="Times New Roman"/>
                <a:ea typeface="Times New Roman"/>
                <a:cs typeface="Times New Roman"/>
                <a:sym typeface="Times New Roman"/>
              </a:defRPr>
            </a:lvl1pPr>
            <a:lvl2pPr marL="457200" marR="0" lvl="1"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2pPr>
            <a:lvl3pPr marL="914400" marR="0" lvl="2"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3pPr>
            <a:lvl4pPr marL="1371600" marR="0" lvl="3"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4pPr>
            <a:lvl5pPr marL="1828800" marR="0" lvl="4"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5pPr>
            <a:lvl6pPr marL="2286000" marR="0" lvl="5"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6pPr>
            <a:lvl7pPr marL="2743200" marR="0" lvl="6"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7pPr>
            <a:lvl8pPr marL="3200400" marR="0" lvl="7"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8pPr>
            <a:lvl9pPr marL="3657600" marR="0" lvl="8"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9pPr>
          </a:lstStyle>
          <a:p>
            <a:pPr fontAlgn="base">
              <a:spcBef>
                <a:spcPct val="0"/>
              </a:spcBef>
              <a:spcAft>
                <a:spcPct val="0"/>
              </a:spcAft>
            </a:pPr>
            <a:r>
              <a:rPr kumimoji="0" lang="en-US" altLang="ja-JP" dirty="0">
                <a:solidFill>
                  <a:srgbClr val="000000"/>
                </a:solidFill>
                <a:latin typeface="Times New Roman" pitchFamily="18" charset="0"/>
              </a:rPr>
              <a:t>May 2024</a:t>
            </a:r>
          </a:p>
        </p:txBody>
      </p:sp>
      <p:sp>
        <p:nvSpPr>
          <p:cNvPr id="4" name="スライド番号プレースホルダー 3">
            <a:extLst>
              <a:ext uri="{FF2B5EF4-FFF2-40B4-BE49-F238E27FC236}">
                <a16:creationId xmlns:a16="http://schemas.microsoft.com/office/drawing/2014/main" id="{C07F7F96-A9BC-4DA5-8F52-A51FF0FD776E}"/>
              </a:ext>
            </a:extLst>
          </p:cNvPr>
          <p:cNvSpPr>
            <a:spLocks noGrp="1"/>
          </p:cNvSpPr>
          <p:nvPr>
            <p:ph type="sldNum" idx="12"/>
          </p:nvPr>
        </p:nvSpPr>
        <p:spPr>
          <a:xfrm>
            <a:off x="4376062" y="6475413"/>
            <a:ext cx="468078" cy="184666"/>
          </a:xfrm>
        </p:spPr>
        <p:txBody>
          <a:bodyPr/>
          <a:lstStyle/>
          <a:p>
            <a:pPr marL="0" lvl="0" indent="0" algn="ctr" rtl="0">
              <a:spcBef>
                <a:spcPts val="0"/>
              </a:spcBef>
              <a:spcAft>
                <a:spcPts val="0"/>
              </a:spcAft>
              <a:buNone/>
            </a:pPr>
            <a:r>
              <a:rPr lang="en-US" altLang="ja-JP" dirty="0"/>
              <a:t>Slide 2</a:t>
            </a:r>
            <a:endParaRPr altLang="ja-JP" dirty="0"/>
          </a:p>
        </p:txBody>
      </p:sp>
      <p:sp>
        <p:nvSpPr>
          <p:cNvPr id="7" name="フッター プレースホルダー 6">
            <a:extLst>
              <a:ext uri="{FF2B5EF4-FFF2-40B4-BE49-F238E27FC236}">
                <a16:creationId xmlns:a16="http://schemas.microsoft.com/office/drawing/2014/main" id="{B00B3291-782C-430B-9E2C-11FE661A63D7}"/>
              </a:ext>
            </a:extLst>
          </p:cNvPr>
          <p:cNvSpPr>
            <a:spLocks noGrp="1"/>
          </p:cNvSpPr>
          <p:nvPr>
            <p:ph type="ftr" idx="11"/>
          </p:nvPr>
        </p:nvSpPr>
        <p:spPr>
          <a:xfrm>
            <a:off x="5004048" y="6475413"/>
            <a:ext cx="3960440" cy="121939"/>
          </a:xfrm>
          <a:prstGeom prst="rect">
            <a:avLst/>
          </a:prstGeom>
          <a:noFill/>
          <a:ln>
            <a:noFill/>
          </a:ln>
        </p:spPr>
        <p:txBody>
          <a:bodyPr spcFirstLastPara="1" wrap="square" lIns="91425" tIns="91425" rIns="91425" bIns="91425" anchor="t" anchorCtr="0">
            <a:noAutofit/>
          </a:bodyPr>
          <a:lstStyle>
            <a:defPPr>
              <a:defRPr lang="ja-JP"/>
            </a:defPPr>
            <a:lvl1pPr marL="0" marR="0" lvl="0" indent="0" algn="r"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1pPr>
            <a:lvl2pPr marL="457200" marR="0" lvl="1"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2pPr>
            <a:lvl3pPr marL="914400" marR="0" lvl="2"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3pPr>
            <a:lvl4pPr marL="1371600" marR="0" lvl="3"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4pPr>
            <a:lvl5pPr marL="1828800" marR="0" lvl="4"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5pPr>
            <a:lvl6pPr marL="2286000" marR="0" lvl="5"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6pPr>
            <a:lvl7pPr marL="2743200" marR="0" lvl="6"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7pPr>
            <a:lvl8pPr marL="3200400" marR="0" lvl="7"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8pPr>
            <a:lvl9pPr marL="3657600" marR="0" lvl="8"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9p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
        <p:nvSpPr>
          <p:cNvPr id="6" name="テキスト ボックス 5">
            <a:extLst>
              <a:ext uri="{FF2B5EF4-FFF2-40B4-BE49-F238E27FC236}">
                <a16:creationId xmlns:a16="http://schemas.microsoft.com/office/drawing/2014/main" id="{168E7AF5-684A-E813-9980-916ED75799A6}"/>
              </a:ext>
            </a:extLst>
          </p:cNvPr>
          <p:cNvSpPr txBox="1"/>
          <p:nvPr/>
        </p:nvSpPr>
        <p:spPr>
          <a:xfrm>
            <a:off x="50795" y="5086484"/>
            <a:ext cx="8650534" cy="646331"/>
          </a:xfrm>
          <a:prstGeom prst="rect">
            <a:avLst/>
          </a:prstGeom>
          <a:noFill/>
        </p:spPr>
        <p:txBody>
          <a:bodyPr wrap="square" rtlCol="0">
            <a:spAutoFit/>
          </a:bodyPr>
          <a:lstStyle/>
          <a:p>
            <a:r>
              <a:rPr kumimoji="0" lang="en-US" altLang="ja-JP" sz="18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(1) </a:t>
            </a:r>
            <a:r>
              <a:rPr kumimoji="0" lang="en-US" altLang="ko-KR" sz="1800" dirty="0">
                <a:solidFill>
                  <a:srgbClr val="000000"/>
                </a:solidFill>
                <a:latin typeface="Times New Roman" pitchFamily="18" charset="0"/>
              </a:rPr>
              <a:t>Toyo University (2) Nagoya Institute of Technology </a:t>
            </a:r>
            <a:r>
              <a:rPr kumimoji="0" lang="en-US" altLang="ja-JP" sz="18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(3)Yokohama National University  (4) YRP International Alliance Institute</a:t>
            </a:r>
            <a:endParaRPr kumimoji="1" lang="ja-JP" altLang="en-US" dirty="0"/>
          </a:p>
        </p:txBody>
      </p:sp>
    </p:spTree>
    <p:extLst>
      <p:ext uri="{BB962C8B-B14F-4D97-AF65-F5344CB8AC3E}">
        <p14:creationId xmlns:p14="http://schemas.microsoft.com/office/powerpoint/2010/main" val="3656800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9ACBFE7-6C58-4D25-BE43-CE0AA6E91DAB}"/>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3</a:t>
            </a:fld>
            <a:endParaRPr lang="en-US" dirty="0">
              <a:solidFill>
                <a:srgbClr val="000000"/>
              </a:solidFill>
            </a:endParaRPr>
          </a:p>
        </p:txBody>
      </p:sp>
      <p:sp>
        <p:nvSpPr>
          <p:cNvPr id="3" name="タイトル 2">
            <a:extLst>
              <a:ext uri="{FF2B5EF4-FFF2-40B4-BE49-F238E27FC236}">
                <a16:creationId xmlns:a16="http://schemas.microsoft.com/office/drawing/2014/main" id="{34BA9B69-F060-4D53-8AE0-1A1D925D0BFD}"/>
              </a:ext>
            </a:extLst>
          </p:cNvPr>
          <p:cNvSpPr>
            <a:spLocks noGrp="1"/>
          </p:cNvSpPr>
          <p:nvPr>
            <p:ph type="title"/>
          </p:nvPr>
        </p:nvSpPr>
        <p:spPr/>
        <p:txBody>
          <a:bodyPr/>
          <a:lstStyle/>
          <a:p>
            <a:r>
              <a:rPr kumimoji="1" lang="en-US" altLang="ja-JP" dirty="0"/>
              <a:t>Importance of QoS control </a:t>
            </a:r>
            <a:endParaRPr kumimoji="1" lang="ja-JP" altLang="en-US" dirty="0"/>
          </a:p>
        </p:txBody>
      </p:sp>
      <p:sp>
        <p:nvSpPr>
          <p:cNvPr id="4" name="日付プレースホルダー 3">
            <a:extLst>
              <a:ext uri="{FF2B5EF4-FFF2-40B4-BE49-F238E27FC236}">
                <a16:creationId xmlns:a16="http://schemas.microsoft.com/office/drawing/2014/main" id="{CA855833-4C4E-45DB-AD0E-3A564438881F}"/>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May 2024</a:t>
            </a:r>
          </a:p>
        </p:txBody>
      </p:sp>
      <p:sp>
        <p:nvSpPr>
          <p:cNvPr id="5" name="フッター プレースホルダー 4">
            <a:extLst>
              <a:ext uri="{FF2B5EF4-FFF2-40B4-BE49-F238E27FC236}">
                <a16:creationId xmlns:a16="http://schemas.microsoft.com/office/drawing/2014/main" id="{12B1B12E-39A3-4218-A6F6-E4F1E8E80D90}"/>
              </a:ext>
            </a:extLst>
          </p:cNvPr>
          <p:cNvSpPr>
            <a:spLocks noGrp="1"/>
          </p:cNvSpPr>
          <p:nvPr>
            <p:ph type="ftr" sz="quarter" idx="3"/>
          </p:nvPr>
        </p:nvSpPr>
        <p:spPr>
          <a:xfrm>
            <a:off x="5220072" y="6453336"/>
            <a:ext cx="3816424" cy="553998"/>
          </a:xfr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graphicFrame>
        <p:nvGraphicFramePr>
          <p:cNvPr id="6" name="表 6">
            <a:extLst>
              <a:ext uri="{FF2B5EF4-FFF2-40B4-BE49-F238E27FC236}">
                <a16:creationId xmlns:a16="http://schemas.microsoft.com/office/drawing/2014/main" id="{307FA5D1-7B0E-48D4-BD0C-956959DB4CF8}"/>
              </a:ext>
            </a:extLst>
          </p:cNvPr>
          <p:cNvGraphicFramePr>
            <a:graphicFrameLocks noGrp="1"/>
          </p:cNvGraphicFramePr>
          <p:nvPr>
            <p:extLst>
              <p:ext uri="{D42A27DB-BD31-4B8C-83A1-F6EECF244321}">
                <p14:modId xmlns:p14="http://schemas.microsoft.com/office/powerpoint/2010/main" val="51264017"/>
              </p:ext>
            </p:extLst>
          </p:nvPr>
        </p:nvGraphicFramePr>
        <p:xfrm>
          <a:off x="4788024" y="2588803"/>
          <a:ext cx="3888432" cy="2759358"/>
        </p:xfrm>
        <a:graphic>
          <a:graphicData uri="http://schemas.openxmlformats.org/drawingml/2006/table">
            <a:tbl>
              <a:tblPr firstRow="1" bandRow="1">
                <a:tableStyleId>{5940675A-B579-460E-94D1-54222C63F5DA}</a:tableStyleId>
              </a:tblPr>
              <a:tblGrid>
                <a:gridCol w="928070">
                  <a:extLst>
                    <a:ext uri="{9D8B030D-6E8A-4147-A177-3AD203B41FA5}">
                      <a16:colId xmlns:a16="http://schemas.microsoft.com/office/drawing/2014/main" val="4281885170"/>
                    </a:ext>
                  </a:extLst>
                </a:gridCol>
                <a:gridCol w="1458396">
                  <a:extLst>
                    <a:ext uri="{9D8B030D-6E8A-4147-A177-3AD203B41FA5}">
                      <a16:colId xmlns:a16="http://schemas.microsoft.com/office/drawing/2014/main" val="514745024"/>
                    </a:ext>
                  </a:extLst>
                </a:gridCol>
                <a:gridCol w="1501966">
                  <a:extLst>
                    <a:ext uri="{9D8B030D-6E8A-4147-A177-3AD203B41FA5}">
                      <a16:colId xmlns:a16="http://schemas.microsoft.com/office/drawing/2014/main" val="1314698544"/>
                    </a:ext>
                  </a:extLst>
                </a:gridCol>
              </a:tblGrid>
              <a:tr h="228659">
                <a:tc>
                  <a:txBody>
                    <a:bodyPr/>
                    <a:lstStyle/>
                    <a:p>
                      <a:pPr algn="ctr"/>
                      <a:r>
                        <a:rPr kumimoji="1" lang="en-US" altLang="ja-JP" sz="1050" dirty="0">
                          <a:latin typeface="+mj-lt"/>
                        </a:rPr>
                        <a:t>User priority</a:t>
                      </a:r>
                      <a:endParaRPr kumimoji="1" lang="ja-JP" altLang="en-US" sz="1050" dirty="0">
                        <a:latin typeface="+mj-lt"/>
                      </a:endParaRPr>
                    </a:p>
                  </a:txBody>
                  <a:tcPr/>
                </a:tc>
                <a:tc>
                  <a:txBody>
                    <a:bodyPr/>
                    <a:lstStyle/>
                    <a:p>
                      <a:pPr algn="ctr"/>
                      <a:r>
                        <a:rPr kumimoji="1" lang="en-US" altLang="ja-JP" sz="1050" dirty="0">
                          <a:latin typeface="+mj-lt"/>
                        </a:rPr>
                        <a:t>Traffic designation</a:t>
                      </a:r>
                      <a:endParaRPr kumimoji="1" lang="ja-JP" altLang="en-US" sz="1050" dirty="0">
                        <a:latin typeface="+mj-lt"/>
                      </a:endParaRPr>
                    </a:p>
                  </a:txBody>
                  <a:tcPr/>
                </a:tc>
                <a:tc>
                  <a:txBody>
                    <a:bodyPr/>
                    <a:lstStyle/>
                    <a:p>
                      <a:pPr algn="ctr"/>
                      <a:r>
                        <a:rPr kumimoji="1" lang="en-US" altLang="ja-JP" sz="1050" dirty="0">
                          <a:latin typeface="+mj-lt"/>
                        </a:rPr>
                        <a:t>Frame type</a:t>
                      </a:r>
                      <a:endParaRPr kumimoji="1" lang="ja-JP" altLang="en-US" sz="1050" dirty="0">
                        <a:latin typeface="+mj-lt"/>
                      </a:endParaRPr>
                    </a:p>
                  </a:txBody>
                  <a:tcPr/>
                </a:tc>
                <a:extLst>
                  <a:ext uri="{0D108BD9-81ED-4DB2-BD59-A6C34878D82A}">
                    <a16:rowId xmlns:a16="http://schemas.microsoft.com/office/drawing/2014/main" val="4251253394"/>
                  </a:ext>
                </a:extLst>
              </a:tr>
              <a:tr h="228659">
                <a:tc>
                  <a:txBody>
                    <a:bodyPr/>
                    <a:lstStyle/>
                    <a:p>
                      <a:pPr algn="ctr"/>
                      <a:r>
                        <a:rPr kumimoji="1" lang="en-US" altLang="ja-JP" sz="1050" dirty="0">
                          <a:latin typeface="+mj-lt"/>
                        </a:rPr>
                        <a:t>0</a:t>
                      </a:r>
                      <a:endParaRPr kumimoji="1" lang="ja-JP" altLang="en-US" sz="1050" dirty="0">
                        <a:latin typeface="+mj-lt"/>
                      </a:endParaRPr>
                    </a:p>
                  </a:txBody>
                  <a:tcPr/>
                </a:tc>
                <a:tc>
                  <a:txBody>
                    <a:bodyPr/>
                    <a:lstStyle/>
                    <a:p>
                      <a:pPr algn="ctr"/>
                      <a:r>
                        <a:rPr kumimoji="1" lang="en-US" altLang="ja-JP" sz="1050" dirty="0">
                          <a:latin typeface="+mj-lt"/>
                        </a:rPr>
                        <a:t>Background (BK)</a:t>
                      </a:r>
                      <a:endParaRPr kumimoji="1" lang="ja-JP" altLang="en-US" sz="1050" dirty="0">
                        <a:latin typeface="+mj-lt"/>
                      </a:endParaRPr>
                    </a:p>
                  </a:txBody>
                  <a:tcPr/>
                </a:tc>
                <a:tc>
                  <a:txBody>
                    <a:bodyPr/>
                    <a:lstStyle/>
                    <a:p>
                      <a:pPr algn="ctr"/>
                      <a:r>
                        <a:rPr kumimoji="1" lang="en-US" altLang="ja-JP" sz="1050" dirty="0">
                          <a:latin typeface="+mj-lt"/>
                        </a:rPr>
                        <a:t>Data</a:t>
                      </a:r>
                      <a:endParaRPr kumimoji="1" lang="ja-JP" altLang="en-US" sz="1050" dirty="0">
                        <a:latin typeface="+mj-lt"/>
                      </a:endParaRPr>
                    </a:p>
                  </a:txBody>
                  <a:tcPr/>
                </a:tc>
                <a:extLst>
                  <a:ext uri="{0D108BD9-81ED-4DB2-BD59-A6C34878D82A}">
                    <a16:rowId xmlns:a16="http://schemas.microsoft.com/office/drawing/2014/main" val="2512474474"/>
                  </a:ext>
                </a:extLst>
              </a:tr>
              <a:tr h="243999">
                <a:tc>
                  <a:txBody>
                    <a:bodyPr/>
                    <a:lstStyle/>
                    <a:p>
                      <a:pPr algn="ctr"/>
                      <a:r>
                        <a:rPr kumimoji="1" lang="en-US" altLang="ja-JP" sz="1050" dirty="0">
                          <a:latin typeface="+mj-lt"/>
                        </a:rPr>
                        <a:t>1</a:t>
                      </a:r>
                      <a:endParaRPr kumimoji="1" lang="ja-JP" altLang="en-US" sz="1050" dirty="0">
                        <a:latin typeface="+mj-lt"/>
                      </a:endParaRPr>
                    </a:p>
                  </a:txBody>
                  <a:tcPr/>
                </a:tc>
                <a:tc>
                  <a:txBody>
                    <a:bodyPr/>
                    <a:lstStyle/>
                    <a:p>
                      <a:pPr algn="ctr"/>
                      <a:r>
                        <a:rPr kumimoji="1" lang="en-US" altLang="ja-JP" sz="1050" dirty="0">
                          <a:latin typeface="+mj-lt"/>
                        </a:rPr>
                        <a:t>Best effort (BE)</a:t>
                      </a:r>
                      <a:endParaRPr kumimoji="1" lang="ja-JP" altLang="en-US" sz="1050"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j-lt"/>
                        </a:rPr>
                        <a:t>Data</a:t>
                      </a:r>
                      <a:endParaRPr kumimoji="1" lang="ja-JP" altLang="en-US" sz="1050" dirty="0">
                        <a:latin typeface="+mj-lt"/>
                      </a:endParaRPr>
                    </a:p>
                  </a:txBody>
                  <a:tcPr/>
                </a:tc>
                <a:extLst>
                  <a:ext uri="{0D108BD9-81ED-4DB2-BD59-A6C34878D82A}">
                    <a16:rowId xmlns:a16="http://schemas.microsoft.com/office/drawing/2014/main" val="3326327884"/>
                  </a:ext>
                </a:extLst>
              </a:tr>
              <a:tr h="228659">
                <a:tc>
                  <a:txBody>
                    <a:bodyPr/>
                    <a:lstStyle/>
                    <a:p>
                      <a:pPr algn="ctr"/>
                      <a:r>
                        <a:rPr kumimoji="1" lang="en-US" altLang="ja-JP" sz="1050" dirty="0">
                          <a:latin typeface="+mj-lt"/>
                        </a:rPr>
                        <a:t>2</a:t>
                      </a:r>
                      <a:endParaRPr kumimoji="1" lang="ja-JP" altLang="en-US" sz="1050" dirty="0">
                        <a:latin typeface="+mj-lt"/>
                      </a:endParaRPr>
                    </a:p>
                  </a:txBody>
                  <a:tcPr/>
                </a:tc>
                <a:tc>
                  <a:txBody>
                    <a:bodyPr/>
                    <a:lstStyle/>
                    <a:p>
                      <a:pPr algn="ctr"/>
                      <a:r>
                        <a:rPr kumimoji="1" lang="en-US" altLang="ja-JP" sz="1050" dirty="0">
                          <a:latin typeface="+mj-lt"/>
                        </a:rPr>
                        <a:t>Excellent effort (EE)</a:t>
                      </a:r>
                      <a:endParaRPr kumimoji="1" lang="ja-JP" altLang="en-US" sz="1050"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j-lt"/>
                        </a:rPr>
                        <a:t>Data</a:t>
                      </a:r>
                      <a:endParaRPr kumimoji="1" lang="ja-JP" altLang="en-US" sz="1050" dirty="0">
                        <a:latin typeface="+mj-lt"/>
                      </a:endParaRPr>
                    </a:p>
                  </a:txBody>
                  <a:tcPr/>
                </a:tc>
                <a:extLst>
                  <a:ext uri="{0D108BD9-81ED-4DB2-BD59-A6C34878D82A}">
                    <a16:rowId xmlns:a16="http://schemas.microsoft.com/office/drawing/2014/main" val="968388818"/>
                  </a:ext>
                </a:extLst>
              </a:tr>
              <a:tr h="228659">
                <a:tc>
                  <a:txBody>
                    <a:bodyPr/>
                    <a:lstStyle/>
                    <a:p>
                      <a:pPr algn="ctr"/>
                      <a:r>
                        <a:rPr kumimoji="1" lang="en-US" altLang="ja-JP" sz="1050" dirty="0">
                          <a:latin typeface="+mj-lt"/>
                        </a:rPr>
                        <a:t>3</a:t>
                      </a:r>
                      <a:endParaRPr kumimoji="1" lang="ja-JP" altLang="en-US" sz="1050" dirty="0">
                        <a:latin typeface="+mj-lt"/>
                      </a:endParaRPr>
                    </a:p>
                  </a:txBody>
                  <a:tcPr/>
                </a:tc>
                <a:tc>
                  <a:txBody>
                    <a:bodyPr/>
                    <a:lstStyle/>
                    <a:p>
                      <a:pPr algn="ctr"/>
                      <a:r>
                        <a:rPr kumimoji="1" lang="en-US" altLang="ja-JP" sz="1050" dirty="0">
                          <a:latin typeface="+mj-lt"/>
                        </a:rPr>
                        <a:t>Video (VI)</a:t>
                      </a:r>
                      <a:endParaRPr kumimoji="1" lang="ja-JP" altLang="en-US" sz="1050"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j-lt"/>
                        </a:rPr>
                        <a:t>Data</a:t>
                      </a:r>
                      <a:endParaRPr kumimoji="1" lang="ja-JP" altLang="en-US" sz="1050" dirty="0">
                        <a:latin typeface="+mj-lt"/>
                      </a:endParaRPr>
                    </a:p>
                  </a:txBody>
                  <a:tcPr/>
                </a:tc>
                <a:extLst>
                  <a:ext uri="{0D108BD9-81ED-4DB2-BD59-A6C34878D82A}">
                    <a16:rowId xmlns:a16="http://schemas.microsoft.com/office/drawing/2014/main" val="2422592770"/>
                  </a:ext>
                </a:extLst>
              </a:tr>
              <a:tr h="228659">
                <a:tc>
                  <a:txBody>
                    <a:bodyPr/>
                    <a:lstStyle/>
                    <a:p>
                      <a:pPr algn="ctr"/>
                      <a:r>
                        <a:rPr kumimoji="1" lang="en-US" altLang="ja-JP" sz="1050" dirty="0">
                          <a:latin typeface="+mj-lt"/>
                        </a:rPr>
                        <a:t>4</a:t>
                      </a:r>
                      <a:endParaRPr kumimoji="1" lang="ja-JP" altLang="en-US" sz="1050" dirty="0">
                        <a:latin typeface="+mj-lt"/>
                      </a:endParaRPr>
                    </a:p>
                  </a:txBody>
                  <a:tcPr/>
                </a:tc>
                <a:tc>
                  <a:txBody>
                    <a:bodyPr/>
                    <a:lstStyle/>
                    <a:p>
                      <a:pPr algn="ctr"/>
                      <a:r>
                        <a:rPr kumimoji="1" lang="en-US" altLang="ja-JP" sz="1050" dirty="0">
                          <a:latin typeface="+mj-lt"/>
                        </a:rPr>
                        <a:t>Voice (VO)</a:t>
                      </a:r>
                      <a:endParaRPr kumimoji="1" lang="ja-JP" altLang="en-US" sz="1050"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j-lt"/>
                        </a:rPr>
                        <a:t>Data</a:t>
                      </a:r>
                      <a:endParaRPr kumimoji="1" lang="ja-JP" altLang="en-US" sz="1050" dirty="0">
                        <a:latin typeface="+mj-lt"/>
                      </a:endParaRPr>
                    </a:p>
                  </a:txBody>
                  <a:tcPr/>
                </a:tc>
                <a:extLst>
                  <a:ext uri="{0D108BD9-81ED-4DB2-BD59-A6C34878D82A}">
                    <a16:rowId xmlns:a16="http://schemas.microsoft.com/office/drawing/2014/main" val="2817812179"/>
                  </a:ext>
                </a:extLst>
              </a:tr>
              <a:tr h="427638">
                <a:tc>
                  <a:txBody>
                    <a:bodyPr/>
                    <a:lstStyle/>
                    <a:p>
                      <a:pPr algn="ctr"/>
                      <a:r>
                        <a:rPr kumimoji="1" lang="en-US" altLang="ja-JP" sz="1050" dirty="0">
                          <a:latin typeface="+mj-lt"/>
                        </a:rPr>
                        <a:t>5</a:t>
                      </a:r>
                      <a:endParaRPr kumimoji="1" lang="ja-JP" altLang="en-US" sz="1050" dirty="0">
                        <a:latin typeface="+mj-lt"/>
                      </a:endParaRPr>
                    </a:p>
                  </a:txBody>
                  <a:tcPr/>
                </a:tc>
                <a:tc>
                  <a:txBody>
                    <a:bodyPr/>
                    <a:lstStyle/>
                    <a:p>
                      <a:pPr algn="ctr"/>
                      <a:r>
                        <a:rPr kumimoji="1" lang="en-US" altLang="ja-JP" sz="1050" dirty="0">
                          <a:latin typeface="+mj-lt"/>
                        </a:rPr>
                        <a:t>Medical data or network control</a:t>
                      </a:r>
                      <a:endParaRPr kumimoji="1" lang="ja-JP" altLang="en-US" sz="1050"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j-lt"/>
                        </a:rPr>
                        <a:t>Data or management</a:t>
                      </a:r>
                      <a:endParaRPr kumimoji="1" lang="ja-JP" altLang="en-US" sz="1050" dirty="0">
                        <a:latin typeface="+mj-lt"/>
                      </a:endParaRPr>
                    </a:p>
                  </a:txBody>
                  <a:tcPr/>
                </a:tc>
                <a:extLst>
                  <a:ext uri="{0D108BD9-81ED-4DB2-BD59-A6C34878D82A}">
                    <a16:rowId xmlns:a16="http://schemas.microsoft.com/office/drawing/2014/main" val="3909945391"/>
                  </a:ext>
                </a:extLst>
              </a:tr>
              <a:tr h="365705">
                <a:tc>
                  <a:txBody>
                    <a:bodyPr/>
                    <a:lstStyle/>
                    <a:p>
                      <a:pPr algn="ctr"/>
                      <a:r>
                        <a:rPr kumimoji="1" lang="en-US" altLang="ja-JP" sz="1050" dirty="0">
                          <a:latin typeface="+mj-lt"/>
                        </a:rPr>
                        <a:t>6</a:t>
                      </a:r>
                      <a:endParaRPr kumimoji="1" lang="ja-JP" altLang="en-US" sz="1050" dirty="0">
                        <a:latin typeface="+mj-lt"/>
                      </a:endParaRPr>
                    </a:p>
                  </a:txBody>
                  <a:tcPr/>
                </a:tc>
                <a:tc>
                  <a:txBody>
                    <a:bodyPr/>
                    <a:lstStyle/>
                    <a:p>
                      <a:pPr algn="ctr"/>
                      <a:r>
                        <a:rPr kumimoji="1" lang="en-US" altLang="ja-JP" sz="1050" dirty="0">
                          <a:latin typeface="+mj-lt"/>
                        </a:rPr>
                        <a:t>High-priority medical data or network control</a:t>
                      </a:r>
                      <a:endParaRPr kumimoji="1" lang="ja-JP" altLang="en-US" sz="1050"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j-lt"/>
                        </a:rPr>
                        <a:t>Data or management</a:t>
                      </a:r>
                      <a:endParaRPr kumimoji="1" lang="ja-JP" altLang="en-US" sz="1050" dirty="0">
                        <a:latin typeface="+mj-lt"/>
                      </a:endParaRPr>
                    </a:p>
                  </a:txBody>
                  <a:tcPr/>
                </a:tc>
                <a:extLst>
                  <a:ext uri="{0D108BD9-81ED-4DB2-BD59-A6C34878D82A}">
                    <a16:rowId xmlns:a16="http://schemas.microsoft.com/office/drawing/2014/main" val="1135171504"/>
                  </a:ext>
                </a:extLst>
              </a:tr>
              <a:tr h="365705">
                <a:tc>
                  <a:txBody>
                    <a:bodyPr/>
                    <a:lstStyle/>
                    <a:p>
                      <a:pPr algn="ctr"/>
                      <a:r>
                        <a:rPr kumimoji="1" lang="en-US" altLang="ja-JP" sz="1050" dirty="0">
                          <a:latin typeface="+mj-lt"/>
                        </a:rPr>
                        <a:t>7</a:t>
                      </a:r>
                      <a:endParaRPr kumimoji="1" lang="ja-JP" altLang="en-US" sz="1050" dirty="0">
                        <a:latin typeface="+mj-lt"/>
                      </a:endParaRPr>
                    </a:p>
                  </a:txBody>
                  <a:tcPr/>
                </a:tc>
                <a:tc>
                  <a:txBody>
                    <a:bodyPr/>
                    <a:lstStyle/>
                    <a:p>
                      <a:pPr algn="ctr"/>
                      <a:r>
                        <a:rPr kumimoji="1" lang="en-US" altLang="ja-JP" sz="1050" dirty="0">
                          <a:latin typeface="+mj-lt"/>
                        </a:rPr>
                        <a:t>Emergency or medical implant event report</a:t>
                      </a:r>
                      <a:endParaRPr kumimoji="1" lang="ja-JP" altLang="en-US" sz="1050"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j-lt"/>
                        </a:rPr>
                        <a:t>Data</a:t>
                      </a:r>
                      <a:endParaRPr kumimoji="1" lang="ja-JP" altLang="en-US" sz="1050" dirty="0">
                        <a:latin typeface="+mj-lt"/>
                      </a:endParaRPr>
                    </a:p>
                  </a:txBody>
                  <a:tcPr/>
                </a:tc>
                <a:extLst>
                  <a:ext uri="{0D108BD9-81ED-4DB2-BD59-A6C34878D82A}">
                    <a16:rowId xmlns:a16="http://schemas.microsoft.com/office/drawing/2014/main" val="4025078811"/>
                  </a:ext>
                </a:extLst>
              </a:tr>
            </a:tbl>
          </a:graphicData>
        </a:graphic>
      </p:graphicFrame>
      <p:sp>
        <p:nvSpPr>
          <p:cNvPr id="7" name="テキスト ボックス 6">
            <a:extLst>
              <a:ext uri="{FF2B5EF4-FFF2-40B4-BE49-F238E27FC236}">
                <a16:creationId xmlns:a16="http://schemas.microsoft.com/office/drawing/2014/main" id="{BF72E107-77AA-4128-9974-6BEAA69B83DD}"/>
              </a:ext>
            </a:extLst>
          </p:cNvPr>
          <p:cNvSpPr txBox="1"/>
          <p:nvPr/>
        </p:nvSpPr>
        <p:spPr>
          <a:xfrm>
            <a:off x="361628" y="1844824"/>
            <a:ext cx="4210372" cy="4247317"/>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mj-lt"/>
              </a:rPr>
              <a:t>In WBAN systems, a wearable vital sign sensor node can include </a:t>
            </a:r>
            <a:r>
              <a:rPr kumimoji="1" lang="en-US" altLang="ja-JP" b="1" u="sng" dirty="0">
                <a:latin typeface="+mj-lt"/>
              </a:rPr>
              <a:t>various types of sensors</a:t>
            </a:r>
            <a:r>
              <a:rPr kumimoji="1" lang="en-US" altLang="ja-JP" dirty="0">
                <a:latin typeface="+mj-lt"/>
              </a:rPr>
              <a:t> with </a:t>
            </a:r>
            <a:r>
              <a:rPr kumimoji="1" lang="en-US" altLang="ja-JP" b="1" u="sng" dirty="0">
                <a:latin typeface="+mj-lt"/>
              </a:rPr>
              <a:t>different data rates, the allowable communication error ratio and delay</a:t>
            </a:r>
          </a:p>
          <a:p>
            <a:pPr marL="285750" indent="-285750">
              <a:buFont typeface="Arial" panose="020B0604020202020204" pitchFamily="34" charset="0"/>
              <a:buChar char="•"/>
            </a:pPr>
            <a:endParaRPr lang="en-US" altLang="ja-JP" dirty="0">
              <a:latin typeface="+mj-lt"/>
            </a:endParaRPr>
          </a:p>
          <a:p>
            <a:pPr marL="285750" indent="-285750">
              <a:buFont typeface="Arial" panose="020B0604020202020204" pitchFamily="34" charset="0"/>
              <a:buChar char="•"/>
            </a:pPr>
            <a:r>
              <a:rPr lang="en-US" altLang="ja-JP" sz="1800" dirty="0">
                <a:latin typeface="+mj-lt"/>
              </a:rPr>
              <a:t>IEEE 802.15.6 based WBAN may deal with 8 levels of user priority data</a:t>
            </a:r>
          </a:p>
          <a:p>
            <a:pPr marL="285750" indent="-285750">
              <a:buFont typeface="Arial" panose="020B0604020202020204" pitchFamily="34" charset="0"/>
              <a:buChar char="•"/>
            </a:pPr>
            <a:endParaRPr lang="en-US" altLang="ja-JP" sz="1800" dirty="0">
              <a:latin typeface="+mj-lt"/>
            </a:endParaRPr>
          </a:p>
          <a:p>
            <a:pPr marL="285750" indent="-285750">
              <a:buFont typeface="Arial" panose="020B0604020202020204" pitchFamily="34" charset="0"/>
              <a:buChar char="•"/>
            </a:pPr>
            <a:r>
              <a:rPr lang="en-US" altLang="ja-JP" sz="1800" dirty="0">
                <a:latin typeface="+mj-lt"/>
              </a:rPr>
              <a:t>Those data have a wide range of quality of service (QoS)</a:t>
            </a:r>
          </a:p>
          <a:p>
            <a:pPr marL="285750" indent="-285750">
              <a:buFont typeface="Arial" panose="020B0604020202020204" pitchFamily="34" charset="0"/>
              <a:buChar char="•"/>
            </a:pPr>
            <a:endParaRPr kumimoji="1" lang="en-US" altLang="ja-JP" dirty="0">
              <a:latin typeface="+mj-lt"/>
            </a:endParaRPr>
          </a:p>
          <a:p>
            <a:pPr marL="285750" indent="-285750">
              <a:buFont typeface="Arial" panose="020B0604020202020204" pitchFamily="34" charset="0"/>
              <a:buChar char="•"/>
            </a:pPr>
            <a:r>
              <a:rPr kumimoji="1" lang="en-US" altLang="ja-JP" dirty="0">
                <a:latin typeface="+mj-lt"/>
              </a:rPr>
              <a:t>Therefore, </a:t>
            </a:r>
            <a:r>
              <a:rPr kumimoji="1" lang="en-US" altLang="ja-JP" b="1" u="sng" dirty="0">
                <a:latin typeface="+mj-lt"/>
              </a:rPr>
              <a:t>optimal error control for input data is an important feature </a:t>
            </a:r>
            <a:r>
              <a:rPr kumimoji="1" lang="en-US" altLang="ja-JP" dirty="0">
                <a:latin typeface="+mj-lt"/>
              </a:rPr>
              <a:t>in sensor data transmission procedures</a:t>
            </a:r>
          </a:p>
        </p:txBody>
      </p:sp>
    </p:spTree>
    <p:extLst>
      <p:ext uri="{BB962C8B-B14F-4D97-AF65-F5344CB8AC3E}">
        <p14:creationId xmlns:p14="http://schemas.microsoft.com/office/powerpoint/2010/main" val="3084269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75F1F3A-9FB9-25B7-619D-2EC7714A3993}"/>
              </a:ext>
            </a:extLst>
          </p:cNvPr>
          <p:cNvSpPr>
            <a:spLocks noGrp="1"/>
          </p:cNvSpPr>
          <p:nvPr>
            <p:ph type="title"/>
          </p:nvPr>
        </p:nvSpPr>
        <p:spPr>
          <a:xfrm>
            <a:off x="685800" y="685800"/>
            <a:ext cx="7772400" cy="1066800"/>
          </a:xfrm>
        </p:spPr>
        <p:txBody>
          <a:bodyPr wrap="square" anchor="ctr">
            <a:normAutofit/>
          </a:bodyPr>
          <a:lstStyle/>
          <a:p>
            <a:r>
              <a:rPr kumimoji="1" lang="en-US" altLang="ja-JP" dirty="0"/>
              <a:t>Coexistence environment level </a:t>
            </a:r>
            <a:endParaRPr kumimoji="1" lang="ja-JP" altLang="en-US" dirty="0"/>
          </a:p>
        </p:txBody>
      </p:sp>
      <p:sp>
        <p:nvSpPr>
          <p:cNvPr id="2" name="スライド番号プレースホルダー 1">
            <a:extLst>
              <a:ext uri="{FF2B5EF4-FFF2-40B4-BE49-F238E27FC236}">
                <a16:creationId xmlns:a16="http://schemas.microsoft.com/office/drawing/2014/main" id="{8428970F-3EF7-8E59-C9C8-83CE99E571AF}"/>
              </a:ext>
            </a:extLst>
          </p:cNvPr>
          <p:cNvSpPr>
            <a:spLocks noGrp="1"/>
          </p:cNvSpPr>
          <p:nvPr>
            <p:ph type="sldNum" sz="quarter" idx="12"/>
          </p:nvPr>
        </p:nvSpPr>
        <p:spPr>
          <a:xfrm>
            <a:off x="4342399" y="6475413"/>
            <a:ext cx="535403" cy="184666"/>
          </a:xfrm>
        </p:spPr>
        <p:txBody>
          <a:bodyPr wrap="none" anchor="t">
            <a:normAutofit/>
          </a:bodyPr>
          <a:lstStyle/>
          <a:p>
            <a:pPr>
              <a:spcAft>
                <a:spcPts val="600"/>
              </a:spcAft>
              <a:defRPr/>
            </a:pPr>
            <a:r>
              <a:rPr lang="en-US">
                <a:solidFill>
                  <a:srgbClr val="000000"/>
                </a:solidFill>
              </a:rPr>
              <a:t>Slide </a:t>
            </a:r>
            <a:fld id="{C65D8D74-25E4-4A14-9B13-1C1CBE0663D9}" type="slidenum">
              <a:rPr lang="en-US" smtClean="0">
                <a:solidFill>
                  <a:srgbClr val="000000"/>
                </a:solidFill>
              </a:rPr>
              <a:pPr>
                <a:spcAft>
                  <a:spcPts val="600"/>
                </a:spcAft>
                <a:defRPr/>
              </a:pPr>
              <a:t>4</a:t>
            </a:fld>
            <a:endParaRPr lang="en-US">
              <a:solidFill>
                <a:srgbClr val="000000"/>
              </a:solidFill>
            </a:endParaRPr>
          </a:p>
        </p:txBody>
      </p:sp>
      <p:sp>
        <p:nvSpPr>
          <p:cNvPr id="4" name="日付プレースホルダー 3">
            <a:extLst>
              <a:ext uri="{FF2B5EF4-FFF2-40B4-BE49-F238E27FC236}">
                <a16:creationId xmlns:a16="http://schemas.microsoft.com/office/drawing/2014/main" id="{49FB9963-7F45-7068-D00C-E32B2C0299F0}"/>
              </a:ext>
            </a:extLst>
          </p:cNvPr>
          <p:cNvSpPr>
            <a:spLocks noGrp="1"/>
          </p:cNvSpPr>
          <p:nvPr>
            <p:ph type="dt" sz="half" idx="2"/>
          </p:nvPr>
        </p:nvSpPr>
        <p:spPr>
          <a:xfrm>
            <a:off x="762000" y="304800"/>
            <a:ext cx="1600200" cy="215444"/>
          </a:xfrm>
        </p:spPr>
        <p:txBody>
          <a:bodyPr wrap="square" anchor="b">
            <a:normAutofit/>
          </a:bodyPr>
          <a:lstStyle/>
          <a:p>
            <a:pPr fontAlgn="base">
              <a:spcBef>
                <a:spcPct val="0"/>
              </a:spcBef>
              <a:spcAft>
                <a:spcPct val="0"/>
              </a:spcAft>
            </a:pPr>
            <a:r>
              <a:rPr kumimoji="0" lang="en-US" altLang="ja-JP" dirty="0">
                <a:solidFill>
                  <a:srgbClr val="000000"/>
                </a:solidFill>
                <a:latin typeface="Times New Roman" pitchFamily="18" charset="0"/>
              </a:rPr>
              <a:t>May 2024</a:t>
            </a:r>
          </a:p>
        </p:txBody>
      </p:sp>
      <p:sp>
        <p:nvSpPr>
          <p:cNvPr id="5" name="フッター プレースホルダー 4">
            <a:extLst>
              <a:ext uri="{FF2B5EF4-FFF2-40B4-BE49-F238E27FC236}">
                <a16:creationId xmlns:a16="http://schemas.microsoft.com/office/drawing/2014/main" id="{A0AB4A8F-AED4-00E2-B5C4-01E5363396F5}"/>
              </a:ext>
            </a:extLst>
          </p:cNvPr>
          <p:cNvSpPr>
            <a:spLocks noGrp="1"/>
          </p:cNvSpPr>
          <p:nvPr>
            <p:ph type="ftr" sz="quarter" idx="3"/>
          </p:nvPr>
        </p:nvSpPr>
        <p:spPr>
          <a:xfrm>
            <a:off x="5220072" y="6475413"/>
            <a:ext cx="3816424" cy="553998"/>
          </a:xfrm>
        </p:spPr>
        <p:txBody>
          <a:bodyPr>
            <a:normAutofit/>
          </a:bodyPr>
          <a:lstStyle/>
          <a:p>
            <a:pPr>
              <a:spcAft>
                <a:spcPts val="600"/>
              </a:spcAft>
            </a:pPr>
            <a:r>
              <a:rPr lang="en-US" altLang="ja-JP" sz="1200">
                <a:solidFill>
                  <a:srgbClr val="000000"/>
                </a:solidFill>
              </a:rPr>
              <a:t>K.Takabayashi (Toyo Univ.), R.Kohno (YNU/YRP-IAI)</a:t>
            </a:r>
          </a:p>
        </p:txBody>
      </p:sp>
      <p:sp>
        <p:nvSpPr>
          <p:cNvPr id="8" name="テキスト ボックス 7">
            <a:extLst>
              <a:ext uri="{FF2B5EF4-FFF2-40B4-BE49-F238E27FC236}">
                <a16:creationId xmlns:a16="http://schemas.microsoft.com/office/drawing/2014/main" id="{7161351F-8EDE-7EF4-8D51-45EBACC6BC90}"/>
              </a:ext>
            </a:extLst>
          </p:cNvPr>
          <p:cNvSpPr txBox="1"/>
          <p:nvPr/>
        </p:nvSpPr>
        <p:spPr>
          <a:xfrm>
            <a:off x="108470" y="5378537"/>
            <a:ext cx="8672264" cy="923330"/>
          </a:xfrm>
          <a:prstGeom prst="rect">
            <a:avLst/>
          </a:prstGeom>
          <a:noFill/>
        </p:spPr>
        <p:txBody>
          <a:bodyPr wrap="square">
            <a:spAutoFit/>
          </a:bodyPr>
          <a:lstStyle/>
          <a:p>
            <a:pPr marL="800100" lvl="1" indent="-342900">
              <a:buFont typeface="Wingdings" panose="05000000000000000000" pitchFamily="2" charset="2"/>
              <a:buChar char="Ø"/>
            </a:pPr>
            <a:r>
              <a:rPr lang="en-US" altLang="ja-JP" sz="1800" dirty="0">
                <a:latin typeface="+mj-lt"/>
                <a:ea typeface="+mj-ea"/>
              </a:rPr>
              <a:t>A hybrid ARQ (HARQ) shall </a:t>
            </a:r>
            <a:r>
              <a:rPr lang="en-US" altLang="ja-JP" dirty="0">
                <a:latin typeface="+mj-lt"/>
                <a:ea typeface="+mj-ea"/>
              </a:rPr>
              <a:t>be</a:t>
            </a:r>
            <a:r>
              <a:rPr lang="en-US" altLang="ja-JP" sz="1800" dirty="0">
                <a:latin typeface="+mj-lt"/>
                <a:ea typeface="+mj-ea"/>
              </a:rPr>
              <a:t> utilized at </a:t>
            </a:r>
            <a:r>
              <a:rPr lang="en-US" altLang="ja-JP" dirty="0">
                <a:latin typeface="+mj-lt"/>
                <a:ea typeface="+mj-ea"/>
              </a:rPr>
              <a:t>the highest </a:t>
            </a:r>
            <a:r>
              <a:rPr lang="en-US" altLang="ja-JP" sz="1800" dirty="0">
                <a:latin typeface="+mj-lt"/>
                <a:ea typeface="+mj-ea"/>
              </a:rPr>
              <a:t>class “7”</a:t>
            </a:r>
          </a:p>
          <a:p>
            <a:pPr marL="800100" lvl="1" indent="-342900">
              <a:buFont typeface="Wingdings" panose="05000000000000000000" pitchFamily="2" charset="2"/>
              <a:buChar char="Ø"/>
            </a:pPr>
            <a:r>
              <a:rPr kumimoji="1" lang="en-US" altLang="ja-JP" dirty="0">
                <a:latin typeface="+mj-lt"/>
                <a:ea typeface="+mj-ea"/>
              </a:rPr>
              <a:t>15.6ma </a:t>
            </a:r>
            <a:r>
              <a:rPr lang="en-US" altLang="ja-JP" dirty="0">
                <a:latin typeface="+mj-lt"/>
                <a:ea typeface="+mj-ea"/>
              </a:rPr>
              <a:t>considers the half-rate BCC and LDPC as an error correcting code</a:t>
            </a:r>
          </a:p>
          <a:p>
            <a:pPr marL="1257300" lvl="2" indent="-342900">
              <a:buFont typeface="Wingdings" panose="05000000000000000000" pitchFamily="2" charset="2"/>
              <a:buChar char="ü"/>
            </a:pPr>
            <a:r>
              <a:rPr kumimoji="1" lang="en-US" altLang="ja-JP" dirty="0">
                <a:latin typeface="+mj-lt"/>
                <a:ea typeface="+mj-ea"/>
              </a:rPr>
              <a:t>A HARQ scheme using those ECC is introduced</a:t>
            </a:r>
          </a:p>
        </p:txBody>
      </p:sp>
      <p:graphicFrame>
        <p:nvGraphicFramePr>
          <p:cNvPr id="11" name="表 10">
            <a:extLst>
              <a:ext uri="{FF2B5EF4-FFF2-40B4-BE49-F238E27FC236}">
                <a16:creationId xmlns:a16="http://schemas.microsoft.com/office/drawing/2014/main" id="{632D222F-74FE-1B8B-C060-EB96EE5D2FA5}"/>
              </a:ext>
            </a:extLst>
          </p:cNvPr>
          <p:cNvGraphicFramePr>
            <a:graphicFrameLocks noGrp="1"/>
          </p:cNvGraphicFramePr>
          <p:nvPr>
            <p:extLst>
              <p:ext uri="{D42A27DB-BD31-4B8C-83A1-F6EECF244321}">
                <p14:modId xmlns:p14="http://schemas.microsoft.com/office/powerpoint/2010/main" val="15319104"/>
              </p:ext>
            </p:extLst>
          </p:nvPr>
        </p:nvGraphicFramePr>
        <p:xfrm>
          <a:off x="387714" y="1918156"/>
          <a:ext cx="8384232" cy="3294825"/>
        </p:xfrm>
        <a:graphic>
          <a:graphicData uri="http://schemas.openxmlformats.org/drawingml/2006/table">
            <a:tbl>
              <a:tblPr firstRow="1" firstCol="1" bandRow="1"/>
              <a:tblGrid>
                <a:gridCol w="1512168">
                  <a:extLst>
                    <a:ext uri="{9D8B030D-6E8A-4147-A177-3AD203B41FA5}">
                      <a16:colId xmlns:a16="http://schemas.microsoft.com/office/drawing/2014/main" val="4266941077"/>
                    </a:ext>
                  </a:extLst>
                </a:gridCol>
                <a:gridCol w="6872064">
                  <a:extLst>
                    <a:ext uri="{9D8B030D-6E8A-4147-A177-3AD203B41FA5}">
                      <a16:colId xmlns:a16="http://schemas.microsoft.com/office/drawing/2014/main" val="1498345909"/>
                    </a:ext>
                  </a:extLst>
                </a:gridCol>
              </a:tblGrid>
              <a:tr h="301578">
                <a:tc>
                  <a:txBody>
                    <a:bodyPr/>
                    <a:lstStyle/>
                    <a:p>
                      <a:pPr algn="ctr"/>
                      <a:r>
                        <a:rPr lang="en-US" sz="1600" b="1">
                          <a:solidFill>
                            <a:srgbClr val="000000"/>
                          </a:solidFill>
                          <a:effectLst/>
                          <a:latin typeface="Times New Roman" panose="02020603050405020304" pitchFamily="18" charset="0"/>
                          <a:ea typeface="ＭＳ 明朝" panose="02020609040205080304" pitchFamily="17" charset="-128"/>
                        </a:rPr>
                        <a:t>Coexistence  environment class</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r>
                        <a:rPr lang="en-US" sz="1600" b="1">
                          <a:solidFill>
                            <a:srgbClr val="000000"/>
                          </a:solidFill>
                          <a:effectLst/>
                          <a:latin typeface="Times New Roman" panose="02020603050405020304" pitchFamily="18" charset="0"/>
                          <a:ea typeface="ＭＳ 明朝" panose="02020609040205080304" pitchFamily="17" charset="-128"/>
                        </a:rPr>
                        <a:t>Environment</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1039720"/>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0</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6ma BAN only</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1131542"/>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1 [1a]</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Multiple 6ma BANs 1a</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4428580"/>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2 [1b]</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Multiple 15.6 &amp; 6ma BANs </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9485085"/>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3 </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Multiple 6ma BANs &amp; non-UWB systems (Wi-Fi &amp; Unlicensed 3GPP)</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144699"/>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4 [2a]</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Multiple 6ma BANs &amp; 802.15 UWB systems</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1769886"/>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5 [2b]</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Multiple 6ma BANs, non-802.15 UWB systems (ETSI UWB systems)</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090871"/>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6 [2c]</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Multiple 6ma BANs &amp;  802.15 UWB &amp; non-802.15 UWB systems (ETSI UWB) </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713527"/>
                  </a:ext>
                </a:extLst>
              </a:tr>
              <a:tr h="590551">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7</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dirty="0">
                          <a:solidFill>
                            <a:srgbClr val="000000"/>
                          </a:solidFill>
                          <a:effectLst/>
                          <a:latin typeface="Times New Roman" panose="02020603050405020304" pitchFamily="18" charset="0"/>
                          <a:ea typeface="ＭＳ 明朝" panose="02020609040205080304" pitchFamily="17" charset="-128"/>
                        </a:rPr>
                        <a:t>Multiple 6ma BANs &amp; non-UWB systems (Wi-Fi &amp; Unlicensed 3GPP) &amp; 802.15 UWB &amp; non-802.15 UWB systems (ETSI UWB)</a:t>
                      </a:r>
                      <a:endParaRPr lang="ja-JP" sz="1600" dirty="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0496968"/>
                  </a:ext>
                </a:extLst>
              </a:tr>
            </a:tbl>
          </a:graphicData>
        </a:graphic>
      </p:graphicFrame>
    </p:spTree>
    <p:extLst>
      <p:ext uri="{BB962C8B-B14F-4D97-AF65-F5344CB8AC3E}">
        <p14:creationId xmlns:p14="http://schemas.microsoft.com/office/powerpoint/2010/main" val="458155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8C6A7E-C54C-66D9-96AD-F4275CCFE02B}"/>
              </a:ext>
            </a:extLst>
          </p:cNvPr>
          <p:cNvSpPr>
            <a:spLocks noGrp="1"/>
          </p:cNvSpPr>
          <p:nvPr>
            <p:ph type="title"/>
          </p:nvPr>
        </p:nvSpPr>
        <p:spPr/>
        <p:txBody>
          <a:bodyPr/>
          <a:lstStyle/>
          <a:p>
            <a:r>
              <a:rPr kumimoji="1" lang="en-US" altLang="ja-JP" dirty="0"/>
              <a:t>Hybrid ARQ mechanism (BCC case)</a:t>
            </a:r>
            <a:endParaRPr kumimoji="1" lang="ja-JP" altLang="en-US" dirty="0"/>
          </a:p>
        </p:txBody>
      </p:sp>
      <p:sp>
        <p:nvSpPr>
          <p:cNvPr id="3" name="スライド番号プレースホルダー 2">
            <a:extLst>
              <a:ext uri="{FF2B5EF4-FFF2-40B4-BE49-F238E27FC236}">
                <a16:creationId xmlns:a16="http://schemas.microsoft.com/office/drawing/2014/main" id="{E5B42EA9-1064-EF64-17A7-11D264BFD689}"/>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5</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FE3A7FE4-97E8-2C3D-A400-979F66A9077F}"/>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May 2024</a:t>
            </a:r>
          </a:p>
        </p:txBody>
      </p:sp>
      <p:sp>
        <p:nvSpPr>
          <p:cNvPr id="5" name="フッター プレースホルダー 4">
            <a:extLst>
              <a:ext uri="{FF2B5EF4-FFF2-40B4-BE49-F238E27FC236}">
                <a16:creationId xmlns:a16="http://schemas.microsoft.com/office/drawing/2014/main" id="{E35E8E3E-F8CD-93B0-9707-AEA9AEC92AE1}"/>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7" name="図 6">
            <a:extLst>
              <a:ext uri="{FF2B5EF4-FFF2-40B4-BE49-F238E27FC236}">
                <a16:creationId xmlns:a16="http://schemas.microsoft.com/office/drawing/2014/main" id="{5830D090-EF41-4917-3E90-F698ED74EC66}"/>
              </a:ext>
            </a:extLst>
          </p:cNvPr>
          <p:cNvPicPr>
            <a:picLocks noChangeAspect="1"/>
          </p:cNvPicPr>
          <p:nvPr/>
        </p:nvPicPr>
        <p:blipFill>
          <a:blip r:embed="rId2"/>
          <a:stretch>
            <a:fillRect/>
          </a:stretch>
        </p:blipFill>
        <p:spPr>
          <a:xfrm>
            <a:off x="1259632" y="1918156"/>
            <a:ext cx="6507718" cy="2828528"/>
          </a:xfrm>
          <a:prstGeom prst="rect">
            <a:avLst/>
          </a:prstGeom>
        </p:spPr>
      </p:pic>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8E3FE1DE-A835-088D-36DC-258674ECA487}"/>
                  </a:ext>
                </a:extLst>
              </p:cNvPr>
              <p:cNvSpPr txBox="1"/>
              <p:nvPr/>
            </p:nvSpPr>
            <p:spPr>
              <a:xfrm>
                <a:off x="467544" y="5066605"/>
                <a:ext cx="8550696" cy="923330"/>
              </a:xfrm>
              <a:prstGeom prst="rect">
                <a:avLst/>
              </a:prstGeom>
              <a:noFill/>
            </p:spPr>
            <p:txBody>
              <a:bodyPr wrap="square">
                <a:spAutoFit/>
              </a:bodyPr>
              <a:lstStyle/>
              <a:p>
                <a:pPr marL="342900" indent="-342900">
                  <a:buFont typeface="+mj-lt"/>
                  <a:buAutoNum type="arabicPeriod"/>
                </a:pPr>
                <a:r>
                  <a:rPr lang="en-US" altLang="ja-JP"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Firstly, the information bit sequence</a:t>
                </a:r>
                <a:r>
                  <a:rPr lang="en-US" altLang="ja-JP"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altLang="ja-JP" b="1" i="1">
                        <a:effectLst/>
                        <a:latin typeface="Cambria Math" panose="02040503050406030204" pitchFamily="18" charset="0"/>
                        <a:ea typeface="游明朝" panose="02020400000000000000" pitchFamily="18" charset="-128"/>
                        <a:cs typeface="CMSSBX10"/>
                      </a:rPr>
                      <m:t>𝒎</m:t>
                    </m:r>
                  </m:oMath>
                </a14:m>
                <a:r>
                  <a:rPr lang="en-US" altLang="ja-JP" i="1" dirty="0">
                    <a:effectLst/>
                    <a:latin typeface="Times New Roman" panose="02020603050405020304" pitchFamily="18" charset="0"/>
                    <a:ea typeface="游明朝" panose="02020400000000000000" pitchFamily="18" charset="-128"/>
                    <a:cs typeface="Times New Roman" panose="02020603050405020304" pitchFamily="18" charset="0"/>
                  </a:rPr>
                  <a:t> </a:t>
                </a:r>
                <a:r>
                  <a:rPr lang="en-US" altLang="ja-JP"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 encoded by BCC (K=7, R=1/2)</a:t>
                </a:r>
              </a:p>
              <a:p>
                <a:pPr marL="342900" indent="-342900">
                  <a:buFont typeface="+mj-lt"/>
                  <a:buAutoNum type="arabicPeriod"/>
                </a:pPr>
                <a:r>
                  <a:rPr lang="en-US" altLang="ja-JP"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 encoded codeword is punctured</a:t>
                </a:r>
                <a:r>
                  <a:rPr lang="en-US" altLang="ja-JP"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via the punctured matrices as shown in the previous slide, and codeword 1 and 1’ are generated</a:t>
                </a:r>
                <a:endParaRPr kumimoji="1" lang="ja-JP" altLang="en-US" dirty="0">
                  <a:latin typeface="Times New Roman" panose="02020603050405020304" pitchFamily="18" charset="0"/>
                  <a:cs typeface="Times New Roman" panose="02020603050405020304" pitchFamily="18" charset="0"/>
                </a:endParaRPr>
              </a:p>
            </p:txBody>
          </p:sp>
        </mc:Choice>
        <mc:Fallback xmlns="">
          <p:sp>
            <p:nvSpPr>
              <p:cNvPr id="10" name="テキスト ボックス 9">
                <a:extLst>
                  <a:ext uri="{FF2B5EF4-FFF2-40B4-BE49-F238E27FC236}">
                    <a16:creationId xmlns:a16="http://schemas.microsoft.com/office/drawing/2014/main" id="{8E3FE1DE-A835-088D-36DC-258674ECA487}"/>
                  </a:ext>
                </a:extLst>
              </p:cNvPr>
              <p:cNvSpPr txBox="1">
                <a:spLocks noRot="1" noChangeAspect="1" noMove="1" noResize="1" noEditPoints="1" noAdjustHandles="1" noChangeArrowheads="1" noChangeShapeType="1" noTextEdit="1"/>
              </p:cNvSpPr>
              <p:nvPr/>
            </p:nvSpPr>
            <p:spPr>
              <a:xfrm>
                <a:off x="467544" y="5066605"/>
                <a:ext cx="8550696" cy="923330"/>
              </a:xfrm>
              <a:prstGeom prst="rect">
                <a:avLst/>
              </a:prstGeom>
              <a:blipFill>
                <a:blip r:embed="rId3"/>
                <a:stretch>
                  <a:fillRect l="-499" t="-3289" b="-921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43564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8C6A7E-C54C-66D9-96AD-F4275CCFE02B}"/>
              </a:ext>
            </a:extLst>
          </p:cNvPr>
          <p:cNvSpPr>
            <a:spLocks noGrp="1"/>
          </p:cNvSpPr>
          <p:nvPr>
            <p:ph type="title"/>
          </p:nvPr>
        </p:nvSpPr>
        <p:spPr/>
        <p:txBody>
          <a:bodyPr/>
          <a:lstStyle/>
          <a:p>
            <a:r>
              <a:rPr kumimoji="1" lang="en-US" altLang="ja-JP" dirty="0"/>
              <a:t>Hybrid ARQ mechanism (BCC case)</a:t>
            </a:r>
            <a:endParaRPr kumimoji="1" lang="ja-JP" altLang="en-US" dirty="0"/>
          </a:p>
        </p:txBody>
      </p:sp>
      <p:sp>
        <p:nvSpPr>
          <p:cNvPr id="3" name="スライド番号プレースホルダー 2">
            <a:extLst>
              <a:ext uri="{FF2B5EF4-FFF2-40B4-BE49-F238E27FC236}">
                <a16:creationId xmlns:a16="http://schemas.microsoft.com/office/drawing/2014/main" id="{E5B42EA9-1064-EF64-17A7-11D264BFD689}"/>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6</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FE3A7FE4-97E8-2C3D-A400-979F66A9077F}"/>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May 2024</a:t>
            </a:r>
          </a:p>
        </p:txBody>
      </p:sp>
      <p:sp>
        <p:nvSpPr>
          <p:cNvPr id="5" name="フッター プレースホルダー 4">
            <a:extLst>
              <a:ext uri="{FF2B5EF4-FFF2-40B4-BE49-F238E27FC236}">
                <a16:creationId xmlns:a16="http://schemas.microsoft.com/office/drawing/2014/main" id="{E35E8E3E-F8CD-93B0-9707-AEA9AEC92AE1}"/>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8" name="図 7">
            <a:extLst>
              <a:ext uri="{FF2B5EF4-FFF2-40B4-BE49-F238E27FC236}">
                <a16:creationId xmlns:a16="http://schemas.microsoft.com/office/drawing/2014/main" id="{38442B87-EBC9-44BF-470F-B2F168340B41}"/>
              </a:ext>
            </a:extLst>
          </p:cNvPr>
          <p:cNvPicPr>
            <a:picLocks noChangeAspect="1"/>
          </p:cNvPicPr>
          <p:nvPr/>
        </p:nvPicPr>
        <p:blipFill>
          <a:blip r:embed="rId2"/>
          <a:stretch>
            <a:fillRect/>
          </a:stretch>
        </p:blipFill>
        <p:spPr>
          <a:xfrm>
            <a:off x="816978" y="1675380"/>
            <a:ext cx="7586244" cy="3514818"/>
          </a:xfrm>
          <a:prstGeom prst="rect">
            <a:avLst/>
          </a:prstGeom>
        </p:spPr>
      </p:pic>
      <p:sp>
        <p:nvSpPr>
          <p:cNvPr id="11" name="テキスト ボックス 10">
            <a:extLst>
              <a:ext uri="{FF2B5EF4-FFF2-40B4-BE49-F238E27FC236}">
                <a16:creationId xmlns:a16="http://schemas.microsoft.com/office/drawing/2014/main" id="{7183C54A-A8EA-97A1-E8BD-78BABB3A02D3}"/>
              </a:ext>
            </a:extLst>
          </p:cNvPr>
          <p:cNvSpPr txBox="1"/>
          <p:nvPr/>
        </p:nvSpPr>
        <p:spPr>
          <a:xfrm>
            <a:off x="372746" y="3222520"/>
            <a:ext cx="4572000" cy="369332"/>
          </a:xfrm>
          <a:prstGeom prst="rect">
            <a:avLst/>
          </a:prstGeom>
          <a:noFill/>
        </p:spPr>
        <p:txBody>
          <a:bodyPr wrap="square">
            <a:spAutoFit/>
          </a:bodyPr>
          <a:lstStyle/>
          <a:p>
            <a:r>
              <a:rPr kumimoji="1" lang="en-US" altLang="ja-JP" dirty="0">
                <a:latin typeface="Times New Roman" panose="02020603050405020304" pitchFamily="18" charset="0"/>
                <a:cs typeface="Times New Roman" panose="02020603050405020304" pitchFamily="18" charset="0"/>
              </a:rPr>
              <a:t>3. The </a:t>
            </a:r>
            <a:r>
              <a:rPr lang="en-US" altLang="ja-JP"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codeword 1 is transmitted to a receiver</a:t>
            </a:r>
          </a:p>
        </p:txBody>
      </p:sp>
      <p:sp>
        <p:nvSpPr>
          <p:cNvPr id="13" name="テキスト ボックス 12">
            <a:extLst>
              <a:ext uri="{FF2B5EF4-FFF2-40B4-BE49-F238E27FC236}">
                <a16:creationId xmlns:a16="http://schemas.microsoft.com/office/drawing/2014/main" id="{4C9CA46E-1CC4-BB25-2262-49F73CBCE3C9}"/>
              </a:ext>
            </a:extLst>
          </p:cNvPr>
          <p:cNvSpPr txBox="1"/>
          <p:nvPr/>
        </p:nvSpPr>
        <p:spPr>
          <a:xfrm>
            <a:off x="372746" y="5222798"/>
            <a:ext cx="9010107" cy="1200329"/>
          </a:xfrm>
          <a:prstGeom prst="rect">
            <a:avLst/>
          </a:prstGeom>
          <a:noFill/>
        </p:spPr>
        <p:txBody>
          <a:bodyPr wrap="square">
            <a:spAutoFit/>
          </a:bodyPr>
          <a:lstStyle/>
          <a:p>
            <a:r>
              <a:rPr lang="en-US" altLang="ja-JP" dirty="0">
                <a:latin typeface="Times New Roman" panose="02020603050405020304" pitchFamily="18" charset="0"/>
                <a:cs typeface="Times New Roman" panose="02020603050405020304" pitchFamily="18" charset="0"/>
              </a:rPr>
              <a:t>4. If bit errors are detected after decoding the codeword 1, a receiver buffers the transmitted codeword 1, and a transmitter re-sends the codeword 1’ to a receiver</a:t>
            </a:r>
          </a:p>
          <a:p>
            <a:r>
              <a:rPr lang="en-US" altLang="ja-JP"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5. At the receiver, transmitted codeword </a:t>
            </a:r>
            <a:r>
              <a:rPr lang="en-US" altLang="ja-JP"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is combined with a buffered codeword 1, and a reconstructed codeword 1 (R=1/2) is generated</a:t>
            </a:r>
            <a:endParaRPr kumimoji="1" lang="en-US" altLang="ja-JP"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598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8C6A7E-C54C-66D9-96AD-F4275CCFE02B}"/>
              </a:ext>
            </a:extLst>
          </p:cNvPr>
          <p:cNvSpPr>
            <a:spLocks noGrp="1"/>
          </p:cNvSpPr>
          <p:nvPr>
            <p:ph type="title"/>
          </p:nvPr>
        </p:nvSpPr>
        <p:spPr/>
        <p:txBody>
          <a:bodyPr/>
          <a:lstStyle/>
          <a:p>
            <a:r>
              <a:rPr kumimoji="1" lang="en-US" altLang="ja-JP" dirty="0"/>
              <a:t>Hybrid ARQ mechanism (BCC case)</a:t>
            </a:r>
            <a:endParaRPr kumimoji="1" lang="ja-JP" altLang="en-US" dirty="0"/>
          </a:p>
        </p:txBody>
      </p:sp>
      <p:sp>
        <p:nvSpPr>
          <p:cNvPr id="3" name="スライド番号プレースホルダー 2">
            <a:extLst>
              <a:ext uri="{FF2B5EF4-FFF2-40B4-BE49-F238E27FC236}">
                <a16:creationId xmlns:a16="http://schemas.microsoft.com/office/drawing/2014/main" id="{E5B42EA9-1064-EF64-17A7-11D264BFD689}"/>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7</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FE3A7FE4-97E8-2C3D-A400-979F66A9077F}"/>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May 2024</a:t>
            </a:r>
          </a:p>
        </p:txBody>
      </p:sp>
      <p:sp>
        <p:nvSpPr>
          <p:cNvPr id="5" name="フッター プレースホルダー 4">
            <a:extLst>
              <a:ext uri="{FF2B5EF4-FFF2-40B4-BE49-F238E27FC236}">
                <a16:creationId xmlns:a16="http://schemas.microsoft.com/office/drawing/2014/main" id="{E35E8E3E-F8CD-93B0-9707-AEA9AEC92AE1}"/>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7" name="図 6">
            <a:extLst>
              <a:ext uri="{FF2B5EF4-FFF2-40B4-BE49-F238E27FC236}">
                <a16:creationId xmlns:a16="http://schemas.microsoft.com/office/drawing/2014/main" id="{42A2DCE4-D120-50BC-FCA7-2733901BF1E4}"/>
              </a:ext>
            </a:extLst>
          </p:cNvPr>
          <p:cNvPicPr>
            <a:picLocks noChangeAspect="1"/>
          </p:cNvPicPr>
          <p:nvPr/>
        </p:nvPicPr>
        <p:blipFill>
          <a:blip r:embed="rId2"/>
          <a:stretch>
            <a:fillRect/>
          </a:stretch>
        </p:blipFill>
        <p:spPr>
          <a:xfrm>
            <a:off x="1403648" y="1652441"/>
            <a:ext cx="6713698" cy="3199125"/>
          </a:xfrm>
          <a:prstGeom prst="rect">
            <a:avLst/>
          </a:prstGeom>
        </p:spPr>
      </p:pic>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BE7A5F9E-4D6D-3CE8-5020-DFC2EED5E343}"/>
                  </a:ext>
                </a:extLst>
              </p:cNvPr>
              <p:cNvSpPr txBox="1"/>
              <p:nvPr/>
            </p:nvSpPr>
            <p:spPr>
              <a:xfrm>
                <a:off x="339196" y="4905753"/>
                <a:ext cx="8842601" cy="1631216"/>
              </a:xfrm>
              <a:prstGeom prst="rect">
                <a:avLst/>
              </a:prstGeom>
              <a:noFill/>
            </p:spPr>
            <p:txBody>
              <a:bodyPr wrap="square">
                <a:spAutoFit/>
              </a:bodyPr>
              <a:lstStyle/>
              <a:p>
                <a:r>
                  <a:rPr lang="en-US" altLang="ja-JP" sz="1600" dirty="0">
                    <a:latin typeface="Times New Roman" panose="02020603050405020304" pitchFamily="18" charset="0"/>
                    <a:cs typeface="Times New Roman" panose="02020603050405020304" pitchFamily="18" charset="0"/>
                  </a:rPr>
                  <a:t>6. If bit errors are detected after decoding the </a:t>
                </a:r>
                <a:r>
                  <a:rPr lang="en-US" altLang="ja-JP"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reconstructed codeword </a:t>
                </a:r>
                <a:r>
                  <a:rPr lang="en-US" altLang="ja-JP" sz="1600" dirty="0">
                    <a:latin typeface="Times New Roman" panose="02020603050405020304" pitchFamily="18" charset="0"/>
                    <a:cs typeface="Times New Roman" panose="02020603050405020304" pitchFamily="18" charset="0"/>
                  </a:rPr>
                  <a:t>, a receiver buffers the </a:t>
                </a:r>
                <a:r>
                  <a:rPr lang="en-US" altLang="ja-JP"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reconstructed </a:t>
                </a:r>
                <a:r>
                  <a:rPr lang="en-US" altLang="ja-JP" sz="1600" dirty="0">
                    <a:latin typeface="Times New Roman" panose="02020603050405020304" pitchFamily="18" charset="0"/>
                    <a:cs typeface="Times New Roman" panose="02020603050405020304" pitchFamily="18" charset="0"/>
                  </a:rPr>
                  <a:t>codeword 1, and a transmitter re-sends the codeword 1 to a receiver</a:t>
                </a:r>
              </a:p>
              <a:p>
                <a:r>
                  <a:rPr lang="en-US" altLang="ja-JP"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7. At the receiver, transmitted codeword </a:t>
                </a:r>
                <a:r>
                  <a:rPr lang="en-US" altLang="ja-JP"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is combined with the buffered reconstructed </a:t>
                </a:r>
                <a:r>
                  <a:rPr lang="en-US" altLang="ja-JP" sz="1600" dirty="0">
                    <a:latin typeface="Times New Roman" panose="02020603050405020304" pitchFamily="18" charset="0"/>
                    <a:cs typeface="Times New Roman" panose="02020603050405020304" pitchFamily="18" charset="0"/>
                  </a:rPr>
                  <a:t>codeword</a:t>
                </a:r>
                <a:r>
                  <a:rPr lang="en-US" altLang="ja-JP"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and a reconstructed codeword 2 (R</a:t>
                </a:r>
                <a:r>
                  <a:rPr lang="en-US" altLang="ja-JP" sz="1600" b="0" dirty="0">
                    <a:solidFill>
                      <a:srgbClr val="000000"/>
                    </a:solidFill>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altLang="ja-JP" sz="1600" b="0" i="1" smtClean="0">
                        <a:solidFill>
                          <a:srgbClr val="000000"/>
                        </a:solidFill>
                        <a:latin typeface="Cambria Math" panose="02040503050406030204" pitchFamily="18" charset="0"/>
                        <a:ea typeface="Cambria Math" panose="02040503050406030204" pitchFamily="18" charset="0"/>
                      </a:rPr>
                      <m:t>≅ </m:t>
                    </m:r>
                  </m:oMath>
                </a14:m>
                <a:r>
                  <a:rPr lang="en-US" altLang="ja-JP"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 is generated</a:t>
                </a:r>
                <a:endParaRPr kumimoji="1" lang="en-US" altLang="ja-JP" sz="1600" dirty="0">
                  <a:solidFill>
                    <a:srgbClr val="000000"/>
                  </a:solidFill>
                  <a:latin typeface="Times New Roman" panose="02020603050405020304" pitchFamily="18" charset="0"/>
                  <a:cs typeface="Times New Roman" panose="02020603050405020304" pitchFamily="18" charset="0"/>
                </a:endParaRPr>
              </a:p>
              <a:p>
                <a:r>
                  <a:rPr lang="en-US" altLang="ja-JP" sz="1600" dirty="0">
                    <a:latin typeface="Times New Roman" panose="02020603050405020304" pitchFamily="18" charset="0"/>
                    <a:cs typeface="Times New Roman" panose="02020603050405020304" pitchFamily="18" charset="0"/>
                  </a:rPr>
                  <a:t>8. After that, codeword 1’ and 1 are transmitted alternately, and the receiver reconstructs and decodes low-rate error correcting codes</a:t>
                </a:r>
                <a:endParaRPr kumimoji="1" lang="ja-JP" altLang="en-US" sz="1600" dirty="0">
                  <a:latin typeface="Times New Roman" panose="02020603050405020304" pitchFamily="18" charset="0"/>
                  <a:cs typeface="Times New Roman" panose="02020603050405020304" pitchFamily="18" charset="0"/>
                </a:endParaRPr>
              </a:p>
            </p:txBody>
          </p:sp>
        </mc:Choice>
        <mc:Fallback xmlns="">
          <p:sp>
            <p:nvSpPr>
              <p:cNvPr id="10" name="テキスト ボックス 9">
                <a:extLst>
                  <a:ext uri="{FF2B5EF4-FFF2-40B4-BE49-F238E27FC236}">
                    <a16:creationId xmlns:a16="http://schemas.microsoft.com/office/drawing/2014/main" id="{BE7A5F9E-4D6D-3CE8-5020-DFC2EED5E343}"/>
                  </a:ext>
                </a:extLst>
              </p:cNvPr>
              <p:cNvSpPr txBox="1">
                <a:spLocks noRot="1" noChangeAspect="1" noMove="1" noResize="1" noEditPoints="1" noAdjustHandles="1" noChangeArrowheads="1" noChangeShapeType="1" noTextEdit="1"/>
              </p:cNvSpPr>
              <p:nvPr/>
            </p:nvSpPr>
            <p:spPr>
              <a:xfrm>
                <a:off x="339196" y="4905753"/>
                <a:ext cx="8842601" cy="1631216"/>
              </a:xfrm>
              <a:prstGeom prst="rect">
                <a:avLst/>
              </a:prstGeom>
              <a:blipFill>
                <a:blip r:embed="rId3"/>
                <a:stretch>
                  <a:fillRect l="-414" t="-1124" r="-345" b="-37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530272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BDF2E6-1B0E-FB17-D1E3-14D428D670E7}"/>
              </a:ext>
            </a:extLst>
          </p:cNvPr>
          <p:cNvSpPr>
            <a:spLocks noGrp="1"/>
          </p:cNvSpPr>
          <p:nvPr>
            <p:ph type="title"/>
          </p:nvPr>
        </p:nvSpPr>
        <p:spPr/>
        <p:txBody>
          <a:bodyPr/>
          <a:lstStyle/>
          <a:p>
            <a:r>
              <a:rPr kumimoji="1" lang="en-US" altLang="ja-JP" dirty="0"/>
              <a:t>Hybrid ARQ mechanism (BCC case)</a:t>
            </a:r>
            <a:endParaRPr kumimoji="1" lang="ja-JP" altLang="en-US" dirty="0"/>
          </a:p>
        </p:txBody>
      </p:sp>
      <p:sp>
        <p:nvSpPr>
          <p:cNvPr id="3" name="スライド番号プレースホルダー 2">
            <a:extLst>
              <a:ext uri="{FF2B5EF4-FFF2-40B4-BE49-F238E27FC236}">
                <a16:creationId xmlns:a16="http://schemas.microsoft.com/office/drawing/2014/main" id="{47B3C879-C016-B612-3E41-030442F00450}"/>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8</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111ECE5F-98AD-943F-3CED-A5D1214A724A}"/>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May 2024</a:t>
            </a:r>
          </a:p>
        </p:txBody>
      </p:sp>
      <p:sp>
        <p:nvSpPr>
          <p:cNvPr id="5" name="フッター プレースホルダー 4">
            <a:extLst>
              <a:ext uri="{FF2B5EF4-FFF2-40B4-BE49-F238E27FC236}">
                <a16:creationId xmlns:a16="http://schemas.microsoft.com/office/drawing/2014/main" id="{130D9B53-1BCA-7732-63ED-96B4585D1410}"/>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6" name="図 5">
            <a:extLst>
              <a:ext uri="{FF2B5EF4-FFF2-40B4-BE49-F238E27FC236}">
                <a16:creationId xmlns:a16="http://schemas.microsoft.com/office/drawing/2014/main" id="{21D8F82C-4C27-1410-22F5-95F7E73E4006}"/>
              </a:ext>
            </a:extLst>
          </p:cNvPr>
          <p:cNvPicPr>
            <a:picLocks noChangeAspect="1"/>
          </p:cNvPicPr>
          <p:nvPr/>
        </p:nvPicPr>
        <p:blipFill>
          <a:blip r:embed="rId2"/>
          <a:stretch>
            <a:fillRect/>
          </a:stretch>
        </p:blipFill>
        <p:spPr>
          <a:xfrm>
            <a:off x="323528" y="2010906"/>
            <a:ext cx="5378846" cy="3771287"/>
          </a:xfrm>
          <a:prstGeom prst="rect">
            <a:avLst/>
          </a:prstGeom>
        </p:spPr>
      </p:pic>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15FCD9D2-2A98-0293-D47E-04457F9B7148}"/>
                  </a:ext>
                </a:extLst>
              </p:cNvPr>
              <p:cNvSpPr txBox="1"/>
              <p:nvPr/>
            </p:nvSpPr>
            <p:spPr>
              <a:xfrm>
                <a:off x="5727545" y="1628800"/>
                <a:ext cx="3262114" cy="4737194"/>
              </a:xfrm>
              <a:prstGeom prst="rect">
                <a:avLst/>
              </a:prstGeom>
              <a:noFill/>
            </p:spPr>
            <p:txBody>
              <a:bodyPr wrap="square" rtlCol="0">
                <a:spAutoFit/>
              </a:bodyPr>
              <a:lstStyle/>
              <a:p>
                <a14:m>
                  <m:oMath xmlns:m="http://schemas.openxmlformats.org/officeDocument/2006/math">
                    <m:r>
                      <a:rPr kumimoji="1" lang="en-US" altLang="ja-JP" sz="1400" b="0" i="1" smtClean="0">
                        <a:solidFill>
                          <a:schemeClr val="tx1"/>
                        </a:solidFill>
                        <a:latin typeface="Cambria Math" panose="02040503050406030204" pitchFamily="18" charset="0"/>
                        <a:cs typeface="Times New Roman" panose="02020603050405020304" pitchFamily="18" charset="0"/>
                      </a:rPr>
                      <m:t>𝑖</m:t>
                    </m:r>
                  </m:oMath>
                </a14:m>
                <a:r>
                  <a:rPr kumimoji="1" lang="en-US" altLang="ja-JP" sz="1400" dirty="0">
                    <a:latin typeface="Times New Roman" panose="02020603050405020304" pitchFamily="18" charset="0"/>
                    <a:cs typeface="Times New Roman" panose="02020603050405020304" pitchFamily="18" charset="0"/>
                  </a:rPr>
                  <a:t>: Counter of the number of transmissions, initially </a:t>
                </a:r>
                <a14:m>
                  <m:oMath xmlns:m="http://schemas.openxmlformats.org/officeDocument/2006/math">
                    <m:r>
                      <a:rPr kumimoji="1" lang="en-US" altLang="ja-JP" sz="1400" i="1">
                        <a:latin typeface="Cambria Math" panose="02040503050406030204" pitchFamily="18" charset="0"/>
                        <a:cs typeface="Times New Roman" panose="02020603050405020304" pitchFamily="18" charset="0"/>
                      </a:rPr>
                      <m:t>𝑖</m:t>
                    </m:r>
                    <m:r>
                      <a:rPr kumimoji="1" lang="en-US" altLang="ja-JP" sz="1400" b="0" i="0" smtClean="0">
                        <a:latin typeface="Cambria Math" panose="02040503050406030204" pitchFamily="18" charset="0"/>
                        <a:cs typeface="Times New Roman" panose="02020603050405020304" pitchFamily="18" charset="0"/>
                      </a:rPr>
                      <m:t>=0</m:t>
                    </m:r>
                  </m:oMath>
                </a14:m>
                <a:endParaRPr kumimoji="1" lang="en-US" altLang="ja-JP" sz="1400" dirty="0">
                  <a:latin typeface="Times New Roman" panose="02020603050405020304" pitchFamily="18" charset="0"/>
                  <a:cs typeface="Times New Roman" panose="02020603050405020304" pitchFamily="18" charset="0"/>
                </a:endParaRPr>
              </a:p>
              <a:p>
                <a:endParaRPr kumimoji="1" lang="en-US" altLang="ja-JP" sz="1400" dirty="0">
                  <a:latin typeface="Times New Roman" panose="02020603050405020304" pitchFamily="18" charset="0"/>
                  <a:cs typeface="Times New Roman" panose="02020603050405020304" pitchFamily="18" charset="0"/>
                </a:endParaRPr>
              </a:p>
              <a:p>
                <a14:m>
                  <m:oMath xmlns:m="http://schemas.openxmlformats.org/officeDocument/2006/math">
                    <m:r>
                      <a:rPr kumimoji="1" lang="en-US" altLang="ja-JP" sz="1400" b="0" i="1" smtClean="0">
                        <a:solidFill>
                          <a:schemeClr val="tx1"/>
                        </a:solidFill>
                        <a:latin typeface="Cambria Math" panose="02040503050406030204" pitchFamily="18" charset="0"/>
                        <a:cs typeface="Times New Roman" panose="02020603050405020304" pitchFamily="18" charset="0"/>
                      </a:rPr>
                      <m:t>𝑞</m:t>
                    </m:r>
                  </m:oMath>
                </a14:m>
                <a:r>
                  <a:rPr kumimoji="1" lang="en-US" altLang="ja-JP" sz="1400" dirty="0">
                    <a:latin typeface="Times New Roman" panose="02020603050405020304" pitchFamily="18" charset="0"/>
                    <a:cs typeface="Times New Roman" panose="02020603050405020304" pitchFamily="18" charset="0"/>
                  </a:rPr>
                  <a:t>: The maximum number of transmissions, user defined</a:t>
                </a:r>
              </a:p>
              <a:p>
                <a:endParaRPr kumimoji="1" lang="en-US" altLang="ja-JP" sz="1400"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kumimoji="1" lang="en-US" altLang="ja-JP" sz="1400" b="0" i="1" smtClean="0">
                            <a:solidFill>
                              <a:schemeClr val="tx1"/>
                            </a:solidFill>
                            <a:latin typeface="Cambria Math" panose="02040503050406030204" pitchFamily="18" charset="0"/>
                            <a:cs typeface="Times New Roman" panose="02020603050405020304" pitchFamily="18" charset="0"/>
                          </a:rPr>
                        </m:ctrlPr>
                      </m:sSubPr>
                      <m:e>
                        <m:r>
                          <a:rPr kumimoji="1" lang="en-US" altLang="ja-JP" sz="1400" b="0" i="1" smtClean="0">
                            <a:solidFill>
                              <a:schemeClr val="tx1"/>
                            </a:solidFill>
                            <a:latin typeface="Cambria Math" panose="02040503050406030204" pitchFamily="18" charset="0"/>
                            <a:cs typeface="Times New Roman" panose="02020603050405020304" pitchFamily="18" charset="0"/>
                          </a:rPr>
                          <m:t>𝑅</m:t>
                        </m:r>
                      </m:e>
                      <m:sub>
                        <m:r>
                          <a:rPr kumimoji="1" lang="en-US" altLang="ja-JP" sz="1400" b="0" i="1" smtClean="0">
                            <a:solidFill>
                              <a:schemeClr val="tx1"/>
                            </a:solidFill>
                            <a:latin typeface="Cambria Math" panose="02040503050406030204" pitchFamily="18" charset="0"/>
                            <a:cs typeface="Times New Roman" panose="02020603050405020304" pitchFamily="18" charset="0"/>
                          </a:rPr>
                          <m:t>𝑖</m:t>
                        </m:r>
                      </m:sub>
                    </m:sSub>
                  </m:oMath>
                </a14:m>
                <a:r>
                  <a:rPr kumimoji="1" lang="en-US" altLang="ja-JP" sz="1400" dirty="0">
                    <a:latin typeface="Times New Roman" panose="02020603050405020304" pitchFamily="18" charset="0"/>
                    <a:cs typeface="Times New Roman" panose="02020603050405020304" pitchFamily="18" charset="0"/>
                  </a:rPr>
                  <a:t>: Coding rate at the </a:t>
                </a:r>
                <a14:m>
                  <m:oMath xmlns:m="http://schemas.openxmlformats.org/officeDocument/2006/math">
                    <m:r>
                      <a:rPr kumimoji="1" lang="en-US" altLang="ja-JP" sz="1400" i="1">
                        <a:latin typeface="Cambria Math" panose="02040503050406030204" pitchFamily="18" charset="0"/>
                        <a:cs typeface="Times New Roman" panose="02020603050405020304" pitchFamily="18" charset="0"/>
                      </a:rPr>
                      <m:t>𝑖</m:t>
                    </m:r>
                  </m:oMath>
                </a14:m>
                <a:r>
                  <a:rPr kumimoji="1" lang="en-US" altLang="ja-JP" sz="1400" dirty="0" err="1">
                    <a:latin typeface="Times New Roman" panose="02020603050405020304" pitchFamily="18" charset="0"/>
                    <a:cs typeface="Times New Roman" panose="02020603050405020304" pitchFamily="18" charset="0"/>
                  </a:rPr>
                  <a:t>th</a:t>
                </a:r>
                <a:r>
                  <a:rPr kumimoji="1" lang="en-US" altLang="ja-JP" sz="1400" dirty="0">
                    <a:latin typeface="Times New Roman" panose="02020603050405020304" pitchFamily="18" charset="0"/>
                    <a:cs typeface="Times New Roman" panose="02020603050405020304" pitchFamily="18" charset="0"/>
                  </a:rPr>
                  <a:t> transmission</a:t>
                </a:r>
              </a:p>
              <a:p>
                <a:endParaRPr kumimoji="1" lang="en-US" altLang="ja-JP" sz="1400"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kumimoji="1" lang="en-US" altLang="ja-JP" sz="1400" i="1">
                            <a:latin typeface="Cambria Math" panose="02040503050406030204" pitchFamily="18" charset="0"/>
                            <a:cs typeface="Times New Roman" panose="02020603050405020304" pitchFamily="18" charset="0"/>
                          </a:rPr>
                        </m:ctrlPr>
                      </m:sSubPr>
                      <m:e>
                        <m:r>
                          <a:rPr kumimoji="1" lang="en-US" altLang="ja-JP" sz="1400" i="1">
                            <a:latin typeface="Cambria Math" panose="02040503050406030204" pitchFamily="18" charset="0"/>
                            <a:cs typeface="Times New Roman" panose="02020603050405020304" pitchFamily="18" charset="0"/>
                          </a:rPr>
                          <m:t>𝑅</m:t>
                        </m:r>
                      </m:e>
                      <m:sub>
                        <m:r>
                          <a:rPr kumimoji="1" lang="en-US" altLang="ja-JP" sz="1400" b="0" i="1" smtClean="0">
                            <a:latin typeface="Cambria Math" panose="02040503050406030204" pitchFamily="18" charset="0"/>
                            <a:cs typeface="Times New Roman" panose="02020603050405020304" pitchFamily="18" charset="0"/>
                          </a:rPr>
                          <m:t>1</m:t>
                        </m:r>
                      </m:sub>
                    </m:sSub>
                  </m:oMath>
                </a14:m>
                <a:r>
                  <a:rPr kumimoji="1" lang="en-US" altLang="ja-JP" sz="1400" dirty="0">
                    <a:latin typeface="Times New Roman" panose="02020603050405020304" pitchFamily="18" charset="0"/>
                    <a:cs typeface="Times New Roman" panose="02020603050405020304" pitchFamily="18" charset="0"/>
                  </a:rPr>
                  <a:t> decreases as follows: 8/9 </a:t>
                </a:r>
                <a:r>
                  <a:rPr kumimoji="1" lang="ja-JP" altLang="en-US" sz="1400" dirty="0">
                    <a:latin typeface="Times New Roman" panose="02020603050405020304" pitchFamily="18" charset="0"/>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1/2 </a:t>
                </a:r>
                <a:r>
                  <a:rPr kumimoji="1" lang="ja-JP" altLang="en-US" sz="1400" dirty="0">
                    <a:latin typeface="Times New Roman" panose="02020603050405020304" pitchFamily="18" charset="0"/>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1/3  </a:t>
                </a:r>
                <a:r>
                  <a:rPr kumimoji="1" lang="ja-JP" altLang="en-US" sz="1400" dirty="0">
                    <a:latin typeface="Times New Roman" panose="02020603050405020304" pitchFamily="18" charset="0"/>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1/4 </a:t>
                </a:r>
                <a:r>
                  <a:rPr kumimoji="1" lang="ja-JP" altLang="en-US" sz="1400" dirty="0">
                    <a:latin typeface="Times New Roman" panose="02020603050405020304" pitchFamily="18" charset="0"/>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1/5 </a:t>
                </a:r>
                <a:r>
                  <a:rPr kumimoji="1" lang="ja-JP" altLang="en-US" sz="1400" dirty="0">
                    <a:latin typeface="Times New Roman" panose="02020603050405020304" pitchFamily="18" charset="0"/>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a:t>
                </a:r>
              </a:p>
              <a:p>
                <a:endParaRPr kumimoji="1" lang="en-US" altLang="ja-JP" sz="1400" dirty="0">
                  <a:latin typeface="Times New Roman" panose="02020603050405020304" pitchFamily="18" charset="0"/>
                  <a:cs typeface="Times New Roman" panose="02020603050405020304" pitchFamily="18" charset="0"/>
                </a:endParaRPr>
              </a:p>
              <a:p>
                <a:r>
                  <a:rPr kumimoji="1" lang="en-US" altLang="ja-JP" sz="1400" dirty="0">
                    <a:latin typeface="Times New Roman" panose="02020603050405020304" pitchFamily="18" charset="0"/>
                    <a:cs typeface="Times New Roman" panose="02020603050405020304" pitchFamily="18" charset="0"/>
                  </a:rPr>
                  <a:t>The punctured matrices are as follows:</a:t>
                </a:r>
              </a:p>
              <a:p>
                <a:endParaRPr kumimoji="1" lang="en-US" altLang="ja-JP" sz="1400" dirty="0">
                  <a:latin typeface="Times New Roman" panose="02020603050405020304" pitchFamily="18" charset="0"/>
                  <a:cs typeface="Times New Roman" panose="02020603050405020304" pitchFamily="18" charset="0"/>
                </a:endParaRPr>
              </a:p>
              <a:p>
                <a:r>
                  <a:rPr kumimoji="1" lang="en-US" altLang="ja-JP" sz="1400" dirty="0">
                    <a:latin typeface="Times New Roman" panose="02020603050405020304" pitchFamily="18" charset="0"/>
                    <a:cs typeface="Times New Roman" panose="02020603050405020304" pitchFamily="18" charset="0"/>
                  </a:rPr>
                  <a:t>Codeword 1</a:t>
                </a:r>
              </a:p>
              <a:p>
                <a:endParaRPr kumimoji="1" lang="en-US" altLang="ja-JP" sz="1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d>
                        <m:dPr>
                          <m:begChr m:val="["/>
                          <m:endChr m:val="]"/>
                          <m:ctrlPr>
                            <a:rPr kumimoji="1" lang="en-US" altLang="ja-JP" sz="1400" i="1" smtClean="0">
                              <a:latin typeface="Cambria Math" panose="02040503050406030204" pitchFamily="18" charset="0"/>
                              <a:cs typeface="Times New Roman" panose="02020603050405020304" pitchFamily="18" charset="0"/>
                            </a:rPr>
                          </m:ctrlPr>
                        </m:dPr>
                        <m:e>
                          <m:m>
                            <m:mPr>
                              <m:mcs>
                                <m:mc>
                                  <m:mcPr>
                                    <m:count m:val="2"/>
                                    <m:mcJc m:val="center"/>
                                  </m:mcPr>
                                </m:mc>
                              </m:mcs>
                              <m:ctrlPr>
                                <a:rPr kumimoji="1" lang="en-US" altLang="ja-JP" sz="140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r>
                              <m:e>
                                <m: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1</m:t>
                                </m:r>
                              </m:e>
                            </m:mr>
                          </m:m>
                          <m:r>
                            <a:rPr kumimoji="1" lang="en-US" altLang="ja-JP" sz="1400" b="0" i="1" smtClean="0">
                              <a:latin typeface="Cambria Math" panose="02040503050406030204" pitchFamily="18" charset="0"/>
                              <a:cs typeface="Times New Roman" panose="02020603050405020304" pitchFamily="18" charset="0"/>
                            </a:rPr>
                            <m:t>    </m:t>
                          </m:r>
                          <m:m>
                            <m:mPr>
                              <m:mcs>
                                <m:mc>
                                  <m:mcPr>
                                    <m:count m:val="2"/>
                                    <m:mcJc m:val="center"/>
                                  </m:mcPr>
                                </m:mc>
                              </m:mcs>
                              <m:ctrlPr>
                                <a:rPr kumimoji="1" lang="en-US" altLang="ja-JP" sz="140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r>
                              <m:e>
                                <m:r>
                                  <a:rPr kumimoji="1" lang="en-US" altLang="ja-JP" sz="1400" b="0" i="1" smtClean="0">
                                    <a:latin typeface="Cambria Math" panose="02040503050406030204" pitchFamily="18" charset="0"/>
                                    <a:cs typeface="Times New Roman" panose="02020603050405020304" pitchFamily="18" charset="0"/>
                                  </a:rPr>
                                  <m:t>0</m:t>
                                </m:r>
                              </m:e>
                              <m:e>
                                <m:r>
                                  <a:rPr kumimoji="1" lang="en-US" altLang="ja-JP" sz="1400" b="0" i="1" smtClean="0">
                                    <a:latin typeface="Cambria Math" panose="02040503050406030204" pitchFamily="18" charset="0"/>
                                    <a:cs typeface="Times New Roman" panose="02020603050405020304" pitchFamily="18" charset="0"/>
                                  </a:rPr>
                                  <m:t>1</m:t>
                                </m:r>
                              </m:e>
                            </m:mr>
                          </m:m>
                          <m:r>
                            <a:rPr kumimoji="1" lang="en-US" altLang="ja-JP" sz="1400" b="0" i="1" smtClean="0">
                              <a:latin typeface="Cambria Math" panose="02040503050406030204" pitchFamily="18" charset="0"/>
                              <a:cs typeface="Times New Roman" panose="02020603050405020304" pitchFamily="18" charset="0"/>
                            </a:rPr>
                            <m:t>    </m:t>
                          </m:r>
                          <m:m>
                            <m:mPr>
                              <m:mcs>
                                <m:mc>
                                  <m:mcPr>
                                    <m:count m:val="2"/>
                                    <m:mcJc m:val="center"/>
                                  </m:mcPr>
                                </m:mc>
                              </m:mcs>
                              <m:ctrlPr>
                                <a:rPr kumimoji="1" lang="en-US" altLang="ja-JP" sz="1400" b="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r>
                              <m:e>
                                <m:r>
                                  <a:rPr kumimoji="1" lang="en-US" altLang="ja-JP" sz="1400" b="0" i="1" smtClean="0">
                                    <a:latin typeface="Cambria Math" panose="02040503050406030204" pitchFamily="18" charset="0"/>
                                    <a:cs typeface="Times New Roman" panose="02020603050405020304" pitchFamily="18" charset="0"/>
                                  </a:rPr>
                                  <m:t>0</m:t>
                                </m:r>
                              </m:e>
                              <m:e>
                                <m:r>
                                  <a:rPr kumimoji="1" lang="en-US" altLang="ja-JP" sz="1400" b="0" i="1" smtClean="0">
                                    <a:latin typeface="Cambria Math" panose="02040503050406030204" pitchFamily="18" charset="0"/>
                                    <a:cs typeface="Times New Roman" panose="02020603050405020304" pitchFamily="18" charset="0"/>
                                  </a:rPr>
                                  <m:t>1</m:t>
                                </m:r>
                              </m:e>
                            </m:mr>
                          </m:m>
                          <m:r>
                            <a:rPr kumimoji="1" lang="en-US" altLang="ja-JP" sz="1400" b="0" i="1" smtClean="0">
                              <a:latin typeface="Cambria Math" panose="02040503050406030204" pitchFamily="18" charset="0"/>
                              <a:cs typeface="Times New Roman" panose="02020603050405020304" pitchFamily="18" charset="0"/>
                            </a:rPr>
                            <m:t>    </m:t>
                          </m:r>
                          <m:m>
                            <m:mPr>
                              <m:mcs>
                                <m:mc>
                                  <m:mcPr>
                                    <m:count m:val="2"/>
                                    <m:mcJc m:val="center"/>
                                  </m:mcPr>
                                </m:mc>
                              </m:mcs>
                              <m:ctrlPr>
                                <a:rPr kumimoji="1" lang="en-US" altLang="ja-JP" sz="1400" b="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r>
                              <m:e>
                                <m:r>
                                  <a:rPr kumimoji="1" lang="en-US" altLang="ja-JP" sz="1400" b="0" i="1" smtClean="0">
                                    <a:latin typeface="Cambria Math" panose="02040503050406030204" pitchFamily="18" charset="0"/>
                                    <a:cs typeface="Times New Roman" panose="02020603050405020304" pitchFamily="18" charset="0"/>
                                  </a:rPr>
                                  <m:t>0</m:t>
                                </m:r>
                              </m:e>
                              <m:e>
                                <m:r>
                                  <a:rPr kumimoji="1" lang="en-US" altLang="ja-JP" sz="1400" b="0" i="1" smtClean="0">
                                    <a:latin typeface="Cambria Math" panose="02040503050406030204" pitchFamily="18" charset="0"/>
                                    <a:cs typeface="Times New Roman" panose="02020603050405020304" pitchFamily="18" charset="0"/>
                                  </a:rPr>
                                  <m:t>1</m:t>
                                </m:r>
                              </m:e>
                            </m:mr>
                          </m:m>
                        </m:e>
                      </m:d>
                    </m:oMath>
                  </m:oMathPara>
                </a14:m>
                <a:endParaRPr kumimoji="1" lang="en-US" altLang="ja-JP" sz="1400" dirty="0">
                  <a:latin typeface="Times New Roman" panose="02020603050405020304" pitchFamily="18" charset="0"/>
                  <a:cs typeface="Times New Roman" panose="02020603050405020304" pitchFamily="18" charset="0"/>
                </a:endParaRPr>
              </a:p>
              <a:p>
                <a:endParaRPr kumimoji="1" lang="en-US" altLang="ja-JP" sz="1400" dirty="0">
                  <a:latin typeface="Times New Roman" panose="02020603050405020304" pitchFamily="18" charset="0"/>
                  <a:cs typeface="Times New Roman" panose="02020603050405020304" pitchFamily="18" charset="0"/>
                </a:endParaRPr>
              </a:p>
              <a:p>
                <a:r>
                  <a:rPr kumimoji="1" lang="en-US" altLang="ja-JP" sz="1400" dirty="0">
                    <a:latin typeface="Times New Roman" panose="02020603050405020304" pitchFamily="18" charset="0"/>
                    <a:cs typeface="Times New Roman" panose="02020603050405020304" pitchFamily="18" charset="0"/>
                  </a:rPr>
                  <a:t>Codeword 1’</a:t>
                </a:r>
              </a:p>
              <a:p>
                <a:endParaRPr kumimoji="1" lang="en-US" altLang="ja-JP" sz="1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d>
                        <m:dPr>
                          <m:begChr m:val="["/>
                          <m:endChr m:val="]"/>
                          <m:ctrlPr>
                            <a:rPr kumimoji="1" lang="en-US" altLang="ja-JP" sz="1400" i="1" smtClean="0">
                              <a:latin typeface="Cambria Math" panose="02040503050406030204" pitchFamily="18" charset="0"/>
                              <a:cs typeface="Times New Roman" panose="02020603050405020304" pitchFamily="18" charset="0"/>
                            </a:rPr>
                          </m:ctrlPr>
                        </m:dPr>
                        <m:e>
                          <m:m>
                            <m:mPr>
                              <m:mcs>
                                <m:mc>
                                  <m:mcPr>
                                    <m:count m:val="2"/>
                                    <m:mcJc m:val="center"/>
                                  </m:mcPr>
                                </m:mc>
                              </m:mcs>
                              <m:ctrlPr>
                                <a:rPr kumimoji="1" lang="en-US" altLang="ja-JP" sz="140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1</m:t>
                                </m:r>
                              </m:e>
                            </m:mr>
                            <m:mr>
                              <m:e>
                                <m: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
                          <m:r>
                            <a:rPr kumimoji="1" lang="en-US" altLang="ja-JP" sz="1400" b="0" i="1" smtClean="0">
                              <a:latin typeface="Cambria Math" panose="02040503050406030204" pitchFamily="18" charset="0"/>
                              <a:cs typeface="Times New Roman" panose="02020603050405020304" pitchFamily="18" charset="0"/>
                            </a:rPr>
                            <m:t>    </m:t>
                          </m:r>
                          <m:m>
                            <m:mPr>
                              <m:mcs>
                                <m:mc>
                                  <m:mcPr>
                                    <m:count m:val="2"/>
                                    <m:mcJc m:val="center"/>
                                  </m:mcPr>
                                </m:mc>
                              </m:mcs>
                              <m:ctrlPr>
                                <a:rPr kumimoji="1" lang="en-US" altLang="ja-JP" sz="140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0</m:t>
                                </m:r>
                              </m:e>
                              <m:e>
                                <m:r>
                                  <a:rPr kumimoji="1" lang="en-US" altLang="ja-JP" sz="1400" b="0" i="1" smtClean="0">
                                    <a:latin typeface="Cambria Math" panose="02040503050406030204" pitchFamily="18" charset="0"/>
                                    <a:cs typeface="Times New Roman" panose="02020603050405020304" pitchFamily="18" charset="0"/>
                                  </a:rPr>
                                  <m:t>1</m:t>
                                </m:r>
                              </m:e>
                            </m:mr>
                            <m:mr>
                              <m:e>
                                <m: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
                          <m:r>
                            <a:rPr kumimoji="1" lang="en-US" altLang="ja-JP" sz="1400" b="0" i="1" smtClean="0">
                              <a:latin typeface="Cambria Math" panose="02040503050406030204" pitchFamily="18" charset="0"/>
                              <a:cs typeface="Times New Roman" panose="02020603050405020304" pitchFamily="18" charset="0"/>
                            </a:rPr>
                            <m:t>    </m:t>
                          </m:r>
                          <m:m>
                            <m:mPr>
                              <m:mcs>
                                <m:mc>
                                  <m:mcPr>
                                    <m:count m:val="2"/>
                                    <m:mcJc m:val="center"/>
                                  </m:mcPr>
                                </m:mc>
                              </m:mcs>
                              <m:ctrlPr>
                                <a:rPr kumimoji="1" lang="en-US" altLang="ja-JP" sz="1400" b="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0</m:t>
                                </m:r>
                              </m:e>
                              <m:e>
                                <m:r>
                                  <a:rPr kumimoji="1" lang="en-US" altLang="ja-JP" sz="1400" b="0" i="1" smtClean="0">
                                    <a:latin typeface="Cambria Math" panose="02040503050406030204" pitchFamily="18" charset="0"/>
                                    <a:cs typeface="Times New Roman" panose="02020603050405020304" pitchFamily="18" charset="0"/>
                                  </a:rPr>
                                  <m:t>1</m:t>
                                </m:r>
                              </m:e>
                            </m:mr>
                            <m:mr>
                              <m:e>
                                <m: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
                          <m:r>
                            <a:rPr kumimoji="1" lang="en-US" altLang="ja-JP" sz="1400" b="0" i="1" smtClean="0">
                              <a:latin typeface="Cambria Math" panose="02040503050406030204" pitchFamily="18" charset="0"/>
                              <a:cs typeface="Times New Roman" panose="02020603050405020304" pitchFamily="18" charset="0"/>
                            </a:rPr>
                            <m:t>    </m:t>
                          </m:r>
                          <m:m>
                            <m:mPr>
                              <m:mcs>
                                <m:mc>
                                  <m:mcPr>
                                    <m:count m:val="2"/>
                                    <m:mcJc m:val="center"/>
                                  </m:mcPr>
                                </m:mc>
                              </m:mcs>
                              <m:ctrlPr>
                                <a:rPr kumimoji="1" lang="en-US" altLang="ja-JP" sz="1400" b="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0</m:t>
                                </m:r>
                              </m:e>
                              <m:e>
                                <m:r>
                                  <a:rPr kumimoji="1" lang="en-US" altLang="ja-JP" sz="1400" b="0" i="1" smtClean="0">
                                    <a:latin typeface="Cambria Math" panose="02040503050406030204" pitchFamily="18" charset="0"/>
                                    <a:cs typeface="Times New Roman" panose="02020603050405020304" pitchFamily="18" charset="0"/>
                                  </a:rPr>
                                  <m:t>1</m:t>
                                </m:r>
                              </m:e>
                            </m:mr>
                            <m:mr>
                              <m:e>
                                <m: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
                        </m:e>
                      </m:d>
                    </m:oMath>
                  </m:oMathPara>
                </a14:m>
                <a:endParaRPr kumimoji="1" lang="ja-JP" altLang="en-US" sz="1400" dirty="0">
                  <a:latin typeface="Times New Roman" panose="02020603050405020304" pitchFamily="18" charset="0"/>
                  <a:cs typeface="Times New Roman" panose="02020603050405020304" pitchFamily="18" charset="0"/>
                </a:endParaRPr>
              </a:p>
            </p:txBody>
          </p:sp>
        </mc:Choice>
        <mc:Fallback xmlns="">
          <p:sp>
            <p:nvSpPr>
              <p:cNvPr id="7" name="テキスト ボックス 6">
                <a:extLst>
                  <a:ext uri="{FF2B5EF4-FFF2-40B4-BE49-F238E27FC236}">
                    <a16:creationId xmlns:a16="http://schemas.microsoft.com/office/drawing/2014/main" id="{15FCD9D2-2A98-0293-D47E-04457F9B7148}"/>
                  </a:ext>
                </a:extLst>
              </p:cNvPr>
              <p:cNvSpPr txBox="1">
                <a:spLocks noRot="1" noChangeAspect="1" noMove="1" noResize="1" noEditPoints="1" noAdjustHandles="1" noChangeArrowheads="1" noChangeShapeType="1" noTextEdit="1"/>
              </p:cNvSpPr>
              <p:nvPr/>
            </p:nvSpPr>
            <p:spPr>
              <a:xfrm>
                <a:off x="5727545" y="1628800"/>
                <a:ext cx="3262114" cy="4737194"/>
              </a:xfrm>
              <a:prstGeom prst="rect">
                <a:avLst/>
              </a:prstGeom>
              <a:blipFill>
                <a:blip r:embed="rId3"/>
                <a:stretch>
                  <a:fillRect l="-561" t="-257" r="-186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965771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9BD7A0-020B-7561-9845-8564663840FD}"/>
              </a:ext>
            </a:extLst>
          </p:cNvPr>
          <p:cNvSpPr>
            <a:spLocks noGrp="1"/>
          </p:cNvSpPr>
          <p:nvPr>
            <p:ph type="title"/>
          </p:nvPr>
        </p:nvSpPr>
        <p:spPr/>
        <p:txBody>
          <a:bodyPr/>
          <a:lstStyle/>
          <a:p>
            <a:r>
              <a:rPr kumimoji="1" lang="en-US" altLang="ja-JP" dirty="0"/>
              <a:t>Concept of Hybrid ARQ mechanism</a:t>
            </a:r>
            <a:endParaRPr kumimoji="1" lang="ja-JP" altLang="en-US" dirty="0"/>
          </a:p>
        </p:txBody>
      </p:sp>
      <p:sp>
        <p:nvSpPr>
          <p:cNvPr id="3" name="スライド番号プレースホルダー 2">
            <a:extLst>
              <a:ext uri="{FF2B5EF4-FFF2-40B4-BE49-F238E27FC236}">
                <a16:creationId xmlns:a16="http://schemas.microsoft.com/office/drawing/2014/main" id="{0A94F6C8-54C1-43F3-23A6-7E4BDFDE4F89}"/>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9</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8891322C-EAAC-E450-A002-0924DC5330C9}"/>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May 2024</a:t>
            </a:r>
          </a:p>
        </p:txBody>
      </p:sp>
      <p:sp>
        <p:nvSpPr>
          <p:cNvPr id="5" name="フッター プレースホルダー 4">
            <a:extLst>
              <a:ext uri="{FF2B5EF4-FFF2-40B4-BE49-F238E27FC236}">
                <a16:creationId xmlns:a16="http://schemas.microsoft.com/office/drawing/2014/main" id="{F47344E4-00A2-2CC6-40C6-F89396660ECA}"/>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sp>
        <p:nvSpPr>
          <p:cNvPr id="6" name="テキスト ボックス 5">
            <a:extLst>
              <a:ext uri="{FF2B5EF4-FFF2-40B4-BE49-F238E27FC236}">
                <a16:creationId xmlns:a16="http://schemas.microsoft.com/office/drawing/2014/main" id="{CD44F4E8-B2DC-6492-B6C0-A3CAE9DB8547}"/>
              </a:ext>
            </a:extLst>
          </p:cNvPr>
          <p:cNvSpPr txBox="1"/>
          <p:nvPr/>
        </p:nvSpPr>
        <p:spPr>
          <a:xfrm>
            <a:off x="361628" y="1712502"/>
            <a:ext cx="8496944" cy="4739759"/>
          </a:xfrm>
          <a:prstGeom prst="rect">
            <a:avLst/>
          </a:prstGeom>
          <a:noFill/>
        </p:spPr>
        <p:txBody>
          <a:bodyPr wrap="square" rtlCol="0">
            <a:spAutoFit/>
          </a:bodyPr>
          <a:lstStyle/>
          <a:p>
            <a:pPr marL="285750" indent="-285750">
              <a:buFont typeface="Arial" panose="020B0604020202020204" pitchFamily="34" charset="0"/>
              <a:buChar char="•"/>
            </a:pPr>
            <a:r>
              <a:rPr lang="en-US" altLang="ja-JP" sz="2400" b="1" dirty="0">
                <a:latin typeface="+mj-lt"/>
              </a:rPr>
              <a:t>Advantages of the hybrid ARQ mechanism</a:t>
            </a:r>
          </a:p>
          <a:p>
            <a:pPr marL="285750" indent="-285750">
              <a:buFont typeface="Arial" panose="020B0604020202020204" pitchFamily="34" charset="0"/>
              <a:buChar char="•"/>
            </a:pPr>
            <a:endParaRPr lang="en-US" altLang="ja-JP" sz="2400" b="1" dirty="0">
              <a:latin typeface="+mj-lt"/>
            </a:endParaRPr>
          </a:p>
          <a:p>
            <a:pPr marL="800100" lvl="1" indent="-342900">
              <a:buFont typeface="+mj-lt"/>
              <a:buAutoNum type="arabicPeriod"/>
            </a:pPr>
            <a:r>
              <a:rPr lang="en-US" altLang="ja-JP" sz="2400" b="1" dirty="0">
                <a:latin typeface="Times New Roman" panose="02020603050405020304" pitchFamily="18" charset="0"/>
                <a:ea typeface="ＭＳ 明朝" panose="02020609040205080304" pitchFamily="17" charset="-128"/>
              </a:rPr>
              <a:t>The coding rate is very wide</a:t>
            </a:r>
          </a:p>
          <a:p>
            <a:pPr marL="1257300" lvl="2" indent="-342900">
              <a:buFont typeface="Wingdings" panose="05000000000000000000" pitchFamily="2" charset="2"/>
              <a:buChar char="Ø"/>
            </a:pPr>
            <a:r>
              <a:rPr lang="en-US" altLang="ja-JP" sz="2000" dirty="0">
                <a:latin typeface="+mj-lt"/>
                <a:ea typeface="ＭＳ 明朝" panose="02020609040205080304" pitchFamily="17" charset="-128"/>
                <a:cs typeface="CMSSBX10"/>
              </a:rPr>
              <a:t>Bit errors are sufficiently eliminated at the high coding rate under very good channel conditions</a:t>
            </a:r>
          </a:p>
          <a:p>
            <a:pPr marL="1257300" lvl="2" indent="-342900">
              <a:buFont typeface="Wingdings" panose="05000000000000000000" pitchFamily="2" charset="2"/>
              <a:buChar char="Ø"/>
            </a:pPr>
            <a:r>
              <a:rPr lang="en-US" altLang="ja-JP" sz="2000" dirty="0">
                <a:latin typeface="+mj-lt"/>
                <a:ea typeface="ＭＳ 明朝" panose="02020609040205080304" pitchFamily="17" charset="-128"/>
              </a:rPr>
              <a:t>Very low coding rates remove bit errors under bad channel conditions</a:t>
            </a:r>
          </a:p>
          <a:p>
            <a:pPr marL="1257300" lvl="2" indent="-342900">
              <a:buFont typeface="Wingdings" panose="05000000000000000000" pitchFamily="2" charset="2"/>
              <a:buChar char="Ø"/>
            </a:pPr>
            <a:r>
              <a:rPr lang="en-US" altLang="ja-JP" sz="2000" b="1" u="sng" dirty="0">
                <a:latin typeface="+mj-lt"/>
                <a:ea typeface="ＭＳ 明朝" panose="02020609040205080304" pitchFamily="17" charset="-128"/>
              </a:rPr>
              <a:t>A coding rate at the first transmission may be changed according to channel conditions</a:t>
            </a:r>
          </a:p>
          <a:p>
            <a:pPr marL="1257300" lvl="2" indent="-342900">
              <a:buFont typeface="Wingdings" panose="05000000000000000000" pitchFamily="2" charset="2"/>
              <a:buChar char="Ø"/>
            </a:pPr>
            <a:endParaRPr lang="en-US" altLang="ja-JP" dirty="0">
              <a:latin typeface="+mj-lt"/>
              <a:ea typeface="ＭＳ 明朝" panose="02020609040205080304" pitchFamily="17" charset="-128"/>
            </a:endParaRPr>
          </a:p>
          <a:p>
            <a:pPr marL="800100" lvl="1" indent="-342900">
              <a:buFont typeface="+mj-lt"/>
              <a:buAutoNum type="arabicPeriod"/>
            </a:pPr>
            <a:r>
              <a:rPr lang="en-US" altLang="ja-JP" sz="2400" dirty="0">
                <a:latin typeface="Times New Roman" panose="02020603050405020304" pitchFamily="18" charset="0"/>
                <a:ea typeface="ＭＳ 明朝" panose="02020609040205080304" pitchFamily="17" charset="-128"/>
              </a:rPr>
              <a:t>In the case of the small number of retransmissions, it is sufficient to transmit the small number of redundant bits</a:t>
            </a:r>
          </a:p>
          <a:p>
            <a:pPr marL="1257300" lvl="2" indent="-342900">
              <a:buFont typeface="Wingdings" panose="05000000000000000000" pitchFamily="2" charset="2"/>
              <a:buChar char="Ø"/>
            </a:pPr>
            <a:r>
              <a:rPr lang="en-US" altLang="ja-JP" sz="2000" dirty="0">
                <a:latin typeface="Times New Roman" panose="02020603050405020304" pitchFamily="18" charset="0"/>
                <a:ea typeface="ＭＳ 明朝" panose="02020609040205080304" pitchFamily="17" charset="-128"/>
              </a:rPr>
              <a:t>This characteristic leads to </a:t>
            </a:r>
            <a:r>
              <a:rPr lang="en-US" altLang="ja-JP" sz="2000" b="1" u="sng" dirty="0">
                <a:latin typeface="Times New Roman" panose="02020603050405020304" pitchFamily="18" charset="0"/>
                <a:ea typeface="ＭＳ 明朝" panose="02020609040205080304" pitchFamily="17" charset="-128"/>
              </a:rPr>
              <a:t>improvement of energy efficiency and reduction of transmission delay</a:t>
            </a:r>
            <a:r>
              <a:rPr lang="en-US" altLang="ja-JP" sz="2000" dirty="0">
                <a:latin typeface="Times New Roman" panose="02020603050405020304" pitchFamily="18" charset="0"/>
                <a:ea typeface="ＭＳ 明朝" panose="02020609040205080304" pitchFamily="17" charset="-128"/>
              </a:rPr>
              <a:t> at retransmission</a:t>
            </a:r>
          </a:p>
        </p:txBody>
      </p:sp>
    </p:spTree>
    <p:extLst>
      <p:ext uri="{BB962C8B-B14F-4D97-AF65-F5344CB8AC3E}">
        <p14:creationId xmlns:p14="http://schemas.microsoft.com/office/powerpoint/2010/main" val="386302437"/>
      </p:ext>
    </p:extLst>
  </p:cSld>
  <p:clrMapOvr>
    <a:masterClrMapping/>
  </p:clrMapOvr>
</p:sld>
</file>

<file path=ppt/theme/theme1.xml><?xml version="1.0" encoding="utf-8"?>
<a:theme xmlns:a="http://schemas.openxmlformats.org/drawingml/2006/main" name="VLC_Composition_090917">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6128</TotalTime>
  <Words>1766</Words>
  <Application>Microsoft Office PowerPoint</Application>
  <PresentationFormat>画面に合わせる (4:3)</PresentationFormat>
  <Paragraphs>225</Paragraphs>
  <Slides>16</Slides>
  <Notes>5</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16</vt:i4>
      </vt:variant>
    </vt:vector>
  </HeadingPairs>
  <TitlesOfParts>
    <vt:vector size="23" baseType="lpstr">
      <vt:lpstr>游ゴシック</vt:lpstr>
      <vt:lpstr>Arial</vt:lpstr>
      <vt:lpstr>Calibri</vt:lpstr>
      <vt:lpstr>Cambria Math</vt:lpstr>
      <vt:lpstr>Times New Roman</vt:lpstr>
      <vt:lpstr>Wingdings</vt:lpstr>
      <vt:lpstr>VLC_Composition_090917</vt:lpstr>
      <vt:lpstr>PowerPoint プレゼンテーション</vt:lpstr>
      <vt:lpstr>Hybrid ARQ Scheme for High QoS Packets in High Class of Coexistence of IEEE 802.15.6ma</vt:lpstr>
      <vt:lpstr>Importance of QoS control </vt:lpstr>
      <vt:lpstr>Coexistence environment level </vt:lpstr>
      <vt:lpstr>Hybrid ARQ mechanism (BCC case)</vt:lpstr>
      <vt:lpstr>Hybrid ARQ mechanism (BCC case)</vt:lpstr>
      <vt:lpstr>Hybrid ARQ mechanism (BCC case)</vt:lpstr>
      <vt:lpstr>Hybrid ARQ mechanism (BCC case)</vt:lpstr>
      <vt:lpstr>Concept of Hybrid ARQ mechanism</vt:lpstr>
      <vt:lpstr>Hybrid ARQ mechanism (LDPC case)</vt:lpstr>
      <vt:lpstr>Bit erasure channel</vt:lpstr>
      <vt:lpstr>Evaluation</vt:lpstr>
      <vt:lpstr>Results</vt:lpstr>
      <vt:lpstr>Results</vt:lpstr>
      <vt:lpstr>Summary</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kohno</dc:creator>
  <cp:lastModifiedBy>TakabayashiKento</cp:lastModifiedBy>
  <cp:revision>705</cp:revision>
  <dcterms:created xsi:type="dcterms:W3CDTF">2014-03-17T07:14:24Z</dcterms:created>
  <dcterms:modified xsi:type="dcterms:W3CDTF">2024-05-14T02:51:19Z</dcterms:modified>
</cp:coreProperties>
</file>