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4" r:id="rId2"/>
    <p:sldId id="256" r:id="rId3"/>
    <p:sldId id="303" r:id="rId4"/>
    <p:sldId id="305" r:id="rId5"/>
    <p:sldId id="783" r:id="rId6"/>
    <p:sldId id="787" r:id="rId7"/>
    <p:sldId id="788" r:id="rId8"/>
    <p:sldId id="789" r:id="rId9"/>
    <p:sldId id="790" r:id="rId10"/>
    <p:sldId id="780" r:id="rId11"/>
    <p:sldId id="791" r:id="rId12"/>
    <p:sldId id="777" r:id="rId13"/>
    <p:sldId id="772" r:id="rId14"/>
    <p:sldId id="792" r:id="rId15"/>
    <p:sldId id="793"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5" d="100"/>
          <a:sy n="55" d="100"/>
        </p:scale>
        <p:origin x="1604"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2024/1/16</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12</a:t>
            </a:fld>
            <a:endParaRPr kumimoji="1" lang="ja-JP" altLang="en-US"/>
          </a:p>
        </p:txBody>
      </p:sp>
    </p:spTree>
    <p:extLst>
      <p:ext uri="{BB962C8B-B14F-4D97-AF65-F5344CB8AC3E}">
        <p14:creationId xmlns:p14="http://schemas.microsoft.com/office/powerpoint/2010/main" val="338081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In Case 1, other WBANs followed a uniform distribution within 3 m of the objective WBAN</a:t>
            </a:r>
          </a:p>
          <a:p>
            <a:pPr marL="171450" indent="-171450">
              <a:buFont typeface="Arial" panose="020B0604020202020204" pitchFamily="34" charset="0"/>
              <a:buChar char="•"/>
            </a:pPr>
            <a:r>
              <a:rPr kumimoji="1" lang="en-US" altLang="ja-JP" dirty="0"/>
              <a:t>In Case 2, the other WBANs were placed more closely to the objective WBAN</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14</a:t>
            </a:fld>
            <a:endParaRPr kumimoji="1" lang="ja-JP" altLang="en-US"/>
          </a:p>
        </p:txBody>
      </p:sp>
    </p:spTree>
    <p:extLst>
      <p:ext uri="{BB962C8B-B14F-4D97-AF65-F5344CB8AC3E}">
        <p14:creationId xmlns:p14="http://schemas.microsoft.com/office/powerpoint/2010/main" val="387283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15-23-0576-01-06ma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15-23-0576-01-06ma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755576" y="188640"/>
            <a:ext cx="1600200" cy="359916"/>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845153" y="228600"/>
            <a:ext cx="4932762"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15-23-0576-01-06ma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036496"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Hybrid ARQ Scheme for High QoS Packets in High Class of Coexistence of IEEE 802.15.6ma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 17 January 2024</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HARQ mechanism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HARQ for the highest coexistence environment class and the high QoS level data.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188640"/>
            <a:ext cx="1600200" cy="359916"/>
          </a:xfrm>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9BD7A0-020B-7561-9845-8564663840FD}"/>
              </a:ext>
            </a:extLst>
          </p:cNvPr>
          <p:cNvSpPr>
            <a:spLocks noGrp="1"/>
          </p:cNvSpPr>
          <p:nvPr>
            <p:ph type="title"/>
          </p:nvPr>
        </p:nvSpPr>
        <p:spPr/>
        <p:txBody>
          <a:bodyPr/>
          <a:lstStyle/>
          <a:p>
            <a:r>
              <a:rPr kumimoji="1" lang="en-US" altLang="ja-JP" dirty="0"/>
              <a:t>Concept of Hybrid ARQ mechanism</a:t>
            </a:r>
            <a:endParaRPr kumimoji="1" lang="ja-JP" altLang="en-US" dirty="0"/>
          </a:p>
        </p:txBody>
      </p:sp>
      <p:sp>
        <p:nvSpPr>
          <p:cNvPr id="3" name="スライド番号プレースホルダー 2">
            <a:extLst>
              <a:ext uri="{FF2B5EF4-FFF2-40B4-BE49-F238E27FC236}">
                <a16:creationId xmlns:a16="http://schemas.microsoft.com/office/drawing/2014/main" id="{0A94F6C8-54C1-43F3-23A6-7E4BDFDE4F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10</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8891322C-EAAC-E450-A002-0924DC5330C9}"/>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F47344E4-00A2-2CC6-40C6-F89396660ECA}"/>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CD44F4E8-B2DC-6492-B6C0-A3CAE9DB8547}"/>
              </a:ext>
            </a:extLst>
          </p:cNvPr>
          <p:cNvSpPr txBox="1"/>
          <p:nvPr/>
        </p:nvSpPr>
        <p:spPr>
          <a:xfrm>
            <a:off x="361628" y="1712502"/>
            <a:ext cx="8496944" cy="4739759"/>
          </a:xfrm>
          <a:prstGeom prst="rect">
            <a:avLst/>
          </a:prstGeom>
          <a:noFill/>
        </p:spPr>
        <p:txBody>
          <a:bodyPr wrap="square" rtlCol="0">
            <a:spAutoFit/>
          </a:bodyPr>
          <a:lstStyle/>
          <a:p>
            <a:pPr marL="285750" indent="-285750">
              <a:buFont typeface="Arial" panose="020B0604020202020204" pitchFamily="34" charset="0"/>
              <a:buChar char="•"/>
            </a:pPr>
            <a:r>
              <a:rPr lang="en-US" altLang="ja-JP" sz="2400" b="1" dirty="0">
                <a:latin typeface="+mj-lt"/>
              </a:rPr>
              <a:t>Advantages of the hybrid ARQ mechanism</a:t>
            </a:r>
          </a:p>
          <a:p>
            <a:pPr marL="285750" indent="-285750">
              <a:buFont typeface="Arial" panose="020B0604020202020204" pitchFamily="34" charset="0"/>
              <a:buChar char="•"/>
            </a:pPr>
            <a:endParaRPr lang="en-US" altLang="ja-JP" sz="2400" b="1" dirty="0">
              <a:latin typeface="+mj-lt"/>
            </a:endParaRPr>
          </a:p>
          <a:p>
            <a:pPr marL="800100" lvl="1" indent="-342900">
              <a:buFont typeface="+mj-lt"/>
              <a:buAutoNum type="arabicPeriod"/>
            </a:pPr>
            <a:r>
              <a:rPr lang="en-US" altLang="ja-JP" sz="2400" b="1" dirty="0">
                <a:latin typeface="Times New Roman" panose="02020603050405020304" pitchFamily="18" charset="0"/>
                <a:ea typeface="ＭＳ 明朝" panose="02020609040205080304" pitchFamily="17" charset="-128"/>
              </a:rPr>
              <a:t>The coding rate is very wide</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cs typeface="CMSSBX10"/>
              </a:rPr>
              <a:t>Bit errors are sufficiently eliminated at the high coding rate under very good channel conditions</a:t>
            </a:r>
          </a:p>
          <a:p>
            <a:pPr marL="1257300" lvl="2" indent="-342900">
              <a:buFont typeface="Wingdings" panose="05000000000000000000" pitchFamily="2" charset="2"/>
              <a:buChar char="Ø"/>
            </a:pPr>
            <a:r>
              <a:rPr lang="en-US" altLang="ja-JP" sz="2000" dirty="0">
                <a:latin typeface="+mj-lt"/>
                <a:ea typeface="ＭＳ 明朝" panose="02020609040205080304" pitchFamily="17" charset="-128"/>
              </a:rPr>
              <a:t>Very low coding rates remove bit errors under bad channel conditions</a:t>
            </a:r>
          </a:p>
          <a:p>
            <a:pPr marL="1257300" lvl="2" indent="-342900">
              <a:buFont typeface="Wingdings" panose="05000000000000000000" pitchFamily="2" charset="2"/>
              <a:buChar char="Ø"/>
            </a:pPr>
            <a:r>
              <a:rPr lang="en-US" altLang="ja-JP" sz="2000" b="1" u="sng" dirty="0">
                <a:latin typeface="+mj-lt"/>
                <a:ea typeface="ＭＳ 明朝" panose="02020609040205080304" pitchFamily="17" charset="-128"/>
              </a:rPr>
              <a:t>A coding rate at the first transmission may be changed according to channel conditions</a:t>
            </a:r>
          </a:p>
          <a:p>
            <a:pPr marL="1257300" lvl="2" indent="-342900">
              <a:buFont typeface="Wingdings" panose="05000000000000000000" pitchFamily="2" charset="2"/>
              <a:buChar char="Ø"/>
            </a:pPr>
            <a:endParaRPr lang="en-US" altLang="ja-JP" dirty="0">
              <a:latin typeface="+mj-lt"/>
              <a:ea typeface="ＭＳ 明朝" panose="02020609040205080304" pitchFamily="17" charset="-128"/>
            </a:endParaRPr>
          </a:p>
          <a:p>
            <a:pPr marL="800100" lvl="1" indent="-342900">
              <a:buFont typeface="+mj-lt"/>
              <a:buAutoNum type="arabicPeriod"/>
            </a:pPr>
            <a:r>
              <a:rPr lang="en-US" altLang="ja-JP" sz="2400" dirty="0">
                <a:latin typeface="Times New Roman" panose="02020603050405020304" pitchFamily="18" charset="0"/>
                <a:ea typeface="ＭＳ 明朝" panose="02020609040205080304" pitchFamily="17" charset="-128"/>
              </a:rPr>
              <a:t>In the case of the small number of retransmissions, it is sufficient to transmit the small number of redundant bits</a:t>
            </a:r>
          </a:p>
          <a:p>
            <a:pPr marL="1257300" lvl="2" indent="-342900">
              <a:buFont typeface="Wingdings" panose="05000000000000000000" pitchFamily="2" charset="2"/>
              <a:buChar char="Ø"/>
            </a:pPr>
            <a:r>
              <a:rPr lang="en-US" altLang="ja-JP" sz="2000" dirty="0">
                <a:latin typeface="Times New Roman" panose="02020603050405020304" pitchFamily="18" charset="0"/>
                <a:ea typeface="ＭＳ 明朝" panose="02020609040205080304" pitchFamily="17" charset="-128"/>
              </a:rPr>
              <a:t>This characteristic leads to </a:t>
            </a:r>
            <a:r>
              <a:rPr lang="en-US" altLang="ja-JP" sz="2000" b="1" u="sng" dirty="0">
                <a:latin typeface="Times New Roman" panose="02020603050405020304" pitchFamily="18" charset="0"/>
                <a:ea typeface="ＭＳ 明朝" panose="02020609040205080304" pitchFamily="17" charset="-128"/>
              </a:rPr>
              <a:t>improvement of energy efficiency and reduction of transmission delay</a:t>
            </a:r>
            <a:r>
              <a:rPr lang="en-US" altLang="ja-JP" sz="2000" dirty="0">
                <a:latin typeface="Times New Roman" panose="02020603050405020304" pitchFamily="18" charset="0"/>
                <a:ea typeface="ＭＳ 明朝" panose="02020609040205080304" pitchFamily="17" charset="-128"/>
              </a:rPr>
              <a:t> at retransmission</a:t>
            </a:r>
          </a:p>
        </p:txBody>
      </p:sp>
    </p:spTree>
    <p:extLst>
      <p:ext uri="{BB962C8B-B14F-4D97-AF65-F5344CB8AC3E}">
        <p14:creationId xmlns:p14="http://schemas.microsoft.com/office/powerpoint/2010/main" val="38630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(LDPC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11</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E9662969-6998-C255-F49E-93713EDDBC17}"/>
                  </a:ext>
                </a:extLst>
              </p:cNvPr>
              <p:cNvSpPr txBox="1"/>
              <p:nvPr/>
            </p:nvSpPr>
            <p:spPr>
              <a:xfrm>
                <a:off x="6084168" y="2179170"/>
                <a:ext cx="2583318" cy="3416320"/>
              </a:xfrm>
              <a:prstGeom prst="rect">
                <a:avLst/>
              </a:prstGeom>
              <a:noFill/>
            </p:spPr>
            <p:txBody>
              <a:bodyPr wrap="square" rtlCol="0">
                <a:spAutoFit/>
              </a:bodyPr>
              <a:lstStyle/>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i="1">
                        <a:latin typeface="Cambria Math" panose="02040503050406030204" pitchFamily="18" charset="0"/>
                        <a:cs typeface="Times New Roman" panose="02020603050405020304" pitchFamily="18" charset="0"/>
                      </a:rPr>
                      <m:t>𝑖</m:t>
                    </m:r>
                    <m:r>
                      <a:rPr kumimoji="1" lang="en-US" altLang="ja-JP" b="0" i="0" smtClean="0">
                        <a:latin typeface="Cambria Math" panose="02040503050406030204" pitchFamily="18" charset="0"/>
                        <a:cs typeface="Times New Roman" panose="02020603050405020304" pitchFamily="18" charset="0"/>
                      </a:rPr>
                      <m:t>=0</m:t>
                    </m:r>
                  </m:oMath>
                </a14:m>
                <a:endParaRPr kumimoji="1" lang="en-US" altLang="ja-JP" dirty="0">
                  <a:latin typeface="Times New Roman" panose="02020603050405020304" pitchFamily="18" charset="0"/>
                  <a:cs typeface="Times New Roman" panose="02020603050405020304" pitchFamily="18" charset="0"/>
                </a:endParaRPr>
              </a:p>
              <a:p>
                <a:endParaRPr kumimoji="1" lang="en-US" altLang="ja-JP"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dirty="0">
                    <a:latin typeface="Times New Roman" panose="02020603050405020304" pitchFamily="18" charset="0"/>
                    <a:cs typeface="Times New Roman" panose="02020603050405020304" pitchFamily="18" charset="0"/>
                  </a:rPr>
                  <a:t>: The maximum number of transmissions, user defined</a:t>
                </a:r>
              </a:p>
              <a:p>
                <a:endParaRPr kumimoji="1" lang="en-US" altLang="ja-JP" dirty="0">
                  <a:latin typeface="Times New Roman" panose="02020603050405020304" pitchFamily="18" charset="0"/>
                  <a:cs typeface="Times New Roman" panose="02020603050405020304" pitchFamily="18" charset="0"/>
                </a:endParaRPr>
              </a:p>
              <a:p>
                <a:r>
                  <a:rPr kumimoji="1" lang="en-US" altLang="ja-JP" dirty="0">
                    <a:latin typeface="Times New Roman" panose="02020603050405020304" pitchFamily="18" charset="0"/>
                    <a:cs typeface="Times New Roman" panose="02020603050405020304" pitchFamily="18" charset="0"/>
                  </a:rPr>
                  <a:t>In LDPC case, the mechanism is the same as the HARQ defined in 15.6 Std.-2012 </a:t>
                </a:r>
              </a:p>
            </p:txBody>
          </p:sp>
        </mc:Choice>
        <mc:Fallback xmlns="">
          <p:sp>
            <p:nvSpPr>
              <p:cNvPr id="8" name="テキスト ボックス 7">
                <a:extLst>
                  <a:ext uri="{FF2B5EF4-FFF2-40B4-BE49-F238E27FC236}">
                    <a16:creationId xmlns:a16="http://schemas.microsoft.com/office/drawing/2014/main" id="{E9662969-6998-C255-F49E-93713EDDBC17}"/>
                  </a:ext>
                </a:extLst>
              </p:cNvPr>
              <p:cNvSpPr txBox="1">
                <a:spLocks noRot="1" noChangeAspect="1" noMove="1" noResize="1" noEditPoints="1" noAdjustHandles="1" noChangeArrowheads="1" noChangeShapeType="1" noTextEdit="1"/>
              </p:cNvSpPr>
              <p:nvPr/>
            </p:nvSpPr>
            <p:spPr>
              <a:xfrm>
                <a:off x="6084168" y="2179170"/>
                <a:ext cx="2583318" cy="3416320"/>
              </a:xfrm>
              <a:prstGeom prst="rect">
                <a:avLst/>
              </a:prstGeom>
              <a:blipFill>
                <a:blip r:embed="rId2"/>
                <a:stretch>
                  <a:fillRect l="-1887" t="-891" r="-2830" b="-1783"/>
                </a:stretch>
              </a:blipFill>
            </p:spPr>
            <p:txBody>
              <a:bodyPr/>
              <a:lstStyle/>
              <a:p>
                <a:r>
                  <a:rPr lang="ja-JP" altLang="en-US">
                    <a:noFill/>
                  </a:rPr>
                  <a:t> </a:t>
                </a:r>
              </a:p>
            </p:txBody>
          </p:sp>
        </mc:Fallback>
      </mc:AlternateContent>
      <p:pic>
        <p:nvPicPr>
          <p:cNvPr id="9" name="図 8">
            <a:extLst>
              <a:ext uri="{FF2B5EF4-FFF2-40B4-BE49-F238E27FC236}">
                <a16:creationId xmlns:a16="http://schemas.microsoft.com/office/drawing/2014/main" id="{3A8277EB-82EC-7ED7-098D-C337BF006DC1}"/>
              </a:ext>
            </a:extLst>
          </p:cNvPr>
          <p:cNvPicPr>
            <a:picLocks noChangeAspect="1"/>
          </p:cNvPicPr>
          <p:nvPr/>
        </p:nvPicPr>
        <p:blipFill>
          <a:blip r:embed="rId3"/>
          <a:stretch>
            <a:fillRect/>
          </a:stretch>
        </p:blipFill>
        <p:spPr>
          <a:xfrm>
            <a:off x="333794" y="1918156"/>
            <a:ext cx="5617119" cy="3938348"/>
          </a:xfrm>
          <a:prstGeom prst="rect">
            <a:avLst/>
          </a:prstGeom>
        </p:spPr>
      </p:pic>
    </p:spTree>
    <p:extLst>
      <p:ext uri="{BB962C8B-B14F-4D97-AF65-F5344CB8AC3E}">
        <p14:creationId xmlns:p14="http://schemas.microsoft.com/office/powerpoint/2010/main" val="105465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3900" y="620688"/>
            <a:ext cx="7772400" cy="1066800"/>
          </a:xfrm>
        </p:spPr>
        <p:txBody>
          <a:bodyPr/>
          <a:lstStyle/>
          <a:p>
            <a:r>
              <a:rPr kumimoji="1" lang="en-US" altLang="ja-JP" dirty="0"/>
              <a:t>Summary of Concept Tables</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12</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377D4FE9-7B1B-811B-FCE5-49DE107C1FC5}"/>
              </a:ext>
            </a:extLst>
          </p:cNvPr>
          <p:cNvSpPr txBox="1"/>
          <p:nvPr/>
        </p:nvSpPr>
        <p:spPr>
          <a:xfrm>
            <a:off x="415634" y="1687488"/>
            <a:ext cx="8388932" cy="4154984"/>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a:latin typeface="+mj-lt"/>
                <a:ea typeface="+mj-ea"/>
              </a:rPr>
              <a:t>A hybrid ARQ shall be applied to c</a:t>
            </a:r>
            <a:r>
              <a:rPr kumimoji="1" lang="en-US" altLang="ja-JP" sz="2400" dirty="0">
                <a:latin typeface="+mj-lt"/>
                <a:ea typeface="+mj-ea"/>
              </a:rPr>
              <a:t>oexistence class 7 (the highest class)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BCC case decreases the coding rate depending on the number of retransmissions</a:t>
            </a:r>
          </a:p>
          <a:p>
            <a:pPr marL="342900" indent="-342900">
              <a:buFont typeface="Arial" panose="020B0604020202020204" pitchFamily="34" charset="0"/>
              <a:buChar char="•"/>
            </a:pPr>
            <a:endParaRPr lang="en-US" altLang="ja-JP" sz="2400" dirty="0">
              <a:latin typeface="+mj-lt"/>
              <a:ea typeface="+mj-ea"/>
            </a:endParaRPr>
          </a:p>
          <a:p>
            <a:pPr marL="342900" indent="-342900">
              <a:buFont typeface="Arial" panose="020B0604020202020204" pitchFamily="34" charset="0"/>
              <a:buChar char="•"/>
            </a:pPr>
            <a:r>
              <a:rPr lang="en-US" altLang="ja-JP" sz="2400" dirty="0">
                <a:latin typeface="+mj-lt"/>
                <a:ea typeface="+mj-ea"/>
              </a:rPr>
              <a:t>The LDPC case is basically the same as the </a:t>
            </a:r>
            <a:r>
              <a:rPr kumimoji="1" lang="en-US" altLang="ja-JP" sz="2400" dirty="0">
                <a:latin typeface="Times New Roman" panose="02020603050405020304" pitchFamily="18" charset="0"/>
                <a:cs typeface="Times New Roman" panose="02020603050405020304" pitchFamily="18" charset="0"/>
              </a:rPr>
              <a:t>HARQ mechanism defined in 15.6 Std.-2012</a:t>
            </a:r>
          </a:p>
          <a:p>
            <a:pPr marL="342900" indent="-342900">
              <a:buFont typeface="Arial" panose="020B0604020202020204" pitchFamily="34" charset="0"/>
              <a:buChar char="•"/>
            </a:pPr>
            <a:endParaRPr lang="en-US" altLang="ja-JP" sz="2400" dirty="0">
              <a:latin typeface="Times New Roman" panose="02020603050405020304" pitchFamily="18" charset="0"/>
              <a:ea typeface="+mj-ea"/>
              <a:cs typeface="Times New Roman" panose="02020603050405020304" pitchFamily="18" charset="0"/>
            </a:endParaRPr>
          </a:p>
          <a:p>
            <a:pPr marL="342900" indent="-342900">
              <a:buFont typeface="Arial" panose="020B0604020202020204" pitchFamily="34" charset="0"/>
              <a:buChar char="•"/>
            </a:pPr>
            <a:r>
              <a:rPr kumimoji="1" lang="en-US" altLang="ja-JP" sz="2400" dirty="0">
                <a:latin typeface="Times New Roman" panose="02020603050405020304" pitchFamily="18" charset="0"/>
                <a:ea typeface="+mj-ea"/>
                <a:cs typeface="Times New Roman" panose="02020603050405020304" pitchFamily="18" charset="0"/>
              </a:rPr>
              <a:t>We are currently building a simulator for those HARQ mechanism and aim to present those</a:t>
            </a:r>
            <a:r>
              <a:rPr lang="ja-JP" altLang="en-US" sz="2400" dirty="0">
                <a:latin typeface="Times New Roman" panose="02020603050405020304" pitchFamily="18" charset="0"/>
                <a:ea typeface="+mj-ea"/>
                <a:cs typeface="Times New Roman" panose="02020603050405020304" pitchFamily="18" charset="0"/>
              </a:rPr>
              <a:t> </a:t>
            </a:r>
            <a:r>
              <a:rPr lang="en-US" altLang="ja-JP" sz="2400" dirty="0">
                <a:latin typeface="Times New Roman" panose="02020603050405020304" pitchFamily="18" charset="0"/>
                <a:ea typeface="+mj-ea"/>
                <a:cs typeface="Times New Roman" panose="02020603050405020304" pitchFamily="18" charset="0"/>
              </a:rPr>
              <a:t>results</a:t>
            </a:r>
            <a:r>
              <a:rPr kumimoji="1" lang="en-US" altLang="ja-JP" sz="2400" dirty="0">
                <a:latin typeface="Times New Roman" panose="02020603050405020304" pitchFamily="18" charset="0"/>
                <a:ea typeface="+mj-ea"/>
                <a:cs typeface="Times New Roman" panose="02020603050405020304" pitchFamily="18" charset="0"/>
              </a:rPr>
              <a:t>.</a:t>
            </a:r>
            <a:endParaRPr kumimoji="1" lang="en-US" altLang="ja-JP" sz="2400" dirty="0">
              <a:latin typeface="+mj-lt"/>
              <a:ea typeface="+mj-ea"/>
            </a:endParaRPr>
          </a:p>
        </p:txBody>
      </p:sp>
    </p:spTree>
    <p:extLst>
      <p:ext uri="{BB962C8B-B14F-4D97-AF65-F5344CB8AC3E}">
        <p14:creationId xmlns:p14="http://schemas.microsoft.com/office/powerpoint/2010/main" val="337049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2023</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C07142-11A6-F010-4176-33E08B3A0E9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28498DCE-1C5E-EF43-890F-86E4977BF076}"/>
              </a:ext>
            </a:extLst>
          </p:cNvPr>
          <p:cNvSpPr>
            <a:spLocks noGrp="1"/>
          </p:cNvSpPr>
          <p:nvPr>
            <p:ph type="title"/>
          </p:nvPr>
        </p:nvSpPr>
        <p:spPr/>
        <p:txBody>
          <a:bodyPr/>
          <a:lstStyle/>
          <a:p>
            <a:r>
              <a:rPr kumimoji="1" lang="en-US" altLang="ja-JP" dirty="0"/>
              <a:t>Two types of cases</a:t>
            </a:r>
            <a:endParaRPr kumimoji="1" lang="ja-JP" altLang="en-US" dirty="0"/>
          </a:p>
        </p:txBody>
      </p:sp>
      <p:sp>
        <p:nvSpPr>
          <p:cNvPr id="4" name="日付プレースホルダー 3">
            <a:extLst>
              <a:ext uri="{FF2B5EF4-FFF2-40B4-BE49-F238E27FC236}">
                <a16:creationId xmlns:a16="http://schemas.microsoft.com/office/drawing/2014/main" id="{6600C400-DE63-E7BC-A80C-30AEA4D96FC6}"/>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D5179A4B-DB10-36A4-B252-D24C86894398}"/>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C62EEDF0-E5A2-C6CF-AAD8-AB66E80BEF9C}"/>
              </a:ext>
            </a:extLst>
          </p:cNvPr>
          <p:cNvPicPr>
            <a:picLocks noChangeAspect="1"/>
          </p:cNvPicPr>
          <p:nvPr/>
        </p:nvPicPr>
        <p:blipFill>
          <a:blip r:embed="rId3"/>
          <a:stretch>
            <a:fillRect/>
          </a:stretch>
        </p:blipFill>
        <p:spPr>
          <a:xfrm>
            <a:off x="1370100" y="1628800"/>
            <a:ext cx="6479999" cy="4114800"/>
          </a:xfrm>
          <a:prstGeom prst="rect">
            <a:avLst/>
          </a:prstGeom>
          <a:noFill/>
        </p:spPr>
      </p:pic>
      <p:sp>
        <p:nvSpPr>
          <p:cNvPr id="7" name="テキスト ボックス 6">
            <a:extLst>
              <a:ext uri="{FF2B5EF4-FFF2-40B4-BE49-F238E27FC236}">
                <a16:creationId xmlns:a16="http://schemas.microsoft.com/office/drawing/2014/main" id="{8DEEEAA9-297C-A826-6FF1-52DD3135BC3F}"/>
              </a:ext>
            </a:extLst>
          </p:cNvPr>
          <p:cNvSpPr txBox="1"/>
          <p:nvPr/>
        </p:nvSpPr>
        <p:spPr>
          <a:xfrm>
            <a:off x="179512" y="5949280"/>
            <a:ext cx="8568952" cy="369332"/>
          </a:xfrm>
          <a:prstGeom prst="rect">
            <a:avLst/>
          </a:prstGeom>
          <a:noFill/>
        </p:spPr>
        <p:txBody>
          <a:bodyPr wrap="square" rtlCol="0">
            <a:spAutoFit/>
          </a:bodyPr>
          <a:lstStyle/>
          <a:p>
            <a:pPr algn="ctr"/>
            <a:r>
              <a:rPr kumimoji="1" lang="en-US" altLang="ja-JP" dirty="0">
                <a:latin typeface="+mj-lt"/>
                <a:ea typeface="+mj-ea"/>
              </a:rPr>
              <a:t>(a) and (b) present Case 1 (general case) and Case 2 (worst case)</a:t>
            </a:r>
            <a:endParaRPr kumimoji="1" lang="ja-JP" altLang="en-US" dirty="0">
              <a:latin typeface="+mj-lt"/>
              <a:ea typeface="+mj-ea"/>
            </a:endParaRPr>
          </a:p>
        </p:txBody>
      </p:sp>
    </p:spTree>
    <p:extLst>
      <p:ext uri="{BB962C8B-B14F-4D97-AF65-F5344CB8AC3E}">
        <p14:creationId xmlns:p14="http://schemas.microsoft.com/office/powerpoint/2010/main" val="224469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1188D-0B32-4E73-F4E5-38E8B41D1A6C}"/>
              </a:ext>
            </a:extLst>
          </p:cNvPr>
          <p:cNvSpPr>
            <a:spLocks noGrp="1"/>
          </p:cNvSpPr>
          <p:nvPr>
            <p:ph type="title"/>
          </p:nvPr>
        </p:nvSpPr>
        <p:spPr/>
        <p:txBody>
          <a:bodyPr/>
          <a:lstStyle/>
          <a:p>
            <a:r>
              <a:rPr kumimoji="1" lang="en-US" altLang="ja-JP" dirty="0"/>
              <a:t>Numerical results</a:t>
            </a:r>
            <a:endParaRPr kumimoji="1" lang="ja-JP" altLang="en-US" dirty="0"/>
          </a:p>
        </p:txBody>
      </p:sp>
      <p:sp>
        <p:nvSpPr>
          <p:cNvPr id="3" name="スライド番号プレースホルダー 2">
            <a:extLst>
              <a:ext uri="{FF2B5EF4-FFF2-40B4-BE49-F238E27FC236}">
                <a16:creationId xmlns:a16="http://schemas.microsoft.com/office/drawing/2014/main" id="{F3299C74-D4D0-ECB9-1774-39C505056B02}"/>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15</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A2FFCFAA-02BB-84D1-9C12-3AB452D59CC1}"/>
              </a:ext>
            </a:extLst>
          </p:cNvPr>
          <p:cNvSpPr>
            <a:spLocks noGrp="1"/>
          </p:cNvSpPr>
          <p:nvPr>
            <p:ph type="dt" sz="half" idx="2"/>
          </p:nvPr>
        </p:nvSpPr>
        <p:spPr/>
        <p:txBody>
          <a:bodyPr/>
          <a:lstStyle/>
          <a:p>
            <a:pPr fontAlgn="base">
              <a:spcBef>
                <a:spcPct val="0"/>
              </a:spcBef>
              <a:spcAft>
                <a:spcPct val="0"/>
              </a:spcAft>
            </a:pPr>
            <a:r>
              <a:rPr kumimoji="0" lang="en-US" altLang="ja-JP">
                <a:solidFill>
                  <a:srgbClr val="000000"/>
                </a:solidFill>
                <a:latin typeface="Times New Roman" pitchFamily="18" charset="0"/>
              </a:rPr>
              <a:t>November 2023</a:t>
            </a:r>
            <a:endParaRPr kumimoji="0" lang="en-US" altLang="ja-JP" dirty="0">
              <a:solidFill>
                <a:srgbClr val="000000"/>
              </a:solidFill>
              <a:latin typeface="Times New Roman" pitchFamily="18" charset="0"/>
            </a:endParaRPr>
          </a:p>
        </p:txBody>
      </p:sp>
      <p:sp>
        <p:nvSpPr>
          <p:cNvPr id="5" name="フッター プレースホルダー 4">
            <a:extLst>
              <a:ext uri="{FF2B5EF4-FFF2-40B4-BE49-F238E27FC236}">
                <a16:creationId xmlns:a16="http://schemas.microsoft.com/office/drawing/2014/main" id="{257660A7-5798-3F9E-544B-84C5C8345DEF}"/>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2E01FEF-00A6-8D2D-173F-33193B5F914E}"/>
                  </a:ext>
                </a:extLst>
              </p:cNvPr>
              <p:cNvSpPr txBox="1"/>
              <p:nvPr/>
            </p:nvSpPr>
            <p:spPr>
              <a:xfrm>
                <a:off x="971599" y="5139194"/>
                <a:ext cx="7200800" cy="584775"/>
              </a:xfrm>
              <a:prstGeom prst="rect">
                <a:avLst/>
              </a:prstGeom>
              <a:noFill/>
            </p:spPr>
            <p:txBody>
              <a:bodyPr wrap="square" rtlCol="0">
                <a:spAutoFit/>
              </a:bodyPr>
              <a:lstStyle/>
              <a:p>
                <a:pPr algn="ctr"/>
                <a:r>
                  <a:rPr kumimoji="1" lang="en-US" altLang="ja-JP" sz="1600" dirty="0">
                    <a:latin typeface="+mj-lt"/>
                  </a:rPr>
                  <a:t>RBER and energy efficiency performance as a function of </a:t>
                </a:r>
                <a14:m>
                  <m:oMath xmlns:m="http://schemas.openxmlformats.org/officeDocument/2006/math">
                    <m:f>
                      <m:fPr>
                        <m:type m:val="lin"/>
                        <m:ctrlPr>
                          <a:rPr kumimoji="1" lang="en-US" altLang="ja-JP" sz="1600" i="1" smtClean="0">
                            <a:latin typeface="Cambria Math" panose="02040503050406030204" pitchFamily="18" charset="0"/>
                          </a:rPr>
                        </m:ctrlPr>
                      </m:fPr>
                      <m:num>
                        <m:sSub>
                          <m:sSubPr>
                            <m:ctrlPr>
                              <a:rPr lang="en-US" altLang="ja-JP" sz="1600" i="1">
                                <a:latin typeface="Cambria Math" panose="02040503050406030204" pitchFamily="18" charset="0"/>
                              </a:rPr>
                            </m:ctrlPr>
                          </m:sSubPr>
                          <m:e>
                            <m:r>
                              <a:rPr lang="en-US" altLang="ja-JP" sz="1600" i="1">
                                <a:latin typeface="Cambria Math" panose="02040503050406030204" pitchFamily="18" charset="0"/>
                              </a:rPr>
                              <m:t>𝐸</m:t>
                            </m:r>
                          </m:e>
                          <m:sub>
                            <m:r>
                              <a:rPr lang="en-US" altLang="ja-JP" sz="1600" i="1">
                                <a:latin typeface="Cambria Math" panose="02040503050406030204" pitchFamily="18" charset="0"/>
                              </a:rPr>
                              <m:t>𝑠</m:t>
                            </m:r>
                          </m:sub>
                        </m:sSub>
                      </m:num>
                      <m:den>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𝑁</m:t>
                            </m:r>
                          </m:e>
                          <m:sub>
                            <m:r>
                              <a:rPr kumimoji="1" lang="en-US" altLang="ja-JP" sz="1600" b="0" i="1" smtClean="0">
                                <a:latin typeface="Cambria Math" panose="02040503050406030204" pitchFamily="18" charset="0"/>
                              </a:rPr>
                              <m:t>0</m:t>
                            </m:r>
                          </m:sub>
                        </m:sSub>
                      </m:den>
                    </m:f>
                  </m:oMath>
                </a14:m>
                <a:r>
                  <a:rPr kumimoji="1" lang="en-US" altLang="ja-JP" sz="1600" dirty="0">
                    <a:latin typeface="+mj-lt"/>
                  </a:rPr>
                  <a:t>. The number of other WBANs is 5.</a:t>
                </a:r>
                <a:endParaRPr kumimoji="1" lang="ja-JP" altLang="en-US" sz="1600" dirty="0">
                  <a:latin typeface="+mj-lt"/>
                </a:endParaRPr>
              </a:p>
            </p:txBody>
          </p:sp>
        </mc:Choice>
        <mc:Fallback xmlns="">
          <p:sp>
            <p:nvSpPr>
              <p:cNvPr id="6" name="テキスト ボックス 5">
                <a:extLst>
                  <a:ext uri="{FF2B5EF4-FFF2-40B4-BE49-F238E27FC236}">
                    <a16:creationId xmlns:a16="http://schemas.microsoft.com/office/drawing/2014/main" id="{62E01FEF-00A6-8D2D-173F-33193B5F914E}"/>
                  </a:ext>
                </a:extLst>
              </p:cNvPr>
              <p:cNvSpPr txBox="1">
                <a:spLocks noRot="1" noChangeAspect="1" noMove="1" noResize="1" noEditPoints="1" noAdjustHandles="1" noChangeArrowheads="1" noChangeShapeType="1" noTextEdit="1"/>
              </p:cNvSpPr>
              <p:nvPr/>
            </p:nvSpPr>
            <p:spPr>
              <a:xfrm>
                <a:off x="971599" y="5139194"/>
                <a:ext cx="7200800" cy="584775"/>
              </a:xfrm>
              <a:prstGeom prst="rect">
                <a:avLst/>
              </a:prstGeom>
              <a:blipFill>
                <a:blip r:embed="rId2"/>
                <a:stretch>
                  <a:fillRect t="-58333" b="-54167"/>
                </a:stretch>
              </a:blipFill>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CEEB904F-34F2-8085-91DE-95887F2D7521}"/>
              </a:ext>
            </a:extLst>
          </p:cNvPr>
          <p:cNvSpPr txBox="1"/>
          <p:nvPr/>
        </p:nvSpPr>
        <p:spPr>
          <a:xfrm>
            <a:off x="648680" y="5835071"/>
            <a:ext cx="7846640" cy="646331"/>
          </a:xfrm>
          <a:prstGeom prst="rect">
            <a:avLst/>
          </a:prstGeom>
          <a:noFill/>
        </p:spPr>
        <p:txBody>
          <a:bodyPr wrap="square" rtlCol="0">
            <a:spAutoFit/>
          </a:bodyPr>
          <a:lstStyle/>
          <a:p>
            <a:pPr marL="285750" indent="-285750">
              <a:buFont typeface="Wingdings" panose="05000000000000000000" pitchFamily="2" charset="2"/>
              <a:buChar char="ü"/>
            </a:pPr>
            <a:r>
              <a:rPr lang="en-US" altLang="ja-JP" dirty="0">
                <a:solidFill>
                  <a:srgbClr val="000000"/>
                </a:solidFill>
                <a:latin typeface="Times New Roman" panose="02020603050405020304" pitchFamily="18" charset="0"/>
                <a:ea typeface="Times New Roman" panose="02020603050405020304" pitchFamily="18" charset="0"/>
              </a:rPr>
              <a:t>RBE</a:t>
            </a:r>
            <a:r>
              <a:rPr lang="en-US" altLang="ja-JP" sz="1800" dirty="0">
                <a:solidFill>
                  <a:srgbClr val="000000"/>
                </a:solidFill>
                <a:effectLst/>
                <a:latin typeface="Times New Roman" panose="02020603050405020304" pitchFamily="18" charset="0"/>
                <a:ea typeface="Times New Roman" panose="02020603050405020304" pitchFamily="18" charset="0"/>
              </a:rPr>
              <a:t>R means the bit error ratio at which the transmission failed beyond the maximum number of retransmissions</a:t>
            </a:r>
            <a:endParaRPr kumimoji="1" lang="ja-JP" altLang="en-US" dirty="0"/>
          </a:p>
        </p:txBody>
      </p:sp>
      <p:pic>
        <p:nvPicPr>
          <p:cNvPr id="8" name="図 7">
            <a:extLst>
              <a:ext uri="{FF2B5EF4-FFF2-40B4-BE49-F238E27FC236}">
                <a16:creationId xmlns:a16="http://schemas.microsoft.com/office/drawing/2014/main" id="{5FDE9E10-FC17-BDAA-9259-5EF9A665ECD5}"/>
              </a:ext>
            </a:extLst>
          </p:cNvPr>
          <p:cNvPicPr>
            <a:picLocks noChangeAspect="1"/>
          </p:cNvPicPr>
          <p:nvPr/>
        </p:nvPicPr>
        <p:blipFill>
          <a:blip r:embed="rId3"/>
          <a:stretch>
            <a:fillRect/>
          </a:stretch>
        </p:blipFill>
        <p:spPr>
          <a:xfrm>
            <a:off x="60623" y="1355703"/>
            <a:ext cx="4499171" cy="3495742"/>
          </a:xfrm>
          <a:prstGeom prst="rect">
            <a:avLst/>
          </a:prstGeom>
        </p:spPr>
      </p:pic>
      <p:pic>
        <p:nvPicPr>
          <p:cNvPr id="9" name="図 8">
            <a:extLst>
              <a:ext uri="{FF2B5EF4-FFF2-40B4-BE49-F238E27FC236}">
                <a16:creationId xmlns:a16="http://schemas.microsoft.com/office/drawing/2014/main" id="{AFA60021-AB9D-1AC3-2DB5-2BF0FB57152A}"/>
              </a:ext>
            </a:extLst>
          </p:cNvPr>
          <p:cNvPicPr>
            <a:picLocks noChangeAspect="1"/>
          </p:cNvPicPr>
          <p:nvPr/>
        </p:nvPicPr>
        <p:blipFill>
          <a:blip r:embed="rId4"/>
          <a:stretch>
            <a:fillRect/>
          </a:stretch>
        </p:blipFill>
        <p:spPr>
          <a:xfrm>
            <a:off x="4502324" y="1460605"/>
            <a:ext cx="4608512" cy="3375736"/>
          </a:xfrm>
          <a:prstGeom prst="rect">
            <a:avLst/>
          </a:prstGeom>
          <a:noFill/>
        </p:spPr>
      </p:pic>
    </p:spTree>
    <p:extLst>
      <p:ext uri="{BB962C8B-B14F-4D97-AF65-F5344CB8AC3E}">
        <p14:creationId xmlns:p14="http://schemas.microsoft.com/office/powerpoint/2010/main" val="347529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fontScale="90000"/>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Hybrid ARQ Scheme for High QoS Packets in High Class of Coexistence of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January 2024,</a:t>
            </a:r>
          </a:p>
          <a:p>
            <a:r>
              <a:rPr kumimoji="1" lang="en-US" altLang="ja-JP" sz="2400" dirty="0"/>
              <a:t>Hybrid Session,</a:t>
            </a:r>
          </a:p>
          <a:p>
            <a:r>
              <a:rPr kumimoji="1" lang="en-US" altLang="ja-JP" sz="2400" dirty="0"/>
              <a:t>Hilton - Panama City, Panama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220072" y="6453336"/>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51264017"/>
              </p:ext>
            </p:extLst>
          </p:nvPr>
        </p:nvGraphicFramePr>
        <p:xfrm>
          <a:off x="4788024" y="2588803"/>
          <a:ext cx="3888432" cy="2759358"/>
        </p:xfrm>
        <a:graphic>
          <a:graphicData uri="http://schemas.openxmlformats.org/drawingml/2006/table">
            <a:tbl>
              <a:tblPr firstRow="1" bandRow="1">
                <a:tableStyleId>{5940675A-B579-460E-94D1-54222C63F5DA}</a:tableStyleId>
              </a:tblPr>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28659">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43999">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28659">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28659">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28659">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7638">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365705">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65705">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1844824"/>
            <a:ext cx="4210372" cy="424731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IEEE 802.15.6 based WBAN may deal with 8 levels of user priority data</a:t>
            </a:r>
          </a:p>
          <a:p>
            <a:pPr marL="285750" indent="-285750">
              <a:buFont typeface="Arial" panose="020B0604020202020204" pitchFamily="34" charset="0"/>
              <a:buChar char="•"/>
            </a:pPr>
            <a:endParaRPr lang="en-US" altLang="ja-JP" sz="1800" dirty="0">
              <a:latin typeface="+mj-lt"/>
            </a:endParaRPr>
          </a:p>
          <a:p>
            <a:pPr marL="285750" indent="-285750">
              <a:buFont typeface="Arial" panose="020B0604020202020204" pitchFamily="34" charset="0"/>
              <a:buChar char="•"/>
            </a:pPr>
            <a:r>
              <a:rPr lang="en-US" altLang="ja-JP" sz="1800" dirty="0">
                <a:latin typeface="+mj-lt"/>
              </a:rPr>
              <a:t>Those data have a wide range of quality of service (QoS)</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292080" y="6453336"/>
            <a:ext cx="3851920"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75F1F3A-9FB9-25B7-619D-2EC7714A3993}"/>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Coexistence environment level </a:t>
            </a:r>
            <a:endParaRPr kumimoji="1" lang="ja-JP" altLang="en-US" dirty="0"/>
          </a:p>
        </p:txBody>
      </p:sp>
      <p:sp>
        <p:nvSpPr>
          <p:cNvPr id="2" name="スライド番号プレースホルダー 1">
            <a:extLst>
              <a:ext uri="{FF2B5EF4-FFF2-40B4-BE49-F238E27FC236}">
                <a16:creationId xmlns:a16="http://schemas.microsoft.com/office/drawing/2014/main" id="{8428970F-3EF7-8E59-C9C8-83CE99E571AF}"/>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49FB9963-7F45-7068-D00C-E32B2C0299F0}"/>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A0AB4A8F-AED4-00E2-B5C4-01E5363396F5}"/>
              </a:ext>
            </a:extLst>
          </p:cNvPr>
          <p:cNvSpPr>
            <a:spLocks noGrp="1"/>
          </p:cNvSpPr>
          <p:nvPr>
            <p:ph type="ftr" sz="quarter" idx="3"/>
          </p:nvPr>
        </p:nvSpPr>
        <p:spPr>
          <a:xfrm>
            <a:off x="5220072" y="6475413"/>
            <a:ext cx="3816424" cy="553998"/>
          </a:xfrm>
        </p:spPr>
        <p:txBody>
          <a:bodyPr>
            <a:normAutofit/>
          </a:bodyPr>
          <a:lstStyle/>
          <a:p>
            <a:pPr>
              <a:spcAft>
                <a:spcPts val="600"/>
              </a:spcAft>
            </a:pPr>
            <a:r>
              <a:rPr lang="en-US" altLang="ja-JP" sz="1200">
                <a:solidFill>
                  <a:srgbClr val="000000"/>
                </a:solidFill>
              </a:rPr>
              <a:t>K.Takabayashi (Toyo Univ.), R.Kohno (YNU/YRP-IAI)</a:t>
            </a:r>
          </a:p>
        </p:txBody>
      </p:sp>
      <p:sp>
        <p:nvSpPr>
          <p:cNvPr id="8" name="テキスト ボックス 7">
            <a:extLst>
              <a:ext uri="{FF2B5EF4-FFF2-40B4-BE49-F238E27FC236}">
                <a16:creationId xmlns:a16="http://schemas.microsoft.com/office/drawing/2014/main" id="{7161351F-8EDE-7EF4-8D51-45EBACC6BC90}"/>
              </a:ext>
            </a:extLst>
          </p:cNvPr>
          <p:cNvSpPr txBox="1"/>
          <p:nvPr/>
        </p:nvSpPr>
        <p:spPr>
          <a:xfrm>
            <a:off x="108470" y="5378537"/>
            <a:ext cx="8672264" cy="646331"/>
          </a:xfrm>
          <a:prstGeom prst="rect">
            <a:avLst/>
          </a:prstGeom>
          <a:noFill/>
        </p:spPr>
        <p:txBody>
          <a:bodyPr wrap="square">
            <a:spAutoFit/>
          </a:bodyPr>
          <a:lstStyle/>
          <a:p>
            <a:pPr marL="800100" lvl="1" indent="-342900">
              <a:buFont typeface="Wingdings" panose="05000000000000000000" pitchFamily="2" charset="2"/>
              <a:buChar char="Ø"/>
            </a:pPr>
            <a:r>
              <a:rPr lang="en-US" altLang="ja-JP" sz="1800" dirty="0">
                <a:latin typeface="+mj-lt"/>
                <a:ea typeface="+mj-ea"/>
              </a:rPr>
              <a:t>A hybrid ARQ (HARQ) shall </a:t>
            </a:r>
            <a:r>
              <a:rPr lang="en-US" altLang="ja-JP" dirty="0">
                <a:latin typeface="+mj-lt"/>
                <a:ea typeface="+mj-ea"/>
              </a:rPr>
              <a:t>be</a:t>
            </a:r>
            <a:r>
              <a:rPr lang="en-US" altLang="ja-JP" sz="1800" dirty="0">
                <a:latin typeface="+mj-lt"/>
                <a:ea typeface="+mj-ea"/>
              </a:rPr>
              <a:t> utilized at </a:t>
            </a:r>
            <a:r>
              <a:rPr lang="en-US" altLang="ja-JP" dirty="0">
                <a:latin typeface="+mj-lt"/>
                <a:ea typeface="+mj-ea"/>
              </a:rPr>
              <a:t>the highest </a:t>
            </a:r>
            <a:r>
              <a:rPr lang="en-US" altLang="ja-JP" sz="1800" dirty="0">
                <a:latin typeface="+mj-lt"/>
                <a:ea typeface="+mj-ea"/>
              </a:rPr>
              <a:t>class “7”</a:t>
            </a:r>
          </a:p>
          <a:p>
            <a:pPr marL="800100" lvl="1" indent="-342900">
              <a:buFont typeface="Wingdings" panose="05000000000000000000" pitchFamily="2" charset="2"/>
              <a:buChar char="Ø"/>
            </a:pPr>
            <a:r>
              <a:rPr kumimoji="1" lang="en-US" altLang="ja-JP" dirty="0">
                <a:latin typeface="+mj-lt"/>
                <a:ea typeface="+mj-ea"/>
              </a:rPr>
              <a:t>15.6ma </a:t>
            </a:r>
            <a:r>
              <a:rPr lang="en-US" altLang="ja-JP" dirty="0">
                <a:latin typeface="+mj-lt"/>
                <a:ea typeface="+mj-ea"/>
              </a:rPr>
              <a:t>considers the half-rate BCC and LDPC as an error correcting code</a:t>
            </a:r>
            <a:endParaRPr kumimoji="1" lang="en-US" altLang="ja-JP" sz="1800" dirty="0">
              <a:latin typeface="+mj-lt"/>
              <a:ea typeface="+mj-ea"/>
            </a:endParaRPr>
          </a:p>
        </p:txBody>
      </p:sp>
      <p:graphicFrame>
        <p:nvGraphicFramePr>
          <p:cNvPr id="11" name="表 10">
            <a:extLst>
              <a:ext uri="{FF2B5EF4-FFF2-40B4-BE49-F238E27FC236}">
                <a16:creationId xmlns:a16="http://schemas.microsoft.com/office/drawing/2014/main" id="{632D222F-74FE-1B8B-C060-EB96EE5D2FA5}"/>
              </a:ext>
            </a:extLst>
          </p:cNvPr>
          <p:cNvGraphicFramePr>
            <a:graphicFrameLocks noGrp="1"/>
          </p:cNvGraphicFramePr>
          <p:nvPr>
            <p:extLst>
              <p:ext uri="{D42A27DB-BD31-4B8C-83A1-F6EECF244321}">
                <p14:modId xmlns:p14="http://schemas.microsoft.com/office/powerpoint/2010/main" val="15319104"/>
              </p:ext>
            </p:extLst>
          </p:nvPr>
        </p:nvGraphicFramePr>
        <p:xfrm>
          <a:off x="387714" y="1918156"/>
          <a:ext cx="8384232" cy="3294825"/>
        </p:xfrm>
        <a:graphic>
          <a:graphicData uri="http://schemas.openxmlformats.org/drawingml/2006/table">
            <a:tbl>
              <a:tblPr firstRow="1" firstCol="1" bandRow="1"/>
              <a:tblGrid>
                <a:gridCol w="1512168">
                  <a:extLst>
                    <a:ext uri="{9D8B030D-6E8A-4147-A177-3AD203B41FA5}">
                      <a16:colId xmlns:a16="http://schemas.microsoft.com/office/drawing/2014/main" val="4266941077"/>
                    </a:ext>
                  </a:extLst>
                </a:gridCol>
                <a:gridCol w="6872064">
                  <a:extLst>
                    <a:ext uri="{9D8B030D-6E8A-4147-A177-3AD203B41FA5}">
                      <a16:colId xmlns:a16="http://schemas.microsoft.com/office/drawing/2014/main" val="1498345909"/>
                    </a:ext>
                  </a:extLst>
                </a:gridCol>
              </a:tblGrid>
              <a:tr h="301578">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Coexistence  environment class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US" sz="1600" b="1">
                          <a:solidFill>
                            <a:srgbClr val="000000"/>
                          </a:solidFill>
                          <a:effectLst/>
                          <a:latin typeface="Times New Roman" panose="02020603050405020304" pitchFamily="18" charset="0"/>
                          <a:ea typeface="ＭＳ 明朝" panose="02020609040205080304" pitchFamily="17" charset="-128"/>
                        </a:rPr>
                        <a:t>Environment</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3972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0</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6ma BAN only</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131542"/>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1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1a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428580"/>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2 [1b]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15.6 &amp; 6ma BANs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9485085"/>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3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44699"/>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4 [2a]</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769886"/>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5 [2b]</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non-802.15 UWB systems (ETSI UWB systems)</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90871"/>
                  </a:ext>
                </a:extLst>
              </a:tr>
              <a:tr h="281822">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6 [2c]</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Multiple 6ma BANs &amp;  802.15 UWB &amp; non-802.15 UWB systems (ETSI UWB) </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13527"/>
                  </a:ext>
                </a:extLst>
              </a:tr>
              <a:tr h="590551">
                <a:tc>
                  <a:txBody>
                    <a:bodyPr/>
                    <a:lstStyle/>
                    <a:p>
                      <a:pPr algn="ctr">
                        <a:lnSpc>
                          <a:spcPct val="120000"/>
                        </a:lnSpc>
                        <a:spcBef>
                          <a:spcPts val="200"/>
                        </a:spcBef>
                        <a:spcAft>
                          <a:spcPts val="200"/>
                        </a:spcAft>
                      </a:pPr>
                      <a:r>
                        <a:rPr lang="en-US" sz="1600">
                          <a:solidFill>
                            <a:srgbClr val="000000"/>
                          </a:solidFill>
                          <a:effectLst/>
                          <a:latin typeface="Times New Roman" panose="02020603050405020304" pitchFamily="18" charset="0"/>
                          <a:ea typeface="ＭＳ 明朝" panose="02020609040205080304" pitchFamily="17" charset="-128"/>
                        </a:rPr>
                        <a:t>7</a:t>
                      </a:r>
                      <a:endParaRPr lang="ja-JP" sz="160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20000"/>
                        </a:lnSpc>
                        <a:spcBef>
                          <a:spcPts val="200"/>
                        </a:spcBef>
                        <a:spcAft>
                          <a:spcPts val="200"/>
                        </a:spcAft>
                      </a:pPr>
                      <a:r>
                        <a:rPr lang="en-US" sz="1600" dirty="0">
                          <a:solidFill>
                            <a:srgbClr val="000000"/>
                          </a:solidFill>
                          <a:effectLst/>
                          <a:latin typeface="Times New Roman" panose="02020603050405020304" pitchFamily="18" charset="0"/>
                          <a:ea typeface="ＭＳ 明朝" panose="02020609040205080304" pitchFamily="17" charset="-128"/>
                        </a:rPr>
                        <a:t>Multiple 6ma BANs &amp; non-UWB systems (Wi-Fi &amp; Unlicensed 3GPP) &amp; 802.15 UWB &amp; non-802.15 UWB systems (ETSI UWB)</a:t>
                      </a:r>
                      <a:endParaRPr lang="ja-JP" sz="1600" dirty="0">
                        <a:solidFill>
                          <a:srgbClr val="000000"/>
                        </a:solidFill>
                        <a:effectLst/>
                        <a:latin typeface="Times New Roman" panose="02020603050405020304" pitchFamily="18" charset="0"/>
                        <a:ea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496968"/>
                  </a:ext>
                </a:extLst>
              </a:tr>
            </a:tbl>
          </a:graphicData>
        </a:graphic>
      </p:graphicFrame>
    </p:spTree>
    <p:extLst>
      <p:ext uri="{BB962C8B-B14F-4D97-AF65-F5344CB8AC3E}">
        <p14:creationId xmlns:p14="http://schemas.microsoft.com/office/powerpoint/2010/main" val="458155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5830D090-EF41-4917-3E90-F698ED74EC66}"/>
              </a:ext>
            </a:extLst>
          </p:cNvPr>
          <p:cNvPicPr>
            <a:picLocks noChangeAspect="1"/>
          </p:cNvPicPr>
          <p:nvPr/>
        </p:nvPicPr>
        <p:blipFill>
          <a:blip r:embed="rId2"/>
          <a:stretch>
            <a:fillRect/>
          </a:stretch>
        </p:blipFill>
        <p:spPr>
          <a:xfrm>
            <a:off x="1259632" y="1918156"/>
            <a:ext cx="6507718" cy="2828528"/>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8E3FE1DE-A835-088D-36DC-258674ECA487}"/>
                  </a:ext>
                </a:extLst>
              </p:cNvPr>
              <p:cNvSpPr txBox="1"/>
              <p:nvPr/>
            </p:nvSpPr>
            <p:spPr>
              <a:xfrm>
                <a:off x="467544" y="5066605"/>
                <a:ext cx="8550696" cy="923330"/>
              </a:xfrm>
              <a:prstGeom prst="rect">
                <a:avLst/>
              </a:prstGeom>
              <a:noFill/>
            </p:spPr>
            <p:txBody>
              <a:bodyPr wrap="square">
                <a:spAutoFit/>
              </a:bodyPr>
              <a:lstStyle/>
              <a:p>
                <a:pPr marL="342900" indent="-342900">
                  <a:buFont typeface="+mj-lt"/>
                  <a:buAutoNum type="arabicPeriod"/>
                </a:pP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Firstly, the information bit sequence</a:t>
                </a:r>
                <a:r>
                  <a:rPr lang="en-US" altLang="ja-JP"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altLang="ja-JP" b="1" i="1">
                        <a:effectLst/>
                        <a:latin typeface="Cambria Math" panose="02040503050406030204" pitchFamily="18" charset="0"/>
                        <a:ea typeface="游明朝" panose="02020400000000000000" pitchFamily="18" charset="-128"/>
                        <a:cs typeface="CMSSBX10"/>
                      </a:rPr>
                      <m:t>𝒎</m:t>
                    </m:r>
                  </m:oMath>
                </a14:m>
                <a:r>
                  <a:rPr lang="en-US" altLang="ja-JP" i="1" dirty="0">
                    <a:effectLst/>
                    <a:latin typeface="Times New Roman" panose="02020603050405020304" pitchFamily="18" charset="0"/>
                    <a:ea typeface="游明朝" panose="02020400000000000000" pitchFamily="18" charset="-128"/>
                    <a:cs typeface="Times New Roman" panose="02020603050405020304" pitchFamily="18" charset="0"/>
                  </a:rPr>
                  <a:t>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 encoded by BCC (K=7, R=1/2)</a:t>
                </a:r>
              </a:p>
              <a:p>
                <a:pPr marL="342900" indent="-342900">
                  <a:buFont typeface="+mj-lt"/>
                  <a:buAutoNum type="arabicPeriod"/>
                </a:pPr>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encoded codeword is punctured</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via the punctured matrices as shown in the previous slide, and codeword 1 and 1’ are generated</a:t>
                </a:r>
                <a:endParaRPr kumimoji="1" lang="ja-JP" altLang="en-US"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8E3FE1DE-A835-088D-36DC-258674ECA487}"/>
                  </a:ext>
                </a:extLst>
              </p:cNvPr>
              <p:cNvSpPr txBox="1">
                <a:spLocks noRot="1" noChangeAspect="1" noMove="1" noResize="1" noEditPoints="1" noAdjustHandles="1" noChangeArrowheads="1" noChangeShapeType="1" noTextEdit="1"/>
              </p:cNvSpPr>
              <p:nvPr/>
            </p:nvSpPr>
            <p:spPr>
              <a:xfrm>
                <a:off x="467544" y="5066605"/>
                <a:ext cx="8550696" cy="923330"/>
              </a:xfrm>
              <a:prstGeom prst="rect">
                <a:avLst/>
              </a:prstGeom>
              <a:blipFill>
                <a:blip r:embed="rId3"/>
                <a:stretch>
                  <a:fillRect l="-499" t="-3289" b="-921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356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8" name="図 7">
            <a:extLst>
              <a:ext uri="{FF2B5EF4-FFF2-40B4-BE49-F238E27FC236}">
                <a16:creationId xmlns:a16="http://schemas.microsoft.com/office/drawing/2014/main" id="{38442B87-EBC9-44BF-470F-B2F168340B41}"/>
              </a:ext>
            </a:extLst>
          </p:cNvPr>
          <p:cNvPicPr>
            <a:picLocks noChangeAspect="1"/>
          </p:cNvPicPr>
          <p:nvPr/>
        </p:nvPicPr>
        <p:blipFill>
          <a:blip r:embed="rId2"/>
          <a:stretch>
            <a:fillRect/>
          </a:stretch>
        </p:blipFill>
        <p:spPr>
          <a:xfrm>
            <a:off x="816978" y="1675380"/>
            <a:ext cx="7586244" cy="3514818"/>
          </a:xfrm>
          <a:prstGeom prst="rect">
            <a:avLst/>
          </a:prstGeom>
        </p:spPr>
      </p:pic>
      <p:sp>
        <p:nvSpPr>
          <p:cNvPr id="11" name="テキスト ボックス 10">
            <a:extLst>
              <a:ext uri="{FF2B5EF4-FFF2-40B4-BE49-F238E27FC236}">
                <a16:creationId xmlns:a16="http://schemas.microsoft.com/office/drawing/2014/main" id="{7183C54A-A8EA-97A1-E8BD-78BABB3A02D3}"/>
              </a:ext>
            </a:extLst>
          </p:cNvPr>
          <p:cNvSpPr txBox="1"/>
          <p:nvPr/>
        </p:nvSpPr>
        <p:spPr>
          <a:xfrm>
            <a:off x="372746" y="3222520"/>
            <a:ext cx="4572000" cy="369332"/>
          </a:xfrm>
          <a:prstGeom prst="rect">
            <a:avLst/>
          </a:prstGeom>
          <a:noFill/>
        </p:spPr>
        <p:txBody>
          <a:bodyPr wrap="square">
            <a:spAutoFit/>
          </a:bodyPr>
          <a:lstStyle/>
          <a:p>
            <a:r>
              <a:rPr kumimoji="1" lang="en-US" altLang="ja-JP" dirty="0">
                <a:latin typeface="Times New Roman" panose="02020603050405020304" pitchFamily="18" charset="0"/>
                <a:cs typeface="Times New Roman" panose="02020603050405020304" pitchFamily="18" charset="0"/>
              </a:rPr>
              <a:t>3. The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codeword 1 is transmitted to a receiver</a:t>
            </a:r>
          </a:p>
        </p:txBody>
      </p:sp>
      <p:sp>
        <p:nvSpPr>
          <p:cNvPr id="13" name="テキスト ボックス 12">
            <a:extLst>
              <a:ext uri="{FF2B5EF4-FFF2-40B4-BE49-F238E27FC236}">
                <a16:creationId xmlns:a16="http://schemas.microsoft.com/office/drawing/2014/main" id="{4C9CA46E-1CC4-BB25-2262-49F73CBCE3C9}"/>
              </a:ext>
            </a:extLst>
          </p:cNvPr>
          <p:cNvSpPr txBox="1"/>
          <p:nvPr/>
        </p:nvSpPr>
        <p:spPr>
          <a:xfrm>
            <a:off x="372746" y="5222798"/>
            <a:ext cx="9010107" cy="1200329"/>
          </a:xfrm>
          <a:prstGeom prst="rect">
            <a:avLst/>
          </a:prstGeom>
          <a:noFill/>
        </p:spPr>
        <p:txBody>
          <a:bodyPr wrap="square">
            <a:spAutoFit/>
          </a:bodyPr>
          <a:lstStyle/>
          <a:p>
            <a:r>
              <a:rPr lang="en-US" altLang="ja-JP" dirty="0">
                <a:latin typeface="Times New Roman" panose="02020603050405020304" pitchFamily="18" charset="0"/>
                <a:cs typeface="Times New Roman" panose="02020603050405020304" pitchFamily="18" charset="0"/>
              </a:rPr>
              <a:t>4. If bit errors are detected after decoding the codeword 1, a receiver buffers the transmitted codeword 1, and a transmitter re-sends the codeword 1’ to a receiver</a:t>
            </a:r>
          </a:p>
          <a:p>
            <a:r>
              <a:rPr lang="en-US" altLang="ja-JP"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the receiver, transmitted codeword </a:t>
            </a:r>
            <a:r>
              <a:rPr lang="en-US" altLang="ja-JP"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a buffered codeword 1, and a reconstructed codeword 1 (R=1/2) is generated</a:t>
            </a:r>
            <a:endParaRPr kumimoji="1" lang="en-US" altLang="ja-JP"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98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8C6A7E-C54C-66D9-96AD-F4275CCFE02B}"/>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E5B42EA9-1064-EF64-17A7-11D264BFD68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FE3A7FE4-97E8-2C3D-A400-979F66A9077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E35E8E3E-F8CD-93B0-9707-AEA9AEC92AE1}"/>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7" name="図 6">
            <a:extLst>
              <a:ext uri="{FF2B5EF4-FFF2-40B4-BE49-F238E27FC236}">
                <a16:creationId xmlns:a16="http://schemas.microsoft.com/office/drawing/2014/main" id="{42A2DCE4-D120-50BC-FCA7-2733901BF1E4}"/>
              </a:ext>
            </a:extLst>
          </p:cNvPr>
          <p:cNvPicPr>
            <a:picLocks noChangeAspect="1"/>
          </p:cNvPicPr>
          <p:nvPr/>
        </p:nvPicPr>
        <p:blipFill>
          <a:blip r:embed="rId2"/>
          <a:stretch>
            <a:fillRect/>
          </a:stretch>
        </p:blipFill>
        <p:spPr>
          <a:xfrm>
            <a:off x="1403648" y="1652441"/>
            <a:ext cx="6713698" cy="3199125"/>
          </a:xfrm>
          <a:prstGeom prst="rect">
            <a:avLst/>
          </a:prstGeom>
        </p:spPr>
      </p:pic>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BE7A5F9E-4D6D-3CE8-5020-DFC2EED5E343}"/>
                  </a:ext>
                </a:extLst>
              </p:cNvPr>
              <p:cNvSpPr txBox="1"/>
              <p:nvPr/>
            </p:nvSpPr>
            <p:spPr>
              <a:xfrm>
                <a:off x="339196" y="4905753"/>
                <a:ext cx="8842601" cy="1631216"/>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6. If bit errors are detected after decoding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codeword </a:t>
                </a:r>
                <a:r>
                  <a:rPr lang="en-US" altLang="ja-JP" sz="1600" dirty="0">
                    <a:latin typeface="Times New Roman" panose="02020603050405020304" pitchFamily="18" charset="0"/>
                    <a:cs typeface="Times New Roman" panose="02020603050405020304" pitchFamily="18" charset="0"/>
                  </a:rPr>
                  <a:t>, a receiver buffers the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reconstructed </a:t>
                </a:r>
                <a:r>
                  <a:rPr lang="en-US" altLang="ja-JP" sz="1600" dirty="0">
                    <a:latin typeface="Times New Roman" panose="02020603050405020304" pitchFamily="18" charset="0"/>
                    <a:cs typeface="Times New Roman" panose="02020603050405020304" pitchFamily="18" charset="0"/>
                  </a:rPr>
                  <a:t>codeword 1, and a transmitter re-sends the codeword 1 to a receiver</a:t>
                </a:r>
              </a:p>
              <a:p>
                <a:r>
                  <a:rPr lang="en-US" altLang="ja-JP"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At the receiver, transmitted codeword </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is combined with the buffered reconstructed </a:t>
                </a:r>
                <a:r>
                  <a:rPr lang="en-US" altLang="ja-JP" sz="1600" dirty="0">
                    <a:latin typeface="Times New Roman" panose="02020603050405020304" pitchFamily="18" charset="0"/>
                    <a:cs typeface="Times New Roman" panose="02020603050405020304" pitchFamily="18" charset="0"/>
                  </a:rPr>
                  <a:t>codeword</a:t>
                </a:r>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and a reconstructed codeword 2 (R</a:t>
                </a:r>
                <a:r>
                  <a:rPr lang="en-US" altLang="ja-JP" sz="1600" b="0" dirty="0">
                    <a:solidFill>
                      <a:srgbClr val="000000"/>
                    </a:solidFill>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r>
                      <a:rPr lang="en-US" altLang="ja-JP" sz="1600" b="0" i="1" smtClean="0">
                        <a:solidFill>
                          <a:srgbClr val="000000"/>
                        </a:solidFill>
                        <a:latin typeface="Cambria Math" panose="02040503050406030204" pitchFamily="18" charset="0"/>
                        <a:ea typeface="Cambria Math" panose="02040503050406030204" pitchFamily="18" charset="0"/>
                      </a:rPr>
                      <m:t>≅ </m:t>
                    </m:r>
                  </m:oMath>
                </a14:m>
                <a:r>
                  <a:rPr lang="en-US" altLang="ja-JP"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is generated</a:t>
                </a:r>
                <a:endParaRPr kumimoji="1" lang="en-US" altLang="ja-JP" sz="1600" dirty="0">
                  <a:solidFill>
                    <a:srgbClr val="000000"/>
                  </a:solidFill>
                  <a:latin typeface="Times New Roman" panose="02020603050405020304" pitchFamily="18" charset="0"/>
                  <a:cs typeface="Times New Roman" panose="02020603050405020304" pitchFamily="18" charset="0"/>
                </a:endParaRPr>
              </a:p>
              <a:p>
                <a:r>
                  <a:rPr lang="en-US" altLang="ja-JP" sz="1600" dirty="0">
                    <a:latin typeface="Times New Roman" panose="02020603050405020304" pitchFamily="18" charset="0"/>
                    <a:cs typeface="Times New Roman" panose="02020603050405020304" pitchFamily="18" charset="0"/>
                  </a:rPr>
                  <a:t>8. After that, codeword 1’ and 1 are transmitted alternately, and the receiver reconstructs and decodes low-rate error correcting codes</a:t>
                </a:r>
                <a:endParaRPr kumimoji="1" lang="ja-JP" altLang="en-US" sz="1600" dirty="0">
                  <a:latin typeface="Times New Roman" panose="02020603050405020304" pitchFamily="18" charset="0"/>
                  <a:cs typeface="Times New Roman" panose="02020603050405020304" pitchFamily="18" charset="0"/>
                </a:endParaRPr>
              </a:p>
            </p:txBody>
          </p:sp>
        </mc:Choice>
        <mc:Fallback xmlns="">
          <p:sp>
            <p:nvSpPr>
              <p:cNvPr id="10" name="テキスト ボックス 9">
                <a:extLst>
                  <a:ext uri="{FF2B5EF4-FFF2-40B4-BE49-F238E27FC236}">
                    <a16:creationId xmlns:a16="http://schemas.microsoft.com/office/drawing/2014/main" id="{BE7A5F9E-4D6D-3CE8-5020-DFC2EED5E343}"/>
                  </a:ext>
                </a:extLst>
              </p:cNvPr>
              <p:cNvSpPr txBox="1">
                <a:spLocks noRot="1" noChangeAspect="1" noMove="1" noResize="1" noEditPoints="1" noAdjustHandles="1" noChangeArrowheads="1" noChangeShapeType="1" noTextEdit="1"/>
              </p:cNvSpPr>
              <p:nvPr/>
            </p:nvSpPr>
            <p:spPr>
              <a:xfrm>
                <a:off x="339196" y="4905753"/>
                <a:ext cx="8842601" cy="1631216"/>
              </a:xfrm>
              <a:prstGeom prst="rect">
                <a:avLst/>
              </a:prstGeom>
              <a:blipFill>
                <a:blip r:embed="rId3"/>
                <a:stretch>
                  <a:fillRect l="-414" t="-1124" r="-345" b="-37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30272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BDF2E6-1B0E-FB17-D1E3-14D428D670E7}"/>
              </a:ext>
            </a:extLst>
          </p:cNvPr>
          <p:cNvSpPr>
            <a:spLocks noGrp="1"/>
          </p:cNvSpPr>
          <p:nvPr>
            <p:ph type="title"/>
          </p:nvPr>
        </p:nvSpPr>
        <p:spPr/>
        <p:txBody>
          <a:bodyPr/>
          <a:lstStyle/>
          <a:p>
            <a:r>
              <a:rPr kumimoji="1" lang="en-US" altLang="ja-JP" dirty="0"/>
              <a:t>Hybrid ARQ mechanism (BCC case)</a:t>
            </a:r>
            <a:endParaRPr kumimoji="1" lang="ja-JP" altLang="en-US" dirty="0"/>
          </a:p>
        </p:txBody>
      </p:sp>
      <p:sp>
        <p:nvSpPr>
          <p:cNvPr id="3" name="スライド番号プレースホルダー 2">
            <a:extLst>
              <a:ext uri="{FF2B5EF4-FFF2-40B4-BE49-F238E27FC236}">
                <a16:creationId xmlns:a16="http://schemas.microsoft.com/office/drawing/2014/main" id="{47B3C879-C016-B612-3E41-030442F00450}"/>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111ECE5F-98AD-943F-3CED-A5D1214A724A}"/>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January 2024</a:t>
            </a:r>
          </a:p>
        </p:txBody>
      </p:sp>
      <p:sp>
        <p:nvSpPr>
          <p:cNvPr id="5" name="フッター プレースホルダー 4">
            <a:extLst>
              <a:ext uri="{FF2B5EF4-FFF2-40B4-BE49-F238E27FC236}">
                <a16:creationId xmlns:a16="http://schemas.microsoft.com/office/drawing/2014/main" id="{130D9B53-1BCA-7732-63ED-96B4585D1410}"/>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pic>
        <p:nvPicPr>
          <p:cNvPr id="6" name="図 5">
            <a:extLst>
              <a:ext uri="{FF2B5EF4-FFF2-40B4-BE49-F238E27FC236}">
                <a16:creationId xmlns:a16="http://schemas.microsoft.com/office/drawing/2014/main" id="{21D8F82C-4C27-1410-22F5-95F7E73E4006}"/>
              </a:ext>
            </a:extLst>
          </p:cNvPr>
          <p:cNvPicPr>
            <a:picLocks noChangeAspect="1"/>
          </p:cNvPicPr>
          <p:nvPr/>
        </p:nvPicPr>
        <p:blipFill>
          <a:blip r:embed="rId2"/>
          <a:stretch>
            <a:fillRect/>
          </a:stretch>
        </p:blipFill>
        <p:spPr>
          <a:xfrm>
            <a:off x="323528" y="2010906"/>
            <a:ext cx="5378846" cy="3771287"/>
          </a:xfrm>
          <a:prstGeom prst="rect">
            <a:avLst/>
          </a:prstGeom>
        </p:spPr>
      </p:pic>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15FCD9D2-2A98-0293-D47E-04457F9B7148}"/>
                  </a:ext>
                </a:extLst>
              </p:cNvPr>
              <p:cNvSpPr txBox="1"/>
              <p:nvPr/>
            </p:nvSpPr>
            <p:spPr>
              <a:xfrm>
                <a:off x="5727545" y="1628800"/>
                <a:ext cx="3262114" cy="4737194"/>
              </a:xfrm>
              <a:prstGeom prst="rect">
                <a:avLst/>
              </a:prstGeom>
              <a:noFill/>
            </p:spPr>
            <p:txBody>
              <a:bodyPr wrap="square" rtlCol="0">
                <a:spAutoFit/>
              </a:bodyPr>
              <a:lstStyle/>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𝑖</m:t>
                    </m:r>
                  </m:oMath>
                </a14:m>
                <a:r>
                  <a:rPr kumimoji="1" lang="en-US" altLang="ja-JP" sz="1400" dirty="0">
                    <a:latin typeface="Times New Roman" panose="02020603050405020304" pitchFamily="18" charset="0"/>
                    <a:cs typeface="Times New Roman" panose="02020603050405020304" pitchFamily="18" charset="0"/>
                  </a:rPr>
                  <a:t>: Counter of the number of transmissions, initially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r>
                      <a:rPr kumimoji="1" lang="en-US" altLang="ja-JP" sz="1400" b="0" i="0" smtClean="0">
                        <a:latin typeface="Cambria Math" panose="02040503050406030204" pitchFamily="18" charset="0"/>
                        <a:cs typeface="Times New Roman" panose="02020603050405020304" pitchFamily="18" charset="0"/>
                      </a:rPr>
                      <m:t>=0</m:t>
                    </m:r>
                  </m:oMath>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r>
                      <a:rPr kumimoji="1" lang="en-US" altLang="ja-JP" sz="1400" b="0" i="1" smtClean="0">
                        <a:solidFill>
                          <a:schemeClr val="tx1"/>
                        </a:solidFill>
                        <a:latin typeface="Cambria Math" panose="02040503050406030204" pitchFamily="18" charset="0"/>
                        <a:cs typeface="Times New Roman" panose="02020603050405020304" pitchFamily="18" charset="0"/>
                      </a:rPr>
                      <m:t>𝑞</m:t>
                    </m:r>
                  </m:oMath>
                </a14:m>
                <a:r>
                  <a:rPr kumimoji="1" lang="en-US" altLang="ja-JP" sz="1400" dirty="0">
                    <a:latin typeface="Times New Roman" panose="02020603050405020304" pitchFamily="18" charset="0"/>
                    <a:cs typeface="Times New Roman" panose="02020603050405020304" pitchFamily="18" charset="0"/>
                  </a:rPr>
                  <a:t>: The maximum number of transmissions, user defined</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b="0" i="1" smtClean="0">
                            <a:solidFill>
                              <a:schemeClr val="tx1"/>
                            </a:solidFill>
                            <a:latin typeface="Cambria Math" panose="02040503050406030204" pitchFamily="18" charset="0"/>
                            <a:cs typeface="Times New Roman" panose="02020603050405020304" pitchFamily="18" charset="0"/>
                          </a:rPr>
                        </m:ctrlPr>
                      </m:sSubPr>
                      <m:e>
                        <m:r>
                          <a:rPr kumimoji="1" lang="en-US" altLang="ja-JP" sz="1400" b="0" i="1" smtClean="0">
                            <a:solidFill>
                              <a:schemeClr val="tx1"/>
                            </a:solidFill>
                            <a:latin typeface="Cambria Math" panose="02040503050406030204" pitchFamily="18" charset="0"/>
                            <a:cs typeface="Times New Roman" panose="02020603050405020304" pitchFamily="18" charset="0"/>
                          </a:rPr>
                          <m:t>𝑅</m:t>
                        </m:r>
                      </m:e>
                      <m:sub>
                        <m:r>
                          <a:rPr kumimoji="1" lang="en-US" altLang="ja-JP" sz="1400" b="0" i="1" smtClean="0">
                            <a:solidFill>
                              <a:schemeClr val="tx1"/>
                            </a:solidFill>
                            <a:latin typeface="Cambria Math" panose="02040503050406030204" pitchFamily="18" charset="0"/>
                            <a:cs typeface="Times New Roman" panose="02020603050405020304" pitchFamily="18" charset="0"/>
                          </a:rPr>
                          <m:t>𝑖</m:t>
                        </m:r>
                      </m:sub>
                    </m:sSub>
                  </m:oMath>
                </a14:m>
                <a:r>
                  <a:rPr kumimoji="1" lang="en-US" altLang="ja-JP" sz="1400" dirty="0">
                    <a:latin typeface="Times New Roman" panose="02020603050405020304" pitchFamily="18" charset="0"/>
                    <a:cs typeface="Times New Roman" panose="02020603050405020304" pitchFamily="18" charset="0"/>
                  </a:rPr>
                  <a:t>: Coding rate at the </a:t>
                </a:r>
                <a14:m>
                  <m:oMath xmlns:m="http://schemas.openxmlformats.org/officeDocument/2006/math">
                    <m:r>
                      <a:rPr kumimoji="1" lang="en-US" altLang="ja-JP" sz="1400" i="1">
                        <a:latin typeface="Cambria Math" panose="02040503050406030204" pitchFamily="18" charset="0"/>
                        <a:cs typeface="Times New Roman" panose="02020603050405020304" pitchFamily="18" charset="0"/>
                      </a:rPr>
                      <m:t>𝑖</m:t>
                    </m:r>
                  </m:oMath>
                </a14:m>
                <a:r>
                  <a:rPr kumimoji="1" lang="en-US" altLang="ja-JP" sz="1400" dirty="0" err="1">
                    <a:latin typeface="Times New Roman" panose="02020603050405020304" pitchFamily="18" charset="0"/>
                    <a:cs typeface="Times New Roman" panose="02020603050405020304" pitchFamily="18" charset="0"/>
                  </a:rPr>
                  <a:t>th</a:t>
                </a:r>
                <a:r>
                  <a:rPr kumimoji="1" lang="en-US" altLang="ja-JP" sz="1400" dirty="0">
                    <a:latin typeface="Times New Roman" panose="02020603050405020304" pitchFamily="18" charset="0"/>
                    <a:cs typeface="Times New Roman" panose="02020603050405020304" pitchFamily="18" charset="0"/>
                  </a:rPr>
                  <a:t> transmission</a:t>
                </a:r>
              </a:p>
              <a:p>
                <a:endParaRPr kumimoji="1" lang="en-US" altLang="ja-JP" sz="1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kumimoji="1" lang="en-US" altLang="ja-JP" sz="1400" i="1">
                            <a:latin typeface="Cambria Math" panose="02040503050406030204" pitchFamily="18" charset="0"/>
                            <a:cs typeface="Times New Roman" panose="02020603050405020304" pitchFamily="18" charset="0"/>
                          </a:rPr>
                        </m:ctrlPr>
                      </m:sSubPr>
                      <m:e>
                        <m:r>
                          <a:rPr kumimoji="1" lang="en-US" altLang="ja-JP" sz="1400" i="1">
                            <a:latin typeface="Cambria Math" panose="02040503050406030204" pitchFamily="18" charset="0"/>
                            <a:cs typeface="Times New Roman" panose="02020603050405020304" pitchFamily="18" charset="0"/>
                          </a:rPr>
                          <m:t>𝑅</m:t>
                        </m:r>
                      </m:e>
                      <m:sub>
                        <m:r>
                          <a:rPr kumimoji="1" lang="en-US" altLang="ja-JP" sz="1400" b="0" i="1" smtClean="0">
                            <a:latin typeface="Cambria Math" panose="02040503050406030204" pitchFamily="18" charset="0"/>
                            <a:cs typeface="Times New Roman" panose="02020603050405020304" pitchFamily="18" charset="0"/>
                          </a:rPr>
                          <m:t>1</m:t>
                        </m:r>
                      </m:sub>
                    </m:sSub>
                  </m:oMath>
                </a14:m>
                <a:r>
                  <a:rPr kumimoji="1" lang="en-US" altLang="ja-JP" sz="1400" dirty="0">
                    <a:latin typeface="Times New Roman" panose="02020603050405020304" pitchFamily="18" charset="0"/>
                    <a:cs typeface="Times New Roman" panose="02020603050405020304" pitchFamily="18" charset="0"/>
                  </a:rPr>
                  <a:t> decreases as follows: 8/9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1/2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1/3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1/4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1/5 </a:t>
                </a:r>
                <a:r>
                  <a:rPr kumimoji="1" lang="ja-JP" altLang="en-US" sz="1400" dirty="0">
                    <a:latin typeface="Times New Roman" panose="02020603050405020304" pitchFamily="18" charset="0"/>
                    <a:cs typeface="Times New Roman" panose="02020603050405020304" pitchFamily="18" charset="0"/>
                  </a:rPr>
                  <a:t>→ </a:t>
                </a:r>
                <a:r>
                  <a:rPr kumimoji="1" lang="en-US" altLang="ja-JP" sz="1400" dirty="0">
                    <a:latin typeface="Times New Roman" panose="02020603050405020304" pitchFamily="18" charset="0"/>
                    <a:cs typeface="Times New Roman" panose="02020603050405020304" pitchFamily="18" charset="0"/>
                  </a:rPr>
                  <a:t>…</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The punctured matrices are as follows:</a:t>
                </a: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r>
                              <m:e>
                                <m: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
                        </m:e>
                      </m:d>
                    </m:oMath>
                  </m:oMathPara>
                </a14:m>
                <a:endParaRPr kumimoji="1" lang="en-US" altLang="ja-JP" sz="1400" dirty="0">
                  <a:latin typeface="Times New Roman" panose="02020603050405020304" pitchFamily="18" charset="0"/>
                  <a:cs typeface="Times New Roman" panose="02020603050405020304" pitchFamily="18" charset="0"/>
                </a:endParaRPr>
              </a:p>
              <a:p>
                <a:endParaRPr kumimoji="1" lang="en-US" altLang="ja-JP" sz="1400" dirty="0">
                  <a:latin typeface="Times New Roman" panose="02020603050405020304" pitchFamily="18" charset="0"/>
                  <a:cs typeface="Times New Roman" panose="02020603050405020304" pitchFamily="18" charset="0"/>
                </a:endParaRPr>
              </a:p>
              <a:p>
                <a:r>
                  <a:rPr kumimoji="1" lang="en-US" altLang="ja-JP" sz="1400" dirty="0">
                    <a:latin typeface="Times New Roman" panose="02020603050405020304" pitchFamily="18" charset="0"/>
                    <a:cs typeface="Times New Roman" panose="02020603050405020304" pitchFamily="18" charset="0"/>
                  </a:rPr>
                  <a:t>Codeword 1’</a:t>
                </a:r>
              </a:p>
              <a:p>
                <a:endParaRPr kumimoji="1" lang="en-US" altLang="ja-JP" sz="1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d>
                        <m:dPr>
                          <m:begChr m:val="["/>
                          <m:endChr m:val="]"/>
                          <m:ctrlPr>
                            <a:rPr kumimoji="1" lang="en-US" altLang="ja-JP" sz="1400" i="1" smtClean="0">
                              <a:latin typeface="Cambria Math" panose="02040503050406030204" pitchFamily="18" charset="0"/>
                              <a:cs typeface="Times New Roman" panose="02020603050405020304" pitchFamily="18" charset="0"/>
                            </a:rPr>
                          </m:ctrlPr>
                        </m:dPr>
                        <m:e>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r>
                            <a:rPr kumimoji="1" lang="en-US" altLang="ja-JP" sz="1400" b="0" i="1" smtClean="0">
                              <a:latin typeface="Cambria Math" panose="02040503050406030204" pitchFamily="18" charset="0"/>
                              <a:cs typeface="Times New Roman" panose="02020603050405020304" pitchFamily="18" charset="0"/>
                            </a:rPr>
                            <m:t>    </m:t>
                          </m:r>
                          <m:m>
                            <m:mPr>
                              <m:mcs>
                                <m:mc>
                                  <m:mcPr>
                                    <m:count m:val="2"/>
                                    <m:mcJc m:val="center"/>
                                  </m:mcPr>
                                </m:mc>
                              </m:mcs>
                              <m:ctrlPr>
                                <a:rPr kumimoji="1" lang="en-US" altLang="ja-JP" sz="1400" b="0" i="1" smtClean="0">
                                  <a:latin typeface="Cambria Math" panose="02040503050406030204" pitchFamily="18" charset="0"/>
                                  <a:cs typeface="Times New Roman" panose="02020603050405020304" pitchFamily="18" charset="0"/>
                                </a:rPr>
                              </m:ctrlPr>
                            </m:mPr>
                            <m:mr>
                              <m:e>
                                <m:r>
                                  <m:rPr>
                                    <m:brk m:alnAt="7"/>
                                  </m:rPr>
                                  <a:rPr kumimoji="1" lang="en-US" altLang="ja-JP" sz="1400" b="0" i="1" smtClean="0">
                                    <a:latin typeface="Cambria Math" panose="02040503050406030204" pitchFamily="18" charset="0"/>
                                    <a:cs typeface="Times New Roman" panose="02020603050405020304" pitchFamily="18" charset="0"/>
                                  </a:rPr>
                                  <m:t>0</m:t>
                                </m:r>
                              </m:e>
                              <m:e>
                                <m:r>
                                  <a:rPr kumimoji="1" lang="en-US" altLang="ja-JP" sz="1400" b="0" i="1" smtClean="0">
                                    <a:latin typeface="Cambria Math" panose="02040503050406030204" pitchFamily="18" charset="0"/>
                                    <a:cs typeface="Times New Roman" panose="02020603050405020304" pitchFamily="18" charset="0"/>
                                  </a:rPr>
                                  <m:t>1</m:t>
                                </m:r>
                              </m:e>
                            </m:mr>
                            <m:mr>
                              <m:e>
                                <m:r>
                                  <a:rPr kumimoji="1" lang="en-US" altLang="ja-JP" sz="1400" b="0" i="1" smtClean="0">
                                    <a:latin typeface="Cambria Math" panose="02040503050406030204" pitchFamily="18" charset="0"/>
                                    <a:cs typeface="Times New Roman" panose="02020603050405020304" pitchFamily="18" charset="0"/>
                                  </a:rPr>
                                  <m:t>1</m:t>
                                </m:r>
                              </m:e>
                              <m:e>
                                <m:r>
                                  <a:rPr kumimoji="1" lang="en-US" altLang="ja-JP" sz="1400" b="0" i="1" smtClean="0">
                                    <a:latin typeface="Cambria Math" panose="02040503050406030204" pitchFamily="18" charset="0"/>
                                    <a:cs typeface="Times New Roman" panose="02020603050405020304" pitchFamily="18" charset="0"/>
                                  </a:rPr>
                                  <m:t>0</m:t>
                                </m:r>
                              </m:e>
                            </m:mr>
                          </m:m>
                        </m:e>
                      </m:d>
                    </m:oMath>
                  </m:oMathPara>
                </a14:m>
                <a:endParaRPr kumimoji="1" lang="ja-JP" altLang="en-US" sz="1400" dirty="0">
                  <a:latin typeface="Times New Roman" panose="02020603050405020304" pitchFamily="18" charset="0"/>
                  <a:cs typeface="Times New Roman" panose="02020603050405020304" pitchFamily="18" charset="0"/>
                </a:endParaRPr>
              </a:p>
            </p:txBody>
          </p:sp>
        </mc:Choice>
        <mc:Fallback xmlns="">
          <p:sp>
            <p:nvSpPr>
              <p:cNvPr id="7" name="テキスト ボックス 6">
                <a:extLst>
                  <a:ext uri="{FF2B5EF4-FFF2-40B4-BE49-F238E27FC236}">
                    <a16:creationId xmlns:a16="http://schemas.microsoft.com/office/drawing/2014/main" id="{15FCD9D2-2A98-0293-D47E-04457F9B7148}"/>
                  </a:ext>
                </a:extLst>
              </p:cNvPr>
              <p:cNvSpPr txBox="1">
                <a:spLocks noRot="1" noChangeAspect="1" noMove="1" noResize="1" noEditPoints="1" noAdjustHandles="1" noChangeArrowheads="1" noChangeShapeType="1" noTextEdit="1"/>
              </p:cNvSpPr>
              <p:nvPr/>
            </p:nvSpPr>
            <p:spPr>
              <a:xfrm>
                <a:off x="5727545" y="1628800"/>
                <a:ext cx="3262114" cy="4737194"/>
              </a:xfrm>
              <a:prstGeom prst="rect">
                <a:avLst/>
              </a:prstGeom>
              <a:blipFill>
                <a:blip r:embed="rId3"/>
                <a:stretch>
                  <a:fillRect l="-561" t="-257" r="-186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965771899"/>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5866</TotalTime>
  <Words>1666</Words>
  <Application>Microsoft Office PowerPoint</Application>
  <PresentationFormat>画面に合わせる (4:3)</PresentationFormat>
  <Paragraphs>201</Paragraphs>
  <Slides>15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游ゴシック</vt:lpstr>
      <vt:lpstr>Arial</vt:lpstr>
      <vt:lpstr>Calibri</vt:lpstr>
      <vt:lpstr>Cambria Math</vt:lpstr>
      <vt:lpstr>Times New Roman</vt:lpstr>
      <vt:lpstr>Wingdings</vt:lpstr>
      <vt:lpstr>VLC_Composition_090917</vt:lpstr>
      <vt:lpstr>PowerPoint プレゼンテーション</vt:lpstr>
      <vt:lpstr>Hybrid ARQ Scheme for High QoS Packets in High Class of Coexistence of IEEE 802.15.6ma</vt:lpstr>
      <vt:lpstr>Importance of QoS control </vt:lpstr>
      <vt:lpstr>Error control in current IEEE 802.15.6</vt:lpstr>
      <vt:lpstr>Coexistence environment level </vt:lpstr>
      <vt:lpstr>Hybrid ARQ mechanism (BCC case)</vt:lpstr>
      <vt:lpstr>Hybrid ARQ mechanism (BCC case)</vt:lpstr>
      <vt:lpstr>Hybrid ARQ mechanism (BCC case)</vt:lpstr>
      <vt:lpstr>Hybrid ARQ mechanism (BCC case)</vt:lpstr>
      <vt:lpstr>Concept of Hybrid ARQ mechanism</vt:lpstr>
      <vt:lpstr>Hybrid ARQ mechanism (LDPC case)</vt:lpstr>
      <vt:lpstr>Summary of Concept Tables</vt:lpstr>
      <vt:lpstr>PowerPoint プレゼンテーション</vt:lpstr>
      <vt:lpstr>Two types of cases</vt:lpstr>
      <vt:lpstr>Numerical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636</cp:revision>
  <dcterms:created xsi:type="dcterms:W3CDTF">2014-03-17T07:14:24Z</dcterms:created>
  <dcterms:modified xsi:type="dcterms:W3CDTF">2024-01-16T16:18:15Z</dcterms:modified>
</cp:coreProperties>
</file>