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8"/>
  </p:notesMasterIdLst>
  <p:handoutMasterIdLst>
    <p:handoutMasterId r:id="rId29"/>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2" r:id="rId18"/>
    <p:sldId id="1060" r:id="rId19"/>
    <p:sldId id="1064" r:id="rId20"/>
    <p:sldId id="1065" r:id="rId21"/>
    <p:sldId id="1066" r:id="rId22"/>
    <p:sldId id="1067" r:id="rId23"/>
    <p:sldId id="1061" r:id="rId24"/>
    <p:sldId id="256" r:id="rId25"/>
    <p:sldId id="965" r:id="rId26"/>
    <p:sldId id="985" r:id="rId27"/>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2" d="100"/>
          <a:sy n="102" d="100"/>
        </p:scale>
        <p:origin x="325"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24</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doc.:IEEE802.15-23-0568r3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3/15-23-0585-00-016t-response-to-dcn-550-rev-0.xlsx" TargetMode="External"/><Relationship Id="rId3" Type="http://schemas.openxmlformats.org/officeDocument/2006/relationships/hyperlink" Target="https://mentor.ieee.org/802.15/revise-document?t=9211000040%7F0" TargetMode="External"/><Relationship Id="rId7" Type="http://schemas.openxmlformats.org/officeDocument/2006/relationships/hyperlink" Target="https://mentor.ieee.org/802.15/dcn/23/15-23-0585-01-016t-response-to-dcn-550-rev-0.xlsx" TargetMode="External"/><Relationship Id="rId2" Type="http://schemas.openxmlformats.org/officeDocument/2006/relationships/hyperlink" Target="https://mentor.ieee.org/802.15/dcn/23/15-23-0550-00-016t-preballot-comment-entry-form-juha.xls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586-00-016t-security-response-to-dcn-550-rev-0.xlsx" TargetMode="External"/><Relationship Id="rId5" Type="http://schemas.openxmlformats.org/officeDocument/2006/relationships/hyperlink" Target="https://mentor.ieee.org/802.15/revise-document?t=9196400040%7F1" TargetMode="External"/><Relationship Id="rId4" Type="http://schemas.openxmlformats.org/officeDocument/2006/relationships/hyperlink" Target="https://mentor.ieee.org/802.15/dcn/23/15-23-0543-01-016t-review-comments-on-d0-94.xlsx" TargetMode="External"/><Relationship Id="rId9" Type="http://schemas.openxmlformats.org/officeDocument/2006/relationships/hyperlink" Target="https://mentor.ieee.org/802.15/dcn/23/15-23-0582-00-016t-new-security-doc-for-802-16t-ptmp.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revise-document?t=9242800040%7F2" TargetMode="External"/><Relationship Id="rId2" Type="http://schemas.openxmlformats.org/officeDocument/2006/relationships/hyperlink" Target="https://mentor.ieee.org/802.15/dcn/23/15-23-0582-02-016t-new-security-doc-for-802-16t-ptmp.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highlight>
                  <a:srgbClr val="FFFF00"/>
                </a:highlight>
              </a:rPr>
              <a:t>Wednesday AM1 09:00am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fontScale="85000" lnSpcReduction="20000"/>
          </a:bodyPr>
          <a:lstStyle/>
          <a:p>
            <a:r>
              <a:rPr lang="en-US" dirty="0"/>
              <a:t>Comment Collection 2 on D0.94 conducted in October</a:t>
            </a:r>
          </a:p>
          <a:p>
            <a:pPr lvl="1"/>
            <a:r>
              <a:rPr lang="en-US" dirty="0"/>
              <a:t>All IEEE 802.15 WG Participants,</a:t>
            </a:r>
          </a:p>
          <a:p>
            <a:pPr lvl="1"/>
            <a:r>
              <a:rPr lang="en-US" dirty="0"/>
              <a:t>As discussed at the 2023 IEEE 802.15 September Mtg.  TG16t is conducting a pre letter ballot comment collection on Draft 0.94 prior to initiating WG Letter Ballot. It is inviting all IEEE-SA 802.15 Working Group participants to participate in this process.</a:t>
            </a:r>
          </a:p>
          <a:p>
            <a:pPr lvl="1"/>
            <a:r>
              <a:rPr lang="en-US" dirty="0"/>
              <a:t>The TG16t draft is uploaded to the Workgroup Private area at: https://grouper.ieee.org/groups/802/15/private/Draft/TG16t/P802.16t_D0.94.pdf</a:t>
            </a:r>
          </a:p>
          <a:p>
            <a:pPr lvl="1"/>
            <a:endParaRPr lang="en-US" dirty="0"/>
          </a:p>
          <a:p>
            <a:pPr lvl="1"/>
            <a:r>
              <a:rPr lang="en-US" dirty="0"/>
              <a:t>Voting members may access it using the </a:t>
            </a:r>
            <a:r>
              <a:rPr lang="en-US" dirty="0" err="1"/>
              <a:t>usr</a:t>
            </a:r>
            <a:r>
              <a:rPr lang="en-US" dirty="0"/>
              <a:t> and </a:t>
            </a:r>
            <a:r>
              <a:rPr lang="en-US" dirty="0" err="1"/>
              <a:t>pwd</a:t>
            </a:r>
            <a:r>
              <a:rPr lang="en-US" dirty="0"/>
              <a:t> sent to you for LB197.</a:t>
            </a:r>
          </a:p>
          <a:p>
            <a:pPr lvl="1"/>
            <a:r>
              <a:rPr lang="en-US" dirty="0"/>
              <a:t>A comment submission form to assemble/collect your comments is uploaded to mentor at:  https://mentor.ieee.org/802.15/dcn/23/15-23-0456-00-016t-tg16t-preballot-comment-entry-form.xlsx</a:t>
            </a:r>
          </a:p>
          <a:p>
            <a:pPr lvl="1"/>
            <a:r>
              <a:rPr lang="en-US" dirty="0"/>
              <a:t>As we have planned for a two week comment collection, responses are requested by October 27, 2023, AOE. We plan to begin review of comments by teleconference prior to the November Plenary.   Submissions up to November 10 AOE will still be considered. </a:t>
            </a:r>
          </a:p>
          <a:p>
            <a:r>
              <a:rPr lang="en-US" dirty="0"/>
              <a:t>Comment resolution conducted on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2023 Plenary</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sp>
        <p:nvSpPr>
          <p:cNvPr id="5" name="TextBox 4">
            <a:extLst>
              <a:ext uri="{FF2B5EF4-FFF2-40B4-BE49-F238E27FC236}">
                <a16:creationId xmlns:a16="http://schemas.microsoft.com/office/drawing/2014/main" id="{0222CAA3-6687-35B7-6AFE-159585270902}"/>
              </a:ext>
            </a:extLst>
          </p:cNvPr>
          <p:cNvSpPr txBox="1"/>
          <p:nvPr/>
        </p:nvSpPr>
        <p:spPr>
          <a:xfrm>
            <a:off x="0" y="3657600"/>
            <a:ext cx="1200457" cy="369332"/>
          </a:xfrm>
          <a:prstGeom prst="rect">
            <a:avLst/>
          </a:prstGeom>
          <a:noFill/>
        </p:spPr>
        <p:txBody>
          <a:bodyPr wrap="none" rtlCol="0">
            <a:spAutoFit/>
          </a:bodyPr>
          <a:lstStyle/>
          <a:p>
            <a:r>
              <a:rPr lang="en-US" dirty="0"/>
              <a:t>Comments</a:t>
            </a:r>
          </a:p>
        </p:txBody>
      </p:sp>
      <p:graphicFrame>
        <p:nvGraphicFramePr>
          <p:cNvPr id="10" name="Table 9">
            <a:extLst>
              <a:ext uri="{FF2B5EF4-FFF2-40B4-BE49-F238E27FC236}">
                <a16:creationId xmlns:a16="http://schemas.microsoft.com/office/drawing/2014/main" id="{789E0633-A7EE-E9BF-89AB-6A594C551212}"/>
              </a:ext>
            </a:extLst>
          </p:cNvPr>
          <p:cNvGraphicFramePr>
            <a:graphicFrameLocks noGrp="1"/>
          </p:cNvGraphicFramePr>
          <p:nvPr>
            <p:extLst>
              <p:ext uri="{D42A27DB-BD31-4B8C-83A1-F6EECF244321}">
                <p14:modId xmlns:p14="http://schemas.microsoft.com/office/powerpoint/2010/main" val="4074849551"/>
              </p:ext>
            </p:extLst>
          </p:nvPr>
        </p:nvGraphicFramePr>
        <p:xfrm>
          <a:off x="486063" y="4724829"/>
          <a:ext cx="10515600" cy="1790700"/>
        </p:xfrm>
        <a:graphic>
          <a:graphicData uri="http://schemas.openxmlformats.org/drawingml/2006/table">
            <a:tbl>
              <a:tblPr/>
              <a:tblGrid>
                <a:gridCol w="1168400">
                  <a:extLst>
                    <a:ext uri="{9D8B030D-6E8A-4147-A177-3AD203B41FA5}">
                      <a16:colId xmlns:a16="http://schemas.microsoft.com/office/drawing/2014/main" val="425215828"/>
                    </a:ext>
                  </a:extLst>
                </a:gridCol>
                <a:gridCol w="1168400">
                  <a:extLst>
                    <a:ext uri="{9D8B030D-6E8A-4147-A177-3AD203B41FA5}">
                      <a16:colId xmlns:a16="http://schemas.microsoft.com/office/drawing/2014/main" val="3739169808"/>
                    </a:ext>
                  </a:extLst>
                </a:gridCol>
                <a:gridCol w="1168400">
                  <a:extLst>
                    <a:ext uri="{9D8B030D-6E8A-4147-A177-3AD203B41FA5}">
                      <a16:colId xmlns:a16="http://schemas.microsoft.com/office/drawing/2014/main" val="1171568129"/>
                    </a:ext>
                  </a:extLst>
                </a:gridCol>
                <a:gridCol w="1168400">
                  <a:extLst>
                    <a:ext uri="{9D8B030D-6E8A-4147-A177-3AD203B41FA5}">
                      <a16:colId xmlns:a16="http://schemas.microsoft.com/office/drawing/2014/main" val="3982546065"/>
                    </a:ext>
                  </a:extLst>
                </a:gridCol>
                <a:gridCol w="1168400">
                  <a:extLst>
                    <a:ext uri="{9D8B030D-6E8A-4147-A177-3AD203B41FA5}">
                      <a16:colId xmlns:a16="http://schemas.microsoft.com/office/drawing/2014/main" val="3627594232"/>
                    </a:ext>
                  </a:extLst>
                </a:gridCol>
                <a:gridCol w="1168400">
                  <a:extLst>
                    <a:ext uri="{9D8B030D-6E8A-4147-A177-3AD203B41FA5}">
                      <a16:colId xmlns:a16="http://schemas.microsoft.com/office/drawing/2014/main" val="1499681783"/>
                    </a:ext>
                  </a:extLst>
                </a:gridCol>
                <a:gridCol w="1168400">
                  <a:extLst>
                    <a:ext uri="{9D8B030D-6E8A-4147-A177-3AD203B41FA5}">
                      <a16:colId xmlns:a16="http://schemas.microsoft.com/office/drawing/2014/main" val="4142019891"/>
                    </a:ext>
                  </a:extLst>
                </a:gridCol>
                <a:gridCol w="1168400">
                  <a:extLst>
                    <a:ext uri="{9D8B030D-6E8A-4147-A177-3AD203B41FA5}">
                      <a16:colId xmlns:a16="http://schemas.microsoft.com/office/drawing/2014/main" val="420095433"/>
                    </a:ext>
                  </a:extLst>
                </a:gridCol>
                <a:gridCol w="1168400">
                  <a:extLst>
                    <a:ext uri="{9D8B030D-6E8A-4147-A177-3AD203B41FA5}">
                      <a16:colId xmlns:a16="http://schemas.microsoft.com/office/drawing/2014/main" val="293110437"/>
                    </a:ext>
                  </a:extLst>
                </a:gridCol>
              </a:tblGrid>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dirty="0"/>
                        <a:t>550</a:t>
                      </a:r>
                    </a:p>
                  </a:txBody>
                  <a:tcPr anchor="ctr">
                    <a:lnL>
                      <a:noFill/>
                    </a:lnL>
                    <a:lnR>
                      <a:noFill/>
                    </a:lnR>
                    <a:lnT>
                      <a:noFill/>
                    </a:lnT>
                    <a:lnB>
                      <a:noFill/>
                    </a:lnB>
                  </a:tcPr>
                </a:tc>
                <a:tc>
                  <a:txBody>
                    <a:bodyPr/>
                    <a:lstStyle/>
                    <a:p>
                      <a:r>
                        <a:rPr lang="en-US" sz="1400"/>
                        <a:t>0</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a:t>Juha Juntunen (MCC)</a:t>
                      </a:r>
                    </a:p>
                  </a:txBody>
                  <a:tcPr anchor="ctr">
                    <a:lnL>
                      <a:noFill/>
                    </a:lnL>
                    <a:lnR>
                      <a:noFill/>
                    </a:lnR>
                    <a:lnT>
                      <a:noFill/>
                    </a:lnT>
                    <a:lnB>
                      <a:noFill/>
                    </a:lnB>
                  </a:tcPr>
                </a:tc>
                <a:tc>
                  <a:txBody>
                    <a:bodyPr/>
                    <a:lstStyle/>
                    <a:p>
                      <a:r>
                        <a:rPr lang="en-US" sz="1400"/>
                        <a:t>30-Oct-2023 13:29:52 ET</a:t>
                      </a:r>
                    </a:p>
                  </a:txBody>
                  <a:tcPr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anchor="ctr">
                    <a:lnL>
                      <a:noFill/>
                    </a:lnL>
                    <a:lnR>
                      <a:noFill/>
                    </a:lnR>
                    <a:lnT>
                      <a:noFill/>
                    </a:lnT>
                    <a:lnB>
                      <a:noFill/>
                    </a:lnB>
                  </a:tcPr>
                </a:tc>
                <a:extLst>
                  <a:ext uri="{0D108BD9-81ED-4DB2-BD59-A6C34878D82A}">
                    <a16:rowId xmlns:a16="http://schemas.microsoft.com/office/drawing/2014/main" val="2934653233"/>
                  </a:ext>
                </a:extLst>
              </a:tr>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a:t>543</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dirty="0"/>
                        <a:t>Review Comments on D0.94</a:t>
                      </a:r>
                    </a:p>
                  </a:txBody>
                  <a:tcPr anchor="ctr">
                    <a:lnL>
                      <a:noFill/>
                    </a:lnL>
                    <a:lnR>
                      <a:noFill/>
                    </a:lnR>
                    <a:lnT>
                      <a:noFill/>
                    </a:lnT>
                    <a:lnB>
                      <a:noFill/>
                    </a:lnB>
                  </a:tcPr>
                </a:tc>
                <a:tc>
                  <a:txBody>
                    <a:bodyPr/>
                    <a:lstStyle/>
                    <a:p>
                      <a:r>
                        <a:rPr lang="en-US" sz="1400"/>
                        <a:t>Vishal Kalkundrikar (Ondas)</a:t>
                      </a:r>
                    </a:p>
                  </a:txBody>
                  <a:tcPr anchor="ctr">
                    <a:lnL>
                      <a:noFill/>
                    </a:lnL>
                    <a:lnR>
                      <a:noFill/>
                    </a:lnR>
                    <a:lnT>
                      <a:noFill/>
                    </a:lnT>
                    <a:lnB>
                      <a:noFill/>
                    </a:lnB>
                  </a:tcPr>
                </a:tc>
                <a:tc>
                  <a:txBody>
                    <a:bodyPr/>
                    <a:lstStyle/>
                    <a:p>
                      <a:r>
                        <a:rPr lang="en-US" sz="1400"/>
                        <a:t>30-Oct-2023 10:50:57 ET</a:t>
                      </a:r>
                    </a:p>
                  </a:txBody>
                  <a:tcPr anchor="ctr">
                    <a:lnL>
                      <a:noFill/>
                    </a:lnL>
                    <a:lnR>
                      <a:noFill/>
                    </a:lnR>
                    <a:lnT>
                      <a:noFill/>
                    </a:lnT>
                    <a:lnB>
                      <a:noFill/>
                    </a:lnB>
                  </a:tcPr>
                </a:tc>
                <a:tc>
                  <a:txBody>
                    <a:bodyPr/>
                    <a:lstStyle/>
                    <a:p>
                      <a:r>
                        <a:rPr lang="en-US" sz="1400" dirty="0">
                          <a:hlinkClick r:id="rId4"/>
                        </a:rPr>
                        <a:t>Download</a:t>
                      </a:r>
                      <a:r>
                        <a:rPr lang="en-US" sz="1400" dirty="0"/>
                        <a:t>, </a:t>
                      </a:r>
                      <a:r>
                        <a:rPr lang="en-US" sz="1400" dirty="0">
                          <a:hlinkClick r:id="rId5"/>
                        </a:rPr>
                        <a:t>Revise</a:t>
                      </a:r>
                      <a:endParaRPr lang="en-US" sz="1400" dirty="0"/>
                    </a:p>
                  </a:txBody>
                  <a:tcPr anchor="ctr">
                    <a:lnL>
                      <a:noFill/>
                    </a:lnL>
                    <a:lnR>
                      <a:noFill/>
                    </a:lnR>
                    <a:lnT>
                      <a:noFill/>
                    </a:lnT>
                    <a:lnB>
                      <a:noFill/>
                    </a:lnB>
                  </a:tcPr>
                </a:tc>
                <a:extLst>
                  <a:ext uri="{0D108BD9-81ED-4DB2-BD59-A6C34878D82A}">
                    <a16:rowId xmlns:a16="http://schemas.microsoft.com/office/drawing/2014/main" val="3891833537"/>
                  </a:ext>
                </a:extLst>
              </a:tr>
            </a:tbl>
          </a:graphicData>
        </a:graphic>
      </p:graphicFrame>
      <p:graphicFrame>
        <p:nvGraphicFramePr>
          <p:cNvPr id="4" name="Table 3">
            <a:extLst>
              <a:ext uri="{FF2B5EF4-FFF2-40B4-BE49-F238E27FC236}">
                <a16:creationId xmlns:a16="http://schemas.microsoft.com/office/drawing/2014/main" id="{795B0D51-71BF-006F-17C8-8C6C9CAC0AF8}"/>
              </a:ext>
            </a:extLst>
          </p:cNvPr>
          <p:cNvGraphicFramePr>
            <a:graphicFrameLocks noGrp="1"/>
          </p:cNvGraphicFramePr>
          <p:nvPr>
            <p:extLst>
              <p:ext uri="{D42A27DB-BD31-4B8C-83A1-F6EECF244321}">
                <p14:modId xmlns:p14="http://schemas.microsoft.com/office/powerpoint/2010/main" val="3093551779"/>
              </p:ext>
            </p:extLst>
          </p:nvPr>
        </p:nvGraphicFramePr>
        <p:xfrm>
          <a:off x="257330" y="1587419"/>
          <a:ext cx="11810997" cy="2184481"/>
        </p:xfrm>
        <a:graphic>
          <a:graphicData uri="http://schemas.openxmlformats.org/drawingml/2006/table">
            <a:tbl>
              <a:tblPr/>
              <a:tblGrid>
                <a:gridCol w="1312333">
                  <a:extLst>
                    <a:ext uri="{9D8B030D-6E8A-4147-A177-3AD203B41FA5}">
                      <a16:colId xmlns:a16="http://schemas.microsoft.com/office/drawing/2014/main" val="2954646701"/>
                    </a:ext>
                  </a:extLst>
                </a:gridCol>
                <a:gridCol w="1312333">
                  <a:extLst>
                    <a:ext uri="{9D8B030D-6E8A-4147-A177-3AD203B41FA5}">
                      <a16:colId xmlns:a16="http://schemas.microsoft.com/office/drawing/2014/main" val="772118496"/>
                    </a:ext>
                  </a:extLst>
                </a:gridCol>
                <a:gridCol w="1312333">
                  <a:extLst>
                    <a:ext uri="{9D8B030D-6E8A-4147-A177-3AD203B41FA5}">
                      <a16:colId xmlns:a16="http://schemas.microsoft.com/office/drawing/2014/main" val="980129619"/>
                    </a:ext>
                  </a:extLst>
                </a:gridCol>
                <a:gridCol w="711200">
                  <a:extLst>
                    <a:ext uri="{9D8B030D-6E8A-4147-A177-3AD203B41FA5}">
                      <a16:colId xmlns:a16="http://schemas.microsoft.com/office/drawing/2014/main" val="1140581032"/>
                    </a:ext>
                  </a:extLst>
                </a:gridCol>
                <a:gridCol w="1143000">
                  <a:extLst>
                    <a:ext uri="{9D8B030D-6E8A-4147-A177-3AD203B41FA5}">
                      <a16:colId xmlns:a16="http://schemas.microsoft.com/office/drawing/2014/main" val="2218221211"/>
                    </a:ext>
                  </a:extLst>
                </a:gridCol>
                <a:gridCol w="2082799">
                  <a:extLst>
                    <a:ext uri="{9D8B030D-6E8A-4147-A177-3AD203B41FA5}">
                      <a16:colId xmlns:a16="http://schemas.microsoft.com/office/drawing/2014/main" val="28681888"/>
                    </a:ext>
                  </a:extLst>
                </a:gridCol>
                <a:gridCol w="1312333">
                  <a:extLst>
                    <a:ext uri="{9D8B030D-6E8A-4147-A177-3AD203B41FA5}">
                      <a16:colId xmlns:a16="http://schemas.microsoft.com/office/drawing/2014/main" val="480032449"/>
                    </a:ext>
                  </a:extLst>
                </a:gridCol>
                <a:gridCol w="1312333">
                  <a:extLst>
                    <a:ext uri="{9D8B030D-6E8A-4147-A177-3AD203B41FA5}">
                      <a16:colId xmlns:a16="http://schemas.microsoft.com/office/drawing/2014/main" val="4278198576"/>
                    </a:ext>
                  </a:extLst>
                </a:gridCol>
                <a:gridCol w="1312333">
                  <a:extLst>
                    <a:ext uri="{9D8B030D-6E8A-4147-A177-3AD203B41FA5}">
                      <a16:colId xmlns:a16="http://schemas.microsoft.com/office/drawing/2014/main" val="3456112554"/>
                    </a:ext>
                  </a:extLst>
                </a:gridCol>
              </a:tblGrid>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586</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dirty="0"/>
                        <a:t>TG16t (</a:t>
                      </a:r>
                      <a:r>
                        <a:rPr lang="en-US" sz="1100" dirty="0" err="1"/>
                        <a:t>Lic</a:t>
                      </a:r>
                      <a:r>
                        <a:rPr lang="en-US" sz="1100" dirty="0"/>
                        <a:t>-NB)</a:t>
                      </a:r>
                    </a:p>
                  </a:txBody>
                  <a:tcPr marL="79115" marR="79115" marT="39558" marB="39558" anchor="ctr">
                    <a:lnL>
                      <a:noFill/>
                    </a:lnL>
                    <a:lnR>
                      <a:noFill/>
                    </a:lnR>
                    <a:lnT>
                      <a:noFill/>
                    </a:lnT>
                    <a:lnB>
                      <a:noFill/>
                    </a:lnB>
                  </a:tcPr>
                </a:tc>
                <a:tc>
                  <a:txBody>
                    <a:bodyPr/>
                    <a:lstStyle/>
                    <a:p>
                      <a:r>
                        <a:rPr lang="en-US" sz="1100"/>
                        <a:t>Security Response to DCN 550 Rev 0</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17:27:28 ET</a:t>
                      </a:r>
                    </a:p>
                  </a:txBody>
                  <a:tcPr marL="79115" marR="79115" marT="39558" marB="39558" anchor="ctr">
                    <a:lnL>
                      <a:noFill/>
                    </a:lnL>
                    <a:lnR>
                      <a:noFill/>
                    </a:lnR>
                    <a:lnT>
                      <a:noFill/>
                    </a:lnT>
                    <a:lnB>
                      <a:noFill/>
                    </a:lnB>
                  </a:tcPr>
                </a:tc>
                <a:tc>
                  <a:txBody>
                    <a:bodyPr/>
                    <a:lstStyle/>
                    <a:p>
                      <a:r>
                        <a:rPr lang="en-US" sz="1100">
                          <a:hlinkClick r:id="rId6"/>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958974158"/>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1</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17:19:05 ET</a:t>
                      </a:r>
                    </a:p>
                  </a:txBody>
                  <a:tcPr marL="79115" marR="79115" marT="39558" marB="39558" anchor="ctr">
                    <a:lnL>
                      <a:noFill/>
                    </a:lnL>
                    <a:lnR>
                      <a:noFill/>
                    </a:lnR>
                    <a:lnT>
                      <a:noFill/>
                    </a:lnT>
                    <a:lnB>
                      <a:noFill/>
                    </a:lnB>
                  </a:tcPr>
                </a:tc>
                <a:tc>
                  <a:txBody>
                    <a:bodyPr/>
                    <a:lstStyle/>
                    <a:p>
                      <a:r>
                        <a:rPr lang="en-US" sz="1100">
                          <a:hlinkClick r:id="rId7"/>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004913013"/>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17:05:43 ET</a:t>
                      </a:r>
                    </a:p>
                  </a:txBody>
                  <a:tcPr marL="79115" marR="79115" marT="39558" marB="39558" anchor="ctr">
                    <a:lnL>
                      <a:noFill/>
                    </a:lnL>
                    <a:lnR>
                      <a:noFill/>
                    </a:lnR>
                    <a:lnT>
                      <a:noFill/>
                    </a:lnT>
                    <a:lnB>
                      <a:noFill/>
                    </a:lnB>
                  </a:tcPr>
                </a:tc>
                <a:tc>
                  <a:txBody>
                    <a:bodyPr/>
                    <a:lstStyle/>
                    <a:p>
                      <a:r>
                        <a:rPr lang="en-US" sz="1100">
                          <a:hlinkClick r:id="rId8"/>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517903101"/>
                  </a:ext>
                </a:extLst>
              </a:tr>
              <a:tr h="635659">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582</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New Security doc for 802.16t PtMP</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14:47:55 ET</a:t>
                      </a:r>
                    </a:p>
                  </a:txBody>
                  <a:tcPr marL="79115" marR="79115" marT="39558" marB="39558" anchor="ctr">
                    <a:lnL>
                      <a:noFill/>
                    </a:lnL>
                    <a:lnR>
                      <a:noFill/>
                    </a:lnR>
                    <a:lnT>
                      <a:noFill/>
                    </a:lnT>
                    <a:lnB>
                      <a:noFill/>
                    </a:lnB>
                  </a:tcPr>
                </a:tc>
                <a:tc>
                  <a:txBody>
                    <a:bodyPr/>
                    <a:lstStyle/>
                    <a:p>
                      <a:r>
                        <a:rPr lang="en-US" sz="1100" dirty="0">
                          <a:hlinkClick r:id="rId9"/>
                        </a:rPr>
                        <a:t>Download</a:t>
                      </a:r>
                      <a:endParaRPr lang="en-US" sz="1100" dirty="0"/>
                    </a:p>
                  </a:txBody>
                  <a:tcPr marL="79115" marR="79115" marT="39558" marB="39558" anchor="ctr">
                    <a:lnL>
                      <a:noFill/>
                    </a:lnL>
                    <a:lnR>
                      <a:noFill/>
                    </a:lnR>
                    <a:lnT>
                      <a:noFill/>
                    </a:lnT>
                    <a:lnB>
                      <a:noFill/>
                    </a:lnB>
                  </a:tcPr>
                </a:tc>
                <a:extLst>
                  <a:ext uri="{0D108BD9-81ED-4DB2-BD59-A6C34878D82A}">
                    <a16:rowId xmlns:a16="http://schemas.microsoft.com/office/drawing/2014/main" val="202177501"/>
                  </a:ext>
                </a:extLst>
              </a:tr>
            </a:tbl>
          </a:graphicData>
        </a:graphic>
      </p:graphicFrame>
      <p:graphicFrame>
        <p:nvGraphicFramePr>
          <p:cNvPr id="6" name="Table 5">
            <a:extLst>
              <a:ext uri="{FF2B5EF4-FFF2-40B4-BE49-F238E27FC236}">
                <a16:creationId xmlns:a16="http://schemas.microsoft.com/office/drawing/2014/main" id="{35598488-8B5F-15AC-5628-167709930196}"/>
              </a:ext>
            </a:extLst>
          </p:cNvPr>
          <p:cNvGraphicFramePr>
            <a:graphicFrameLocks noGrp="1"/>
          </p:cNvGraphicFramePr>
          <p:nvPr>
            <p:extLst>
              <p:ext uri="{D42A27DB-BD31-4B8C-83A1-F6EECF244321}">
                <p14:modId xmlns:p14="http://schemas.microsoft.com/office/powerpoint/2010/main" val="258123727"/>
              </p:ext>
            </p:extLst>
          </p:nvPr>
        </p:nvGraphicFramePr>
        <p:xfrm>
          <a:off x="486063" y="3667897"/>
          <a:ext cx="11448605" cy="1188720"/>
        </p:xfrm>
        <a:graphic>
          <a:graphicData uri="http://schemas.openxmlformats.org/drawingml/2006/table">
            <a:tbl>
              <a:tblPr/>
              <a:tblGrid>
                <a:gridCol w="1635515">
                  <a:extLst>
                    <a:ext uri="{9D8B030D-6E8A-4147-A177-3AD203B41FA5}">
                      <a16:colId xmlns:a16="http://schemas.microsoft.com/office/drawing/2014/main" val="1808150737"/>
                    </a:ext>
                  </a:extLst>
                </a:gridCol>
                <a:gridCol w="1635515">
                  <a:extLst>
                    <a:ext uri="{9D8B030D-6E8A-4147-A177-3AD203B41FA5}">
                      <a16:colId xmlns:a16="http://schemas.microsoft.com/office/drawing/2014/main" val="916375176"/>
                    </a:ext>
                  </a:extLst>
                </a:gridCol>
                <a:gridCol w="1635515">
                  <a:extLst>
                    <a:ext uri="{9D8B030D-6E8A-4147-A177-3AD203B41FA5}">
                      <a16:colId xmlns:a16="http://schemas.microsoft.com/office/drawing/2014/main" val="4066253466"/>
                    </a:ext>
                  </a:extLst>
                </a:gridCol>
                <a:gridCol w="1635515">
                  <a:extLst>
                    <a:ext uri="{9D8B030D-6E8A-4147-A177-3AD203B41FA5}">
                      <a16:colId xmlns:a16="http://schemas.microsoft.com/office/drawing/2014/main" val="3324089244"/>
                    </a:ext>
                  </a:extLst>
                </a:gridCol>
                <a:gridCol w="1635515">
                  <a:extLst>
                    <a:ext uri="{9D8B030D-6E8A-4147-A177-3AD203B41FA5}">
                      <a16:colId xmlns:a16="http://schemas.microsoft.com/office/drawing/2014/main" val="3702700690"/>
                    </a:ext>
                  </a:extLst>
                </a:gridCol>
                <a:gridCol w="1635515">
                  <a:extLst>
                    <a:ext uri="{9D8B030D-6E8A-4147-A177-3AD203B41FA5}">
                      <a16:colId xmlns:a16="http://schemas.microsoft.com/office/drawing/2014/main" val="1750575505"/>
                    </a:ext>
                  </a:extLst>
                </a:gridCol>
                <a:gridCol w="1635515">
                  <a:extLst>
                    <a:ext uri="{9D8B030D-6E8A-4147-A177-3AD203B41FA5}">
                      <a16:colId xmlns:a16="http://schemas.microsoft.com/office/drawing/2014/main" val="1517525583"/>
                    </a:ext>
                  </a:extLst>
                </a:gridCol>
              </a:tblGrid>
              <a:tr h="1188720">
                <a:tc>
                  <a:txBody>
                    <a:bodyPr/>
                    <a:lstStyle/>
                    <a:p>
                      <a:r>
                        <a:rPr lang="en-US" sz="1400"/>
                        <a:t>13-Nov-2023 ET</a:t>
                      </a:r>
                    </a:p>
                  </a:txBody>
                  <a:tcPr anchor="ctr">
                    <a:lnL>
                      <a:noFill/>
                    </a:lnL>
                    <a:lnR>
                      <a:noFill/>
                    </a:lnR>
                    <a:lnT>
                      <a:noFill/>
                    </a:lnT>
                    <a:lnB>
                      <a:noFill/>
                    </a:lnB>
                  </a:tcPr>
                </a:tc>
                <a:tc>
                  <a:txBody>
                    <a:bodyPr/>
                    <a:lstStyle/>
                    <a:p>
                      <a:r>
                        <a:rPr lang="en-US" sz="1400" dirty="0"/>
                        <a:t>2023</a:t>
                      </a:r>
                    </a:p>
                  </a:txBody>
                  <a:tcPr anchor="ctr">
                    <a:lnL>
                      <a:noFill/>
                    </a:lnL>
                    <a:lnR>
                      <a:noFill/>
                    </a:lnR>
                    <a:lnT>
                      <a:noFill/>
                    </a:lnT>
                    <a:lnB>
                      <a:noFill/>
                    </a:lnB>
                  </a:tcPr>
                </a:tc>
                <a:tc>
                  <a:txBody>
                    <a:bodyPr/>
                    <a:lstStyle/>
                    <a:p>
                      <a:r>
                        <a:rPr lang="en-US" sz="1400"/>
                        <a:t>550</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dirty="0"/>
                        <a:t>Juha Juntunen (MCC)</a:t>
                      </a:r>
                    </a:p>
                  </a:txBody>
                  <a:tcPr anchor="ctr">
                    <a:lnL>
                      <a:noFill/>
                    </a:lnL>
                    <a:lnR>
                      <a:noFill/>
                    </a:lnR>
                    <a:lnT>
                      <a:noFill/>
                    </a:lnT>
                    <a:lnB>
                      <a:noFill/>
                    </a:lnB>
                  </a:tcPr>
                </a:tc>
                <a:extLst>
                  <a:ext uri="{0D108BD9-81ED-4DB2-BD59-A6C34878D82A}">
                    <a16:rowId xmlns:a16="http://schemas.microsoft.com/office/drawing/2014/main" val="406602147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 from September</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a:xfrm>
            <a:off x="838200" y="1371600"/>
            <a:ext cx="10515600" cy="4805363"/>
          </a:xfrm>
        </p:spPr>
        <p:txBody>
          <a:bodyPr>
            <a:normAutofit fontScale="55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a:p>
            <a:endParaRPr lang="en-US" dirty="0"/>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7770-45DC-2E23-C169-473E21248311}"/>
              </a:ext>
            </a:extLst>
          </p:cNvPr>
          <p:cNvSpPr>
            <a:spLocks noGrp="1"/>
          </p:cNvSpPr>
          <p:nvPr>
            <p:ph type="title"/>
          </p:nvPr>
        </p:nvSpPr>
        <p:spPr/>
        <p:txBody>
          <a:bodyPr>
            <a:normAutofit fontScale="90000"/>
          </a:bodyPr>
          <a:lstStyle/>
          <a:p>
            <a:r>
              <a:rPr lang="en-US" dirty="0"/>
              <a:t>September - Contribution 15-23-0444-01-016t-802-16t-ptmp-security-changes.docx</a:t>
            </a:r>
          </a:p>
        </p:txBody>
      </p:sp>
      <p:sp>
        <p:nvSpPr>
          <p:cNvPr id="3" name="Content Placeholder 2">
            <a:extLst>
              <a:ext uri="{FF2B5EF4-FFF2-40B4-BE49-F238E27FC236}">
                <a16:creationId xmlns:a16="http://schemas.microsoft.com/office/drawing/2014/main" id="{A4428335-A22F-1454-42E4-C4BECFF2F657}"/>
              </a:ext>
            </a:extLst>
          </p:cNvPr>
          <p:cNvSpPr>
            <a:spLocks noGrp="1"/>
          </p:cNvSpPr>
          <p:nvPr>
            <p:ph idx="1"/>
          </p:nvPr>
        </p:nvSpPr>
        <p:spPr/>
        <p:txBody>
          <a:bodyPr/>
          <a:lstStyle/>
          <a:p>
            <a:r>
              <a:rPr lang="en-US" dirty="0"/>
              <a:t>Insert sentence:</a:t>
            </a:r>
          </a:p>
          <a:p>
            <a:pPr lvl="1"/>
            <a:r>
              <a:rPr lang="en-US" dirty="0"/>
              <a:t>When the </a:t>
            </a:r>
            <a:r>
              <a:rPr lang="en-US" dirty="0" err="1"/>
              <a:t>WirelessMAN</a:t>
            </a:r>
            <a:r>
              <a:rPr lang="en-US" dirty="0"/>
              <a:t>-NB PHY is used, one of the following shall be used for security. </a:t>
            </a:r>
          </a:p>
          <a:p>
            <a:pPr lvl="2"/>
            <a:r>
              <a:rPr lang="en-US" dirty="0"/>
              <a:t>PKMV2</a:t>
            </a:r>
          </a:p>
          <a:p>
            <a:pPr lvl="2"/>
            <a:r>
              <a:rPr lang="en-US" dirty="0"/>
              <a:t>…</a:t>
            </a:r>
          </a:p>
          <a:p>
            <a:pPr lvl="2"/>
            <a:r>
              <a:rPr lang="en-US" dirty="0"/>
              <a:t>…</a:t>
            </a:r>
          </a:p>
          <a:p>
            <a:pPr lvl="2"/>
            <a:endParaRPr lang="en-US" dirty="0"/>
          </a:p>
          <a:p>
            <a:pPr marL="914400" lvl="2" indent="0">
              <a:buNone/>
            </a:pPr>
            <a:endParaRPr lang="en-US" dirty="0"/>
          </a:p>
        </p:txBody>
      </p:sp>
      <p:sp>
        <p:nvSpPr>
          <p:cNvPr id="4" name="Date Placeholder 3">
            <a:extLst>
              <a:ext uri="{FF2B5EF4-FFF2-40B4-BE49-F238E27FC236}">
                <a16:creationId xmlns:a16="http://schemas.microsoft.com/office/drawing/2014/main" id="{356E12F4-2E59-0FEB-F8F3-49CCCB65251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F6490094-BADE-F126-3B05-A3491D74B5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E6BCDA4-3577-D358-0773-343ADC21644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55095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7546-B4C4-F5BB-5E6C-F2322714B18B}"/>
              </a:ext>
            </a:extLst>
          </p:cNvPr>
          <p:cNvSpPr>
            <a:spLocks noGrp="1"/>
          </p:cNvSpPr>
          <p:nvPr>
            <p:ph type="title"/>
          </p:nvPr>
        </p:nvSpPr>
        <p:spPr/>
        <p:txBody>
          <a:bodyPr/>
          <a:lstStyle/>
          <a:p>
            <a:r>
              <a:rPr lang="en-US" dirty="0"/>
              <a:t>Tuesday PM2 discussion	</a:t>
            </a:r>
          </a:p>
        </p:txBody>
      </p:sp>
      <p:sp>
        <p:nvSpPr>
          <p:cNvPr id="3" name="Content Placeholder 2">
            <a:extLst>
              <a:ext uri="{FF2B5EF4-FFF2-40B4-BE49-F238E27FC236}">
                <a16:creationId xmlns:a16="http://schemas.microsoft.com/office/drawing/2014/main" id="{CE0F591D-2BFB-207F-3676-93695D4ABFD9}"/>
              </a:ext>
            </a:extLst>
          </p:cNvPr>
          <p:cNvSpPr>
            <a:spLocks noGrp="1"/>
          </p:cNvSpPr>
          <p:nvPr>
            <p:ph idx="1"/>
          </p:nvPr>
        </p:nvSpPr>
        <p:spPr/>
        <p:txBody>
          <a:bodyPr/>
          <a:lstStyle/>
          <a:p>
            <a:r>
              <a:rPr lang="en-US" dirty="0"/>
              <a:t>Resolved comments through 66.</a:t>
            </a:r>
          </a:p>
          <a:p>
            <a:r>
              <a:rPr lang="en-US" dirty="0"/>
              <a:t>Uploaded 15-23-0585-02-016t-response-to-dcn-550-rev-0.xlsx</a:t>
            </a:r>
          </a:p>
          <a:p>
            <a:endParaRPr lang="en-US" dirty="0"/>
          </a:p>
        </p:txBody>
      </p:sp>
      <p:sp>
        <p:nvSpPr>
          <p:cNvPr id="4" name="Date Placeholder 3">
            <a:extLst>
              <a:ext uri="{FF2B5EF4-FFF2-40B4-BE49-F238E27FC236}">
                <a16:creationId xmlns:a16="http://schemas.microsoft.com/office/drawing/2014/main" id="{FE79D46B-18E8-6B66-CFB0-E68394F0691B}"/>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5508C178-6CBD-FF7E-C13C-24AAF202685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CFD770D-C201-7C70-1B34-34E6521B493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82492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err="1"/>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E1DC3-E403-588F-2B83-872A2C5B4457}"/>
              </a:ext>
            </a:extLst>
          </p:cNvPr>
          <p:cNvSpPr>
            <a:spLocks noGrp="1"/>
          </p:cNvSpPr>
          <p:nvPr>
            <p:ph type="title"/>
          </p:nvPr>
        </p:nvSpPr>
        <p:spPr/>
        <p:txBody>
          <a:bodyPr/>
          <a:lstStyle/>
          <a:p>
            <a:r>
              <a:rPr lang="en-US" dirty="0"/>
              <a:t>Presentation of contributions</a:t>
            </a:r>
          </a:p>
        </p:txBody>
      </p:sp>
      <p:sp>
        <p:nvSpPr>
          <p:cNvPr id="3" name="Content Placeholder 2">
            <a:extLst>
              <a:ext uri="{FF2B5EF4-FFF2-40B4-BE49-F238E27FC236}">
                <a16:creationId xmlns:a16="http://schemas.microsoft.com/office/drawing/2014/main" id="{06E1B6F7-87D8-D301-A6EA-900CD756505F}"/>
              </a:ext>
            </a:extLst>
          </p:cNvPr>
          <p:cNvSpPr>
            <a:spLocks noGrp="1"/>
          </p:cNvSpPr>
          <p:nvPr>
            <p:ph idx="1"/>
          </p:nvPr>
        </p:nvSpPr>
        <p:spPr/>
        <p:txBody>
          <a:bodyPr/>
          <a:lstStyle/>
          <a:p>
            <a:r>
              <a:rPr lang="en-US" dirty="0"/>
              <a:t>Wednesday AM1</a:t>
            </a:r>
          </a:p>
          <a:p>
            <a:r>
              <a:rPr lang="en-US" dirty="0"/>
              <a:t>15-23-0595-00-016t-ptmp-security-presentation</a:t>
            </a:r>
          </a:p>
          <a:p>
            <a:r>
              <a:rPr lang="en-US" dirty="0"/>
              <a:t>15-23-0582-00-016t-new-security-doc-for-802-16t-ptmp</a:t>
            </a:r>
          </a:p>
          <a:p>
            <a:endParaRPr lang="en-US" dirty="0"/>
          </a:p>
          <a:p>
            <a:r>
              <a:rPr lang="en-US" dirty="0"/>
              <a:t>Discussion</a:t>
            </a:r>
          </a:p>
          <a:p>
            <a:pPr lvl="1"/>
            <a:r>
              <a:rPr lang="en-US" dirty="0"/>
              <a:t>582 needs diagrams and figures showing message flow. </a:t>
            </a:r>
          </a:p>
          <a:p>
            <a:endParaRPr lang="en-US" dirty="0"/>
          </a:p>
        </p:txBody>
      </p:sp>
      <p:sp>
        <p:nvSpPr>
          <p:cNvPr id="4" name="Date Placeholder 3">
            <a:extLst>
              <a:ext uri="{FF2B5EF4-FFF2-40B4-BE49-F238E27FC236}">
                <a16:creationId xmlns:a16="http://schemas.microsoft.com/office/drawing/2014/main" id="{2A1EFFBE-6388-3FB3-7725-4520F944E561}"/>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1918B579-CA7A-63F8-458A-169BADA8D21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DF24C08-A151-5DEC-531B-7A0F3AB0A0F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568941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D02B-1E92-93D7-8DA9-9EECE93EEA0C}"/>
              </a:ext>
            </a:extLst>
          </p:cNvPr>
          <p:cNvSpPr>
            <a:spLocks noGrp="1"/>
          </p:cNvSpPr>
          <p:nvPr>
            <p:ph type="title"/>
          </p:nvPr>
        </p:nvSpPr>
        <p:spPr/>
        <p:txBody>
          <a:bodyPr/>
          <a:lstStyle/>
          <a:p>
            <a:r>
              <a:rPr lang="en-US" dirty="0"/>
              <a:t>Comment resolution (Wednesday PM1)</a:t>
            </a:r>
          </a:p>
        </p:txBody>
      </p:sp>
      <p:sp>
        <p:nvSpPr>
          <p:cNvPr id="3" name="Content Placeholder 2">
            <a:extLst>
              <a:ext uri="{FF2B5EF4-FFF2-40B4-BE49-F238E27FC236}">
                <a16:creationId xmlns:a16="http://schemas.microsoft.com/office/drawing/2014/main" id="{CC6FF1D5-19E2-9AA2-A1A2-33D72B03DEDA}"/>
              </a:ext>
            </a:extLst>
          </p:cNvPr>
          <p:cNvSpPr>
            <a:spLocks noGrp="1"/>
          </p:cNvSpPr>
          <p:nvPr>
            <p:ph idx="1"/>
          </p:nvPr>
        </p:nvSpPr>
        <p:spPr/>
        <p:txBody>
          <a:bodyPr/>
          <a:lstStyle/>
          <a:p>
            <a:r>
              <a:rPr lang="en-US" dirty="0"/>
              <a:t>Completed - Consolidated comment resolutions in 603r0</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6ADC8B29-40D6-B908-301F-E35BE0F9FB35}"/>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2B4174A6-40A8-12C3-69F8-0AF2FD1A4C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4F79D-AA56-7682-C263-8D3B216611C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0314969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D02B-1E92-93D7-8DA9-9EECE93EEA0C}"/>
              </a:ext>
            </a:extLst>
          </p:cNvPr>
          <p:cNvSpPr>
            <a:spLocks noGrp="1"/>
          </p:cNvSpPr>
          <p:nvPr>
            <p:ph type="title"/>
          </p:nvPr>
        </p:nvSpPr>
        <p:spPr/>
        <p:txBody>
          <a:bodyPr/>
          <a:lstStyle/>
          <a:p>
            <a:r>
              <a:rPr lang="en-US" dirty="0"/>
              <a:t>Contribution (Thursday AM2)</a:t>
            </a:r>
          </a:p>
        </p:txBody>
      </p:sp>
      <p:sp>
        <p:nvSpPr>
          <p:cNvPr id="3" name="Content Placeholder 2">
            <a:extLst>
              <a:ext uri="{FF2B5EF4-FFF2-40B4-BE49-F238E27FC236}">
                <a16:creationId xmlns:a16="http://schemas.microsoft.com/office/drawing/2014/main" id="{CC6FF1D5-19E2-9AA2-A1A2-33D72B03DEDA}"/>
              </a:ext>
            </a:extLst>
          </p:cNvPr>
          <p:cNvSpPr>
            <a:spLocks noGrp="1"/>
          </p:cNvSpPr>
          <p:nvPr>
            <p:ph idx="1"/>
          </p:nvPr>
        </p:nvSpPr>
        <p:spPr>
          <a:xfrm>
            <a:off x="685800" y="4114800"/>
            <a:ext cx="10668000" cy="2133600"/>
          </a:xfrm>
        </p:spPr>
        <p:txBody>
          <a:bodyPr>
            <a:normAutofit fontScale="92500" lnSpcReduction="20000"/>
          </a:bodyPr>
          <a:lstStyle/>
          <a:p>
            <a:r>
              <a:rPr lang="en-US" dirty="0"/>
              <a:t>15-23-0603-01-016t-consolidated-comment-resolutions-for-16t-comment-collection-2.xlsx    comment resolutions applied to draft</a:t>
            </a:r>
          </a:p>
          <a:p>
            <a:r>
              <a:rPr lang="en-US" dirty="0"/>
              <a:t>15-23-0582-03-016t-new-security-doc-for-802-16t-ptmp.docx uploaded as text changes to apply to draft. </a:t>
            </a:r>
          </a:p>
          <a:p>
            <a:r>
              <a:rPr lang="en-US" dirty="0"/>
              <a:t>15-23-0611-00-016t-Comments-response.docx uploaded as text changes to apply to draft. </a:t>
            </a:r>
          </a:p>
        </p:txBody>
      </p:sp>
      <p:sp>
        <p:nvSpPr>
          <p:cNvPr id="4" name="Date Placeholder 3">
            <a:extLst>
              <a:ext uri="{FF2B5EF4-FFF2-40B4-BE49-F238E27FC236}">
                <a16:creationId xmlns:a16="http://schemas.microsoft.com/office/drawing/2014/main" id="{6ADC8B29-40D6-B908-301F-E35BE0F9FB35}"/>
              </a:ext>
            </a:extLst>
          </p:cNvPr>
          <p:cNvSpPr>
            <a:spLocks noGrp="1"/>
          </p:cNvSpPr>
          <p:nvPr>
            <p:ph type="dt" sz="half" idx="10"/>
          </p:nvPr>
        </p:nvSpPr>
        <p:spPr/>
        <p:txBody>
          <a:bodyPr/>
          <a:lstStyle/>
          <a:p>
            <a:r>
              <a:rPr lang="en-US"/>
              <a:t>Nov_2023</a:t>
            </a:r>
            <a:endParaRPr lang="en-US" dirty="0"/>
          </a:p>
        </p:txBody>
      </p:sp>
      <p:sp>
        <p:nvSpPr>
          <p:cNvPr id="5" name="Footer Placeholder 4">
            <a:extLst>
              <a:ext uri="{FF2B5EF4-FFF2-40B4-BE49-F238E27FC236}">
                <a16:creationId xmlns:a16="http://schemas.microsoft.com/office/drawing/2014/main" id="{2B4174A6-40A8-12C3-69F8-0AF2FD1A4CF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A04F79D-AA56-7682-C263-8D3B216611C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graphicFrame>
        <p:nvGraphicFramePr>
          <p:cNvPr id="7" name="Table 6">
            <a:extLst>
              <a:ext uri="{FF2B5EF4-FFF2-40B4-BE49-F238E27FC236}">
                <a16:creationId xmlns:a16="http://schemas.microsoft.com/office/drawing/2014/main" id="{5A302B00-78F2-8885-AF45-5DB20D731B82}"/>
              </a:ext>
            </a:extLst>
          </p:cNvPr>
          <p:cNvGraphicFramePr>
            <a:graphicFrameLocks noGrp="1"/>
          </p:cNvGraphicFramePr>
          <p:nvPr>
            <p:extLst>
              <p:ext uri="{D42A27DB-BD31-4B8C-83A1-F6EECF244321}">
                <p14:modId xmlns:p14="http://schemas.microsoft.com/office/powerpoint/2010/main" val="1896777179"/>
              </p:ext>
            </p:extLst>
          </p:nvPr>
        </p:nvGraphicFramePr>
        <p:xfrm>
          <a:off x="1143000" y="1075214"/>
          <a:ext cx="10515600" cy="2926080"/>
        </p:xfrm>
        <a:graphic>
          <a:graphicData uri="http://schemas.openxmlformats.org/drawingml/2006/table">
            <a:tbl>
              <a:tblPr/>
              <a:tblGrid>
                <a:gridCol w="1168400">
                  <a:extLst>
                    <a:ext uri="{9D8B030D-6E8A-4147-A177-3AD203B41FA5}">
                      <a16:colId xmlns:a16="http://schemas.microsoft.com/office/drawing/2014/main" val="1087031485"/>
                    </a:ext>
                  </a:extLst>
                </a:gridCol>
                <a:gridCol w="1168400">
                  <a:extLst>
                    <a:ext uri="{9D8B030D-6E8A-4147-A177-3AD203B41FA5}">
                      <a16:colId xmlns:a16="http://schemas.microsoft.com/office/drawing/2014/main" val="4287885453"/>
                    </a:ext>
                  </a:extLst>
                </a:gridCol>
                <a:gridCol w="1168400">
                  <a:extLst>
                    <a:ext uri="{9D8B030D-6E8A-4147-A177-3AD203B41FA5}">
                      <a16:colId xmlns:a16="http://schemas.microsoft.com/office/drawing/2014/main" val="381357445"/>
                    </a:ext>
                  </a:extLst>
                </a:gridCol>
                <a:gridCol w="1168400">
                  <a:extLst>
                    <a:ext uri="{9D8B030D-6E8A-4147-A177-3AD203B41FA5}">
                      <a16:colId xmlns:a16="http://schemas.microsoft.com/office/drawing/2014/main" val="3551329061"/>
                    </a:ext>
                  </a:extLst>
                </a:gridCol>
                <a:gridCol w="1168400">
                  <a:extLst>
                    <a:ext uri="{9D8B030D-6E8A-4147-A177-3AD203B41FA5}">
                      <a16:colId xmlns:a16="http://schemas.microsoft.com/office/drawing/2014/main" val="1671085798"/>
                    </a:ext>
                  </a:extLst>
                </a:gridCol>
                <a:gridCol w="1168400">
                  <a:extLst>
                    <a:ext uri="{9D8B030D-6E8A-4147-A177-3AD203B41FA5}">
                      <a16:colId xmlns:a16="http://schemas.microsoft.com/office/drawing/2014/main" val="1350080197"/>
                    </a:ext>
                  </a:extLst>
                </a:gridCol>
                <a:gridCol w="1168400">
                  <a:extLst>
                    <a:ext uri="{9D8B030D-6E8A-4147-A177-3AD203B41FA5}">
                      <a16:colId xmlns:a16="http://schemas.microsoft.com/office/drawing/2014/main" val="3820244555"/>
                    </a:ext>
                  </a:extLst>
                </a:gridCol>
                <a:gridCol w="1168400">
                  <a:extLst>
                    <a:ext uri="{9D8B030D-6E8A-4147-A177-3AD203B41FA5}">
                      <a16:colId xmlns:a16="http://schemas.microsoft.com/office/drawing/2014/main" val="2059197478"/>
                    </a:ext>
                  </a:extLst>
                </a:gridCol>
                <a:gridCol w="1168400">
                  <a:extLst>
                    <a:ext uri="{9D8B030D-6E8A-4147-A177-3AD203B41FA5}">
                      <a16:colId xmlns:a16="http://schemas.microsoft.com/office/drawing/2014/main" val="2603675347"/>
                    </a:ext>
                  </a:extLst>
                </a:gridCol>
              </a:tblGrid>
              <a:tr h="0">
                <a:tc>
                  <a:txBody>
                    <a:bodyPr/>
                    <a:lstStyle/>
                    <a:p>
                      <a:r>
                        <a:rPr lang="en-US"/>
                        <a:t>16-Nov-2023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582</a:t>
                      </a:r>
                    </a:p>
                  </a:txBody>
                  <a:tcPr anchor="ctr">
                    <a:lnL>
                      <a:noFill/>
                    </a:lnL>
                    <a:lnR>
                      <a:noFill/>
                    </a:lnR>
                    <a:lnT>
                      <a:noFill/>
                    </a:lnT>
                    <a:lnB>
                      <a:noFill/>
                    </a:lnB>
                  </a:tcPr>
                </a:tc>
                <a:tc>
                  <a:txBody>
                    <a:bodyPr/>
                    <a:lstStyle/>
                    <a:p>
                      <a:r>
                        <a:rPr lang="en-US"/>
                        <a:t>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New Security doc for 802.16t PtMP</a:t>
                      </a:r>
                    </a:p>
                  </a:txBody>
                  <a:tcPr anchor="ctr">
                    <a:lnL>
                      <a:noFill/>
                    </a:lnL>
                    <a:lnR>
                      <a:noFill/>
                    </a:lnR>
                    <a:lnT>
                      <a:noFill/>
                    </a:lnT>
                    <a:lnB>
                      <a:noFill/>
                    </a:lnB>
                  </a:tcPr>
                </a:tc>
                <a:tc>
                  <a:txBody>
                    <a:bodyPr/>
                    <a:lstStyle/>
                    <a:p>
                      <a:r>
                        <a:rPr lang="en-US" dirty="0"/>
                        <a:t>Yael Luz (Ondas)</a:t>
                      </a:r>
                    </a:p>
                  </a:txBody>
                  <a:tcPr anchor="ctr">
                    <a:lnL>
                      <a:noFill/>
                    </a:lnL>
                    <a:lnR>
                      <a:noFill/>
                    </a:lnR>
                    <a:lnT>
                      <a:noFill/>
                    </a:lnT>
                    <a:lnB>
                      <a:noFill/>
                    </a:lnB>
                  </a:tcPr>
                </a:tc>
                <a:tc>
                  <a:txBody>
                    <a:bodyPr/>
                    <a:lstStyle/>
                    <a:p>
                      <a:r>
                        <a:rPr lang="en-US"/>
                        <a:t>16-Nov-2023 14:53:02 ET</a:t>
                      </a:r>
                    </a:p>
                  </a:txBody>
                  <a:tcPr anchor="ctr">
                    <a:lnL>
                      <a:noFill/>
                    </a:lnL>
                    <a:lnR>
                      <a:noFill/>
                    </a:lnR>
                    <a:lnT>
                      <a:noFill/>
                    </a:lnT>
                    <a:lnB>
                      <a:noFill/>
                    </a:lnB>
                  </a:tcPr>
                </a:tc>
                <a:tc>
                  <a:txBody>
                    <a:bodyPr/>
                    <a:lstStyle/>
                    <a:p>
                      <a:r>
                        <a:rPr lang="en-US" dirty="0">
                          <a:hlinkClick r:id="rId2"/>
                        </a:rPr>
                        <a:t>Download</a:t>
                      </a:r>
                      <a:r>
                        <a:rPr lang="en-US" dirty="0"/>
                        <a:t>, </a:t>
                      </a:r>
                      <a:r>
                        <a:rPr lang="en-US" dirty="0">
                          <a:hlinkClick r:id="rId3"/>
                        </a:rPr>
                        <a:t>Revise</a:t>
                      </a:r>
                      <a:endParaRPr lang="en-US" dirty="0"/>
                    </a:p>
                  </a:txBody>
                  <a:tcPr anchor="ctr">
                    <a:lnL>
                      <a:noFill/>
                    </a:lnL>
                    <a:lnR>
                      <a:noFill/>
                    </a:lnR>
                    <a:lnT>
                      <a:noFill/>
                    </a:lnT>
                    <a:lnB>
                      <a:noFill/>
                    </a:lnB>
                  </a:tcPr>
                </a:tc>
                <a:extLst>
                  <a:ext uri="{0D108BD9-81ED-4DB2-BD59-A6C34878D82A}">
                    <a16:rowId xmlns:a16="http://schemas.microsoft.com/office/drawing/2014/main" val="1645812735"/>
                  </a:ext>
                </a:extLst>
              </a:tr>
              <a:tr h="0">
                <a:tc>
                  <a:txBody>
                    <a:bodyPr/>
                    <a:lstStyle/>
                    <a:p>
                      <a:r>
                        <a:rPr lang="en-US"/>
                        <a:t>16-Nov-2023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582</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New Security doc for 802.16t PtMP</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16-Nov-2023 12:53:39 ET</a:t>
                      </a:r>
                    </a:p>
                  </a:txBody>
                  <a:tcPr anchor="ctr">
                    <a:lnL>
                      <a:noFill/>
                    </a:lnL>
                    <a:lnR>
                      <a:noFill/>
                    </a:lnR>
                    <a:lnT>
                      <a:noFill/>
                    </a:lnT>
                    <a:lnB>
                      <a:noFill/>
                    </a:lnB>
                  </a:tcPr>
                </a:tc>
                <a:tc>
                  <a:txBody>
                    <a:bodyPr/>
                    <a:lstStyle/>
                    <a:p>
                      <a:endParaRPr lang="en-US" dirty="0"/>
                    </a:p>
                  </a:txBody>
                  <a:tcPr>
                    <a:lnL>
                      <a:noFill/>
                    </a:lnL>
                    <a:lnT>
                      <a:noFill/>
                    </a:lnT>
                  </a:tcPr>
                </a:tc>
                <a:extLst>
                  <a:ext uri="{0D108BD9-81ED-4DB2-BD59-A6C34878D82A}">
                    <a16:rowId xmlns:a16="http://schemas.microsoft.com/office/drawing/2014/main" val="433246921"/>
                  </a:ext>
                </a:extLst>
              </a:tr>
            </a:tbl>
          </a:graphicData>
        </a:graphic>
      </p:graphicFrame>
    </p:spTree>
    <p:extLst>
      <p:ext uri="{BB962C8B-B14F-4D97-AF65-F5344CB8AC3E}">
        <p14:creationId xmlns:p14="http://schemas.microsoft.com/office/powerpoint/2010/main" val="2335081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Preparation for 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normAutofit fontScale="70000" lnSpcReduction="20000"/>
          </a:bodyPr>
          <a:lstStyle/>
          <a:p>
            <a:r>
              <a:rPr lang="en-US" dirty="0"/>
              <a:t>Apply comment resolutions to draft</a:t>
            </a:r>
          </a:p>
          <a:p>
            <a:r>
              <a:rPr lang="en-US" dirty="0"/>
              <a:t>Prepare Draft 1.0</a:t>
            </a:r>
          </a:p>
          <a:p>
            <a:r>
              <a:rPr lang="en-US" dirty="0"/>
              <a:t>TG Motion to start Letter Ballot</a:t>
            </a:r>
          </a:p>
          <a:p>
            <a:pPr lvl="1"/>
            <a:r>
              <a:rPr lang="en-US" dirty="0"/>
              <a:t>Move that TG16t formally request that the 802.15 WG start a WG Letter Ballot requesting approval of document P802-15-16t_D1.0 and to forward document P802-15-16_D1.0, to Standards Association ballot.</a:t>
            </a:r>
          </a:p>
          <a:p>
            <a:pPr lvl="2"/>
            <a:r>
              <a:rPr lang="en-US" dirty="0"/>
              <a:t>Moved  - Vishal</a:t>
            </a:r>
          </a:p>
          <a:p>
            <a:pPr lvl="2"/>
            <a:r>
              <a:rPr lang="en-US" dirty="0"/>
              <a:t>Second - Menashe</a:t>
            </a:r>
          </a:p>
          <a:p>
            <a:pPr lvl="2"/>
            <a:r>
              <a:rPr lang="en-US" dirty="0"/>
              <a:t>TG Vote -  Approved with unanimous consent</a:t>
            </a:r>
          </a:p>
          <a:p>
            <a:pPr lvl="1"/>
            <a:r>
              <a:rPr lang="en-US" dirty="0"/>
              <a:t>Note – there is no CA document. From the CSD 24-19-0030-01-0000-licensed-narrowband-amendment-csd:</a:t>
            </a:r>
          </a:p>
          <a:p>
            <a:pPr lvl="2"/>
            <a:r>
              <a:rPr lang="en-US" dirty="0"/>
              <a:t>…explain why the CA document is not applicable.</a:t>
            </a:r>
          </a:p>
          <a:p>
            <a:pPr lvl="2"/>
            <a:r>
              <a:rPr lang="en-US" dirty="0"/>
              <a:t>The scope is to exclusively support operation in licensed spectrum.</a:t>
            </a:r>
          </a:p>
          <a:p>
            <a:pPr lvl="2"/>
            <a:endParaRPr lang="en-US" dirty="0"/>
          </a:p>
          <a:p>
            <a:r>
              <a:rPr lang="en-US" dirty="0"/>
              <a:t>Motion text for WG:</a:t>
            </a:r>
          </a:p>
          <a:p>
            <a:pPr lvl="1"/>
            <a:r>
              <a:rPr lang="en-US" dirty="0"/>
              <a:t>Move that 802.15 WG start a WG Letter Ballot requesting approval of document P802-15-16t_D10 and to forward document P802-15-16t_D10, to Standards Association ballot.</a:t>
            </a:r>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Nov_2023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dirty="0"/>
              <a:t>January 15-19, 2024 –	Panama City Panama</a:t>
            </a: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919235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26</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fontScale="92500" lnSpcReduction="10000"/>
          </a:bodyPr>
          <a:lstStyle/>
          <a:p>
            <a:r>
              <a:rPr lang="en-US" dirty="0"/>
              <a:t>Introductions, Secretary, Review and Approve Agenda</a:t>
            </a:r>
          </a:p>
          <a:p>
            <a:r>
              <a:rPr lang="en-US" dirty="0"/>
              <a:t>Policy Review</a:t>
            </a:r>
          </a:p>
          <a:p>
            <a:r>
              <a:rPr lang="en-US" dirty="0"/>
              <a:t>Review of contributions</a:t>
            </a:r>
          </a:p>
          <a:p>
            <a:r>
              <a:rPr lang="en-US" dirty="0"/>
              <a:t>Approval of comment resolutions from Teleconferences</a:t>
            </a:r>
          </a:p>
          <a:p>
            <a:r>
              <a:rPr lang="en-US" dirty="0"/>
              <a:t>Review and Resolution of remaining Comments on Draft from Comment Collection 2 on D0.94</a:t>
            </a:r>
          </a:p>
          <a:p>
            <a:r>
              <a:rPr lang="en-US" dirty="0"/>
              <a:t>Preparation of Draft 1.0 for Letter Ballot</a:t>
            </a:r>
          </a:p>
          <a:p>
            <a:r>
              <a:rPr lang="en-US" dirty="0"/>
              <a:t>TG Motion to approve P802.16t D1.0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38858</TotalTime>
  <Words>2677</Words>
  <Application>Microsoft Office PowerPoint</Application>
  <PresentationFormat>Widescreen</PresentationFormat>
  <Paragraphs>387</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Helvetica</vt:lpstr>
      <vt:lpstr>Times New Roman</vt:lpstr>
      <vt:lpstr>Custom Design</vt:lpstr>
      <vt:lpstr>PowerPoint Presentation</vt:lpstr>
      <vt:lpstr>Opening</vt:lpstr>
      <vt:lpstr>TG16t November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Contributions for November 2023 Plenary</vt:lpstr>
      <vt:lpstr>Discussion from September</vt:lpstr>
      <vt:lpstr>September - Contribution 15-23-0444-01-016t-802-16t-ptmp-security-changes.docx</vt:lpstr>
      <vt:lpstr>Teleconference Summary</vt:lpstr>
      <vt:lpstr>Tuesday PM2 discussion </vt:lpstr>
      <vt:lpstr>Presentation of contributions</vt:lpstr>
      <vt:lpstr>Comment resolution (Wednesday PM1)</vt:lpstr>
      <vt:lpstr>Contribution (Thursday AM2)</vt:lpstr>
      <vt:lpstr>Preparation for letter ballot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764</cp:revision>
  <cp:lastPrinted>1998-02-10T13:28:06Z</cp:lastPrinted>
  <dcterms:created xsi:type="dcterms:W3CDTF">2020-01-06T16:34:14Z</dcterms:created>
  <dcterms:modified xsi:type="dcterms:W3CDTF">2023-11-17T00:50:01Z</dcterms:modified>
</cp:coreProperties>
</file>