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9"/>
  </p:notesMasterIdLst>
  <p:handoutMasterIdLst>
    <p:handoutMasterId r:id="rId30"/>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990" r:id="rId16"/>
    <p:sldId id="1059" r:id="rId17"/>
    <p:sldId id="1062" r:id="rId18"/>
    <p:sldId id="1060" r:id="rId19"/>
    <p:sldId id="1064" r:id="rId20"/>
    <p:sldId id="1065" r:id="rId21"/>
    <p:sldId id="1066" r:id="rId22"/>
    <p:sldId id="1057" r:id="rId23"/>
    <p:sldId id="1063" r:id="rId24"/>
    <p:sldId id="1061" r:id="rId25"/>
    <p:sldId id="256" r:id="rId26"/>
    <p:sldId id="965" r:id="rId27"/>
    <p:sldId id="985" r:id="rId28"/>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01" autoAdjust="0"/>
    <p:restoredTop sz="96869" autoAdjust="0"/>
  </p:normalViewPr>
  <p:slideViewPr>
    <p:cSldViewPr>
      <p:cViewPr varScale="1">
        <p:scale>
          <a:sx n="102" d="100"/>
          <a:sy n="102" d="100"/>
        </p:scale>
        <p:origin x="325" y="59"/>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25</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doc.:IEEE802.15-23-0568r2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5/dcn/23/15-23-0585-00-016t-response-to-dcn-550-rev-0.xlsx" TargetMode="External"/><Relationship Id="rId3" Type="http://schemas.openxmlformats.org/officeDocument/2006/relationships/hyperlink" Target="https://mentor.ieee.org/802.15/revise-document?t=9211000040%7F0" TargetMode="External"/><Relationship Id="rId7" Type="http://schemas.openxmlformats.org/officeDocument/2006/relationships/hyperlink" Target="https://mentor.ieee.org/802.15/dcn/23/15-23-0585-01-016t-response-to-dcn-550-rev-0.xlsx" TargetMode="External"/><Relationship Id="rId2" Type="http://schemas.openxmlformats.org/officeDocument/2006/relationships/hyperlink" Target="https://mentor.ieee.org/802.15/dcn/23/15-23-0550-00-016t-preballot-comment-entry-form-juha.xls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586-00-016t-security-response-to-dcn-550-rev-0.xlsx" TargetMode="External"/><Relationship Id="rId5" Type="http://schemas.openxmlformats.org/officeDocument/2006/relationships/hyperlink" Target="https://mentor.ieee.org/802.15/revise-document?t=9196400040%7F1" TargetMode="External"/><Relationship Id="rId4" Type="http://schemas.openxmlformats.org/officeDocument/2006/relationships/hyperlink" Target="https://mentor.ieee.org/802.15/dcn/23/15-23-0543-01-016t-review-comments-on-d0-94.xlsx" TargetMode="External"/><Relationship Id="rId9" Type="http://schemas.openxmlformats.org/officeDocument/2006/relationships/hyperlink" Target="https://mentor.ieee.org/802.15/dcn/23/15-23-0582-00-016t-new-security-doc-for-802-16t-ptmp.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November 2023 </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2023-11-13</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HST</a:t>
            </a:r>
          </a:p>
          <a:p>
            <a:r>
              <a:rPr lang="en-US" dirty="0">
                <a:highlight>
                  <a:srgbClr val="FFFF00"/>
                </a:highlight>
              </a:rPr>
              <a:t>Wednesday AM1 09:00am HST</a:t>
            </a:r>
          </a:p>
          <a:p>
            <a:r>
              <a:rPr lang="en-US" dirty="0"/>
              <a:t>Wednesday PM1 1:30pm HST</a:t>
            </a:r>
          </a:p>
          <a:p>
            <a:r>
              <a:rPr lang="en-US" dirty="0"/>
              <a:t>Thursday AM2 10:30am HST</a:t>
            </a:r>
          </a:p>
          <a:p>
            <a:r>
              <a:rPr lang="en-US" dirty="0"/>
              <a:t>Thursday PM1 1:30pm HST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November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p:txBody>
          <a:bodyPr>
            <a:normAutofit fontScale="85000" lnSpcReduction="20000"/>
          </a:bodyPr>
          <a:lstStyle/>
          <a:p>
            <a:r>
              <a:rPr lang="en-US" dirty="0"/>
              <a:t>Comment Collection 2 on D0.94 conducted in October</a:t>
            </a:r>
          </a:p>
          <a:p>
            <a:pPr lvl="1"/>
            <a:r>
              <a:rPr lang="en-US" dirty="0"/>
              <a:t>All IEEE 802.15 WG Participants,</a:t>
            </a:r>
          </a:p>
          <a:p>
            <a:pPr lvl="1"/>
            <a:r>
              <a:rPr lang="en-US" dirty="0"/>
              <a:t>As discussed at the 2023 IEEE 802.15 September Mtg.  TG16t is conducting a pre letter ballot comment collection on Draft 0.94 prior to initiating WG Letter Ballot. It is inviting all IEEE-SA 802.15 Working Group participants to participate in this process.</a:t>
            </a:r>
          </a:p>
          <a:p>
            <a:pPr lvl="1"/>
            <a:r>
              <a:rPr lang="en-US" dirty="0"/>
              <a:t>The TG16t draft is uploaded to the Workgroup Private area at: https://grouper.ieee.org/groups/802/15/private/Draft/TG16t/P802.16t_D0.94.pdf</a:t>
            </a:r>
          </a:p>
          <a:p>
            <a:pPr lvl="1"/>
            <a:endParaRPr lang="en-US" dirty="0"/>
          </a:p>
          <a:p>
            <a:pPr lvl="1"/>
            <a:r>
              <a:rPr lang="en-US" dirty="0"/>
              <a:t>Voting members may access it using the </a:t>
            </a:r>
            <a:r>
              <a:rPr lang="en-US" dirty="0" err="1"/>
              <a:t>usr</a:t>
            </a:r>
            <a:r>
              <a:rPr lang="en-US" dirty="0"/>
              <a:t> and </a:t>
            </a:r>
            <a:r>
              <a:rPr lang="en-US" dirty="0" err="1"/>
              <a:t>pwd</a:t>
            </a:r>
            <a:r>
              <a:rPr lang="en-US" dirty="0"/>
              <a:t> sent to you for LB197.</a:t>
            </a:r>
          </a:p>
          <a:p>
            <a:pPr lvl="1"/>
            <a:r>
              <a:rPr lang="en-US" dirty="0"/>
              <a:t>A comment submission form to assemble/collect your comments is uploaded to mentor at:  https://mentor.ieee.org/802.15/dcn/23/15-23-0456-00-016t-tg16t-preballot-comment-entry-form.xlsx</a:t>
            </a:r>
          </a:p>
          <a:p>
            <a:pPr lvl="1"/>
            <a:r>
              <a:rPr lang="en-US" dirty="0"/>
              <a:t>As we have planned for a two week comment collection, responses are requested by October 27, 2023, AOE. We plan to begin review of comments by teleconference prior to the November Plenary.   Submissions up to November 10 AOE will still be considered. </a:t>
            </a:r>
          </a:p>
          <a:p>
            <a:r>
              <a:rPr lang="en-US" dirty="0"/>
              <a:t>Comment resolution conducted on Teleconferences</a:t>
            </a:r>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November 2023 Plenary</a:t>
            </a:r>
          </a:p>
        </p:txBody>
      </p:sp>
      <p:sp>
        <p:nvSpPr>
          <p:cNvPr id="3" name="TextBox 2">
            <a:extLst>
              <a:ext uri="{FF2B5EF4-FFF2-40B4-BE49-F238E27FC236}">
                <a16:creationId xmlns:a16="http://schemas.microsoft.com/office/drawing/2014/main" id="{FBCC9F94-93AF-2291-D976-0FDE6F551068}"/>
              </a:ext>
            </a:extLst>
          </p:cNvPr>
          <p:cNvSpPr txBox="1"/>
          <p:nvPr/>
        </p:nvSpPr>
        <p:spPr>
          <a:xfrm>
            <a:off x="0" y="1313893"/>
            <a:ext cx="972126" cy="369332"/>
          </a:xfrm>
          <a:prstGeom prst="rect">
            <a:avLst/>
          </a:prstGeom>
          <a:noFill/>
        </p:spPr>
        <p:txBody>
          <a:bodyPr wrap="none" rtlCol="0">
            <a:spAutoFit/>
          </a:bodyPr>
          <a:lstStyle/>
          <a:p>
            <a:r>
              <a:rPr lang="en-US" dirty="0"/>
              <a:t>Meeting</a:t>
            </a:r>
          </a:p>
        </p:txBody>
      </p:sp>
      <p:sp>
        <p:nvSpPr>
          <p:cNvPr id="5" name="TextBox 4">
            <a:extLst>
              <a:ext uri="{FF2B5EF4-FFF2-40B4-BE49-F238E27FC236}">
                <a16:creationId xmlns:a16="http://schemas.microsoft.com/office/drawing/2014/main" id="{0222CAA3-6687-35B7-6AFE-159585270902}"/>
              </a:ext>
            </a:extLst>
          </p:cNvPr>
          <p:cNvSpPr txBox="1"/>
          <p:nvPr/>
        </p:nvSpPr>
        <p:spPr>
          <a:xfrm>
            <a:off x="0" y="3657600"/>
            <a:ext cx="1200457" cy="369332"/>
          </a:xfrm>
          <a:prstGeom prst="rect">
            <a:avLst/>
          </a:prstGeom>
          <a:noFill/>
        </p:spPr>
        <p:txBody>
          <a:bodyPr wrap="none" rtlCol="0">
            <a:spAutoFit/>
          </a:bodyPr>
          <a:lstStyle/>
          <a:p>
            <a:r>
              <a:rPr lang="en-US" dirty="0"/>
              <a:t>Comments</a:t>
            </a:r>
          </a:p>
        </p:txBody>
      </p:sp>
      <p:graphicFrame>
        <p:nvGraphicFramePr>
          <p:cNvPr id="10" name="Table 9">
            <a:extLst>
              <a:ext uri="{FF2B5EF4-FFF2-40B4-BE49-F238E27FC236}">
                <a16:creationId xmlns:a16="http://schemas.microsoft.com/office/drawing/2014/main" id="{789E0633-A7EE-E9BF-89AB-6A594C551212}"/>
              </a:ext>
            </a:extLst>
          </p:cNvPr>
          <p:cNvGraphicFramePr>
            <a:graphicFrameLocks noGrp="1"/>
          </p:cNvGraphicFramePr>
          <p:nvPr>
            <p:extLst>
              <p:ext uri="{D42A27DB-BD31-4B8C-83A1-F6EECF244321}">
                <p14:modId xmlns:p14="http://schemas.microsoft.com/office/powerpoint/2010/main" val="4074849551"/>
              </p:ext>
            </p:extLst>
          </p:nvPr>
        </p:nvGraphicFramePr>
        <p:xfrm>
          <a:off x="486063" y="4724829"/>
          <a:ext cx="10515600" cy="1790700"/>
        </p:xfrm>
        <a:graphic>
          <a:graphicData uri="http://schemas.openxmlformats.org/drawingml/2006/table">
            <a:tbl>
              <a:tblPr/>
              <a:tblGrid>
                <a:gridCol w="1168400">
                  <a:extLst>
                    <a:ext uri="{9D8B030D-6E8A-4147-A177-3AD203B41FA5}">
                      <a16:colId xmlns:a16="http://schemas.microsoft.com/office/drawing/2014/main" val="425215828"/>
                    </a:ext>
                  </a:extLst>
                </a:gridCol>
                <a:gridCol w="1168400">
                  <a:extLst>
                    <a:ext uri="{9D8B030D-6E8A-4147-A177-3AD203B41FA5}">
                      <a16:colId xmlns:a16="http://schemas.microsoft.com/office/drawing/2014/main" val="3739169808"/>
                    </a:ext>
                  </a:extLst>
                </a:gridCol>
                <a:gridCol w="1168400">
                  <a:extLst>
                    <a:ext uri="{9D8B030D-6E8A-4147-A177-3AD203B41FA5}">
                      <a16:colId xmlns:a16="http://schemas.microsoft.com/office/drawing/2014/main" val="1171568129"/>
                    </a:ext>
                  </a:extLst>
                </a:gridCol>
                <a:gridCol w="1168400">
                  <a:extLst>
                    <a:ext uri="{9D8B030D-6E8A-4147-A177-3AD203B41FA5}">
                      <a16:colId xmlns:a16="http://schemas.microsoft.com/office/drawing/2014/main" val="3982546065"/>
                    </a:ext>
                  </a:extLst>
                </a:gridCol>
                <a:gridCol w="1168400">
                  <a:extLst>
                    <a:ext uri="{9D8B030D-6E8A-4147-A177-3AD203B41FA5}">
                      <a16:colId xmlns:a16="http://schemas.microsoft.com/office/drawing/2014/main" val="3627594232"/>
                    </a:ext>
                  </a:extLst>
                </a:gridCol>
                <a:gridCol w="1168400">
                  <a:extLst>
                    <a:ext uri="{9D8B030D-6E8A-4147-A177-3AD203B41FA5}">
                      <a16:colId xmlns:a16="http://schemas.microsoft.com/office/drawing/2014/main" val="1499681783"/>
                    </a:ext>
                  </a:extLst>
                </a:gridCol>
                <a:gridCol w="1168400">
                  <a:extLst>
                    <a:ext uri="{9D8B030D-6E8A-4147-A177-3AD203B41FA5}">
                      <a16:colId xmlns:a16="http://schemas.microsoft.com/office/drawing/2014/main" val="4142019891"/>
                    </a:ext>
                  </a:extLst>
                </a:gridCol>
                <a:gridCol w="1168400">
                  <a:extLst>
                    <a:ext uri="{9D8B030D-6E8A-4147-A177-3AD203B41FA5}">
                      <a16:colId xmlns:a16="http://schemas.microsoft.com/office/drawing/2014/main" val="420095433"/>
                    </a:ext>
                  </a:extLst>
                </a:gridCol>
                <a:gridCol w="1168400">
                  <a:extLst>
                    <a:ext uri="{9D8B030D-6E8A-4147-A177-3AD203B41FA5}">
                      <a16:colId xmlns:a16="http://schemas.microsoft.com/office/drawing/2014/main" val="293110437"/>
                    </a:ext>
                  </a:extLst>
                </a:gridCol>
              </a:tblGrid>
              <a:tr h="845820">
                <a:tc>
                  <a:txBody>
                    <a:bodyPr/>
                    <a:lstStyle/>
                    <a:p>
                      <a:r>
                        <a:rPr lang="en-US" sz="1400"/>
                        <a:t>30-Oct-2023 ET</a:t>
                      </a:r>
                    </a:p>
                  </a:txBody>
                  <a:tcPr anchor="ctr">
                    <a:lnL>
                      <a:noFill/>
                    </a:lnL>
                    <a:lnR>
                      <a:noFill/>
                    </a:lnR>
                    <a:lnT>
                      <a:noFill/>
                    </a:lnT>
                    <a:lnB>
                      <a:noFill/>
                    </a:lnB>
                  </a:tcPr>
                </a:tc>
                <a:tc>
                  <a:txBody>
                    <a:bodyPr/>
                    <a:lstStyle/>
                    <a:p>
                      <a:r>
                        <a:rPr lang="en-US" sz="1400"/>
                        <a:t>2023</a:t>
                      </a:r>
                    </a:p>
                  </a:txBody>
                  <a:tcPr anchor="ctr">
                    <a:lnL>
                      <a:noFill/>
                    </a:lnL>
                    <a:lnR>
                      <a:noFill/>
                    </a:lnR>
                    <a:lnT>
                      <a:noFill/>
                    </a:lnT>
                    <a:lnB>
                      <a:noFill/>
                    </a:lnB>
                  </a:tcPr>
                </a:tc>
                <a:tc>
                  <a:txBody>
                    <a:bodyPr/>
                    <a:lstStyle/>
                    <a:p>
                      <a:r>
                        <a:rPr lang="en-US" sz="1400" dirty="0"/>
                        <a:t>550</a:t>
                      </a:r>
                    </a:p>
                  </a:txBody>
                  <a:tcPr anchor="ctr">
                    <a:lnL>
                      <a:noFill/>
                    </a:lnL>
                    <a:lnR>
                      <a:noFill/>
                    </a:lnR>
                    <a:lnT>
                      <a:noFill/>
                    </a:lnT>
                    <a:lnB>
                      <a:noFill/>
                    </a:lnB>
                  </a:tcPr>
                </a:tc>
                <a:tc>
                  <a:txBody>
                    <a:bodyPr/>
                    <a:lstStyle/>
                    <a:p>
                      <a:r>
                        <a:rPr lang="en-US" sz="1400"/>
                        <a:t>0</a:t>
                      </a:r>
                    </a:p>
                  </a:txBody>
                  <a:tcPr anchor="ctr">
                    <a:lnL>
                      <a:noFill/>
                    </a:lnL>
                    <a:lnR>
                      <a:noFill/>
                    </a:lnR>
                    <a:lnT>
                      <a:noFill/>
                    </a:lnT>
                    <a:lnB>
                      <a:noFill/>
                    </a:lnB>
                  </a:tcPr>
                </a:tc>
                <a:tc>
                  <a:txBody>
                    <a:bodyPr/>
                    <a:lstStyle/>
                    <a:p>
                      <a:r>
                        <a:rPr lang="en-US" sz="1400"/>
                        <a:t>TG16t (Lic-NB)</a:t>
                      </a:r>
                    </a:p>
                  </a:txBody>
                  <a:tcPr anchor="ctr">
                    <a:lnL>
                      <a:noFill/>
                    </a:lnL>
                    <a:lnR>
                      <a:noFill/>
                    </a:lnR>
                    <a:lnT>
                      <a:noFill/>
                    </a:lnT>
                    <a:lnB>
                      <a:noFill/>
                    </a:lnB>
                  </a:tcPr>
                </a:tc>
                <a:tc>
                  <a:txBody>
                    <a:bodyPr/>
                    <a:lstStyle/>
                    <a:p>
                      <a:r>
                        <a:rPr lang="en-US" sz="1400"/>
                        <a:t>preballot-comment-entry-form-Juha</a:t>
                      </a:r>
                    </a:p>
                  </a:txBody>
                  <a:tcPr anchor="ctr">
                    <a:lnL>
                      <a:noFill/>
                    </a:lnL>
                    <a:lnR>
                      <a:noFill/>
                    </a:lnR>
                    <a:lnT>
                      <a:noFill/>
                    </a:lnT>
                    <a:lnB>
                      <a:noFill/>
                    </a:lnB>
                  </a:tcPr>
                </a:tc>
                <a:tc>
                  <a:txBody>
                    <a:bodyPr/>
                    <a:lstStyle/>
                    <a:p>
                      <a:r>
                        <a:rPr lang="en-US" sz="1400"/>
                        <a:t>Juha Juntunen (MCC)</a:t>
                      </a:r>
                    </a:p>
                  </a:txBody>
                  <a:tcPr anchor="ctr">
                    <a:lnL>
                      <a:noFill/>
                    </a:lnL>
                    <a:lnR>
                      <a:noFill/>
                    </a:lnR>
                    <a:lnT>
                      <a:noFill/>
                    </a:lnT>
                    <a:lnB>
                      <a:noFill/>
                    </a:lnB>
                  </a:tcPr>
                </a:tc>
                <a:tc>
                  <a:txBody>
                    <a:bodyPr/>
                    <a:lstStyle/>
                    <a:p>
                      <a:r>
                        <a:rPr lang="en-US" sz="1400"/>
                        <a:t>30-Oct-2023 13:29:52 ET</a:t>
                      </a:r>
                    </a:p>
                  </a:txBody>
                  <a:tcPr anchor="ctr">
                    <a:lnL>
                      <a:noFill/>
                    </a:lnL>
                    <a:lnR>
                      <a:noFill/>
                    </a:lnR>
                    <a:lnT>
                      <a:noFill/>
                    </a:lnT>
                    <a:lnB>
                      <a:noFill/>
                    </a:lnB>
                  </a:tcPr>
                </a:tc>
                <a:tc>
                  <a:txBody>
                    <a:bodyPr/>
                    <a:lstStyle/>
                    <a:p>
                      <a:r>
                        <a:rPr lang="en-US" sz="1400">
                          <a:hlinkClick r:id="rId2"/>
                        </a:rPr>
                        <a:t>Download</a:t>
                      </a:r>
                      <a:r>
                        <a:rPr lang="en-US" sz="1400"/>
                        <a:t>, </a:t>
                      </a:r>
                      <a:r>
                        <a:rPr lang="en-US" sz="1400">
                          <a:hlinkClick r:id="rId3"/>
                        </a:rPr>
                        <a:t>Revise</a:t>
                      </a:r>
                      <a:endParaRPr lang="en-US" sz="1400"/>
                    </a:p>
                  </a:txBody>
                  <a:tcPr anchor="ctr">
                    <a:lnL>
                      <a:noFill/>
                    </a:lnL>
                    <a:lnR>
                      <a:noFill/>
                    </a:lnR>
                    <a:lnT>
                      <a:noFill/>
                    </a:lnT>
                    <a:lnB>
                      <a:noFill/>
                    </a:lnB>
                  </a:tcPr>
                </a:tc>
                <a:extLst>
                  <a:ext uri="{0D108BD9-81ED-4DB2-BD59-A6C34878D82A}">
                    <a16:rowId xmlns:a16="http://schemas.microsoft.com/office/drawing/2014/main" val="2934653233"/>
                  </a:ext>
                </a:extLst>
              </a:tr>
              <a:tr h="845820">
                <a:tc>
                  <a:txBody>
                    <a:bodyPr/>
                    <a:lstStyle/>
                    <a:p>
                      <a:r>
                        <a:rPr lang="en-US" sz="1400"/>
                        <a:t>30-Oct-2023 ET</a:t>
                      </a:r>
                    </a:p>
                  </a:txBody>
                  <a:tcPr anchor="ctr">
                    <a:lnL>
                      <a:noFill/>
                    </a:lnL>
                    <a:lnR>
                      <a:noFill/>
                    </a:lnR>
                    <a:lnT>
                      <a:noFill/>
                    </a:lnT>
                    <a:lnB>
                      <a:noFill/>
                    </a:lnB>
                  </a:tcPr>
                </a:tc>
                <a:tc>
                  <a:txBody>
                    <a:bodyPr/>
                    <a:lstStyle/>
                    <a:p>
                      <a:r>
                        <a:rPr lang="en-US" sz="1400"/>
                        <a:t>2023</a:t>
                      </a:r>
                    </a:p>
                  </a:txBody>
                  <a:tcPr anchor="ctr">
                    <a:lnL>
                      <a:noFill/>
                    </a:lnL>
                    <a:lnR>
                      <a:noFill/>
                    </a:lnR>
                    <a:lnT>
                      <a:noFill/>
                    </a:lnT>
                    <a:lnB>
                      <a:noFill/>
                    </a:lnB>
                  </a:tcPr>
                </a:tc>
                <a:tc>
                  <a:txBody>
                    <a:bodyPr/>
                    <a:lstStyle/>
                    <a:p>
                      <a:r>
                        <a:rPr lang="en-US" sz="1400"/>
                        <a:t>543</a:t>
                      </a:r>
                    </a:p>
                  </a:txBody>
                  <a:tcPr anchor="ctr">
                    <a:lnL>
                      <a:noFill/>
                    </a:lnL>
                    <a:lnR>
                      <a:noFill/>
                    </a:lnR>
                    <a:lnT>
                      <a:noFill/>
                    </a:lnT>
                    <a:lnB>
                      <a:noFill/>
                    </a:lnB>
                  </a:tcPr>
                </a:tc>
                <a:tc>
                  <a:txBody>
                    <a:bodyPr/>
                    <a:lstStyle/>
                    <a:p>
                      <a:r>
                        <a:rPr lang="en-US" sz="1400"/>
                        <a:t>1</a:t>
                      </a:r>
                    </a:p>
                  </a:txBody>
                  <a:tcPr anchor="ctr">
                    <a:lnL>
                      <a:noFill/>
                    </a:lnL>
                    <a:lnR>
                      <a:noFill/>
                    </a:lnR>
                    <a:lnT>
                      <a:noFill/>
                    </a:lnT>
                    <a:lnB>
                      <a:noFill/>
                    </a:lnB>
                  </a:tcPr>
                </a:tc>
                <a:tc>
                  <a:txBody>
                    <a:bodyPr/>
                    <a:lstStyle/>
                    <a:p>
                      <a:r>
                        <a:rPr lang="en-US" sz="1400"/>
                        <a:t>TG16t (Lic-NB)</a:t>
                      </a:r>
                    </a:p>
                  </a:txBody>
                  <a:tcPr anchor="ctr">
                    <a:lnL>
                      <a:noFill/>
                    </a:lnL>
                    <a:lnR>
                      <a:noFill/>
                    </a:lnR>
                    <a:lnT>
                      <a:noFill/>
                    </a:lnT>
                    <a:lnB>
                      <a:noFill/>
                    </a:lnB>
                  </a:tcPr>
                </a:tc>
                <a:tc>
                  <a:txBody>
                    <a:bodyPr/>
                    <a:lstStyle/>
                    <a:p>
                      <a:r>
                        <a:rPr lang="en-US" sz="1400" dirty="0"/>
                        <a:t>Review Comments on D0.94</a:t>
                      </a:r>
                    </a:p>
                  </a:txBody>
                  <a:tcPr anchor="ctr">
                    <a:lnL>
                      <a:noFill/>
                    </a:lnL>
                    <a:lnR>
                      <a:noFill/>
                    </a:lnR>
                    <a:lnT>
                      <a:noFill/>
                    </a:lnT>
                    <a:lnB>
                      <a:noFill/>
                    </a:lnB>
                  </a:tcPr>
                </a:tc>
                <a:tc>
                  <a:txBody>
                    <a:bodyPr/>
                    <a:lstStyle/>
                    <a:p>
                      <a:r>
                        <a:rPr lang="en-US" sz="1400"/>
                        <a:t>Vishal Kalkundrikar (Ondas)</a:t>
                      </a:r>
                    </a:p>
                  </a:txBody>
                  <a:tcPr anchor="ctr">
                    <a:lnL>
                      <a:noFill/>
                    </a:lnL>
                    <a:lnR>
                      <a:noFill/>
                    </a:lnR>
                    <a:lnT>
                      <a:noFill/>
                    </a:lnT>
                    <a:lnB>
                      <a:noFill/>
                    </a:lnB>
                  </a:tcPr>
                </a:tc>
                <a:tc>
                  <a:txBody>
                    <a:bodyPr/>
                    <a:lstStyle/>
                    <a:p>
                      <a:r>
                        <a:rPr lang="en-US" sz="1400"/>
                        <a:t>30-Oct-2023 10:50:57 ET</a:t>
                      </a:r>
                    </a:p>
                  </a:txBody>
                  <a:tcPr anchor="ctr">
                    <a:lnL>
                      <a:noFill/>
                    </a:lnL>
                    <a:lnR>
                      <a:noFill/>
                    </a:lnR>
                    <a:lnT>
                      <a:noFill/>
                    </a:lnT>
                    <a:lnB>
                      <a:noFill/>
                    </a:lnB>
                  </a:tcPr>
                </a:tc>
                <a:tc>
                  <a:txBody>
                    <a:bodyPr/>
                    <a:lstStyle/>
                    <a:p>
                      <a:r>
                        <a:rPr lang="en-US" sz="1400" dirty="0">
                          <a:hlinkClick r:id="rId4"/>
                        </a:rPr>
                        <a:t>Download</a:t>
                      </a:r>
                      <a:r>
                        <a:rPr lang="en-US" sz="1400" dirty="0"/>
                        <a:t>, </a:t>
                      </a:r>
                      <a:r>
                        <a:rPr lang="en-US" sz="1400" dirty="0">
                          <a:hlinkClick r:id="rId5"/>
                        </a:rPr>
                        <a:t>Revise</a:t>
                      </a:r>
                      <a:endParaRPr lang="en-US" sz="1400" dirty="0"/>
                    </a:p>
                  </a:txBody>
                  <a:tcPr anchor="ctr">
                    <a:lnL>
                      <a:noFill/>
                    </a:lnL>
                    <a:lnR>
                      <a:noFill/>
                    </a:lnR>
                    <a:lnT>
                      <a:noFill/>
                    </a:lnT>
                    <a:lnB>
                      <a:noFill/>
                    </a:lnB>
                  </a:tcPr>
                </a:tc>
                <a:extLst>
                  <a:ext uri="{0D108BD9-81ED-4DB2-BD59-A6C34878D82A}">
                    <a16:rowId xmlns:a16="http://schemas.microsoft.com/office/drawing/2014/main" val="3891833537"/>
                  </a:ext>
                </a:extLst>
              </a:tr>
            </a:tbl>
          </a:graphicData>
        </a:graphic>
      </p:graphicFrame>
      <p:graphicFrame>
        <p:nvGraphicFramePr>
          <p:cNvPr id="4" name="Table 3">
            <a:extLst>
              <a:ext uri="{FF2B5EF4-FFF2-40B4-BE49-F238E27FC236}">
                <a16:creationId xmlns:a16="http://schemas.microsoft.com/office/drawing/2014/main" id="{795B0D51-71BF-006F-17C8-8C6C9CAC0AF8}"/>
              </a:ext>
            </a:extLst>
          </p:cNvPr>
          <p:cNvGraphicFramePr>
            <a:graphicFrameLocks noGrp="1"/>
          </p:cNvGraphicFramePr>
          <p:nvPr>
            <p:extLst>
              <p:ext uri="{D42A27DB-BD31-4B8C-83A1-F6EECF244321}">
                <p14:modId xmlns:p14="http://schemas.microsoft.com/office/powerpoint/2010/main" val="3093551779"/>
              </p:ext>
            </p:extLst>
          </p:nvPr>
        </p:nvGraphicFramePr>
        <p:xfrm>
          <a:off x="257330" y="1587419"/>
          <a:ext cx="11810997" cy="2184481"/>
        </p:xfrm>
        <a:graphic>
          <a:graphicData uri="http://schemas.openxmlformats.org/drawingml/2006/table">
            <a:tbl>
              <a:tblPr/>
              <a:tblGrid>
                <a:gridCol w="1312333">
                  <a:extLst>
                    <a:ext uri="{9D8B030D-6E8A-4147-A177-3AD203B41FA5}">
                      <a16:colId xmlns:a16="http://schemas.microsoft.com/office/drawing/2014/main" val="2954646701"/>
                    </a:ext>
                  </a:extLst>
                </a:gridCol>
                <a:gridCol w="1312333">
                  <a:extLst>
                    <a:ext uri="{9D8B030D-6E8A-4147-A177-3AD203B41FA5}">
                      <a16:colId xmlns:a16="http://schemas.microsoft.com/office/drawing/2014/main" val="772118496"/>
                    </a:ext>
                  </a:extLst>
                </a:gridCol>
                <a:gridCol w="1312333">
                  <a:extLst>
                    <a:ext uri="{9D8B030D-6E8A-4147-A177-3AD203B41FA5}">
                      <a16:colId xmlns:a16="http://schemas.microsoft.com/office/drawing/2014/main" val="980129619"/>
                    </a:ext>
                  </a:extLst>
                </a:gridCol>
                <a:gridCol w="711200">
                  <a:extLst>
                    <a:ext uri="{9D8B030D-6E8A-4147-A177-3AD203B41FA5}">
                      <a16:colId xmlns:a16="http://schemas.microsoft.com/office/drawing/2014/main" val="1140581032"/>
                    </a:ext>
                  </a:extLst>
                </a:gridCol>
                <a:gridCol w="1143000">
                  <a:extLst>
                    <a:ext uri="{9D8B030D-6E8A-4147-A177-3AD203B41FA5}">
                      <a16:colId xmlns:a16="http://schemas.microsoft.com/office/drawing/2014/main" val="2218221211"/>
                    </a:ext>
                  </a:extLst>
                </a:gridCol>
                <a:gridCol w="2082799">
                  <a:extLst>
                    <a:ext uri="{9D8B030D-6E8A-4147-A177-3AD203B41FA5}">
                      <a16:colId xmlns:a16="http://schemas.microsoft.com/office/drawing/2014/main" val="28681888"/>
                    </a:ext>
                  </a:extLst>
                </a:gridCol>
                <a:gridCol w="1312333">
                  <a:extLst>
                    <a:ext uri="{9D8B030D-6E8A-4147-A177-3AD203B41FA5}">
                      <a16:colId xmlns:a16="http://schemas.microsoft.com/office/drawing/2014/main" val="480032449"/>
                    </a:ext>
                  </a:extLst>
                </a:gridCol>
                <a:gridCol w="1312333">
                  <a:extLst>
                    <a:ext uri="{9D8B030D-6E8A-4147-A177-3AD203B41FA5}">
                      <a16:colId xmlns:a16="http://schemas.microsoft.com/office/drawing/2014/main" val="4278198576"/>
                    </a:ext>
                  </a:extLst>
                </a:gridCol>
                <a:gridCol w="1312333">
                  <a:extLst>
                    <a:ext uri="{9D8B030D-6E8A-4147-A177-3AD203B41FA5}">
                      <a16:colId xmlns:a16="http://schemas.microsoft.com/office/drawing/2014/main" val="3456112554"/>
                    </a:ext>
                  </a:extLst>
                </a:gridCol>
              </a:tblGrid>
              <a:tr h="516274">
                <a:tc>
                  <a:txBody>
                    <a:bodyPr/>
                    <a:lstStyle/>
                    <a:p>
                      <a:r>
                        <a:rPr lang="en-US" sz="1100"/>
                        <a:t>14-Nov-2023 ET</a:t>
                      </a:r>
                    </a:p>
                  </a:txBody>
                  <a:tcPr marL="79115" marR="79115" marT="39558" marB="39558" anchor="ctr">
                    <a:lnL>
                      <a:noFill/>
                    </a:lnL>
                    <a:lnR>
                      <a:noFill/>
                    </a:lnR>
                    <a:lnT>
                      <a:noFill/>
                    </a:lnT>
                    <a:lnB>
                      <a:noFill/>
                    </a:lnB>
                  </a:tcPr>
                </a:tc>
                <a:tc>
                  <a:txBody>
                    <a:bodyPr/>
                    <a:lstStyle/>
                    <a:p>
                      <a:r>
                        <a:rPr lang="en-US" sz="1100"/>
                        <a:t>2023</a:t>
                      </a:r>
                    </a:p>
                  </a:txBody>
                  <a:tcPr marL="79115" marR="79115" marT="39558" marB="39558" anchor="ctr">
                    <a:lnL>
                      <a:noFill/>
                    </a:lnL>
                    <a:lnR>
                      <a:noFill/>
                    </a:lnR>
                    <a:lnT>
                      <a:noFill/>
                    </a:lnT>
                    <a:lnB>
                      <a:noFill/>
                    </a:lnB>
                  </a:tcPr>
                </a:tc>
                <a:tc>
                  <a:txBody>
                    <a:bodyPr/>
                    <a:lstStyle/>
                    <a:p>
                      <a:r>
                        <a:rPr lang="en-US" sz="1100"/>
                        <a:t>586</a:t>
                      </a:r>
                    </a:p>
                  </a:txBody>
                  <a:tcPr marL="79115" marR="79115" marT="39558" marB="39558" anchor="ctr">
                    <a:lnL>
                      <a:noFill/>
                    </a:lnL>
                    <a:lnR>
                      <a:noFill/>
                    </a:lnR>
                    <a:lnT>
                      <a:noFill/>
                    </a:lnT>
                    <a:lnB>
                      <a:noFill/>
                    </a:lnB>
                  </a:tcPr>
                </a:tc>
                <a:tc>
                  <a:txBody>
                    <a:bodyPr/>
                    <a:lstStyle/>
                    <a:p>
                      <a:r>
                        <a:rPr lang="en-US" sz="1100"/>
                        <a:t>0</a:t>
                      </a:r>
                    </a:p>
                  </a:txBody>
                  <a:tcPr marL="79115" marR="79115" marT="39558" marB="39558" anchor="ctr">
                    <a:lnL>
                      <a:noFill/>
                    </a:lnL>
                    <a:lnR>
                      <a:noFill/>
                    </a:lnR>
                    <a:lnT>
                      <a:noFill/>
                    </a:lnT>
                    <a:lnB>
                      <a:noFill/>
                    </a:lnB>
                  </a:tcPr>
                </a:tc>
                <a:tc>
                  <a:txBody>
                    <a:bodyPr/>
                    <a:lstStyle/>
                    <a:p>
                      <a:r>
                        <a:rPr lang="en-US" sz="1100" dirty="0"/>
                        <a:t>TG16t (</a:t>
                      </a:r>
                      <a:r>
                        <a:rPr lang="en-US" sz="1100" dirty="0" err="1"/>
                        <a:t>Lic</a:t>
                      </a:r>
                      <a:r>
                        <a:rPr lang="en-US" sz="1100" dirty="0"/>
                        <a:t>-NB)</a:t>
                      </a:r>
                    </a:p>
                  </a:txBody>
                  <a:tcPr marL="79115" marR="79115" marT="39558" marB="39558" anchor="ctr">
                    <a:lnL>
                      <a:noFill/>
                    </a:lnL>
                    <a:lnR>
                      <a:noFill/>
                    </a:lnR>
                    <a:lnT>
                      <a:noFill/>
                    </a:lnT>
                    <a:lnB>
                      <a:noFill/>
                    </a:lnB>
                  </a:tcPr>
                </a:tc>
                <a:tc>
                  <a:txBody>
                    <a:bodyPr/>
                    <a:lstStyle/>
                    <a:p>
                      <a:r>
                        <a:rPr lang="en-US" sz="1100"/>
                        <a:t>Security Response to DCN 550 Rev 0</a:t>
                      </a:r>
                    </a:p>
                  </a:txBody>
                  <a:tcPr marL="79115" marR="79115" marT="39558" marB="39558" anchor="ctr">
                    <a:lnL>
                      <a:noFill/>
                    </a:lnL>
                    <a:lnR>
                      <a:noFill/>
                    </a:lnR>
                    <a:lnT>
                      <a:noFill/>
                    </a:lnT>
                    <a:lnB>
                      <a:noFill/>
                    </a:lnB>
                  </a:tcPr>
                </a:tc>
                <a:tc>
                  <a:txBody>
                    <a:bodyPr/>
                    <a:lstStyle/>
                    <a:p>
                      <a:r>
                        <a:rPr lang="en-US" sz="1100"/>
                        <a:t>Yael Luz (Ondas)</a:t>
                      </a:r>
                    </a:p>
                  </a:txBody>
                  <a:tcPr marL="79115" marR="79115" marT="39558" marB="39558" anchor="ctr">
                    <a:lnL>
                      <a:noFill/>
                    </a:lnL>
                    <a:lnR>
                      <a:noFill/>
                    </a:lnR>
                    <a:lnT>
                      <a:noFill/>
                    </a:lnT>
                    <a:lnB>
                      <a:noFill/>
                    </a:lnB>
                  </a:tcPr>
                </a:tc>
                <a:tc>
                  <a:txBody>
                    <a:bodyPr/>
                    <a:lstStyle/>
                    <a:p>
                      <a:r>
                        <a:rPr lang="en-US" sz="1100"/>
                        <a:t>14-Nov-2023 17:27:28 ET</a:t>
                      </a:r>
                    </a:p>
                  </a:txBody>
                  <a:tcPr marL="79115" marR="79115" marT="39558" marB="39558" anchor="ctr">
                    <a:lnL>
                      <a:noFill/>
                    </a:lnL>
                    <a:lnR>
                      <a:noFill/>
                    </a:lnR>
                    <a:lnT>
                      <a:noFill/>
                    </a:lnT>
                    <a:lnB>
                      <a:noFill/>
                    </a:lnB>
                  </a:tcPr>
                </a:tc>
                <a:tc>
                  <a:txBody>
                    <a:bodyPr/>
                    <a:lstStyle/>
                    <a:p>
                      <a:r>
                        <a:rPr lang="en-US" sz="1100">
                          <a:hlinkClick r:id="rId6"/>
                        </a:rPr>
                        <a:t>Download</a:t>
                      </a:r>
                      <a:endParaRPr lang="en-US" sz="1100"/>
                    </a:p>
                  </a:txBody>
                  <a:tcPr marL="79115" marR="79115" marT="39558" marB="39558" anchor="ctr">
                    <a:lnL>
                      <a:noFill/>
                    </a:lnL>
                    <a:lnR>
                      <a:noFill/>
                    </a:lnR>
                    <a:lnT>
                      <a:noFill/>
                    </a:lnT>
                    <a:lnB>
                      <a:noFill/>
                    </a:lnB>
                  </a:tcPr>
                </a:tc>
                <a:extLst>
                  <a:ext uri="{0D108BD9-81ED-4DB2-BD59-A6C34878D82A}">
                    <a16:rowId xmlns:a16="http://schemas.microsoft.com/office/drawing/2014/main" val="3958974158"/>
                  </a:ext>
                </a:extLst>
              </a:tr>
              <a:tr h="516274">
                <a:tc>
                  <a:txBody>
                    <a:bodyPr/>
                    <a:lstStyle/>
                    <a:p>
                      <a:r>
                        <a:rPr lang="en-US" sz="1100"/>
                        <a:t>14-Nov-2023 ET</a:t>
                      </a:r>
                    </a:p>
                  </a:txBody>
                  <a:tcPr marL="79115" marR="79115" marT="39558" marB="39558" anchor="ctr">
                    <a:lnL>
                      <a:noFill/>
                    </a:lnL>
                    <a:lnR>
                      <a:noFill/>
                    </a:lnR>
                    <a:lnT>
                      <a:noFill/>
                    </a:lnT>
                    <a:lnB>
                      <a:noFill/>
                    </a:lnB>
                  </a:tcPr>
                </a:tc>
                <a:tc>
                  <a:txBody>
                    <a:bodyPr/>
                    <a:lstStyle/>
                    <a:p>
                      <a:r>
                        <a:rPr lang="en-US" sz="1100"/>
                        <a:t>2023</a:t>
                      </a:r>
                    </a:p>
                  </a:txBody>
                  <a:tcPr marL="79115" marR="79115" marT="39558" marB="39558" anchor="ctr">
                    <a:lnL>
                      <a:noFill/>
                    </a:lnL>
                    <a:lnR>
                      <a:noFill/>
                    </a:lnR>
                    <a:lnT>
                      <a:noFill/>
                    </a:lnT>
                    <a:lnB>
                      <a:noFill/>
                    </a:lnB>
                  </a:tcPr>
                </a:tc>
                <a:tc>
                  <a:txBody>
                    <a:bodyPr/>
                    <a:lstStyle/>
                    <a:p>
                      <a:r>
                        <a:rPr lang="en-US" sz="1100"/>
                        <a:t>585</a:t>
                      </a:r>
                    </a:p>
                  </a:txBody>
                  <a:tcPr marL="79115" marR="79115" marT="39558" marB="39558" anchor="ctr">
                    <a:lnL>
                      <a:noFill/>
                    </a:lnL>
                    <a:lnR>
                      <a:noFill/>
                    </a:lnR>
                    <a:lnT>
                      <a:noFill/>
                    </a:lnT>
                    <a:lnB>
                      <a:noFill/>
                    </a:lnB>
                  </a:tcPr>
                </a:tc>
                <a:tc>
                  <a:txBody>
                    <a:bodyPr/>
                    <a:lstStyle/>
                    <a:p>
                      <a:r>
                        <a:rPr lang="en-US" sz="1100"/>
                        <a:t>1</a:t>
                      </a:r>
                    </a:p>
                  </a:txBody>
                  <a:tcPr marL="79115" marR="79115" marT="39558" marB="39558" anchor="ctr">
                    <a:lnL>
                      <a:noFill/>
                    </a:lnL>
                    <a:lnR>
                      <a:noFill/>
                    </a:lnR>
                    <a:lnT>
                      <a:noFill/>
                    </a:lnT>
                    <a:lnB>
                      <a:noFill/>
                    </a:lnB>
                  </a:tcPr>
                </a:tc>
                <a:tc>
                  <a:txBody>
                    <a:bodyPr/>
                    <a:lstStyle/>
                    <a:p>
                      <a:r>
                        <a:rPr lang="en-US" sz="1100"/>
                        <a:t>TG16t (Lic-NB)</a:t>
                      </a:r>
                    </a:p>
                  </a:txBody>
                  <a:tcPr marL="79115" marR="79115" marT="39558" marB="39558" anchor="ctr">
                    <a:lnL>
                      <a:noFill/>
                    </a:lnL>
                    <a:lnR>
                      <a:noFill/>
                    </a:lnR>
                    <a:lnT>
                      <a:noFill/>
                    </a:lnT>
                    <a:lnB>
                      <a:noFill/>
                    </a:lnB>
                  </a:tcPr>
                </a:tc>
                <a:tc>
                  <a:txBody>
                    <a:bodyPr/>
                    <a:lstStyle/>
                    <a:p>
                      <a:r>
                        <a:rPr lang="en-US" sz="1100"/>
                        <a:t>Response to DCN 550 Rev 0</a:t>
                      </a:r>
                    </a:p>
                  </a:txBody>
                  <a:tcPr marL="79115" marR="79115" marT="39558" marB="39558" anchor="ctr">
                    <a:lnL>
                      <a:noFill/>
                    </a:lnL>
                    <a:lnR>
                      <a:noFill/>
                    </a:lnR>
                    <a:lnT>
                      <a:noFill/>
                    </a:lnT>
                    <a:lnB>
                      <a:noFill/>
                    </a:lnB>
                  </a:tcPr>
                </a:tc>
                <a:tc>
                  <a:txBody>
                    <a:bodyPr/>
                    <a:lstStyle/>
                    <a:p>
                      <a:r>
                        <a:rPr lang="en-US" sz="1100"/>
                        <a:t>Vishal Kalkundrikar (Ondas)</a:t>
                      </a:r>
                    </a:p>
                  </a:txBody>
                  <a:tcPr marL="79115" marR="79115" marT="39558" marB="39558" anchor="ctr">
                    <a:lnL>
                      <a:noFill/>
                    </a:lnL>
                    <a:lnR>
                      <a:noFill/>
                    </a:lnR>
                    <a:lnT>
                      <a:noFill/>
                    </a:lnT>
                    <a:lnB>
                      <a:noFill/>
                    </a:lnB>
                  </a:tcPr>
                </a:tc>
                <a:tc>
                  <a:txBody>
                    <a:bodyPr/>
                    <a:lstStyle/>
                    <a:p>
                      <a:r>
                        <a:rPr lang="en-US" sz="1100"/>
                        <a:t>14-Nov-2023 17:19:05 ET</a:t>
                      </a:r>
                    </a:p>
                  </a:txBody>
                  <a:tcPr marL="79115" marR="79115" marT="39558" marB="39558" anchor="ctr">
                    <a:lnL>
                      <a:noFill/>
                    </a:lnL>
                    <a:lnR>
                      <a:noFill/>
                    </a:lnR>
                    <a:lnT>
                      <a:noFill/>
                    </a:lnT>
                    <a:lnB>
                      <a:noFill/>
                    </a:lnB>
                  </a:tcPr>
                </a:tc>
                <a:tc>
                  <a:txBody>
                    <a:bodyPr/>
                    <a:lstStyle/>
                    <a:p>
                      <a:r>
                        <a:rPr lang="en-US" sz="1100">
                          <a:hlinkClick r:id="rId7"/>
                        </a:rPr>
                        <a:t>Download</a:t>
                      </a:r>
                      <a:endParaRPr lang="en-US" sz="1100"/>
                    </a:p>
                  </a:txBody>
                  <a:tcPr marL="79115" marR="79115" marT="39558" marB="39558" anchor="ctr">
                    <a:lnL>
                      <a:noFill/>
                    </a:lnL>
                    <a:lnR>
                      <a:noFill/>
                    </a:lnR>
                    <a:lnT>
                      <a:noFill/>
                    </a:lnT>
                    <a:lnB>
                      <a:noFill/>
                    </a:lnB>
                  </a:tcPr>
                </a:tc>
                <a:extLst>
                  <a:ext uri="{0D108BD9-81ED-4DB2-BD59-A6C34878D82A}">
                    <a16:rowId xmlns:a16="http://schemas.microsoft.com/office/drawing/2014/main" val="3004913013"/>
                  </a:ext>
                </a:extLst>
              </a:tr>
              <a:tr h="516274">
                <a:tc>
                  <a:txBody>
                    <a:bodyPr/>
                    <a:lstStyle/>
                    <a:p>
                      <a:r>
                        <a:rPr lang="en-US" sz="1100"/>
                        <a:t>14-Nov-2023 ET</a:t>
                      </a:r>
                    </a:p>
                  </a:txBody>
                  <a:tcPr marL="79115" marR="79115" marT="39558" marB="39558" anchor="ctr">
                    <a:lnL>
                      <a:noFill/>
                    </a:lnL>
                    <a:lnR>
                      <a:noFill/>
                    </a:lnR>
                    <a:lnT>
                      <a:noFill/>
                    </a:lnT>
                    <a:lnB>
                      <a:noFill/>
                    </a:lnB>
                  </a:tcPr>
                </a:tc>
                <a:tc>
                  <a:txBody>
                    <a:bodyPr/>
                    <a:lstStyle/>
                    <a:p>
                      <a:r>
                        <a:rPr lang="en-US" sz="1100"/>
                        <a:t>2023</a:t>
                      </a:r>
                    </a:p>
                  </a:txBody>
                  <a:tcPr marL="79115" marR="79115" marT="39558" marB="39558" anchor="ctr">
                    <a:lnL>
                      <a:noFill/>
                    </a:lnL>
                    <a:lnR>
                      <a:noFill/>
                    </a:lnR>
                    <a:lnT>
                      <a:noFill/>
                    </a:lnT>
                    <a:lnB>
                      <a:noFill/>
                    </a:lnB>
                  </a:tcPr>
                </a:tc>
                <a:tc>
                  <a:txBody>
                    <a:bodyPr/>
                    <a:lstStyle/>
                    <a:p>
                      <a:r>
                        <a:rPr lang="en-US" sz="1100"/>
                        <a:t>585</a:t>
                      </a:r>
                    </a:p>
                  </a:txBody>
                  <a:tcPr marL="79115" marR="79115" marT="39558" marB="39558" anchor="ctr">
                    <a:lnL>
                      <a:noFill/>
                    </a:lnL>
                    <a:lnR>
                      <a:noFill/>
                    </a:lnR>
                    <a:lnT>
                      <a:noFill/>
                    </a:lnT>
                    <a:lnB>
                      <a:noFill/>
                    </a:lnB>
                  </a:tcPr>
                </a:tc>
                <a:tc>
                  <a:txBody>
                    <a:bodyPr/>
                    <a:lstStyle/>
                    <a:p>
                      <a:r>
                        <a:rPr lang="en-US" sz="1100"/>
                        <a:t>0</a:t>
                      </a:r>
                    </a:p>
                  </a:txBody>
                  <a:tcPr marL="79115" marR="79115" marT="39558" marB="39558" anchor="ctr">
                    <a:lnL>
                      <a:noFill/>
                    </a:lnL>
                    <a:lnR>
                      <a:noFill/>
                    </a:lnR>
                    <a:lnT>
                      <a:noFill/>
                    </a:lnT>
                    <a:lnB>
                      <a:noFill/>
                    </a:lnB>
                  </a:tcPr>
                </a:tc>
                <a:tc>
                  <a:txBody>
                    <a:bodyPr/>
                    <a:lstStyle/>
                    <a:p>
                      <a:r>
                        <a:rPr lang="en-US" sz="1100"/>
                        <a:t>TG16t (Lic-NB)</a:t>
                      </a:r>
                    </a:p>
                  </a:txBody>
                  <a:tcPr marL="79115" marR="79115" marT="39558" marB="39558" anchor="ctr">
                    <a:lnL>
                      <a:noFill/>
                    </a:lnL>
                    <a:lnR>
                      <a:noFill/>
                    </a:lnR>
                    <a:lnT>
                      <a:noFill/>
                    </a:lnT>
                    <a:lnB>
                      <a:noFill/>
                    </a:lnB>
                  </a:tcPr>
                </a:tc>
                <a:tc>
                  <a:txBody>
                    <a:bodyPr/>
                    <a:lstStyle/>
                    <a:p>
                      <a:r>
                        <a:rPr lang="en-US" sz="1100"/>
                        <a:t>Response to DCN 550 Rev 0</a:t>
                      </a:r>
                    </a:p>
                  </a:txBody>
                  <a:tcPr marL="79115" marR="79115" marT="39558" marB="39558" anchor="ctr">
                    <a:lnL>
                      <a:noFill/>
                    </a:lnL>
                    <a:lnR>
                      <a:noFill/>
                    </a:lnR>
                    <a:lnT>
                      <a:noFill/>
                    </a:lnT>
                    <a:lnB>
                      <a:noFill/>
                    </a:lnB>
                  </a:tcPr>
                </a:tc>
                <a:tc>
                  <a:txBody>
                    <a:bodyPr/>
                    <a:lstStyle/>
                    <a:p>
                      <a:r>
                        <a:rPr lang="en-US" sz="1100"/>
                        <a:t>Vishal Kalkundrikar (Ondas)</a:t>
                      </a:r>
                    </a:p>
                  </a:txBody>
                  <a:tcPr marL="79115" marR="79115" marT="39558" marB="39558" anchor="ctr">
                    <a:lnL>
                      <a:noFill/>
                    </a:lnL>
                    <a:lnR>
                      <a:noFill/>
                    </a:lnR>
                    <a:lnT>
                      <a:noFill/>
                    </a:lnT>
                    <a:lnB>
                      <a:noFill/>
                    </a:lnB>
                  </a:tcPr>
                </a:tc>
                <a:tc>
                  <a:txBody>
                    <a:bodyPr/>
                    <a:lstStyle/>
                    <a:p>
                      <a:r>
                        <a:rPr lang="en-US" sz="1100"/>
                        <a:t>14-Nov-2023 17:05:43 ET</a:t>
                      </a:r>
                    </a:p>
                  </a:txBody>
                  <a:tcPr marL="79115" marR="79115" marT="39558" marB="39558" anchor="ctr">
                    <a:lnL>
                      <a:noFill/>
                    </a:lnL>
                    <a:lnR>
                      <a:noFill/>
                    </a:lnR>
                    <a:lnT>
                      <a:noFill/>
                    </a:lnT>
                    <a:lnB>
                      <a:noFill/>
                    </a:lnB>
                  </a:tcPr>
                </a:tc>
                <a:tc>
                  <a:txBody>
                    <a:bodyPr/>
                    <a:lstStyle/>
                    <a:p>
                      <a:r>
                        <a:rPr lang="en-US" sz="1100">
                          <a:hlinkClick r:id="rId8"/>
                        </a:rPr>
                        <a:t>Download</a:t>
                      </a:r>
                      <a:endParaRPr lang="en-US" sz="1100"/>
                    </a:p>
                  </a:txBody>
                  <a:tcPr marL="79115" marR="79115" marT="39558" marB="39558" anchor="ctr">
                    <a:lnL>
                      <a:noFill/>
                    </a:lnL>
                    <a:lnR>
                      <a:noFill/>
                    </a:lnR>
                    <a:lnT>
                      <a:noFill/>
                    </a:lnT>
                    <a:lnB>
                      <a:noFill/>
                    </a:lnB>
                  </a:tcPr>
                </a:tc>
                <a:extLst>
                  <a:ext uri="{0D108BD9-81ED-4DB2-BD59-A6C34878D82A}">
                    <a16:rowId xmlns:a16="http://schemas.microsoft.com/office/drawing/2014/main" val="3517903101"/>
                  </a:ext>
                </a:extLst>
              </a:tr>
              <a:tr h="635659">
                <a:tc>
                  <a:txBody>
                    <a:bodyPr/>
                    <a:lstStyle/>
                    <a:p>
                      <a:r>
                        <a:rPr lang="en-US" sz="1100"/>
                        <a:t>14-Nov-2023 ET</a:t>
                      </a:r>
                    </a:p>
                  </a:txBody>
                  <a:tcPr marL="79115" marR="79115" marT="39558" marB="39558" anchor="ctr">
                    <a:lnL>
                      <a:noFill/>
                    </a:lnL>
                    <a:lnR>
                      <a:noFill/>
                    </a:lnR>
                    <a:lnT>
                      <a:noFill/>
                    </a:lnT>
                    <a:lnB>
                      <a:noFill/>
                    </a:lnB>
                  </a:tcPr>
                </a:tc>
                <a:tc>
                  <a:txBody>
                    <a:bodyPr/>
                    <a:lstStyle/>
                    <a:p>
                      <a:r>
                        <a:rPr lang="en-US" sz="1100"/>
                        <a:t>2023</a:t>
                      </a:r>
                    </a:p>
                  </a:txBody>
                  <a:tcPr marL="79115" marR="79115" marT="39558" marB="39558" anchor="ctr">
                    <a:lnL>
                      <a:noFill/>
                    </a:lnL>
                    <a:lnR>
                      <a:noFill/>
                    </a:lnR>
                    <a:lnT>
                      <a:noFill/>
                    </a:lnT>
                    <a:lnB>
                      <a:noFill/>
                    </a:lnB>
                  </a:tcPr>
                </a:tc>
                <a:tc>
                  <a:txBody>
                    <a:bodyPr/>
                    <a:lstStyle/>
                    <a:p>
                      <a:r>
                        <a:rPr lang="en-US" sz="1100"/>
                        <a:t>582</a:t>
                      </a:r>
                    </a:p>
                  </a:txBody>
                  <a:tcPr marL="79115" marR="79115" marT="39558" marB="39558" anchor="ctr">
                    <a:lnL>
                      <a:noFill/>
                    </a:lnL>
                    <a:lnR>
                      <a:noFill/>
                    </a:lnR>
                    <a:lnT>
                      <a:noFill/>
                    </a:lnT>
                    <a:lnB>
                      <a:noFill/>
                    </a:lnB>
                  </a:tcPr>
                </a:tc>
                <a:tc>
                  <a:txBody>
                    <a:bodyPr/>
                    <a:lstStyle/>
                    <a:p>
                      <a:r>
                        <a:rPr lang="en-US" sz="1100"/>
                        <a:t>0</a:t>
                      </a:r>
                    </a:p>
                  </a:txBody>
                  <a:tcPr marL="79115" marR="79115" marT="39558" marB="39558" anchor="ctr">
                    <a:lnL>
                      <a:noFill/>
                    </a:lnL>
                    <a:lnR>
                      <a:noFill/>
                    </a:lnR>
                    <a:lnT>
                      <a:noFill/>
                    </a:lnT>
                    <a:lnB>
                      <a:noFill/>
                    </a:lnB>
                  </a:tcPr>
                </a:tc>
                <a:tc>
                  <a:txBody>
                    <a:bodyPr/>
                    <a:lstStyle/>
                    <a:p>
                      <a:r>
                        <a:rPr lang="en-US" sz="1100"/>
                        <a:t>TG16t (Lic-NB)</a:t>
                      </a:r>
                    </a:p>
                  </a:txBody>
                  <a:tcPr marL="79115" marR="79115" marT="39558" marB="39558" anchor="ctr">
                    <a:lnL>
                      <a:noFill/>
                    </a:lnL>
                    <a:lnR>
                      <a:noFill/>
                    </a:lnR>
                    <a:lnT>
                      <a:noFill/>
                    </a:lnT>
                    <a:lnB>
                      <a:noFill/>
                    </a:lnB>
                  </a:tcPr>
                </a:tc>
                <a:tc>
                  <a:txBody>
                    <a:bodyPr/>
                    <a:lstStyle/>
                    <a:p>
                      <a:r>
                        <a:rPr lang="en-US" sz="1100"/>
                        <a:t>New Security doc for 802.16t PtMP</a:t>
                      </a:r>
                    </a:p>
                  </a:txBody>
                  <a:tcPr marL="79115" marR="79115" marT="39558" marB="39558" anchor="ctr">
                    <a:lnL>
                      <a:noFill/>
                    </a:lnL>
                    <a:lnR>
                      <a:noFill/>
                    </a:lnR>
                    <a:lnT>
                      <a:noFill/>
                    </a:lnT>
                    <a:lnB>
                      <a:noFill/>
                    </a:lnB>
                  </a:tcPr>
                </a:tc>
                <a:tc>
                  <a:txBody>
                    <a:bodyPr/>
                    <a:lstStyle/>
                    <a:p>
                      <a:r>
                        <a:rPr lang="en-US" sz="1100"/>
                        <a:t>Yael Luz (Ondas)</a:t>
                      </a:r>
                    </a:p>
                  </a:txBody>
                  <a:tcPr marL="79115" marR="79115" marT="39558" marB="39558" anchor="ctr">
                    <a:lnL>
                      <a:noFill/>
                    </a:lnL>
                    <a:lnR>
                      <a:noFill/>
                    </a:lnR>
                    <a:lnT>
                      <a:noFill/>
                    </a:lnT>
                    <a:lnB>
                      <a:noFill/>
                    </a:lnB>
                  </a:tcPr>
                </a:tc>
                <a:tc>
                  <a:txBody>
                    <a:bodyPr/>
                    <a:lstStyle/>
                    <a:p>
                      <a:r>
                        <a:rPr lang="en-US" sz="1100"/>
                        <a:t>14-Nov-2023 14:47:55 ET</a:t>
                      </a:r>
                    </a:p>
                  </a:txBody>
                  <a:tcPr marL="79115" marR="79115" marT="39558" marB="39558" anchor="ctr">
                    <a:lnL>
                      <a:noFill/>
                    </a:lnL>
                    <a:lnR>
                      <a:noFill/>
                    </a:lnR>
                    <a:lnT>
                      <a:noFill/>
                    </a:lnT>
                    <a:lnB>
                      <a:noFill/>
                    </a:lnB>
                  </a:tcPr>
                </a:tc>
                <a:tc>
                  <a:txBody>
                    <a:bodyPr/>
                    <a:lstStyle/>
                    <a:p>
                      <a:r>
                        <a:rPr lang="en-US" sz="1100" dirty="0">
                          <a:hlinkClick r:id="rId9"/>
                        </a:rPr>
                        <a:t>Download</a:t>
                      </a:r>
                      <a:endParaRPr lang="en-US" sz="1100" dirty="0"/>
                    </a:p>
                  </a:txBody>
                  <a:tcPr marL="79115" marR="79115" marT="39558" marB="39558" anchor="ctr">
                    <a:lnL>
                      <a:noFill/>
                    </a:lnL>
                    <a:lnR>
                      <a:noFill/>
                    </a:lnR>
                    <a:lnT>
                      <a:noFill/>
                    </a:lnT>
                    <a:lnB>
                      <a:noFill/>
                    </a:lnB>
                  </a:tcPr>
                </a:tc>
                <a:extLst>
                  <a:ext uri="{0D108BD9-81ED-4DB2-BD59-A6C34878D82A}">
                    <a16:rowId xmlns:a16="http://schemas.microsoft.com/office/drawing/2014/main" val="202177501"/>
                  </a:ext>
                </a:extLst>
              </a:tr>
            </a:tbl>
          </a:graphicData>
        </a:graphic>
      </p:graphicFrame>
      <p:graphicFrame>
        <p:nvGraphicFramePr>
          <p:cNvPr id="6" name="Table 5">
            <a:extLst>
              <a:ext uri="{FF2B5EF4-FFF2-40B4-BE49-F238E27FC236}">
                <a16:creationId xmlns:a16="http://schemas.microsoft.com/office/drawing/2014/main" id="{35598488-8B5F-15AC-5628-167709930196}"/>
              </a:ext>
            </a:extLst>
          </p:cNvPr>
          <p:cNvGraphicFramePr>
            <a:graphicFrameLocks noGrp="1"/>
          </p:cNvGraphicFramePr>
          <p:nvPr>
            <p:extLst>
              <p:ext uri="{D42A27DB-BD31-4B8C-83A1-F6EECF244321}">
                <p14:modId xmlns:p14="http://schemas.microsoft.com/office/powerpoint/2010/main" val="258123727"/>
              </p:ext>
            </p:extLst>
          </p:nvPr>
        </p:nvGraphicFramePr>
        <p:xfrm>
          <a:off x="486063" y="3667897"/>
          <a:ext cx="11448605" cy="1188720"/>
        </p:xfrm>
        <a:graphic>
          <a:graphicData uri="http://schemas.openxmlformats.org/drawingml/2006/table">
            <a:tbl>
              <a:tblPr/>
              <a:tblGrid>
                <a:gridCol w="1635515">
                  <a:extLst>
                    <a:ext uri="{9D8B030D-6E8A-4147-A177-3AD203B41FA5}">
                      <a16:colId xmlns:a16="http://schemas.microsoft.com/office/drawing/2014/main" val="1808150737"/>
                    </a:ext>
                  </a:extLst>
                </a:gridCol>
                <a:gridCol w="1635515">
                  <a:extLst>
                    <a:ext uri="{9D8B030D-6E8A-4147-A177-3AD203B41FA5}">
                      <a16:colId xmlns:a16="http://schemas.microsoft.com/office/drawing/2014/main" val="916375176"/>
                    </a:ext>
                  </a:extLst>
                </a:gridCol>
                <a:gridCol w="1635515">
                  <a:extLst>
                    <a:ext uri="{9D8B030D-6E8A-4147-A177-3AD203B41FA5}">
                      <a16:colId xmlns:a16="http://schemas.microsoft.com/office/drawing/2014/main" val="4066253466"/>
                    </a:ext>
                  </a:extLst>
                </a:gridCol>
                <a:gridCol w="1635515">
                  <a:extLst>
                    <a:ext uri="{9D8B030D-6E8A-4147-A177-3AD203B41FA5}">
                      <a16:colId xmlns:a16="http://schemas.microsoft.com/office/drawing/2014/main" val="3324089244"/>
                    </a:ext>
                  </a:extLst>
                </a:gridCol>
                <a:gridCol w="1635515">
                  <a:extLst>
                    <a:ext uri="{9D8B030D-6E8A-4147-A177-3AD203B41FA5}">
                      <a16:colId xmlns:a16="http://schemas.microsoft.com/office/drawing/2014/main" val="3702700690"/>
                    </a:ext>
                  </a:extLst>
                </a:gridCol>
                <a:gridCol w="1635515">
                  <a:extLst>
                    <a:ext uri="{9D8B030D-6E8A-4147-A177-3AD203B41FA5}">
                      <a16:colId xmlns:a16="http://schemas.microsoft.com/office/drawing/2014/main" val="1750575505"/>
                    </a:ext>
                  </a:extLst>
                </a:gridCol>
                <a:gridCol w="1635515">
                  <a:extLst>
                    <a:ext uri="{9D8B030D-6E8A-4147-A177-3AD203B41FA5}">
                      <a16:colId xmlns:a16="http://schemas.microsoft.com/office/drawing/2014/main" val="1517525583"/>
                    </a:ext>
                  </a:extLst>
                </a:gridCol>
              </a:tblGrid>
              <a:tr h="1188720">
                <a:tc>
                  <a:txBody>
                    <a:bodyPr/>
                    <a:lstStyle/>
                    <a:p>
                      <a:r>
                        <a:rPr lang="en-US" sz="1400"/>
                        <a:t>13-Nov-2023 ET</a:t>
                      </a:r>
                    </a:p>
                  </a:txBody>
                  <a:tcPr anchor="ctr">
                    <a:lnL>
                      <a:noFill/>
                    </a:lnL>
                    <a:lnR>
                      <a:noFill/>
                    </a:lnR>
                    <a:lnT>
                      <a:noFill/>
                    </a:lnT>
                    <a:lnB>
                      <a:noFill/>
                    </a:lnB>
                  </a:tcPr>
                </a:tc>
                <a:tc>
                  <a:txBody>
                    <a:bodyPr/>
                    <a:lstStyle/>
                    <a:p>
                      <a:r>
                        <a:rPr lang="en-US" sz="1400" dirty="0"/>
                        <a:t>2023</a:t>
                      </a:r>
                    </a:p>
                  </a:txBody>
                  <a:tcPr anchor="ctr">
                    <a:lnL>
                      <a:noFill/>
                    </a:lnL>
                    <a:lnR>
                      <a:noFill/>
                    </a:lnR>
                    <a:lnT>
                      <a:noFill/>
                    </a:lnT>
                    <a:lnB>
                      <a:noFill/>
                    </a:lnB>
                  </a:tcPr>
                </a:tc>
                <a:tc>
                  <a:txBody>
                    <a:bodyPr/>
                    <a:lstStyle/>
                    <a:p>
                      <a:r>
                        <a:rPr lang="en-US" sz="1400"/>
                        <a:t>550</a:t>
                      </a:r>
                    </a:p>
                  </a:txBody>
                  <a:tcPr anchor="ctr">
                    <a:lnL>
                      <a:noFill/>
                    </a:lnL>
                    <a:lnR>
                      <a:noFill/>
                    </a:lnR>
                    <a:lnT>
                      <a:noFill/>
                    </a:lnT>
                    <a:lnB>
                      <a:noFill/>
                    </a:lnB>
                  </a:tcPr>
                </a:tc>
                <a:tc>
                  <a:txBody>
                    <a:bodyPr/>
                    <a:lstStyle/>
                    <a:p>
                      <a:r>
                        <a:rPr lang="en-US" sz="1400"/>
                        <a:t>1</a:t>
                      </a:r>
                    </a:p>
                  </a:txBody>
                  <a:tcPr anchor="ctr">
                    <a:lnL>
                      <a:noFill/>
                    </a:lnL>
                    <a:lnR>
                      <a:noFill/>
                    </a:lnR>
                    <a:lnT>
                      <a:noFill/>
                    </a:lnT>
                    <a:lnB>
                      <a:noFill/>
                    </a:lnB>
                  </a:tcPr>
                </a:tc>
                <a:tc>
                  <a:txBody>
                    <a:bodyPr/>
                    <a:lstStyle/>
                    <a:p>
                      <a:r>
                        <a:rPr lang="en-US" sz="1400"/>
                        <a:t>TG16t (Lic-NB)</a:t>
                      </a:r>
                    </a:p>
                  </a:txBody>
                  <a:tcPr anchor="ctr">
                    <a:lnL>
                      <a:noFill/>
                    </a:lnL>
                    <a:lnR>
                      <a:noFill/>
                    </a:lnR>
                    <a:lnT>
                      <a:noFill/>
                    </a:lnT>
                    <a:lnB>
                      <a:noFill/>
                    </a:lnB>
                  </a:tcPr>
                </a:tc>
                <a:tc>
                  <a:txBody>
                    <a:bodyPr/>
                    <a:lstStyle/>
                    <a:p>
                      <a:r>
                        <a:rPr lang="en-US" sz="1400"/>
                        <a:t>preballot-comment-entry-form-Juha</a:t>
                      </a:r>
                    </a:p>
                  </a:txBody>
                  <a:tcPr anchor="ctr">
                    <a:lnL>
                      <a:noFill/>
                    </a:lnL>
                    <a:lnR>
                      <a:noFill/>
                    </a:lnR>
                    <a:lnT>
                      <a:noFill/>
                    </a:lnT>
                    <a:lnB>
                      <a:noFill/>
                    </a:lnB>
                  </a:tcPr>
                </a:tc>
                <a:tc>
                  <a:txBody>
                    <a:bodyPr/>
                    <a:lstStyle/>
                    <a:p>
                      <a:r>
                        <a:rPr lang="en-US" sz="1400" dirty="0"/>
                        <a:t>Juha Juntunen (MCC)</a:t>
                      </a:r>
                    </a:p>
                  </a:txBody>
                  <a:tcPr anchor="ctr">
                    <a:lnL>
                      <a:noFill/>
                    </a:lnL>
                    <a:lnR>
                      <a:noFill/>
                    </a:lnR>
                    <a:lnT>
                      <a:noFill/>
                    </a:lnT>
                    <a:lnB>
                      <a:noFill/>
                    </a:lnB>
                  </a:tcPr>
                </a:tc>
                <a:extLst>
                  <a:ext uri="{0D108BD9-81ED-4DB2-BD59-A6C34878D82A}">
                    <a16:rowId xmlns:a16="http://schemas.microsoft.com/office/drawing/2014/main" val="4066021477"/>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4F2F9-38D6-C3B2-7388-22AFC97BDE07}"/>
              </a:ext>
            </a:extLst>
          </p:cNvPr>
          <p:cNvSpPr>
            <a:spLocks noGrp="1"/>
          </p:cNvSpPr>
          <p:nvPr>
            <p:ph type="title"/>
          </p:nvPr>
        </p:nvSpPr>
        <p:spPr/>
        <p:txBody>
          <a:bodyPr/>
          <a:lstStyle/>
          <a:p>
            <a:r>
              <a:rPr lang="en-US" dirty="0"/>
              <a:t>Discussion from September</a:t>
            </a:r>
          </a:p>
        </p:txBody>
      </p:sp>
      <p:sp>
        <p:nvSpPr>
          <p:cNvPr id="3" name="Content Placeholder 2">
            <a:extLst>
              <a:ext uri="{FF2B5EF4-FFF2-40B4-BE49-F238E27FC236}">
                <a16:creationId xmlns:a16="http://schemas.microsoft.com/office/drawing/2014/main" id="{9A495BCF-9E9B-4C01-1FAE-735C925A9572}"/>
              </a:ext>
            </a:extLst>
          </p:cNvPr>
          <p:cNvSpPr>
            <a:spLocks noGrp="1"/>
          </p:cNvSpPr>
          <p:nvPr>
            <p:ph idx="1"/>
          </p:nvPr>
        </p:nvSpPr>
        <p:spPr>
          <a:xfrm>
            <a:off x="838200" y="1371600"/>
            <a:ext cx="10515600" cy="4805363"/>
          </a:xfrm>
        </p:spPr>
        <p:txBody>
          <a:bodyPr>
            <a:normAutofit fontScale="55000" lnSpcReduction="20000"/>
          </a:bodyPr>
          <a:lstStyle/>
          <a:p>
            <a:r>
              <a:rPr lang="en-US" dirty="0"/>
              <a:t>15-23-0495-01-016t-ieee802-16t-ptmp-security</a:t>
            </a:r>
          </a:p>
          <a:p>
            <a:endParaRPr lang="en-US" dirty="0"/>
          </a:p>
          <a:p>
            <a:r>
              <a:rPr lang="en-US" dirty="0"/>
              <a:t>Suggestion:</a:t>
            </a:r>
          </a:p>
          <a:p>
            <a:pPr lvl="1"/>
            <a:r>
              <a:rPr lang="en-US" dirty="0"/>
              <a:t>Remove PKMv1</a:t>
            </a:r>
          </a:p>
          <a:p>
            <a:pPr lvl="1"/>
            <a:r>
              <a:rPr lang="en-US" dirty="0"/>
              <a:t>Remove PKMv2 RSA (or RSA/ECC)</a:t>
            </a:r>
          </a:p>
          <a:p>
            <a:pPr lvl="2"/>
            <a:r>
              <a:rPr lang="en-US" dirty="0"/>
              <a:t>TLS v1.3 can be used when backbone network is not available</a:t>
            </a:r>
          </a:p>
          <a:p>
            <a:pPr lvl="1"/>
            <a:r>
              <a:rPr lang="en-US" dirty="0"/>
              <a:t>Remove EAP-SIM?</a:t>
            </a:r>
          </a:p>
          <a:p>
            <a:pPr lvl="1"/>
            <a:r>
              <a:rPr lang="en-US" dirty="0"/>
              <a:t>Security capabilities negotiation:</a:t>
            </a:r>
          </a:p>
          <a:p>
            <a:pPr lvl="2"/>
            <a:r>
              <a:rPr lang="en-US" dirty="0"/>
              <a:t>Remove from registration (SBC-REQ), use the TLS capabilities negotiation</a:t>
            </a:r>
          </a:p>
          <a:p>
            <a:pPr lvl="2"/>
            <a:r>
              <a:rPr lang="en-US" dirty="0"/>
              <a:t>Add text to clarify that with NB-PHY and NB-MAC we do not use SBC-REQ and use TLS only </a:t>
            </a:r>
          </a:p>
          <a:p>
            <a:pPr lvl="1"/>
            <a:r>
              <a:rPr lang="en-US" dirty="0"/>
              <a:t>Remove functions that are not NIST approved: DES, short RSA, SHA-1, CMAC (CMAC is approved but not recommended)</a:t>
            </a:r>
          </a:p>
          <a:p>
            <a:pPr lvl="2"/>
            <a:r>
              <a:rPr lang="en-US" dirty="0"/>
              <a:t>For 16t specifically exclude, and note for next revision to remove from base standard. </a:t>
            </a:r>
          </a:p>
          <a:p>
            <a:endParaRPr lang="en-US" dirty="0"/>
          </a:p>
          <a:p>
            <a:r>
              <a:rPr lang="en-US" dirty="0"/>
              <a:t>Approved by Task Group</a:t>
            </a:r>
          </a:p>
          <a:p>
            <a:r>
              <a:rPr lang="en-US" dirty="0"/>
              <a:t>Yael to create text proposals.</a:t>
            </a:r>
          </a:p>
          <a:p>
            <a:r>
              <a:rPr lang="en-US" dirty="0"/>
              <a:t>Clarify terminology for 16t amendment</a:t>
            </a:r>
          </a:p>
          <a:p>
            <a:pPr lvl="1"/>
            <a:r>
              <a:rPr lang="en-US" dirty="0"/>
              <a:t>NB-MAC</a:t>
            </a:r>
          </a:p>
          <a:p>
            <a:pPr lvl="1"/>
            <a:r>
              <a:rPr lang="en-US" dirty="0"/>
              <a:t>NB-PHY</a:t>
            </a:r>
          </a:p>
          <a:p>
            <a:pPr lvl="1"/>
            <a:endParaRPr lang="en-US" dirty="0"/>
          </a:p>
          <a:p>
            <a:pPr lvl="1"/>
            <a:r>
              <a:rPr lang="en-US" dirty="0"/>
              <a:t>Together, it could be NB-AI   (Air interface)</a:t>
            </a:r>
          </a:p>
          <a:p>
            <a:endParaRPr lang="en-US" dirty="0"/>
          </a:p>
          <a:p>
            <a:pPr lvl="1"/>
            <a:endParaRPr lang="en-US" dirty="0"/>
          </a:p>
        </p:txBody>
      </p:sp>
      <p:sp>
        <p:nvSpPr>
          <p:cNvPr id="4" name="Date Placeholder 3">
            <a:extLst>
              <a:ext uri="{FF2B5EF4-FFF2-40B4-BE49-F238E27FC236}">
                <a16:creationId xmlns:a16="http://schemas.microsoft.com/office/drawing/2014/main" id="{A1FF8CF8-377B-3338-909E-983F3C6D69B4}"/>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7BB27A3E-3DE7-848A-145C-22F7CC68EBE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F3E20F3-9A45-0F1C-A95B-B4B5FC945061}"/>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46261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87770-45DC-2E23-C169-473E21248311}"/>
              </a:ext>
            </a:extLst>
          </p:cNvPr>
          <p:cNvSpPr>
            <a:spLocks noGrp="1"/>
          </p:cNvSpPr>
          <p:nvPr>
            <p:ph type="title"/>
          </p:nvPr>
        </p:nvSpPr>
        <p:spPr/>
        <p:txBody>
          <a:bodyPr>
            <a:normAutofit fontScale="90000"/>
          </a:bodyPr>
          <a:lstStyle/>
          <a:p>
            <a:r>
              <a:rPr lang="en-US" dirty="0"/>
              <a:t>September - Contribution 15-23-0444-01-016t-802-16t-ptmp-security-changes.docx</a:t>
            </a:r>
          </a:p>
        </p:txBody>
      </p:sp>
      <p:sp>
        <p:nvSpPr>
          <p:cNvPr id="3" name="Content Placeholder 2">
            <a:extLst>
              <a:ext uri="{FF2B5EF4-FFF2-40B4-BE49-F238E27FC236}">
                <a16:creationId xmlns:a16="http://schemas.microsoft.com/office/drawing/2014/main" id="{A4428335-A22F-1454-42E4-C4BECFF2F657}"/>
              </a:ext>
            </a:extLst>
          </p:cNvPr>
          <p:cNvSpPr>
            <a:spLocks noGrp="1"/>
          </p:cNvSpPr>
          <p:nvPr>
            <p:ph idx="1"/>
          </p:nvPr>
        </p:nvSpPr>
        <p:spPr/>
        <p:txBody>
          <a:bodyPr/>
          <a:lstStyle/>
          <a:p>
            <a:r>
              <a:rPr lang="en-US" dirty="0"/>
              <a:t>Insert sentence:</a:t>
            </a:r>
          </a:p>
          <a:p>
            <a:pPr lvl="1"/>
            <a:r>
              <a:rPr lang="en-US" dirty="0"/>
              <a:t>When the </a:t>
            </a:r>
            <a:r>
              <a:rPr lang="en-US" dirty="0" err="1"/>
              <a:t>WirelessMAN</a:t>
            </a:r>
            <a:r>
              <a:rPr lang="en-US" dirty="0"/>
              <a:t>-NB PHY is used, one of the following shall be used for security. </a:t>
            </a:r>
          </a:p>
          <a:p>
            <a:pPr lvl="2"/>
            <a:r>
              <a:rPr lang="en-US" dirty="0"/>
              <a:t>PKMV2</a:t>
            </a:r>
          </a:p>
          <a:p>
            <a:pPr lvl="2"/>
            <a:r>
              <a:rPr lang="en-US" dirty="0"/>
              <a:t>…</a:t>
            </a:r>
          </a:p>
          <a:p>
            <a:pPr lvl="2"/>
            <a:r>
              <a:rPr lang="en-US" dirty="0"/>
              <a:t>…</a:t>
            </a:r>
          </a:p>
          <a:p>
            <a:pPr lvl="2"/>
            <a:endParaRPr lang="en-US" dirty="0"/>
          </a:p>
          <a:p>
            <a:pPr marL="914400" lvl="2" indent="0">
              <a:buNone/>
            </a:pPr>
            <a:endParaRPr lang="en-US" dirty="0"/>
          </a:p>
        </p:txBody>
      </p:sp>
      <p:sp>
        <p:nvSpPr>
          <p:cNvPr id="4" name="Date Placeholder 3">
            <a:extLst>
              <a:ext uri="{FF2B5EF4-FFF2-40B4-BE49-F238E27FC236}">
                <a16:creationId xmlns:a16="http://schemas.microsoft.com/office/drawing/2014/main" id="{356E12F4-2E59-0FEB-F8F3-49CCCB652517}"/>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F6490094-BADE-F126-3B05-A3491D74B5C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E6BCDA4-3577-D358-0773-343ADC21644F}"/>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2550956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863C1-C871-603D-CC29-87A5EE179043}"/>
              </a:ext>
            </a:extLst>
          </p:cNvPr>
          <p:cNvSpPr>
            <a:spLocks noGrp="1"/>
          </p:cNvSpPr>
          <p:nvPr>
            <p:ph type="title"/>
          </p:nvPr>
        </p:nvSpPr>
        <p:spPr/>
        <p:txBody>
          <a:bodyPr/>
          <a:lstStyle/>
          <a:p>
            <a:r>
              <a:rPr lang="en-US" dirty="0"/>
              <a:t>Teleconference Summary</a:t>
            </a:r>
          </a:p>
        </p:txBody>
      </p:sp>
      <p:sp>
        <p:nvSpPr>
          <p:cNvPr id="3" name="Content Placeholder 2">
            <a:extLst>
              <a:ext uri="{FF2B5EF4-FFF2-40B4-BE49-F238E27FC236}">
                <a16:creationId xmlns:a16="http://schemas.microsoft.com/office/drawing/2014/main" id="{FD42F67B-4436-08D8-6994-A0B29D48513F}"/>
              </a:ext>
            </a:extLst>
          </p:cNvPr>
          <p:cNvSpPr>
            <a:spLocks noGrp="1"/>
          </p:cNvSpPr>
          <p:nvPr>
            <p:ph idx="1"/>
          </p:nvPr>
        </p:nvSpPr>
        <p:spPr/>
        <p:txBody>
          <a:bodyPr/>
          <a:lstStyle/>
          <a:p>
            <a:r>
              <a:rPr lang="en-US" dirty="0"/>
              <a:t>Minutes in: 15-23-0551-00-016t-tg16t-october-2023-teleconference-minutes.docx</a:t>
            </a:r>
          </a:p>
          <a:p>
            <a:r>
              <a:rPr lang="en-US" dirty="0"/>
              <a:t>2023-10-16</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Comments discussed uploaded as 15-23-543-00-016t </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Comments through row 15 have been discussed and resolved. </a:t>
            </a:r>
          </a:p>
          <a:p>
            <a:pPr lvl="1"/>
            <a:endParaRPr lang="en-US" dirty="0"/>
          </a:p>
          <a:p>
            <a:r>
              <a:rPr lang="en-US" dirty="0"/>
              <a:t>2023-10-30</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Discussing comments in “Copy of 15-23-0456-00-016t-tg16t-preballot-comment-entry-form-Juha”</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Discussed and resolved through Line 27</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Uploaded as “15-23-0550-00-016t-preballot-comment-entry-form-Juha-with resolutions.xlsx”</a:t>
            </a:r>
          </a:p>
          <a:p>
            <a:pPr lvl="1"/>
            <a:endParaRPr lang="en-US" dirty="0"/>
          </a:p>
          <a:p>
            <a:endParaRPr lang="en-US" dirty="0"/>
          </a:p>
        </p:txBody>
      </p:sp>
      <p:sp>
        <p:nvSpPr>
          <p:cNvPr id="4" name="Date Placeholder 3">
            <a:extLst>
              <a:ext uri="{FF2B5EF4-FFF2-40B4-BE49-F238E27FC236}">
                <a16:creationId xmlns:a16="http://schemas.microsoft.com/office/drawing/2014/main" id="{8AB5F3C0-B17B-78FE-0B22-B538BBEC1147}"/>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2104A47E-2EA9-E598-345C-776A346B8A4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F8CF0C7-DADF-0AC4-A207-951E3F0211C6}"/>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1665413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E7546-B4C4-F5BB-5E6C-F2322714B18B}"/>
              </a:ext>
            </a:extLst>
          </p:cNvPr>
          <p:cNvSpPr>
            <a:spLocks noGrp="1"/>
          </p:cNvSpPr>
          <p:nvPr>
            <p:ph type="title"/>
          </p:nvPr>
        </p:nvSpPr>
        <p:spPr/>
        <p:txBody>
          <a:bodyPr/>
          <a:lstStyle/>
          <a:p>
            <a:r>
              <a:rPr lang="en-US" dirty="0"/>
              <a:t>Tuesday PM2 discussion	</a:t>
            </a:r>
          </a:p>
        </p:txBody>
      </p:sp>
      <p:sp>
        <p:nvSpPr>
          <p:cNvPr id="3" name="Content Placeholder 2">
            <a:extLst>
              <a:ext uri="{FF2B5EF4-FFF2-40B4-BE49-F238E27FC236}">
                <a16:creationId xmlns:a16="http://schemas.microsoft.com/office/drawing/2014/main" id="{CE0F591D-2BFB-207F-3676-93695D4ABFD9}"/>
              </a:ext>
            </a:extLst>
          </p:cNvPr>
          <p:cNvSpPr>
            <a:spLocks noGrp="1"/>
          </p:cNvSpPr>
          <p:nvPr>
            <p:ph idx="1"/>
          </p:nvPr>
        </p:nvSpPr>
        <p:spPr/>
        <p:txBody>
          <a:bodyPr/>
          <a:lstStyle/>
          <a:p>
            <a:r>
              <a:rPr lang="en-US" dirty="0"/>
              <a:t>Resolved comments through 66.</a:t>
            </a:r>
          </a:p>
          <a:p>
            <a:r>
              <a:rPr lang="en-US" dirty="0"/>
              <a:t>Uploaded 15-23-0585-02-016t-response-to-dcn-550-rev-0.xlsx</a:t>
            </a:r>
          </a:p>
          <a:p>
            <a:endParaRPr lang="en-US" dirty="0"/>
          </a:p>
        </p:txBody>
      </p:sp>
      <p:sp>
        <p:nvSpPr>
          <p:cNvPr id="4" name="Date Placeholder 3">
            <a:extLst>
              <a:ext uri="{FF2B5EF4-FFF2-40B4-BE49-F238E27FC236}">
                <a16:creationId xmlns:a16="http://schemas.microsoft.com/office/drawing/2014/main" id="{FE79D46B-18E8-6B66-CFB0-E68394F0691B}"/>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5508C178-6CBD-FF7E-C13C-24AAF202685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CFD770D-C201-7C70-1B34-34E6521B4935}"/>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3824922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err="1"/>
              <a:t>VIshal</a:t>
            </a:r>
            <a:endParaRPr lang="en-US" dirty="0"/>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Nov_2023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E1DC3-E403-588F-2B83-872A2C5B4457}"/>
              </a:ext>
            </a:extLst>
          </p:cNvPr>
          <p:cNvSpPr>
            <a:spLocks noGrp="1"/>
          </p:cNvSpPr>
          <p:nvPr>
            <p:ph type="title"/>
          </p:nvPr>
        </p:nvSpPr>
        <p:spPr/>
        <p:txBody>
          <a:bodyPr/>
          <a:lstStyle/>
          <a:p>
            <a:r>
              <a:rPr lang="en-US" dirty="0"/>
              <a:t>Presentation of contributions</a:t>
            </a:r>
          </a:p>
        </p:txBody>
      </p:sp>
      <p:sp>
        <p:nvSpPr>
          <p:cNvPr id="3" name="Content Placeholder 2">
            <a:extLst>
              <a:ext uri="{FF2B5EF4-FFF2-40B4-BE49-F238E27FC236}">
                <a16:creationId xmlns:a16="http://schemas.microsoft.com/office/drawing/2014/main" id="{06E1B6F7-87D8-D301-A6EA-900CD756505F}"/>
              </a:ext>
            </a:extLst>
          </p:cNvPr>
          <p:cNvSpPr>
            <a:spLocks noGrp="1"/>
          </p:cNvSpPr>
          <p:nvPr>
            <p:ph idx="1"/>
          </p:nvPr>
        </p:nvSpPr>
        <p:spPr/>
        <p:txBody>
          <a:bodyPr/>
          <a:lstStyle/>
          <a:p>
            <a:r>
              <a:rPr lang="en-US" dirty="0"/>
              <a:t>Wednesday AM1</a:t>
            </a:r>
          </a:p>
          <a:p>
            <a:r>
              <a:rPr lang="en-US" dirty="0"/>
              <a:t>15-23-0595-00-016t-ptmp-security-presentation</a:t>
            </a:r>
          </a:p>
          <a:p>
            <a:r>
              <a:rPr lang="en-US" dirty="0"/>
              <a:t>15-23-0582-00-016t-new-security-doc-for-802-16t-ptmp</a:t>
            </a:r>
          </a:p>
          <a:p>
            <a:endParaRPr lang="en-US" dirty="0"/>
          </a:p>
          <a:p>
            <a:r>
              <a:rPr lang="en-US" dirty="0"/>
              <a:t>Discussion</a:t>
            </a:r>
          </a:p>
          <a:p>
            <a:pPr lvl="1"/>
            <a:r>
              <a:rPr lang="en-US" dirty="0"/>
              <a:t>582 needs diagrams and figures showing message flow. </a:t>
            </a:r>
          </a:p>
          <a:p>
            <a:endParaRPr lang="en-US" dirty="0"/>
          </a:p>
        </p:txBody>
      </p:sp>
      <p:sp>
        <p:nvSpPr>
          <p:cNvPr id="4" name="Date Placeholder 3">
            <a:extLst>
              <a:ext uri="{FF2B5EF4-FFF2-40B4-BE49-F238E27FC236}">
                <a16:creationId xmlns:a16="http://schemas.microsoft.com/office/drawing/2014/main" id="{2A1EFFBE-6388-3FB3-7725-4520F944E561}"/>
              </a:ext>
            </a:extLst>
          </p:cNvPr>
          <p:cNvSpPr>
            <a:spLocks noGrp="1"/>
          </p:cNvSpPr>
          <p:nvPr>
            <p:ph type="dt" sz="half" idx="10"/>
          </p:nvPr>
        </p:nvSpPr>
        <p:spPr/>
        <p:txBody>
          <a:bodyPr/>
          <a:lstStyle/>
          <a:p>
            <a:r>
              <a:rPr lang="en-US"/>
              <a:t>Nov_2023</a:t>
            </a:r>
            <a:endParaRPr lang="en-US" dirty="0"/>
          </a:p>
        </p:txBody>
      </p:sp>
      <p:sp>
        <p:nvSpPr>
          <p:cNvPr id="5" name="Footer Placeholder 4">
            <a:extLst>
              <a:ext uri="{FF2B5EF4-FFF2-40B4-BE49-F238E27FC236}">
                <a16:creationId xmlns:a16="http://schemas.microsoft.com/office/drawing/2014/main" id="{1918B579-CA7A-63F8-458A-169BADA8D21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DF24C08-A151-5DEC-531B-7A0F3AB0A0FF}"/>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5689412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0D02B-1E92-93D7-8DA9-9EECE93EEA0C}"/>
              </a:ext>
            </a:extLst>
          </p:cNvPr>
          <p:cNvSpPr>
            <a:spLocks noGrp="1"/>
          </p:cNvSpPr>
          <p:nvPr>
            <p:ph type="title"/>
          </p:nvPr>
        </p:nvSpPr>
        <p:spPr/>
        <p:txBody>
          <a:bodyPr/>
          <a:lstStyle/>
          <a:p>
            <a:r>
              <a:rPr lang="en-US" dirty="0"/>
              <a:t>Comment resolution (Wednesday PM1)</a:t>
            </a:r>
          </a:p>
        </p:txBody>
      </p:sp>
      <p:sp>
        <p:nvSpPr>
          <p:cNvPr id="3" name="Content Placeholder 2">
            <a:extLst>
              <a:ext uri="{FF2B5EF4-FFF2-40B4-BE49-F238E27FC236}">
                <a16:creationId xmlns:a16="http://schemas.microsoft.com/office/drawing/2014/main" id="{CC6FF1D5-19E2-9AA2-A1A2-33D72B03DEDA}"/>
              </a:ext>
            </a:extLst>
          </p:cNvPr>
          <p:cNvSpPr>
            <a:spLocks noGrp="1"/>
          </p:cNvSpPr>
          <p:nvPr>
            <p:ph idx="1"/>
          </p:nvPr>
        </p:nvSpPr>
        <p:spPr/>
        <p:txBody>
          <a:bodyPr/>
          <a:lstStyle/>
          <a:p>
            <a:r>
              <a:rPr lang="en-US" dirty="0"/>
              <a:t>Completed - Consolidated comment resolutions in 603r0</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6ADC8B29-40D6-B908-301F-E35BE0F9FB35}"/>
              </a:ext>
            </a:extLst>
          </p:cNvPr>
          <p:cNvSpPr>
            <a:spLocks noGrp="1"/>
          </p:cNvSpPr>
          <p:nvPr>
            <p:ph type="dt" sz="half" idx="10"/>
          </p:nvPr>
        </p:nvSpPr>
        <p:spPr/>
        <p:txBody>
          <a:bodyPr/>
          <a:lstStyle/>
          <a:p>
            <a:r>
              <a:rPr lang="en-US"/>
              <a:t>Nov_2023</a:t>
            </a:r>
            <a:endParaRPr lang="en-US" dirty="0"/>
          </a:p>
        </p:txBody>
      </p:sp>
      <p:sp>
        <p:nvSpPr>
          <p:cNvPr id="5" name="Footer Placeholder 4">
            <a:extLst>
              <a:ext uri="{FF2B5EF4-FFF2-40B4-BE49-F238E27FC236}">
                <a16:creationId xmlns:a16="http://schemas.microsoft.com/office/drawing/2014/main" id="{2B4174A6-40A8-12C3-69F8-0AF2FD1A4CF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A04F79D-AA56-7682-C263-8D3B216611C0}"/>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1031496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06EA-EA04-A565-C904-04A76FF936F1}"/>
              </a:ext>
            </a:extLst>
          </p:cNvPr>
          <p:cNvSpPr>
            <a:spLocks noGrp="1"/>
          </p:cNvSpPr>
          <p:nvPr>
            <p:ph type="title"/>
          </p:nvPr>
        </p:nvSpPr>
        <p:spPr/>
        <p:txBody>
          <a:bodyPr/>
          <a:lstStyle/>
          <a:p>
            <a:r>
              <a:rPr lang="en-US" dirty="0"/>
              <a:t>Motion to approve resolutions</a:t>
            </a:r>
          </a:p>
        </p:txBody>
      </p:sp>
      <p:sp>
        <p:nvSpPr>
          <p:cNvPr id="3" name="Content Placeholder 2">
            <a:extLst>
              <a:ext uri="{FF2B5EF4-FFF2-40B4-BE49-F238E27FC236}">
                <a16:creationId xmlns:a16="http://schemas.microsoft.com/office/drawing/2014/main" id="{38C1FD3B-C73C-6619-CB49-2FF5E91598B2}"/>
              </a:ext>
            </a:extLst>
          </p:cNvPr>
          <p:cNvSpPr>
            <a:spLocks noGrp="1"/>
          </p:cNvSpPr>
          <p:nvPr>
            <p:ph idx="1"/>
          </p:nvPr>
        </p:nvSpPr>
        <p:spPr/>
        <p:txBody>
          <a:bodyPr>
            <a:normAutofit/>
          </a:bodyPr>
          <a:lstStyle/>
          <a:p>
            <a:r>
              <a:rPr lang="en-US" dirty="0"/>
              <a:t>Move to approve comments resolutions from comment collection 2 in document “15-23-0550-00-016t-preballot-comment-entry-form-Juha-with resolutions.xlsx”</a:t>
            </a:r>
          </a:p>
          <a:p>
            <a:endParaRPr lang="en-US" dirty="0"/>
          </a:p>
          <a:p>
            <a:pPr lvl="1"/>
            <a:r>
              <a:rPr lang="en-US" dirty="0"/>
              <a:t>Moved</a:t>
            </a:r>
          </a:p>
          <a:p>
            <a:pPr lvl="1"/>
            <a:r>
              <a:rPr lang="en-US" dirty="0"/>
              <a:t>Second</a:t>
            </a:r>
          </a:p>
          <a:p>
            <a:pPr lvl="1"/>
            <a:r>
              <a:rPr lang="en-US" dirty="0"/>
              <a:t>Vote</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8017C979-3535-6C19-15D0-AB8397BFD426}"/>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A3067022-7C23-41DA-3360-900E95ABF40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4142C5F-62C8-9829-594B-49E2512E36BC}"/>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Tree>
    <p:extLst>
      <p:ext uri="{BB962C8B-B14F-4D97-AF65-F5344CB8AC3E}">
        <p14:creationId xmlns:p14="http://schemas.microsoft.com/office/powerpoint/2010/main" val="3993400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393BF-839C-8C2D-D348-F15A35AA439B}"/>
              </a:ext>
            </a:extLst>
          </p:cNvPr>
          <p:cNvSpPr>
            <a:spLocks noGrp="1"/>
          </p:cNvSpPr>
          <p:nvPr>
            <p:ph type="title"/>
          </p:nvPr>
        </p:nvSpPr>
        <p:spPr/>
        <p:txBody>
          <a:bodyPr/>
          <a:lstStyle/>
          <a:p>
            <a:r>
              <a:rPr lang="en-US" dirty="0"/>
              <a:t>Remaining comment resolutions</a:t>
            </a:r>
          </a:p>
        </p:txBody>
      </p:sp>
      <p:sp>
        <p:nvSpPr>
          <p:cNvPr id="3" name="Content Placeholder 2">
            <a:extLst>
              <a:ext uri="{FF2B5EF4-FFF2-40B4-BE49-F238E27FC236}">
                <a16:creationId xmlns:a16="http://schemas.microsoft.com/office/drawing/2014/main" id="{F8F44013-289B-3313-D108-B9F8A92347B2}"/>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473E9F21-1761-B4BC-5F53-E1CEBF147A1B}"/>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38D7E249-E421-1C48-D6F0-92F8B8E22B1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08A827E-FE39-8951-A393-08FD64C4E996}"/>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Tree>
    <p:extLst>
      <p:ext uri="{BB962C8B-B14F-4D97-AF65-F5344CB8AC3E}">
        <p14:creationId xmlns:p14="http://schemas.microsoft.com/office/powerpoint/2010/main" val="1507125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7DC13-17EF-02E9-20DE-871FF01E5EDF}"/>
              </a:ext>
            </a:extLst>
          </p:cNvPr>
          <p:cNvSpPr>
            <a:spLocks noGrp="1"/>
          </p:cNvSpPr>
          <p:nvPr>
            <p:ph type="title"/>
          </p:nvPr>
        </p:nvSpPr>
        <p:spPr/>
        <p:txBody>
          <a:bodyPr/>
          <a:lstStyle/>
          <a:p>
            <a:r>
              <a:rPr lang="en-US" dirty="0"/>
              <a:t>Preparation for letter ballot</a:t>
            </a:r>
          </a:p>
        </p:txBody>
      </p:sp>
      <p:sp>
        <p:nvSpPr>
          <p:cNvPr id="3" name="Content Placeholder 2">
            <a:extLst>
              <a:ext uri="{FF2B5EF4-FFF2-40B4-BE49-F238E27FC236}">
                <a16:creationId xmlns:a16="http://schemas.microsoft.com/office/drawing/2014/main" id="{1509B849-4A19-99CE-A9B7-4843ED11A408}"/>
              </a:ext>
            </a:extLst>
          </p:cNvPr>
          <p:cNvSpPr>
            <a:spLocks noGrp="1"/>
          </p:cNvSpPr>
          <p:nvPr>
            <p:ph idx="1"/>
          </p:nvPr>
        </p:nvSpPr>
        <p:spPr/>
        <p:txBody>
          <a:bodyPr>
            <a:normAutofit fontScale="77500" lnSpcReduction="20000"/>
          </a:bodyPr>
          <a:lstStyle/>
          <a:p>
            <a:r>
              <a:rPr lang="en-US" dirty="0"/>
              <a:t>Apply comment resolutions to draft</a:t>
            </a:r>
          </a:p>
          <a:p>
            <a:r>
              <a:rPr lang="en-US" dirty="0"/>
              <a:t>Prepare Draft 1.0</a:t>
            </a:r>
          </a:p>
          <a:p>
            <a:r>
              <a:rPr lang="en-US" dirty="0"/>
              <a:t>Motion to start Letter Ballot (target Thursday AM1)</a:t>
            </a:r>
          </a:p>
          <a:p>
            <a:pPr lvl="1"/>
            <a:r>
              <a:rPr lang="en-US" dirty="0"/>
              <a:t>Move that TG16t formally request that the 802.15 WG start a WG Letter Ballot requesting approval of document P802-15-16t_D1.0 and to forward document P802-15-16_D1.0, to Standards Association ballot.</a:t>
            </a:r>
          </a:p>
          <a:p>
            <a:pPr lvl="2"/>
            <a:r>
              <a:rPr lang="en-US" dirty="0"/>
              <a:t>Moved</a:t>
            </a:r>
          </a:p>
          <a:p>
            <a:pPr lvl="2"/>
            <a:r>
              <a:rPr lang="en-US" dirty="0"/>
              <a:t>Second</a:t>
            </a:r>
          </a:p>
          <a:p>
            <a:pPr lvl="2"/>
            <a:r>
              <a:rPr lang="en-US" dirty="0"/>
              <a:t>TG Vote</a:t>
            </a:r>
          </a:p>
          <a:p>
            <a:pPr lvl="1"/>
            <a:r>
              <a:rPr lang="en-US" dirty="0"/>
              <a:t>Note – there is no CA document. From the CSD 24-19-0030-01-0000-licensed-narrowband-amendment-csd:</a:t>
            </a:r>
          </a:p>
          <a:p>
            <a:pPr lvl="2"/>
            <a:r>
              <a:rPr lang="en-US" dirty="0"/>
              <a:t>…explain why the CA document is not applicable.</a:t>
            </a:r>
          </a:p>
          <a:p>
            <a:pPr lvl="2"/>
            <a:r>
              <a:rPr lang="en-US" dirty="0"/>
              <a:t>The scope is to exclusively support operation in licensed spectrum.</a:t>
            </a:r>
          </a:p>
          <a:p>
            <a:pPr lvl="2"/>
            <a:endParaRPr lang="en-US" dirty="0"/>
          </a:p>
          <a:p>
            <a:r>
              <a:rPr lang="en-US" dirty="0"/>
              <a:t>Provide motion text to WG Chair Thursday</a:t>
            </a:r>
          </a:p>
          <a:p>
            <a:r>
              <a:rPr lang="en-US" dirty="0"/>
              <a:t>WG vote to approve start of WG Letter Ballot at WG closing plenary Thursday PM2</a:t>
            </a:r>
          </a:p>
          <a:p>
            <a:endParaRPr lang="en-US" dirty="0"/>
          </a:p>
          <a:p>
            <a:endParaRPr lang="en-US" dirty="0"/>
          </a:p>
        </p:txBody>
      </p:sp>
      <p:sp>
        <p:nvSpPr>
          <p:cNvPr id="4" name="Date Placeholder 3">
            <a:extLst>
              <a:ext uri="{FF2B5EF4-FFF2-40B4-BE49-F238E27FC236}">
                <a16:creationId xmlns:a16="http://schemas.microsoft.com/office/drawing/2014/main" id="{FDD42755-AB45-5FE9-70A3-428FEC6AFC74}"/>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CD6B5A90-F2B7-053F-F2D8-50250CC609E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4836DAC-812A-A1EA-A868-038B02D661F9}"/>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Tree>
    <p:extLst>
      <p:ext uri="{BB962C8B-B14F-4D97-AF65-F5344CB8AC3E}">
        <p14:creationId xmlns:p14="http://schemas.microsoft.com/office/powerpoint/2010/main" val="33937012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329866891"/>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Jan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Mar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Nov_2023</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3434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marR="0">
              <a:spcBef>
                <a:spcPts val="0"/>
              </a:spcBef>
              <a:spcAft>
                <a:spcPts val="1200"/>
              </a:spcAft>
            </a:pPr>
            <a:r>
              <a:rPr lang="en-US" dirty="0">
                <a:latin typeface="Calibri" panose="020F0502020204030204" pitchFamily="34" charset="0"/>
                <a:ea typeface="Times New Roman" panose="02020603050405020304" pitchFamily="18" charset="0"/>
              </a:rPr>
              <a:t>January 2024 </a:t>
            </a:r>
            <a:r>
              <a:rPr lang="en-US" dirty="0"/>
              <a:t>Wireless </a:t>
            </a:r>
            <a:r>
              <a:rPr lang="en-US" dirty="0">
                <a:effectLst/>
                <a:latin typeface="Calibri" panose="020F0502020204030204" pitchFamily="34" charset="0"/>
                <a:ea typeface="Times New Roman" panose="02020603050405020304" pitchFamily="18" charset="0"/>
              </a:rPr>
              <a:t>Interim </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dirty="0"/>
              <a:t>January 15-19, 2024 –	Panama City Panama</a:t>
            </a:r>
          </a:p>
          <a:p>
            <a:pPr marL="0">
              <a:spcBef>
                <a:spcPts val="0"/>
              </a:spcBef>
              <a:spcAft>
                <a:spcPts val="1200"/>
              </a:spcAft>
            </a:pPr>
            <a:r>
              <a:rPr lang="en-US" dirty="0"/>
              <a:t>March 2024 Plenary</a:t>
            </a:r>
          </a:p>
          <a:p>
            <a:pPr marL="457200" lvl="1">
              <a:spcBef>
                <a:spcPts val="0"/>
              </a:spcBef>
              <a:spcAft>
                <a:spcPts val="1200"/>
              </a:spcAft>
            </a:pPr>
            <a:r>
              <a:rPr lang="en-US" dirty="0"/>
              <a:t>March 10-15 – Denver, Colorado, USA</a:t>
            </a:r>
          </a:p>
          <a:p>
            <a:pPr marL="0">
              <a:spcBef>
                <a:spcPts val="0"/>
              </a:spcBef>
              <a:spcAft>
                <a:spcPts val="1200"/>
              </a:spcAft>
            </a:pPr>
            <a:r>
              <a:rPr lang="en-US" dirty="0"/>
              <a:t>May 2024 Interim</a:t>
            </a:r>
          </a:p>
          <a:p>
            <a:pPr marL="457200" lvl="1">
              <a:spcBef>
                <a:spcPts val="0"/>
              </a:spcBef>
              <a:spcAft>
                <a:spcPts val="1200"/>
              </a:spcAft>
            </a:pPr>
            <a:r>
              <a:rPr lang="en-US" dirty="0"/>
              <a:t>May 13-17 – Warsaw, Poland</a:t>
            </a:r>
          </a:p>
          <a:p>
            <a:pPr marL="0">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26</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39192351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27</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November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fontScale="92500" lnSpcReduction="10000"/>
          </a:bodyPr>
          <a:lstStyle/>
          <a:p>
            <a:r>
              <a:rPr lang="en-US" dirty="0"/>
              <a:t>Introductions, Secretary, Review and Approve Agenda</a:t>
            </a:r>
          </a:p>
          <a:p>
            <a:r>
              <a:rPr lang="en-US" dirty="0"/>
              <a:t>Policy Review</a:t>
            </a:r>
          </a:p>
          <a:p>
            <a:r>
              <a:rPr lang="en-US" dirty="0"/>
              <a:t>Review of contributions</a:t>
            </a:r>
          </a:p>
          <a:p>
            <a:r>
              <a:rPr lang="en-US" dirty="0"/>
              <a:t>Approval of comment resolutions from Teleconferences</a:t>
            </a:r>
          </a:p>
          <a:p>
            <a:r>
              <a:rPr lang="en-US" dirty="0"/>
              <a:t>Review and Resolution of remaining Comments on Draft from Comment Collection 2 on D0.94</a:t>
            </a:r>
          </a:p>
          <a:p>
            <a:r>
              <a:rPr lang="en-US" dirty="0"/>
              <a:t>Preparation of Draft 1.0 for Letter Ballot</a:t>
            </a:r>
          </a:p>
          <a:p>
            <a:r>
              <a:rPr lang="en-US" dirty="0"/>
              <a:t>TG Motion to approve P802.16t D1.0 for Letter Ballot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38592</TotalTime>
  <Words>2609</Words>
  <Application>Microsoft Office PowerPoint</Application>
  <PresentationFormat>Widescreen</PresentationFormat>
  <Paragraphs>377</Paragraphs>
  <Slides>27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Helvetica</vt:lpstr>
      <vt:lpstr>Times New Roman</vt:lpstr>
      <vt:lpstr>Custom Design</vt:lpstr>
      <vt:lpstr>PowerPoint Presentation</vt:lpstr>
      <vt:lpstr>Opening</vt:lpstr>
      <vt:lpstr>TG16t November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November Meeting Start Status</vt:lpstr>
      <vt:lpstr>Contributions for November 2023 Plenary</vt:lpstr>
      <vt:lpstr>Discussion from September</vt:lpstr>
      <vt:lpstr>September - Contribution 15-23-0444-01-016t-802-16t-ptmp-security-changes.docx</vt:lpstr>
      <vt:lpstr>Teleconference Summary</vt:lpstr>
      <vt:lpstr>Tuesday PM2 discussion </vt:lpstr>
      <vt:lpstr>Presentation of contributions</vt:lpstr>
      <vt:lpstr>Comment resolution (Wednesday PM1)</vt:lpstr>
      <vt:lpstr>Motion to approve resolutions</vt:lpstr>
      <vt:lpstr>Remaining comment resolutions</vt:lpstr>
      <vt:lpstr>Preparation for letter ballot</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759</cp:revision>
  <cp:lastPrinted>1998-02-10T13:28:06Z</cp:lastPrinted>
  <dcterms:created xsi:type="dcterms:W3CDTF">2020-01-06T16:34:14Z</dcterms:created>
  <dcterms:modified xsi:type="dcterms:W3CDTF">2023-11-16T01:28:49Z</dcterms:modified>
</cp:coreProperties>
</file>