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59" r:id="rId17"/>
    <p:sldId id="1062" r:id="rId18"/>
    <p:sldId id="1060" r:id="rId19"/>
    <p:sldId id="1057" r:id="rId20"/>
    <p:sldId id="1063" r:id="rId21"/>
    <p:sldId id="1061"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1" autoAdjust="0"/>
    <p:restoredTop sz="96869" autoAdjust="0"/>
  </p:normalViewPr>
  <p:slideViewPr>
    <p:cSldViewPr>
      <p:cViewPr varScale="1">
        <p:scale>
          <a:sx n="104" d="100"/>
          <a:sy n="104" d="100"/>
        </p:scale>
        <p:origin x="277" y="5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doc.:IEEE802.15-23-0568r0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5/revise-document?t=9211000040%7F0" TargetMode="External"/><Relationship Id="rId2" Type="http://schemas.openxmlformats.org/officeDocument/2006/relationships/hyperlink" Target="https://mentor.ieee.org/802.15/dcn/23/15-23-0550-00-016t-preballot-comment-entry-form-juha.xlsx" TargetMode="External"/><Relationship Id="rId1" Type="http://schemas.openxmlformats.org/officeDocument/2006/relationships/slideLayout" Target="../slideLayouts/slideLayout2.xml"/><Relationship Id="rId5" Type="http://schemas.openxmlformats.org/officeDocument/2006/relationships/hyperlink" Target="https://mentor.ieee.org/802.15/revise-document?t=9196400040%7F1" TargetMode="External"/><Relationship Id="rId4" Type="http://schemas.openxmlformats.org/officeDocument/2006/relationships/hyperlink" Target="https://mentor.ieee.org/802.15/dcn/23/15-23-0543-01-016t-review-comments-on-d0-94.xls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2023 </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2023-11-13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HST</a:t>
            </a:r>
          </a:p>
          <a:p>
            <a:r>
              <a:rPr lang="en-US" dirty="0"/>
              <a:t>Wednesday PM1 1:30pm HST</a:t>
            </a:r>
          </a:p>
          <a:p>
            <a:r>
              <a:rPr lang="en-US" dirty="0"/>
              <a:t>Thursday AM2 10:30am HST</a:t>
            </a:r>
          </a:p>
          <a:p>
            <a:r>
              <a:rPr lang="en-US" dirty="0"/>
              <a:t>Thursday PM1 1:30pm HST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normAutofit fontScale="85000" lnSpcReduction="20000"/>
          </a:bodyPr>
          <a:lstStyle/>
          <a:p>
            <a:r>
              <a:rPr lang="en-US" dirty="0"/>
              <a:t>Comment Collection 2 on D0.94 conducted in October</a:t>
            </a:r>
          </a:p>
          <a:p>
            <a:pPr lvl="1"/>
            <a:r>
              <a:rPr lang="en-US" dirty="0"/>
              <a:t>All IEEE 802.15 WG Participants,</a:t>
            </a:r>
          </a:p>
          <a:p>
            <a:pPr lvl="1"/>
            <a:r>
              <a:rPr lang="en-US" dirty="0"/>
              <a:t>As discussed at the 2023 IEEE 802.15 September Mtg.  TG16t is conducting a pre letter ballot comment collection on Draft 0.94 prior to initiating WG Letter Ballot. It is inviting all IEEE-SA 802.15 Working Group participants to participate in this process.</a:t>
            </a:r>
          </a:p>
          <a:p>
            <a:pPr lvl="1"/>
            <a:r>
              <a:rPr lang="en-US" dirty="0"/>
              <a:t>The TG16t draft is uploaded to the Workgroup Private area at: https://grouper.ieee.org/groups/802/15/private/Draft/TG16t/P802.16t_D0.94.pdf</a:t>
            </a:r>
          </a:p>
          <a:p>
            <a:pPr lvl="1"/>
            <a:endParaRPr lang="en-US" dirty="0"/>
          </a:p>
          <a:p>
            <a:pPr lvl="1"/>
            <a:r>
              <a:rPr lang="en-US" dirty="0"/>
              <a:t>Voting members may access it using the </a:t>
            </a:r>
            <a:r>
              <a:rPr lang="en-US" dirty="0" err="1"/>
              <a:t>usr</a:t>
            </a:r>
            <a:r>
              <a:rPr lang="en-US" dirty="0"/>
              <a:t> and </a:t>
            </a:r>
            <a:r>
              <a:rPr lang="en-US" dirty="0" err="1"/>
              <a:t>pwd</a:t>
            </a:r>
            <a:r>
              <a:rPr lang="en-US" dirty="0"/>
              <a:t> sent to you for LB197.</a:t>
            </a:r>
          </a:p>
          <a:p>
            <a:pPr lvl="1"/>
            <a:r>
              <a:rPr lang="en-US" dirty="0"/>
              <a:t>A comment submission form to assemble/collect your comments is uploaded to mentor at:  https://mentor.ieee.org/802.15/dcn/23/15-23-0456-00-016t-tg16t-preballot-comment-entry-form.xlsx</a:t>
            </a:r>
          </a:p>
          <a:p>
            <a:pPr lvl="1"/>
            <a:r>
              <a:rPr lang="en-US" dirty="0"/>
              <a:t>As we have planned for a two week comment collection, responses are requested by October 27, 2023, AOE. We plan to begin review of comments by teleconference prior to the November Plenary.   Submissions up to November 10 AOE will still be considered. </a:t>
            </a:r>
          </a:p>
          <a:p>
            <a:r>
              <a:rPr lang="en-US" dirty="0"/>
              <a:t>Comment resolution conducted on Teleconferences</a:t>
            </a:r>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2023 Plenary</a:t>
            </a:r>
          </a:p>
        </p:txBody>
      </p:sp>
      <p:sp>
        <p:nvSpPr>
          <p:cNvPr id="3" name="TextBox 2">
            <a:extLst>
              <a:ext uri="{FF2B5EF4-FFF2-40B4-BE49-F238E27FC236}">
                <a16:creationId xmlns:a16="http://schemas.microsoft.com/office/drawing/2014/main" id="{FBCC9F94-93AF-2291-D976-0FDE6F551068}"/>
              </a:ext>
            </a:extLst>
          </p:cNvPr>
          <p:cNvSpPr txBox="1"/>
          <p:nvPr/>
        </p:nvSpPr>
        <p:spPr>
          <a:xfrm>
            <a:off x="0" y="1313893"/>
            <a:ext cx="972126" cy="369332"/>
          </a:xfrm>
          <a:prstGeom prst="rect">
            <a:avLst/>
          </a:prstGeom>
          <a:noFill/>
        </p:spPr>
        <p:txBody>
          <a:bodyPr wrap="none" rtlCol="0">
            <a:spAutoFit/>
          </a:bodyPr>
          <a:lstStyle/>
          <a:p>
            <a:r>
              <a:rPr lang="en-US" dirty="0"/>
              <a:t>Meeting</a:t>
            </a:r>
          </a:p>
        </p:txBody>
      </p:sp>
      <p:sp>
        <p:nvSpPr>
          <p:cNvPr id="5" name="TextBox 4">
            <a:extLst>
              <a:ext uri="{FF2B5EF4-FFF2-40B4-BE49-F238E27FC236}">
                <a16:creationId xmlns:a16="http://schemas.microsoft.com/office/drawing/2014/main" id="{0222CAA3-6687-35B7-6AFE-159585270902}"/>
              </a:ext>
            </a:extLst>
          </p:cNvPr>
          <p:cNvSpPr txBox="1"/>
          <p:nvPr/>
        </p:nvSpPr>
        <p:spPr>
          <a:xfrm>
            <a:off x="0" y="3657600"/>
            <a:ext cx="1200457" cy="369332"/>
          </a:xfrm>
          <a:prstGeom prst="rect">
            <a:avLst/>
          </a:prstGeom>
          <a:noFill/>
        </p:spPr>
        <p:txBody>
          <a:bodyPr wrap="none" rtlCol="0">
            <a:spAutoFit/>
          </a:bodyPr>
          <a:lstStyle/>
          <a:p>
            <a:r>
              <a:rPr lang="en-US" dirty="0"/>
              <a:t>Comments</a:t>
            </a:r>
          </a:p>
        </p:txBody>
      </p:sp>
      <p:graphicFrame>
        <p:nvGraphicFramePr>
          <p:cNvPr id="10" name="Table 9">
            <a:extLst>
              <a:ext uri="{FF2B5EF4-FFF2-40B4-BE49-F238E27FC236}">
                <a16:creationId xmlns:a16="http://schemas.microsoft.com/office/drawing/2014/main" id="{789E0633-A7EE-E9BF-89AB-6A594C551212}"/>
              </a:ext>
            </a:extLst>
          </p:cNvPr>
          <p:cNvGraphicFramePr>
            <a:graphicFrameLocks noGrp="1"/>
          </p:cNvGraphicFramePr>
          <p:nvPr>
            <p:extLst>
              <p:ext uri="{D42A27DB-BD31-4B8C-83A1-F6EECF244321}">
                <p14:modId xmlns:p14="http://schemas.microsoft.com/office/powerpoint/2010/main" val="1978087277"/>
              </p:ext>
            </p:extLst>
          </p:nvPr>
        </p:nvGraphicFramePr>
        <p:xfrm>
          <a:off x="609600" y="3886200"/>
          <a:ext cx="10515600" cy="2377440"/>
        </p:xfrm>
        <a:graphic>
          <a:graphicData uri="http://schemas.openxmlformats.org/drawingml/2006/table">
            <a:tbl>
              <a:tblPr/>
              <a:tblGrid>
                <a:gridCol w="1168400">
                  <a:extLst>
                    <a:ext uri="{9D8B030D-6E8A-4147-A177-3AD203B41FA5}">
                      <a16:colId xmlns:a16="http://schemas.microsoft.com/office/drawing/2014/main" val="425215828"/>
                    </a:ext>
                  </a:extLst>
                </a:gridCol>
                <a:gridCol w="1168400">
                  <a:extLst>
                    <a:ext uri="{9D8B030D-6E8A-4147-A177-3AD203B41FA5}">
                      <a16:colId xmlns:a16="http://schemas.microsoft.com/office/drawing/2014/main" val="3739169808"/>
                    </a:ext>
                  </a:extLst>
                </a:gridCol>
                <a:gridCol w="1168400">
                  <a:extLst>
                    <a:ext uri="{9D8B030D-6E8A-4147-A177-3AD203B41FA5}">
                      <a16:colId xmlns:a16="http://schemas.microsoft.com/office/drawing/2014/main" val="1171568129"/>
                    </a:ext>
                  </a:extLst>
                </a:gridCol>
                <a:gridCol w="1168400">
                  <a:extLst>
                    <a:ext uri="{9D8B030D-6E8A-4147-A177-3AD203B41FA5}">
                      <a16:colId xmlns:a16="http://schemas.microsoft.com/office/drawing/2014/main" val="3982546065"/>
                    </a:ext>
                  </a:extLst>
                </a:gridCol>
                <a:gridCol w="1168400">
                  <a:extLst>
                    <a:ext uri="{9D8B030D-6E8A-4147-A177-3AD203B41FA5}">
                      <a16:colId xmlns:a16="http://schemas.microsoft.com/office/drawing/2014/main" val="3627594232"/>
                    </a:ext>
                  </a:extLst>
                </a:gridCol>
                <a:gridCol w="1168400">
                  <a:extLst>
                    <a:ext uri="{9D8B030D-6E8A-4147-A177-3AD203B41FA5}">
                      <a16:colId xmlns:a16="http://schemas.microsoft.com/office/drawing/2014/main" val="1499681783"/>
                    </a:ext>
                  </a:extLst>
                </a:gridCol>
                <a:gridCol w="1168400">
                  <a:extLst>
                    <a:ext uri="{9D8B030D-6E8A-4147-A177-3AD203B41FA5}">
                      <a16:colId xmlns:a16="http://schemas.microsoft.com/office/drawing/2014/main" val="4142019891"/>
                    </a:ext>
                  </a:extLst>
                </a:gridCol>
                <a:gridCol w="1168400">
                  <a:extLst>
                    <a:ext uri="{9D8B030D-6E8A-4147-A177-3AD203B41FA5}">
                      <a16:colId xmlns:a16="http://schemas.microsoft.com/office/drawing/2014/main" val="420095433"/>
                    </a:ext>
                  </a:extLst>
                </a:gridCol>
                <a:gridCol w="1168400">
                  <a:extLst>
                    <a:ext uri="{9D8B030D-6E8A-4147-A177-3AD203B41FA5}">
                      <a16:colId xmlns:a16="http://schemas.microsoft.com/office/drawing/2014/main" val="293110437"/>
                    </a:ext>
                  </a:extLst>
                </a:gridCol>
              </a:tblGrid>
              <a:tr h="0">
                <a:tc>
                  <a:txBody>
                    <a:bodyPr/>
                    <a:lstStyle/>
                    <a:p>
                      <a:r>
                        <a:rPr lang="en-US"/>
                        <a:t>30-Oct-2023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550</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preballot-comment-entry-form-Juha</a:t>
                      </a:r>
                    </a:p>
                  </a:txBody>
                  <a:tcPr anchor="ctr">
                    <a:lnL>
                      <a:noFill/>
                    </a:lnL>
                    <a:lnR>
                      <a:noFill/>
                    </a:lnR>
                    <a:lnT>
                      <a:noFill/>
                    </a:lnT>
                    <a:lnB>
                      <a:noFill/>
                    </a:lnB>
                  </a:tcPr>
                </a:tc>
                <a:tc>
                  <a:txBody>
                    <a:bodyPr/>
                    <a:lstStyle/>
                    <a:p>
                      <a:r>
                        <a:rPr lang="en-US"/>
                        <a:t>Juha Juntunen (MCC)</a:t>
                      </a:r>
                    </a:p>
                  </a:txBody>
                  <a:tcPr anchor="ctr">
                    <a:lnL>
                      <a:noFill/>
                    </a:lnL>
                    <a:lnR>
                      <a:noFill/>
                    </a:lnR>
                    <a:lnT>
                      <a:noFill/>
                    </a:lnT>
                    <a:lnB>
                      <a:noFill/>
                    </a:lnB>
                  </a:tcPr>
                </a:tc>
                <a:tc>
                  <a:txBody>
                    <a:bodyPr/>
                    <a:lstStyle/>
                    <a:p>
                      <a:r>
                        <a:rPr lang="en-US"/>
                        <a:t>30-Oct-2023 13:29:52 ET</a:t>
                      </a:r>
                    </a:p>
                  </a:txBody>
                  <a:tcPr anchor="ctr">
                    <a:lnL>
                      <a:noFill/>
                    </a:lnL>
                    <a:lnR>
                      <a:noFill/>
                    </a:lnR>
                    <a:lnT>
                      <a:noFill/>
                    </a:lnT>
                    <a:lnB>
                      <a:noFill/>
                    </a:lnB>
                  </a:tcPr>
                </a:tc>
                <a:tc>
                  <a:txBody>
                    <a:bodyPr/>
                    <a:lstStyle/>
                    <a:p>
                      <a:r>
                        <a:rPr lang="en-US">
                          <a:hlinkClick r:id="rId2"/>
                        </a:rPr>
                        <a:t>Download</a:t>
                      </a:r>
                      <a:r>
                        <a:rPr lang="en-US"/>
                        <a:t>, </a:t>
                      </a:r>
                      <a:r>
                        <a:rPr lang="en-US">
                          <a:hlinkClick r:id="rId3"/>
                        </a:rPr>
                        <a:t>Revise</a:t>
                      </a:r>
                      <a:endParaRPr lang="en-US"/>
                    </a:p>
                  </a:txBody>
                  <a:tcPr anchor="ctr">
                    <a:lnL>
                      <a:noFill/>
                    </a:lnL>
                    <a:lnR>
                      <a:noFill/>
                    </a:lnR>
                    <a:lnT>
                      <a:noFill/>
                    </a:lnT>
                    <a:lnB>
                      <a:noFill/>
                    </a:lnB>
                  </a:tcPr>
                </a:tc>
                <a:extLst>
                  <a:ext uri="{0D108BD9-81ED-4DB2-BD59-A6C34878D82A}">
                    <a16:rowId xmlns:a16="http://schemas.microsoft.com/office/drawing/2014/main" val="2934653233"/>
                  </a:ext>
                </a:extLst>
              </a:tr>
              <a:tr h="0">
                <a:tc>
                  <a:txBody>
                    <a:bodyPr/>
                    <a:lstStyle/>
                    <a:p>
                      <a:r>
                        <a:rPr lang="en-US"/>
                        <a:t>30-Oct-2023 ET</a:t>
                      </a:r>
                    </a:p>
                  </a:txBody>
                  <a:tcPr anchor="ctr">
                    <a:lnL>
                      <a:noFill/>
                    </a:lnL>
                    <a:lnR>
                      <a:noFill/>
                    </a:lnR>
                    <a:lnT>
                      <a:noFill/>
                    </a:lnT>
                    <a:lnB>
                      <a:noFill/>
                    </a:lnB>
                  </a:tcPr>
                </a:tc>
                <a:tc>
                  <a:txBody>
                    <a:bodyPr/>
                    <a:lstStyle/>
                    <a:p>
                      <a:r>
                        <a:rPr lang="en-US"/>
                        <a:t>2023</a:t>
                      </a:r>
                    </a:p>
                  </a:txBody>
                  <a:tcPr anchor="ctr">
                    <a:lnL>
                      <a:noFill/>
                    </a:lnL>
                    <a:lnR>
                      <a:noFill/>
                    </a:lnR>
                    <a:lnT>
                      <a:noFill/>
                    </a:lnT>
                    <a:lnB>
                      <a:noFill/>
                    </a:lnB>
                  </a:tcPr>
                </a:tc>
                <a:tc>
                  <a:txBody>
                    <a:bodyPr/>
                    <a:lstStyle/>
                    <a:p>
                      <a:r>
                        <a:rPr lang="en-US"/>
                        <a:t>543</a:t>
                      </a:r>
                    </a:p>
                  </a:txBody>
                  <a:tcPr anchor="ctr">
                    <a:lnL>
                      <a:noFill/>
                    </a:lnL>
                    <a:lnR>
                      <a:noFill/>
                    </a:lnR>
                    <a:lnT>
                      <a:noFill/>
                    </a:lnT>
                    <a:lnB>
                      <a:noFill/>
                    </a:lnB>
                  </a:tcPr>
                </a:tc>
                <a:tc>
                  <a:txBody>
                    <a:bodyPr/>
                    <a:lstStyle/>
                    <a:p>
                      <a:r>
                        <a:rPr lang="en-US"/>
                        <a:t>1</a:t>
                      </a:r>
                    </a:p>
                  </a:txBody>
                  <a:tcPr anchor="ctr">
                    <a:lnL>
                      <a:noFill/>
                    </a:lnL>
                    <a:lnR>
                      <a:noFill/>
                    </a:lnR>
                    <a:lnT>
                      <a:noFill/>
                    </a:lnT>
                    <a:lnB>
                      <a:noFill/>
                    </a:lnB>
                  </a:tcPr>
                </a:tc>
                <a:tc>
                  <a:txBody>
                    <a:bodyPr/>
                    <a:lstStyle/>
                    <a:p>
                      <a:r>
                        <a:rPr lang="en-US"/>
                        <a:t>TG16t (Lic-NB)</a:t>
                      </a:r>
                    </a:p>
                  </a:txBody>
                  <a:tcPr anchor="ctr">
                    <a:lnL>
                      <a:noFill/>
                    </a:lnL>
                    <a:lnR>
                      <a:noFill/>
                    </a:lnR>
                    <a:lnT>
                      <a:noFill/>
                    </a:lnT>
                    <a:lnB>
                      <a:noFill/>
                    </a:lnB>
                  </a:tcPr>
                </a:tc>
                <a:tc>
                  <a:txBody>
                    <a:bodyPr/>
                    <a:lstStyle/>
                    <a:p>
                      <a:r>
                        <a:rPr lang="en-US"/>
                        <a:t>Review Comments on D0.94</a:t>
                      </a:r>
                    </a:p>
                  </a:txBody>
                  <a:tcPr anchor="ctr">
                    <a:lnL>
                      <a:noFill/>
                    </a:lnL>
                    <a:lnR>
                      <a:noFill/>
                    </a:lnR>
                    <a:lnT>
                      <a:noFill/>
                    </a:lnT>
                    <a:lnB>
                      <a:noFill/>
                    </a:lnB>
                  </a:tcPr>
                </a:tc>
                <a:tc>
                  <a:txBody>
                    <a:bodyPr/>
                    <a:lstStyle/>
                    <a:p>
                      <a:r>
                        <a:rPr lang="en-US"/>
                        <a:t>Vishal Kalkundrikar (Ondas)</a:t>
                      </a:r>
                    </a:p>
                  </a:txBody>
                  <a:tcPr anchor="ctr">
                    <a:lnL>
                      <a:noFill/>
                    </a:lnL>
                    <a:lnR>
                      <a:noFill/>
                    </a:lnR>
                    <a:lnT>
                      <a:noFill/>
                    </a:lnT>
                    <a:lnB>
                      <a:noFill/>
                    </a:lnB>
                  </a:tcPr>
                </a:tc>
                <a:tc>
                  <a:txBody>
                    <a:bodyPr/>
                    <a:lstStyle/>
                    <a:p>
                      <a:r>
                        <a:rPr lang="en-US"/>
                        <a:t>30-Oct-2023 10:50:57 ET</a:t>
                      </a:r>
                    </a:p>
                  </a:txBody>
                  <a:tcPr anchor="ctr">
                    <a:lnL>
                      <a:noFill/>
                    </a:lnL>
                    <a:lnR>
                      <a:noFill/>
                    </a:lnR>
                    <a:lnT>
                      <a:noFill/>
                    </a:lnT>
                    <a:lnB>
                      <a:noFill/>
                    </a:lnB>
                  </a:tcPr>
                </a:tc>
                <a:tc>
                  <a:txBody>
                    <a:bodyPr/>
                    <a:lstStyle/>
                    <a:p>
                      <a:r>
                        <a:rPr lang="en-US" dirty="0">
                          <a:hlinkClick r:id="rId4"/>
                        </a:rPr>
                        <a:t>Download</a:t>
                      </a:r>
                      <a:r>
                        <a:rPr lang="en-US" dirty="0"/>
                        <a:t>, </a:t>
                      </a:r>
                      <a:r>
                        <a:rPr lang="en-US" dirty="0">
                          <a:hlinkClick r:id="rId5"/>
                        </a:rPr>
                        <a:t>Revise</a:t>
                      </a:r>
                      <a:endParaRPr lang="en-US" dirty="0"/>
                    </a:p>
                  </a:txBody>
                  <a:tcPr anchor="ctr">
                    <a:lnL>
                      <a:noFill/>
                    </a:lnL>
                    <a:lnR>
                      <a:noFill/>
                    </a:lnR>
                    <a:lnT>
                      <a:noFill/>
                    </a:lnT>
                    <a:lnB>
                      <a:noFill/>
                    </a:lnB>
                  </a:tcPr>
                </a:tc>
                <a:extLst>
                  <a:ext uri="{0D108BD9-81ED-4DB2-BD59-A6C34878D82A}">
                    <a16:rowId xmlns:a16="http://schemas.microsoft.com/office/drawing/2014/main" val="389183353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F2F9-38D6-C3B2-7388-22AFC97BDE07}"/>
              </a:ext>
            </a:extLst>
          </p:cNvPr>
          <p:cNvSpPr>
            <a:spLocks noGrp="1"/>
          </p:cNvSpPr>
          <p:nvPr>
            <p:ph type="title"/>
          </p:nvPr>
        </p:nvSpPr>
        <p:spPr/>
        <p:txBody>
          <a:bodyPr/>
          <a:lstStyle/>
          <a:p>
            <a:r>
              <a:rPr lang="en-US" dirty="0"/>
              <a:t>Discussion from September</a:t>
            </a:r>
          </a:p>
        </p:txBody>
      </p:sp>
      <p:sp>
        <p:nvSpPr>
          <p:cNvPr id="3" name="Content Placeholder 2">
            <a:extLst>
              <a:ext uri="{FF2B5EF4-FFF2-40B4-BE49-F238E27FC236}">
                <a16:creationId xmlns:a16="http://schemas.microsoft.com/office/drawing/2014/main" id="{9A495BCF-9E9B-4C01-1FAE-735C925A9572}"/>
              </a:ext>
            </a:extLst>
          </p:cNvPr>
          <p:cNvSpPr>
            <a:spLocks noGrp="1"/>
          </p:cNvSpPr>
          <p:nvPr>
            <p:ph idx="1"/>
          </p:nvPr>
        </p:nvSpPr>
        <p:spPr>
          <a:xfrm>
            <a:off x="838200" y="1371600"/>
            <a:ext cx="10515600" cy="4805363"/>
          </a:xfrm>
        </p:spPr>
        <p:txBody>
          <a:bodyPr>
            <a:normAutofit fontScale="55000" lnSpcReduction="20000"/>
          </a:bodyPr>
          <a:lstStyle/>
          <a:p>
            <a:r>
              <a:rPr lang="en-US" dirty="0"/>
              <a:t>15-23-0495-01-016t-ieee802-16t-ptmp-security</a:t>
            </a:r>
          </a:p>
          <a:p>
            <a:endParaRPr lang="en-US" dirty="0"/>
          </a:p>
          <a:p>
            <a:r>
              <a:rPr lang="en-US" dirty="0"/>
              <a:t>Suggestion:</a:t>
            </a:r>
          </a:p>
          <a:p>
            <a:pPr lvl="1"/>
            <a:r>
              <a:rPr lang="en-US" dirty="0"/>
              <a:t>Remove PKMv1</a:t>
            </a:r>
          </a:p>
          <a:p>
            <a:pPr lvl="1"/>
            <a:r>
              <a:rPr lang="en-US" dirty="0"/>
              <a:t>Remove PKMv2 RSA (or RSA/ECC)</a:t>
            </a:r>
          </a:p>
          <a:p>
            <a:pPr lvl="2"/>
            <a:r>
              <a:rPr lang="en-US" dirty="0"/>
              <a:t>TLS v1.3 can be used when backbone network is not available</a:t>
            </a:r>
          </a:p>
          <a:p>
            <a:pPr lvl="1"/>
            <a:r>
              <a:rPr lang="en-US" dirty="0"/>
              <a:t>Remove EAP-SIM?</a:t>
            </a:r>
          </a:p>
          <a:p>
            <a:pPr lvl="1"/>
            <a:r>
              <a:rPr lang="en-US" dirty="0"/>
              <a:t>Security capabilities negotiation:</a:t>
            </a:r>
          </a:p>
          <a:p>
            <a:pPr lvl="2"/>
            <a:r>
              <a:rPr lang="en-US" dirty="0"/>
              <a:t>Remove from registration (SBC-REQ), use the TLS capabilities negotiation</a:t>
            </a:r>
          </a:p>
          <a:p>
            <a:pPr lvl="2"/>
            <a:r>
              <a:rPr lang="en-US" dirty="0"/>
              <a:t>Add text to clarify that with NB-PHY and NB-MAC we do not use SBC-REQ and use TLS only </a:t>
            </a:r>
          </a:p>
          <a:p>
            <a:pPr lvl="1"/>
            <a:r>
              <a:rPr lang="en-US" dirty="0"/>
              <a:t>Remove functions that are not NIST approved: DES, short RSA, SHA-1, CMAC (CMAC is approved but not recommended)</a:t>
            </a:r>
          </a:p>
          <a:p>
            <a:pPr lvl="2"/>
            <a:r>
              <a:rPr lang="en-US" dirty="0"/>
              <a:t>For 16t specifically exclude, and note for next revision to remove from base standard. </a:t>
            </a:r>
          </a:p>
          <a:p>
            <a:endParaRPr lang="en-US" dirty="0"/>
          </a:p>
          <a:p>
            <a:r>
              <a:rPr lang="en-US" dirty="0"/>
              <a:t>Approved by Task Group</a:t>
            </a:r>
          </a:p>
          <a:p>
            <a:r>
              <a:rPr lang="en-US" dirty="0"/>
              <a:t>Yael to create text proposals.</a:t>
            </a:r>
          </a:p>
          <a:p>
            <a:r>
              <a:rPr lang="en-US" dirty="0"/>
              <a:t>Clarify terminology for 16t amendment</a:t>
            </a:r>
          </a:p>
          <a:p>
            <a:pPr lvl="1"/>
            <a:r>
              <a:rPr lang="en-US" dirty="0"/>
              <a:t>NB-MAC</a:t>
            </a:r>
          </a:p>
          <a:p>
            <a:pPr lvl="1"/>
            <a:r>
              <a:rPr lang="en-US" dirty="0"/>
              <a:t>NB-PHY</a:t>
            </a:r>
          </a:p>
          <a:p>
            <a:pPr lvl="1"/>
            <a:endParaRPr lang="en-US" dirty="0"/>
          </a:p>
          <a:p>
            <a:pPr lvl="1"/>
            <a:r>
              <a:rPr lang="en-US" dirty="0"/>
              <a:t>Together, it could be NB-AI   (Air interface)</a:t>
            </a:r>
          </a:p>
          <a:p>
            <a:endParaRPr lang="en-US" dirty="0"/>
          </a:p>
          <a:p>
            <a:pPr lvl="1"/>
            <a:endParaRPr lang="en-US" dirty="0"/>
          </a:p>
        </p:txBody>
      </p:sp>
      <p:sp>
        <p:nvSpPr>
          <p:cNvPr id="4" name="Date Placeholder 3">
            <a:extLst>
              <a:ext uri="{FF2B5EF4-FFF2-40B4-BE49-F238E27FC236}">
                <a16:creationId xmlns:a16="http://schemas.microsoft.com/office/drawing/2014/main" id="{A1FF8CF8-377B-3338-909E-983F3C6D69B4}"/>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7BB27A3E-3DE7-848A-145C-22F7CC68EBE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F3E20F3-9A45-0F1C-A95B-B4B5FC945061}"/>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6261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87770-45DC-2E23-C169-473E21248311}"/>
              </a:ext>
            </a:extLst>
          </p:cNvPr>
          <p:cNvSpPr>
            <a:spLocks noGrp="1"/>
          </p:cNvSpPr>
          <p:nvPr>
            <p:ph type="title"/>
          </p:nvPr>
        </p:nvSpPr>
        <p:spPr/>
        <p:txBody>
          <a:bodyPr>
            <a:normAutofit fontScale="90000"/>
          </a:bodyPr>
          <a:lstStyle/>
          <a:p>
            <a:r>
              <a:rPr lang="en-US" dirty="0"/>
              <a:t>September - Contribution 15-23-0444-01-016t-802-16t-ptmp-security-changes.docx</a:t>
            </a:r>
          </a:p>
        </p:txBody>
      </p:sp>
      <p:sp>
        <p:nvSpPr>
          <p:cNvPr id="3" name="Content Placeholder 2">
            <a:extLst>
              <a:ext uri="{FF2B5EF4-FFF2-40B4-BE49-F238E27FC236}">
                <a16:creationId xmlns:a16="http://schemas.microsoft.com/office/drawing/2014/main" id="{A4428335-A22F-1454-42E4-C4BECFF2F657}"/>
              </a:ext>
            </a:extLst>
          </p:cNvPr>
          <p:cNvSpPr>
            <a:spLocks noGrp="1"/>
          </p:cNvSpPr>
          <p:nvPr>
            <p:ph idx="1"/>
          </p:nvPr>
        </p:nvSpPr>
        <p:spPr/>
        <p:txBody>
          <a:bodyPr/>
          <a:lstStyle/>
          <a:p>
            <a:r>
              <a:rPr lang="en-US" dirty="0"/>
              <a:t>Insert sentence:</a:t>
            </a:r>
          </a:p>
          <a:p>
            <a:pPr lvl="1"/>
            <a:r>
              <a:rPr lang="en-US" dirty="0"/>
              <a:t>When the </a:t>
            </a:r>
            <a:r>
              <a:rPr lang="en-US" dirty="0" err="1"/>
              <a:t>WirelessMAN</a:t>
            </a:r>
            <a:r>
              <a:rPr lang="en-US" dirty="0"/>
              <a:t>-NB PHY is used, one of the following shall be used for security. </a:t>
            </a:r>
          </a:p>
          <a:p>
            <a:pPr lvl="2"/>
            <a:r>
              <a:rPr lang="en-US" dirty="0"/>
              <a:t>PKMV2</a:t>
            </a:r>
          </a:p>
          <a:p>
            <a:pPr lvl="2"/>
            <a:r>
              <a:rPr lang="en-US" dirty="0"/>
              <a:t>…</a:t>
            </a:r>
          </a:p>
          <a:p>
            <a:pPr lvl="2"/>
            <a:r>
              <a:rPr lang="en-US" dirty="0"/>
              <a:t>…</a:t>
            </a:r>
          </a:p>
          <a:p>
            <a:pPr lvl="2"/>
            <a:endParaRPr lang="en-US" dirty="0"/>
          </a:p>
          <a:p>
            <a:pPr marL="914400" lvl="2" indent="0">
              <a:buNone/>
            </a:pPr>
            <a:endParaRPr lang="en-US" dirty="0"/>
          </a:p>
        </p:txBody>
      </p:sp>
      <p:sp>
        <p:nvSpPr>
          <p:cNvPr id="4" name="Date Placeholder 3">
            <a:extLst>
              <a:ext uri="{FF2B5EF4-FFF2-40B4-BE49-F238E27FC236}">
                <a16:creationId xmlns:a16="http://schemas.microsoft.com/office/drawing/2014/main" id="{356E12F4-2E59-0FEB-F8F3-49CCCB652517}"/>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F6490094-BADE-F126-3B05-A3491D74B5C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E6BCDA4-3577-D358-0773-343ADC21644F}"/>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2550956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63C1-C871-603D-CC29-87A5EE179043}"/>
              </a:ext>
            </a:extLst>
          </p:cNvPr>
          <p:cNvSpPr>
            <a:spLocks noGrp="1"/>
          </p:cNvSpPr>
          <p:nvPr>
            <p:ph type="title"/>
          </p:nvPr>
        </p:nvSpPr>
        <p:spPr/>
        <p:txBody>
          <a:bodyPr/>
          <a:lstStyle/>
          <a:p>
            <a:r>
              <a:rPr lang="en-US" dirty="0"/>
              <a:t>Teleconference Summary</a:t>
            </a:r>
          </a:p>
        </p:txBody>
      </p:sp>
      <p:sp>
        <p:nvSpPr>
          <p:cNvPr id="3" name="Content Placeholder 2">
            <a:extLst>
              <a:ext uri="{FF2B5EF4-FFF2-40B4-BE49-F238E27FC236}">
                <a16:creationId xmlns:a16="http://schemas.microsoft.com/office/drawing/2014/main" id="{FD42F67B-4436-08D8-6994-A0B29D48513F}"/>
              </a:ext>
            </a:extLst>
          </p:cNvPr>
          <p:cNvSpPr>
            <a:spLocks noGrp="1"/>
          </p:cNvSpPr>
          <p:nvPr>
            <p:ph idx="1"/>
          </p:nvPr>
        </p:nvSpPr>
        <p:spPr/>
        <p:txBody>
          <a:bodyPr/>
          <a:lstStyle/>
          <a:p>
            <a:r>
              <a:rPr lang="en-US" dirty="0"/>
              <a:t>Minutes in: 15-23-0551-00-016t-tg16t-october-2023-teleconference-minutes.docx</a:t>
            </a:r>
          </a:p>
          <a:p>
            <a:r>
              <a:rPr lang="en-US" dirty="0"/>
              <a:t>2023-10-16</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discussed uploaded as 15-23-543-00-016t </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through row 15 have been discussed and resolved. </a:t>
            </a:r>
          </a:p>
          <a:p>
            <a:pPr lvl="1"/>
            <a:endParaRPr lang="en-US" dirty="0"/>
          </a:p>
          <a:p>
            <a:r>
              <a:rPr lang="en-US" dirty="0"/>
              <a:t>2023-10-30</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Discussing comments in “Copy of 15-23-0456-00-016t-tg16t-preballot-comment-entry-form-Juha”</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Discussed and resolved through Line 27</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Uploaded as “15-23-0550-00-016t-preballot-comment-entry-form-Juha-with resolutions.xlsx”</a:t>
            </a:r>
          </a:p>
          <a:p>
            <a:pPr lvl="1"/>
            <a:endParaRPr lang="en-US" dirty="0"/>
          </a:p>
          <a:p>
            <a:endParaRPr lang="en-US" dirty="0"/>
          </a:p>
        </p:txBody>
      </p:sp>
      <p:sp>
        <p:nvSpPr>
          <p:cNvPr id="4" name="Date Placeholder 3">
            <a:extLst>
              <a:ext uri="{FF2B5EF4-FFF2-40B4-BE49-F238E27FC236}">
                <a16:creationId xmlns:a16="http://schemas.microsoft.com/office/drawing/2014/main" id="{8AB5F3C0-B17B-78FE-0B22-B538BBEC1147}"/>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2104A47E-2EA9-E598-345C-776A346B8A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8CF0C7-DADF-0AC4-A207-951E3F0211C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665413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06EA-EA04-A565-C904-04A76FF936F1}"/>
              </a:ext>
            </a:extLst>
          </p:cNvPr>
          <p:cNvSpPr>
            <a:spLocks noGrp="1"/>
          </p:cNvSpPr>
          <p:nvPr>
            <p:ph type="title"/>
          </p:nvPr>
        </p:nvSpPr>
        <p:spPr/>
        <p:txBody>
          <a:bodyPr/>
          <a:lstStyle/>
          <a:p>
            <a:r>
              <a:rPr lang="en-US" dirty="0"/>
              <a:t>Motion to approve teleconference resolutions</a:t>
            </a:r>
          </a:p>
        </p:txBody>
      </p:sp>
      <p:sp>
        <p:nvSpPr>
          <p:cNvPr id="3" name="Content Placeholder 2">
            <a:extLst>
              <a:ext uri="{FF2B5EF4-FFF2-40B4-BE49-F238E27FC236}">
                <a16:creationId xmlns:a16="http://schemas.microsoft.com/office/drawing/2014/main" id="{38C1FD3B-C73C-6619-CB49-2FF5E91598B2}"/>
              </a:ext>
            </a:extLst>
          </p:cNvPr>
          <p:cNvSpPr>
            <a:spLocks noGrp="1"/>
          </p:cNvSpPr>
          <p:nvPr>
            <p:ph idx="1"/>
          </p:nvPr>
        </p:nvSpPr>
        <p:spPr/>
        <p:txBody>
          <a:bodyPr>
            <a:normAutofit/>
          </a:bodyPr>
          <a:lstStyle/>
          <a:p>
            <a:r>
              <a:rPr lang="en-US" dirty="0"/>
              <a:t>Move to approve comments resolutions from teleconference on October 30, 2023 in document “15-23-0550-00-016t-preballot-comment-entry-form-Juha-with resolutions.xlsx” through Line 27</a:t>
            </a:r>
          </a:p>
          <a:p>
            <a:endParaRPr lang="en-US" dirty="0"/>
          </a:p>
          <a:p>
            <a:pPr lvl="1"/>
            <a:r>
              <a:rPr lang="en-US" dirty="0"/>
              <a:t>Moved</a:t>
            </a:r>
          </a:p>
          <a:p>
            <a:pPr lvl="1"/>
            <a:r>
              <a:rPr lang="en-US" dirty="0"/>
              <a:t>Second</a:t>
            </a:r>
          </a:p>
          <a:p>
            <a:pPr lvl="1"/>
            <a:r>
              <a:rPr lang="en-US" dirty="0"/>
              <a:t>Vote</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8017C979-3535-6C19-15D0-AB8397BFD426}"/>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A3067022-7C23-41DA-3360-900E95ABF40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4142C5F-62C8-9829-594B-49E2512E36BC}"/>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993400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endParaRPr lang="en-US" dirty="0"/>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393BF-839C-8C2D-D348-F15A35AA439B}"/>
              </a:ext>
            </a:extLst>
          </p:cNvPr>
          <p:cNvSpPr>
            <a:spLocks noGrp="1"/>
          </p:cNvSpPr>
          <p:nvPr>
            <p:ph type="title"/>
          </p:nvPr>
        </p:nvSpPr>
        <p:spPr/>
        <p:txBody>
          <a:bodyPr/>
          <a:lstStyle/>
          <a:p>
            <a:r>
              <a:rPr lang="en-US" dirty="0"/>
              <a:t>Remaining comment resolutions</a:t>
            </a:r>
          </a:p>
        </p:txBody>
      </p:sp>
      <p:sp>
        <p:nvSpPr>
          <p:cNvPr id="3" name="Content Placeholder 2">
            <a:extLst>
              <a:ext uri="{FF2B5EF4-FFF2-40B4-BE49-F238E27FC236}">
                <a16:creationId xmlns:a16="http://schemas.microsoft.com/office/drawing/2014/main" id="{F8F44013-289B-3313-D108-B9F8A92347B2}"/>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473E9F21-1761-B4BC-5F53-E1CEBF147A1B}"/>
              </a:ext>
            </a:extLst>
          </p:cNvPr>
          <p:cNvSpPr>
            <a:spLocks noGrp="1"/>
          </p:cNvSpPr>
          <p:nvPr>
            <p:ph type="dt" sz="half" idx="10"/>
          </p:nvPr>
        </p:nvSpPr>
        <p:spPr/>
        <p:txBody>
          <a:bodyPr/>
          <a:lstStyle/>
          <a:p>
            <a:r>
              <a:rPr lang="en-US"/>
              <a:t>Sept_2023</a:t>
            </a:r>
            <a:endParaRPr lang="en-US" dirty="0"/>
          </a:p>
        </p:txBody>
      </p:sp>
      <p:sp>
        <p:nvSpPr>
          <p:cNvPr id="5" name="Footer Placeholder 4">
            <a:extLst>
              <a:ext uri="{FF2B5EF4-FFF2-40B4-BE49-F238E27FC236}">
                <a16:creationId xmlns:a16="http://schemas.microsoft.com/office/drawing/2014/main" id="{38D7E249-E421-1C48-D6F0-92F8B8E22B1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08A827E-FE39-8951-A393-08FD64C4E99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507125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7DC13-17EF-02E9-20DE-871FF01E5EDF}"/>
              </a:ext>
            </a:extLst>
          </p:cNvPr>
          <p:cNvSpPr>
            <a:spLocks noGrp="1"/>
          </p:cNvSpPr>
          <p:nvPr>
            <p:ph type="title"/>
          </p:nvPr>
        </p:nvSpPr>
        <p:spPr/>
        <p:txBody>
          <a:bodyPr/>
          <a:lstStyle/>
          <a:p>
            <a:r>
              <a:rPr lang="en-US" dirty="0"/>
              <a:t>Preparation for letter ballot</a:t>
            </a:r>
          </a:p>
        </p:txBody>
      </p:sp>
      <p:sp>
        <p:nvSpPr>
          <p:cNvPr id="3" name="Content Placeholder 2">
            <a:extLst>
              <a:ext uri="{FF2B5EF4-FFF2-40B4-BE49-F238E27FC236}">
                <a16:creationId xmlns:a16="http://schemas.microsoft.com/office/drawing/2014/main" id="{1509B849-4A19-99CE-A9B7-4843ED11A408}"/>
              </a:ext>
            </a:extLst>
          </p:cNvPr>
          <p:cNvSpPr>
            <a:spLocks noGrp="1"/>
          </p:cNvSpPr>
          <p:nvPr>
            <p:ph idx="1"/>
          </p:nvPr>
        </p:nvSpPr>
        <p:spPr/>
        <p:txBody>
          <a:bodyPr/>
          <a:lstStyle/>
          <a:p>
            <a:r>
              <a:rPr lang="en-US" dirty="0"/>
              <a:t>Apply comment resolutions to draft</a:t>
            </a:r>
          </a:p>
          <a:p>
            <a:r>
              <a:rPr lang="en-US" dirty="0"/>
              <a:t>Prepare Draft 1.0</a:t>
            </a:r>
          </a:p>
          <a:p>
            <a:r>
              <a:rPr lang="en-US" dirty="0"/>
              <a:t>Motion to start Letter Ballot (target Thursday AM1)</a:t>
            </a:r>
          </a:p>
          <a:p>
            <a:endParaRPr lang="en-US" dirty="0"/>
          </a:p>
          <a:p>
            <a:r>
              <a:rPr lang="en-US" dirty="0"/>
              <a:t>Provide motion text to WG Chair Thursday</a:t>
            </a:r>
          </a:p>
          <a:p>
            <a:r>
              <a:rPr lang="en-US" dirty="0"/>
              <a:t>WG vote to approve start of WG Letter Ballot at WG closing plenary Thursday PM2</a:t>
            </a:r>
          </a:p>
          <a:p>
            <a:endParaRPr lang="en-US" dirty="0"/>
          </a:p>
          <a:p>
            <a:endParaRPr lang="en-US" dirty="0"/>
          </a:p>
        </p:txBody>
      </p:sp>
      <p:sp>
        <p:nvSpPr>
          <p:cNvPr id="4" name="Date Placeholder 3">
            <a:extLst>
              <a:ext uri="{FF2B5EF4-FFF2-40B4-BE49-F238E27FC236}">
                <a16:creationId xmlns:a16="http://schemas.microsoft.com/office/drawing/2014/main" id="{FDD42755-AB45-5FE9-70A3-428FEC6AFC74}"/>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CD6B5A90-F2B7-053F-F2D8-50250CC609E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4836DAC-812A-A1EA-A868-038B02D661F9}"/>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33937012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32986689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January 2024 </a:t>
            </a:r>
            <a:r>
              <a:rPr lang="en-US" dirty="0"/>
              <a:t>Wireless </a:t>
            </a:r>
            <a:r>
              <a:rPr lang="en-US" dirty="0">
                <a:effectLst/>
                <a:latin typeface="Calibri" panose="020F0502020204030204" pitchFamily="34" charset="0"/>
                <a:ea typeface="Times New Roman" panose="02020603050405020304" pitchFamily="18" charset="0"/>
              </a:rPr>
              <a:t>Interim </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dirty="0"/>
              <a:t>January 15-19, 2024 –	Panama City Panama</a:t>
            </a:r>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fontScale="92500" lnSpcReduction="10000"/>
          </a:bodyPr>
          <a:lstStyle/>
          <a:p>
            <a:r>
              <a:rPr lang="en-US" dirty="0"/>
              <a:t>Introductions, Secretary, Review and Approve Agenda</a:t>
            </a:r>
          </a:p>
          <a:p>
            <a:r>
              <a:rPr lang="en-US" dirty="0"/>
              <a:t>Policy Review</a:t>
            </a:r>
          </a:p>
          <a:p>
            <a:r>
              <a:rPr lang="en-US" dirty="0"/>
              <a:t>Review of contributions</a:t>
            </a:r>
          </a:p>
          <a:p>
            <a:r>
              <a:rPr lang="en-US" dirty="0"/>
              <a:t>Approval of comment resolutions from Teleconferences</a:t>
            </a:r>
          </a:p>
          <a:p>
            <a:r>
              <a:rPr lang="en-US" dirty="0"/>
              <a:t>Review and Resolution of remaining Comments on Draft from Comment Collection 2 on D0.94</a:t>
            </a:r>
          </a:p>
          <a:p>
            <a:r>
              <a:rPr lang="en-US" dirty="0"/>
              <a:t>Preparation of Draft 1.0 for Letter Ballot</a:t>
            </a:r>
          </a:p>
          <a:p>
            <a:r>
              <a:rPr lang="en-US" dirty="0"/>
              <a:t>TG Motion to approve P802.16t D1.0 for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38002</TotalTime>
  <Words>2360</Words>
  <Application>Microsoft Office PowerPoint</Application>
  <PresentationFormat>Widescreen</PresentationFormat>
  <Paragraphs>304</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November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November Meeting Start Status</vt:lpstr>
      <vt:lpstr>Contributions for November 2023 Plenary</vt:lpstr>
      <vt:lpstr>Discussion from September</vt:lpstr>
      <vt:lpstr>September - Contribution 15-23-0444-01-016t-802-16t-ptmp-security-changes.docx</vt:lpstr>
      <vt:lpstr>Teleconference Summary</vt:lpstr>
      <vt:lpstr>Motion to approve teleconference resolutions</vt:lpstr>
      <vt:lpstr>Remaining comment resolutions</vt:lpstr>
      <vt:lpstr>Preparation for letter ballot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747</cp:revision>
  <cp:lastPrinted>1998-02-10T13:28:06Z</cp:lastPrinted>
  <dcterms:created xsi:type="dcterms:W3CDTF">2020-01-06T16:34:14Z</dcterms:created>
  <dcterms:modified xsi:type="dcterms:W3CDTF">2023-11-13T21:35:07Z</dcterms:modified>
</cp:coreProperties>
</file>