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9" r:id="rId2"/>
    <p:sldId id="2366" r:id="rId3"/>
    <p:sldId id="2372" r:id="rId4"/>
    <p:sldId id="290" r:id="rId5"/>
    <p:sldId id="2369" r:id="rId6"/>
    <p:sldId id="2376" r:id="rId7"/>
    <p:sldId id="2375" r:id="rId8"/>
    <p:sldId id="2370" r:id="rId9"/>
    <p:sldId id="2378" r:id="rId10"/>
    <p:sldId id="2377" r:id="rId11"/>
    <p:sldId id="2379" r:id="rId1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8"/>
            <p14:sldId id="2377"/>
            <p14:sldId id="2379"/>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9A407B94-3FA3-41C7-87EC-44C46995AD2E}"/>
    <pc:docChg chg="delSld modSld modMainMaster modSection">
      <pc:chgData name="Phil Beecher" userId="8e59e9d451c39ba5" providerId="LiveId" clId="{9A407B94-3FA3-41C7-87EC-44C46995AD2E}" dt="2023-11-17T01:27:41.610" v="77" actId="6549"/>
      <pc:docMkLst>
        <pc:docMk/>
      </pc:docMkLst>
      <pc:sldChg chg="del">
        <pc:chgData name="Phil Beecher" userId="8e59e9d451c39ba5" providerId="LiveId" clId="{9A407B94-3FA3-41C7-87EC-44C46995AD2E}" dt="2023-11-17T01:26:07.951" v="28" actId="47"/>
        <pc:sldMkLst>
          <pc:docMk/>
          <pc:sldMk cId="822775208" sldId="287"/>
        </pc:sldMkLst>
      </pc:sldChg>
      <pc:sldChg chg="modSp mod">
        <pc:chgData name="Phil Beecher" userId="8e59e9d451c39ba5" providerId="LiveId" clId="{9A407B94-3FA3-41C7-87EC-44C46995AD2E}" dt="2023-11-17T01:27:41.610" v="77" actId="6549"/>
        <pc:sldMkLst>
          <pc:docMk/>
          <pc:sldMk cId="0" sldId="2370"/>
        </pc:sldMkLst>
        <pc:spChg chg="mod">
          <ac:chgData name="Phil Beecher" userId="8e59e9d451c39ba5" providerId="LiveId" clId="{9A407B94-3FA3-41C7-87EC-44C46995AD2E}" dt="2023-11-17T01:27:41.610" v="77" actId="6549"/>
          <ac:spMkLst>
            <pc:docMk/>
            <pc:sldMk cId="0" sldId="2370"/>
            <ac:spMk id="21510" creationId="{00000000-0000-0000-0000-000000000000}"/>
          </ac:spMkLst>
        </pc:spChg>
      </pc:sldChg>
      <pc:sldChg chg="modSp mod">
        <pc:chgData name="Phil Beecher" userId="8e59e9d451c39ba5" providerId="LiveId" clId="{9A407B94-3FA3-41C7-87EC-44C46995AD2E}" dt="2023-11-17T01:23:58.326" v="27" actId="20577"/>
        <pc:sldMkLst>
          <pc:docMk/>
          <pc:sldMk cId="2883513273" sldId="2379"/>
        </pc:sldMkLst>
        <pc:spChg chg="mod">
          <ac:chgData name="Phil Beecher" userId="8e59e9d451c39ba5" providerId="LiveId" clId="{9A407B94-3FA3-41C7-87EC-44C46995AD2E}" dt="2023-11-17T01:23:58.326" v="27" actId="20577"/>
          <ac:spMkLst>
            <pc:docMk/>
            <pc:sldMk cId="2883513273" sldId="2379"/>
            <ac:spMk id="6" creationId="{77ADDA4A-93F5-7106-97BC-5CDFE30CC04C}"/>
          </ac:spMkLst>
        </pc:spChg>
      </pc:sldChg>
      <pc:sldMasterChg chg="modSp mod">
        <pc:chgData name="Phil Beecher" userId="8e59e9d451c39ba5" providerId="LiveId" clId="{9A407B94-3FA3-41C7-87EC-44C46995AD2E}" dt="2023-11-17T01:23:13.086" v="1" actId="6549"/>
        <pc:sldMasterMkLst>
          <pc:docMk/>
          <pc:sldMasterMk cId="0" sldId="2147483648"/>
        </pc:sldMasterMkLst>
        <pc:spChg chg="mod">
          <ac:chgData name="Phil Beecher" userId="8e59e9d451c39ba5" providerId="LiveId" clId="{9A407B94-3FA3-41C7-87EC-44C46995AD2E}" dt="2023-11-17T01:23:13.086" v="1" actId="6549"/>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9368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802.15-23-0567-01-0mag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5/dcn/23/15-23-0494-02-04ad-next-gen-sun-phys-draft-csd.docx" TargetMode="External"/><Relationship Id="rId3" Type="http://schemas.openxmlformats.org/officeDocument/2006/relationships/hyperlink" Target="https://www.ieee802.org/1/files/public/docs2023/ea-PAR-0923-v02.pdf" TargetMode="External"/><Relationship Id="rId7" Type="http://schemas.openxmlformats.org/officeDocument/2006/relationships/hyperlink" Target="https://mentor.ieee.org/802.15/dcn/23/15-23-0436-06-04ad-p802-15-4ad-draft-par-on-sun-phys.pdf" TargetMode="External"/><Relationship Id="rId2" Type="http://schemas.openxmlformats.org/officeDocument/2006/relationships/hyperlink" Target="https://www.ieee802.org/1/files/public/docs2023/cb-cor1-mansfield-draft-PAR-1023-v02.pdf" TargetMode="External"/><Relationship Id="rId1" Type="http://schemas.openxmlformats.org/officeDocument/2006/relationships/slideLayout" Target="../slideLayouts/slideLayout2.xml"/><Relationship Id="rId6" Type="http://schemas.openxmlformats.org/officeDocument/2006/relationships/hyperlink" Target="https://www.ieee802.org/1/files/public/docs2023/dz-draft-CSD-0923-v01.pdf" TargetMode="External"/><Relationship Id="rId11" Type="http://schemas.openxmlformats.org/officeDocument/2006/relationships/hyperlink" Target="https://mentor.ieee.org/802.15/dcn/23/15-23-0580-00-0mag-802-15-comments-on-pars-csds-november-2023.pptx" TargetMode="External"/><Relationship Id="rId5" Type="http://schemas.openxmlformats.org/officeDocument/2006/relationships/hyperlink" Target="https://www.ieee802.org/1/files/public/docs2023/dz-draft-PAR-0923-v01.pdf" TargetMode="External"/><Relationship Id="rId10" Type="http://schemas.openxmlformats.org/officeDocument/2006/relationships/hyperlink" Target="https://mentor.ieee.org/802.19/dcn/23/19-23-0018-02-0000-802-19-3a-csd-draft.doc" TargetMode="External"/><Relationship Id="rId4" Type="http://schemas.openxmlformats.org/officeDocument/2006/relationships/hyperlink" Target="https://www.ieee802.org/1/files/public/docs2023/ea-CSD-0923-v01.pdf" TargetMode="External"/><Relationship Id="rId9" Type="http://schemas.openxmlformats.org/officeDocument/2006/relationships/hyperlink" Target="https://mentor.ieee.org/802.19/dcn/23/19-23-0017-02-0000-19-3a-par-draf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July 2023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12 November 2023</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2023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2023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a:latin typeface="Calibri" panose="020F0502020204030204" pitchFamily="34" charset="0"/>
                <a:ea typeface="ＭＳ Ｐゴシック" charset="0"/>
                <a:cs typeface="Calibri" panose="020F0502020204030204" pitchFamily="34" charset="0"/>
              </a:rPr>
              <a:t>SCM other items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752601" y="990600"/>
            <a:ext cx="866584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342900" lvl="2"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No urgent changes to operations manual – see next slide</a:t>
            </a:r>
          </a:p>
          <a:p>
            <a:pPr marL="0" lvl="2">
              <a:spcAft>
                <a:spcPts val="600"/>
              </a:spcAft>
            </a:pPr>
            <a:endParaRPr lang="en-US" sz="24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8458200" y="6535480"/>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4504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1D7C48-C17A-370C-00B1-1CB8ECD79AE9}"/>
              </a:ext>
            </a:extLst>
          </p:cNvPr>
          <p:cNvSpPr>
            <a:spLocks noGrp="1"/>
          </p:cNvSpPr>
          <p:nvPr>
            <p:ph type="sldNum" sz="quarter" idx="12"/>
          </p:nvPr>
        </p:nvSpPr>
        <p:spPr/>
        <p:txBody>
          <a:bodyPr/>
          <a:lstStyle/>
          <a:p>
            <a:pPr>
              <a:defRPr/>
            </a:pPr>
            <a:r>
              <a:rPr lang="en-US"/>
              <a:t>Slide </a:t>
            </a:r>
            <a:fld id="{03628903-88D7-C74D-8D58-8597ECE2BB7F}" type="slidenum">
              <a:rPr lang="en-US" smtClean="0"/>
              <a:pPr>
                <a:defRPr/>
              </a:pPr>
              <a:t>11</a:t>
            </a:fld>
            <a:endParaRPr lang="en-US"/>
          </a:p>
        </p:txBody>
      </p:sp>
      <p:sp>
        <p:nvSpPr>
          <p:cNvPr id="3" name="Footer Placeholder 2">
            <a:extLst>
              <a:ext uri="{FF2B5EF4-FFF2-40B4-BE49-F238E27FC236}">
                <a16:creationId xmlns:a16="http://schemas.microsoft.com/office/drawing/2014/main" id="{4618069F-8AAA-7357-A3E9-3B4150E5157F}"/>
              </a:ext>
            </a:extLst>
          </p:cNvPr>
          <p:cNvSpPr>
            <a:spLocks noGrp="1"/>
          </p:cNvSpPr>
          <p:nvPr>
            <p:ph type="ftr" sz="quarter" idx="11"/>
          </p:nvPr>
        </p:nvSpPr>
        <p:spPr/>
        <p:txBody>
          <a:bodyPr/>
          <a:lstStyle/>
          <a:p>
            <a:pPr algn="r">
              <a:defRPr/>
            </a:pPr>
            <a:r>
              <a:rPr lang="en-US"/>
              <a:t>Phil Beecher (Wi-SUN Alliance)</a:t>
            </a:r>
            <a:endParaRPr lang="en-US" dirty="0"/>
          </a:p>
        </p:txBody>
      </p:sp>
      <p:sp>
        <p:nvSpPr>
          <p:cNvPr id="6" name="Content Placeholder 2">
            <a:extLst>
              <a:ext uri="{FF2B5EF4-FFF2-40B4-BE49-F238E27FC236}">
                <a16:creationId xmlns:a16="http://schemas.microsoft.com/office/drawing/2014/main" id="{77ADDA4A-93F5-7106-97BC-5CDFE30CC04C}"/>
              </a:ext>
            </a:extLst>
          </p:cNvPr>
          <p:cNvSpPr txBox="1">
            <a:spLocks/>
          </p:cNvSpPr>
          <p:nvPr/>
        </p:nvSpPr>
        <p:spPr>
          <a:xfrm>
            <a:off x="695400" y="621228"/>
            <a:ext cx="10873208" cy="539857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lgn="ctr">
              <a:buNone/>
            </a:pPr>
            <a:r>
              <a:rPr lang="en-GB" sz="2800" kern="0" dirty="0">
                <a:latin typeface="Calibri" panose="020F0502020204030204" pitchFamily="34" charset="0"/>
                <a:ea typeface="Calibri" panose="020F0502020204030204" pitchFamily="34" charset="0"/>
                <a:cs typeface="Calibri" panose="020F0502020204030204" pitchFamily="34" charset="0"/>
              </a:rPr>
              <a:t>General discussion</a:t>
            </a:r>
          </a:p>
          <a:p>
            <a:pPr marL="857250" lvl="1" indent="-457200"/>
            <a:r>
              <a:rPr lang="en-GB" sz="2000" kern="0" dirty="0">
                <a:latin typeface="Calibri" panose="020F0502020204030204" pitchFamily="34" charset="0"/>
                <a:ea typeface="Calibri" panose="020F0502020204030204" pitchFamily="34" charset="0"/>
                <a:cs typeface="Calibri" panose="020F0502020204030204" pitchFamily="34" charset="0"/>
              </a:rPr>
              <a:t>Evening meetings should be optional, i.e. not counted in denominator of voting credit</a:t>
            </a:r>
          </a:p>
          <a:p>
            <a:pPr marL="0" indent="0">
              <a:buNone/>
            </a:pPr>
            <a:endParaRPr lang="en-GB" sz="2400" kern="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GB" sz="2800" kern="0" dirty="0">
                <a:latin typeface="Calibri" panose="020F0502020204030204" pitchFamily="34" charset="0"/>
                <a:ea typeface="Calibri" panose="020F0502020204030204" pitchFamily="34" charset="0"/>
                <a:cs typeface="Calibri" panose="020F0502020204030204" pitchFamily="34" charset="0"/>
              </a:rPr>
              <a:t>Discussion about Operations Manual, Rules, Hybrid meetings and increasing participation</a:t>
            </a:r>
          </a:p>
          <a:p>
            <a:pPr marL="285750" indent="-285750"/>
            <a:r>
              <a:rPr lang="en-GB" sz="2400" kern="0" dirty="0">
                <a:latin typeface="Calibri" panose="020F0502020204030204" pitchFamily="34" charset="0"/>
                <a:ea typeface="Calibri" panose="020F0502020204030204" pitchFamily="34" charset="0"/>
                <a:cs typeface="Calibri" panose="020F0502020204030204" pitchFamily="34" charset="0"/>
              </a:rPr>
              <a:t>Recommendations from attendees:</a:t>
            </a:r>
          </a:p>
          <a:p>
            <a:pPr marL="685800" lvl="1"/>
            <a:r>
              <a:rPr lang="en-GB" sz="2000" kern="0" dirty="0">
                <a:latin typeface="Calibri" panose="020F0502020204030204" pitchFamily="34" charset="0"/>
                <a:ea typeface="Calibri" panose="020F0502020204030204" pitchFamily="34" charset="0"/>
                <a:cs typeface="Calibri" panose="020F0502020204030204" pitchFamily="34" charset="0"/>
              </a:rPr>
              <a:t>Assign 2 meeting credits for attending closing plenary</a:t>
            </a:r>
          </a:p>
          <a:p>
            <a:pPr marL="685800" lvl="1"/>
            <a:r>
              <a:rPr lang="en-GB" altLang="en-US" sz="2000" kern="0" dirty="0">
                <a:latin typeface="Calibri" panose="020F0502020204030204" pitchFamily="34" charset="0"/>
                <a:ea typeface="Calibri" panose="020F0502020204030204" pitchFamily="34" charset="0"/>
                <a:cs typeface="Calibri" panose="020F0502020204030204" pitchFamily="34" charset="0"/>
              </a:rPr>
              <a:t>Gain and retain voting rights using the same criteria as current rules, but MUST be in-person attendance</a:t>
            </a:r>
          </a:p>
          <a:p>
            <a:pPr marL="685800" lvl="1"/>
            <a:r>
              <a:rPr lang="en-GB" altLang="en-US" sz="2000" kern="0" dirty="0">
                <a:latin typeface="Calibri" panose="020F0502020204030204" pitchFamily="34" charset="0"/>
                <a:ea typeface="Calibri" panose="020F0502020204030204" pitchFamily="34" charset="0"/>
                <a:cs typeface="Calibri" panose="020F0502020204030204" pitchFamily="34" charset="0"/>
              </a:rPr>
              <a:t>Task group/standing committee  chair/vice chair, must be voting members of 802.15 – need to clarify in operations manual</a:t>
            </a:r>
          </a:p>
          <a:p>
            <a:pPr marL="685800" lvl="1"/>
            <a:r>
              <a:rPr lang="en-GB" altLang="en-US" sz="2000" kern="0" dirty="0">
                <a:latin typeface="Calibri" panose="020F0502020204030204" pitchFamily="34" charset="0"/>
                <a:ea typeface="Calibri" panose="020F0502020204030204" pitchFamily="34" charset="0"/>
                <a:cs typeface="Calibri" panose="020F0502020204030204" pitchFamily="34" charset="0"/>
              </a:rPr>
              <a:t>Sub - group chair or vice chair (or designated voting member) must be present </a:t>
            </a:r>
            <a:r>
              <a:rPr lang="en-GB" altLang="en-US" sz="2000" b="1" kern="0" dirty="0">
                <a:latin typeface="Calibri" panose="020F0502020204030204" pitchFamily="34" charset="0"/>
                <a:ea typeface="Calibri" panose="020F0502020204030204" pitchFamily="34" charset="0"/>
                <a:cs typeface="Calibri" panose="020F0502020204030204" pitchFamily="34" charset="0"/>
              </a:rPr>
              <a:t>in-person</a:t>
            </a:r>
            <a:r>
              <a:rPr lang="en-GB" altLang="en-US" sz="2000" kern="0" dirty="0">
                <a:latin typeface="Calibri" panose="020F0502020204030204" pitchFamily="34" charset="0"/>
                <a:ea typeface="Calibri" panose="020F0502020204030204" pitchFamily="34" charset="0"/>
                <a:cs typeface="Calibri" panose="020F0502020204030204" pitchFamily="34" charset="0"/>
              </a:rPr>
              <a:t> to run the meetings during a hybrid session.</a:t>
            </a:r>
          </a:p>
          <a:p>
            <a:pPr marL="685800" lvl="1"/>
            <a:endParaRPr lang="en-GB" altLang="en-US" sz="2000" kern="0" dirty="0">
              <a:latin typeface="Calibri" panose="020F0502020204030204" pitchFamily="34" charset="0"/>
              <a:ea typeface="Calibri" panose="020F0502020204030204" pitchFamily="34" charset="0"/>
              <a:cs typeface="Calibri" panose="020F0502020204030204" pitchFamily="34" charset="0"/>
            </a:endParaRPr>
          </a:p>
          <a:p>
            <a:pPr marL="285750"/>
            <a:endParaRPr lang="en-GB" altLang="en-US" sz="2400" kern="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altLang="en-US" sz="2400" kern="0" dirty="0">
              <a:latin typeface="Calibri" panose="020F0502020204030204" pitchFamily="34" charset="0"/>
              <a:ea typeface="Calibri" panose="020F0502020204030204" pitchFamily="34" charset="0"/>
              <a:cs typeface="Calibri" panose="020F0502020204030204" pitchFamily="34" charset="0"/>
            </a:endParaRPr>
          </a:p>
          <a:p>
            <a:pPr marL="285750"/>
            <a:endParaRPr lang="en-GB" altLang="en-US" sz="2400" kern="0" dirty="0">
              <a:latin typeface="Calibri" panose="020F0502020204030204" pitchFamily="34" charset="0"/>
              <a:ea typeface="Calibri" panose="020F0502020204030204" pitchFamily="34" charset="0"/>
              <a:cs typeface="Calibri" panose="020F0502020204030204" pitchFamily="34" charset="0"/>
            </a:endParaRPr>
          </a:p>
          <a:p>
            <a:pPr marL="285750"/>
            <a:endParaRPr lang="en-US" altLang="en-US" sz="24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51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November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0C9D85-E6E6-1D8C-EBC9-76FD236DDC91}"/>
              </a:ext>
            </a:extLst>
          </p:cNvPr>
          <p:cNvGraphicFramePr>
            <a:graphicFrameLocks noChangeAspect="1"/>
          </p:cNvGraphicFramePr>
          <p:nvPr>
            <p:extLst>
              <p:ext uri="{D42A27DB-BD31-4B8C-83A1-F6EECF244321}">
                <p14:modId xmlns:p14="http://schemas.microsoft.com/office/powerpoint/2010/main" val="3323779903"/>
              </p:ext>
            </p:extLst>
          </p:nvPr>
        </p:nvGraphicFramePr>
        <p:xfrm>
          <a:off x="2362200" y="548759"/>
          <a:ext cx="7239000" cy="5760482"/>
        </p:xfrm>
        <a:graphic>
          <a:graphicData uri="http://schemas.openxmlformats.org/presentationml/2006/ole">
            <mc:AlternateContent xmlns:mc="http://schemas.openxmlformats.org/markup-compatibility/2006">
              <mc:Choice xmlns:v="urn:schemas-microsoft-com:vml" Requires="v">
                <p:oleObj name="Worksheet" r:id="rId2" imgW="9605742" imgH="7644039" progId="Excel.Sheet.12">
                  <p:embed/>
                </p:oleObj>
              </mc:Choice>
              <mc:Fallback>
                <p:oleObj name="Worksheet" r:id="rId2" imgW="9605742" imgH="7644039" progId="Excel.Sheet.12">
                  <p:embed/>
                  <p:pic>
                    <p:nvPicPr>
                      <p:cNvPr id="2" name="Object 1">
                        <a:extLst>
                          <a:ext uri="{FF2B5EF4-FFF2-40B4-BE49-F238E27FC236}">
                            <a16:creationId xmlns:a16="http://schemas.microsoft.com/office/drawing/2014/main" id="{EB0C9D85-E6E6-1D8C-EBC9-76FD236DDC91}"/>
                          </a:ext>
                        </a:extLst>
                      </p:cNvPr>
                      <p:cNvPicPr/>
                      <p:nvPr/>
                    </p:nvPicPr>
                    <p:blipFill>
                      <a:blip r:embed="rId3"/>
                      <a:stretch>
                        <a:fillRect/>
                      </a:stretch>
                    </p:blipFill>
                    <p:spPr>
                      <a:xfrm>
                        <a:off x="2362200" y="548759"/>
                        <a:ext cx="7239000" cy="5760482"/>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258444"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5562600" y="1981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22B3B621-5CD8-5120-C1AA-675C43E97102}"/>
              </a:ext>
            </a:extLst>
          </p:cNvPr>
          <p:cNvSpPr/>
          <p:nvPr/>
        </p:nvSpPr>
        <p:spPr bwMode="auto">
          <a:xfrm>
            <a:off x="67818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4" name="Oval 3">
            <a:extLst>
              <a:ext uri="{FF2B5EF4-FFF2-40B4-BE49-F238E27FC236}">
                <a16:creationId xmlns:a16="http://schemas.microsoft.com/office/drawing/2014/main" id="{8B6E9ED7-BEC0-AE22-0787-101BBE6803F7}"/>
              </a:ext>
            </a:extLst>
          </p:cNvPr>
          <p:cNvSpPr/>
          <p:nvPr/>
        </p:nvSpPr>
        <p:spPr bwMode="auto">
          <a:xfrm>
            <a:off x="8077200" y="1981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990600"/>
            <a:ext cx="10591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802 PAR Requests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Recess</a:t>
            </a:r>
          </a:p>
          <a:p>
            <a:pPr marL="0" lvl="2">
              <a:spcAft>
                <a:spcPts val="300"/>
              </a:spcAft>
            </a:pPr>
            <a:r>
              <a:rPr lang="en-US" sz="2000" b="1" dirty="0">
                <a:latin typeface="Calibri" panose="020F0502020204030204" pitchFamily="34" charset="0"/>
                <a:cs typeface="Calibri" panose="020F0502020204030204" pitchFamily="34" charset="0"/>
              </a:rPr>
              <a:t>Meeting 4 Thursday</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Discussion on rules and </a:t>
            </a:r>
            <a:r>
              <a:rPr lang="en-US" sz="2000">
                <a:latin typeface="Calibri" panose="020F0502020204030204" pitchFamily="34" charset="0"/>
                <a:cs typeface="Calibri" panose="020F0502020204030204" pitchFamily="34" charset="0"/>
              </a:rPr>
              <a:t>voting credit</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r>
              <a:rPr lang="en-US" sz="2000" dirty="0">
                <a:latin typeface="Calibri" panose="020F0502020204030204" pitchFamily="34" charset="0"/>
                <a:cs typeface="Calibri" panose="020F0502020204030204" pitchFamily="34" charset="0"/>
              </a:rPr>
              <a:t>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951462" y="228600"/>
            <a:ext cx="10361084" cy="392627"/>
          </a:xfrm>
        </p:spPr>
        <p:txBody>
          <a:bodyPr/>
          <a:lstStyle/>
          <a:p>
            <a:r>
              <a:rPr lang="en-US" altLang="en-US" sz="2800" dirty="0"/>
              <a:t>PAR Review SCM</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621228"/>
            <a:ext cx="10873208" cy="5398574"/>
          </a:xfrm>
        </p:spPr>
        <p:txBody>
          <a:bodyPr/>
          <a:lstStyle/>
          <a:p>
            <a:pPr marL="285750" indent="-285750"/>
            <a:r>
              <a:rPr lang="en-US" sz="2400" dirty="0">
                <a:latin typeface="Calibri" panose="020F0502020204030204" pitchFamily="34" charset="0"/>
                <a:ea typeface="Calibri" panose="020F0502020204030204" pitchFamily="34" charset="0"/>
                <a:cs typeface="Calibri" panose="020F0502020204030204" pitchFamily="34" charset="0"/>
              </a:rPr>
              <a:t>PARs to be considered at November 2023 Plenary</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Nov 12-17) Honolulu, HI, USA</a:t>
            </a: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802.1CB-2017/Cor1 - FRER Corrigendum 1,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PAR</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802.1ACea - Amendment - Support for IEEE Std 802.15.6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802.1AXdz - Amendment - YANG for Link Aggregation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802.15.4ad - Amendment - Data rate and range extensions to IEEE 802.15.4 Smart Utility Network (SUN) Physical layer (PHY),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802.19.3a - Recommended Practice Amendment: Enhanced sub-1GHz Coexistence ,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PAR</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CSD</a:t>
            </a:r>
            <a:endParaRPr lang="en-GB"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en-US" sz="3600" dirty="0"/>
          </a:p>
          <a:p>
            <a:r>
              <a:rPr lang="en-US" altLang="en-US" sz="2400" dirty="0">
                <a:latin typeface="Calibri" panose="020F0502020204030204" pitchFamily="34" charset="0"/>
                <a:ea typeface="Calibri" panose="020F0502020204030204" pitchFamily="34" charset="0"/>
                <a:cs typeface="Calibri" panose="020F0502020204030204" pitchFamily="34" charset="0"/>
              </a:rPr>
              <a:t>802.15 Comments are due Tuesday 14 November </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18:00</a:t>
            </a:r>
          </a:p>
          <a:p>
            <a:r>
              <a:rPr lang="en-US"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Comments submitted as document: </a:t>
            </a:r>
          </a:p>
          <a:p>
            <a:pPr marL="0" indent="0">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1"/>
              </a:rPr>
              <a:t>https://mentor.ieee.org/802.15/dcn/23/15-23-0580-00-0mag-802-15-comments-on-pars-csds-november-2023.pptx</a:t>
            </a:r>
            <a:endParaRPr lang="en-US"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Footer Placeholder 2">
            <a:extLst>
              <a:ext uri="{FF2B5EF4-FFF2-40B4-BE49-F238E27FC236}">
                <a16:creationId xmlns:a16="http://schemas.microsoft.com/office/drawing/2014/main" id="{5C7CD5B4-AAEB-DB88-2130-1FFBA80E74DB}"/>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6183145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68786</TotalTime>
  <Words>1131</Words>
  <Application>Microsoft Office PowerPoint</Application>
  <PresentationFormat>Widescreen</PresentationFormat>
  <Paragraphs>126</Paragraphs>
  <Slides>11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PAR Review SCM</vt:lpstr>
      <vt:lpstr>SCM other items</vt:lpstr>
      <vt:lpstr>PowerPoint Presentation</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1130</cp:revision>
  <cp:lastPrinted>2016-07-25T16:00:41Z</cp:lastPrinted>
  <dcterms:created xsi:type="dcterms:W3CDTF">2009-07-12T16:25:16Z</dcterms:created>
  <dcterms:modified xsi:type="dcterms:W3CDTF">2023-11-17T01:27:46Z</dcterms:modified>
  <cp:category/>
</cp:coreProperties>
</file>