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363" r:id="rId2"/>
    <p:sldId id="2441" r:id="rId3"/>
    <p:sldId id="2442" r:id="rId4"/>
    <p:sldId id="2445" r:id="rId5"/>
    <p:sldId id="2444" r:id="rId6"/>
    <p:sldId id="2446" r:id="rId7"/>
    <p:sldId id="2447" r:id="rId8"/>
    <p:sldId id="2448" r:id="rId9"/>
    <p:sldId id="2449" r:id="rId10"/>
    <p:sldId id="2450" r:id="rId11"/>
    <p:sldId id="2451" r:id="rId12"/>
    <p:sldId id="2452" r:id="rId13"/>
    <p:sldId id="2453" r:id="rId14"/>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1"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75" d="100"/>
          <a:sy n="75" d="100"/>
        </p:scale>
        <p:origin x="252" y="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802.15-23-0562-00-04ab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Nov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et al</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jan.chitrakar@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775520" y="762001"/>
            <a:ext cx="8640960" cy="4495719"/>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CIR Report IE format</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5 November, </a:t>
            </a:r>
            <a:r>
              <a:rPr lang="en-US" altLang="en-US" sz="1600" dirty="0">
                <a:solidFill>
                  <a:schemeClr val="tx2"/>
                </a:solidFill>
              </a:rPr>
              <a:t>2023</a:t>
            </a:r>
          </a:p>
          <a:p>
            <a:pPr>
              <a:spcBef>
                <a:spcPts val="0"/>
              </a:spcBef>
              <a:spcAft>
                <a:spcPts val="600"/>
              </a:spcAft>
            </a:pPr>
            <a:r>
              <a:rPr lang="en-US" altLang="en-US" sz="1600" b="1" dirty="0">
                <a:solidFill>
                  <a:schemeClr val="tx2"/>
                </a:solidFill>
              </a:rPr>
              <a:t>Source: </a:t>
            </a:r>
            <a:r>
              <a:rPr lang="en-US" altLang="zh-CN" sz="1600" dirty="0">
                <a:solidFill>
                  <a:schemeClr val="tx2"/>
                </a:solidFill>
              </a:rPr>
              <a:t>Rojan Chitrakar, Lei Huang, Bin Qian,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rojan.chitrakar@huawei.com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Considerations for </a:t>
            </a:r>
            <a:r>
              <a:rPr lang="en-US" altLang="en-US" sz="1600" dirty="0">
                <a:solidFill>
                  <a:schemeClr val="tx2"/>
                </a:solidFill>
              </a:rPr>
              <a:t>CIR Report IE format</a:t>
            </a:r>
          </a:p>
          <a:p>
            <a:pPr>
              <a:spcBef>
                <a:spcPts val="0"/>
              </a:spcBef>
              <a:spcAft>
                <a:spcPts val="600"/>
              </a:spcAft>
            </a:pPr>
            <a:r>
              <a:rPr lang="en-US" altLang="en-US" sz="1600" b="1" dirty="0">
                <a:solidFill>
                  <a:schemeClr val="tx2"/>
                </a:solidFill>
              </a:rPr>
              <a:t>Purpose:</a:t>
            </a:r>
            <a:r>
              <a:rPr lang="en-US" altLang="en-US" sz="1600" dirty="0">
                <a:solidFill>
                  <a:schemeClr val="tx2"/>
                </a:solidFill>
              </a:rPr>
              <a:t> Considerations for CIR Report IE format</a:t>
            </a:r>
          </a:p>
          <a:p>
            <a:pPr>
              <a:spcBef>
                <a:spcPts val="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a:t>
            </a:r>
            <a:endParaRPr lang="en-US" altLang="en-US" sz="16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pPr lvl="0" defTabSz="1187323" eaLnBrk="1" fontAlgn="auto" hangingPunct="1">
              <a:lnSpc>
                <a:spcPct val="115000"/>
              </a:lnSpc>
              <a:spcBef>
                <a:spcPts val="0"/>
              </a:spcBef>
              <a:spcAft>
                <a:spcPts val="0"/>
              </a:spcAft>
              <a:buClrTx/>
              <a:buSzTx/>
              <a:defRPr/>
            </a:pPr>
            <a:r>
              <a:rPr lang="en-US" sz="2800" b="1"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Report Parameters Control</a:t>
            </a:r>
            <a:r>
              <a:rPr lang="en-US"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 field</a:t>
            </a:r>
            <a:endParaRPr lang="en-SG" sz="2800" b="1"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10</a:t>
            </a:fld>
            <a:endParaRPr lang="en-US" altLang="en-US"/>
          </a:p>
        </p:txBody>
      </p:sp>
      <p:sp>
        <p:nvSpPr>
          <p:cNvPr id="6" name="TextBox 5">
            <a:extLst>
              <a:ext uri="{FF2B5EF4-FFF2-40B4-BE49-F238E27FC236}">
                <a16:creationId xmlns:a16="http://schemas.microsoft.com/office/drawing/2014/main" id="{033D125A-6922-4902-A565-FC0AE0DA90AE}"/>
              </a:ext>
            </a:extLst>
          </p:cNvPr>
          <p:cNvSpPr txBox="1"/>
          <p:nvPr/>
        </p:nvSpPr>
        <p:spPr>
          <a:xfrm>
            <a:off x="796947" y="2275913"/>
            <a:ext cx="2297488" cy="468205"/>
          </a:xfrm>
          <a:prstGeom prst="rect">
            <a:avLst/>
          </a:prstGeom>
          <a:noFill/>
        </p:spPr>
        <p:txBody>
          <a:bodyPr vert="horz" wrap="none" rtlCol="0">
            <a:spAutoFit/>
          </a:bodyPr>
          <a:lstStyle/>
          <a:p>
            <a:pPr defTabSz="914400">
              <a:lnSpc>
                <a:spcPts val="3440"/>
              </a:lnSpc>
              <a:defRPr/>
            </a:pPr>
            <a:r>
              <a:rPr lang="en-US" sz="1600" dirty="0">
                <a:solidFill>
                  <a:srgbClr val="1D1D1A"/>
                </a:solidFill>
                <a:latin typeface="Microsoft YaHei" panose="020B0503020204020204" pitchFamily="34" charset="-122"/>
                <a:ea typeface="Microsoft YaHei" panose="020B0503020204020204" pitchFamily="34" charset="-122"/>
              </a:rPr>
              <a:t>CIR Report IE content</a:t>
            </a:r>
            <a:endParaRPr lang="en-SG" sz="1600" dirty="0">
              <a:solidFill>
                <a:srgbClr val="1D1D1A"/>
              </a:solidFill>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3188385829"/>
              </p:ext>
            </p:extLst>
          </p:nvPr>
        </p:nvGraphicFramePr>
        <p:xfrm>
          <a:off x="839416" y="2744118"/>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graphicFrame>
        <p:nvGraphicFramePr>
          <p:cNvPr id="13" name="Table 12">
            <a:extLst>
              <a:ext uri="{FF2B5EF4-FFF2-40B4-BE49-F238E27FC236}">
                <a16:creationId xmlns:a16="http://schemas.microsoft.com/office/drawing/2014/main" id="{B082353D-DA17-4189-8B26-AA1D25E6AEA4}"/>
              </a:ext>
            </a:extLst>
          </p:cNvPr>
          <p:cNvGraphicFramePr>
            <a:graphicFrameLocks noGrp="1"/>
          </p:cNvGraphicFramePr>
          <p:nvPr>
            <p:extLst>
              <p:ext uri="{D42A27DB-BD31-4B8C-83A1-F6EECF244321}">
                <p14:modId xmlns:p14="http://schemas.microsoft.com/office/powerpoint/2010/main" val="1557129299"/>
              </p:ext>
            </p:extLst>
          </p:nvPr>
        </p:nvGraphicFramePr>
        <p:xfrm>
          <a:off x="3094434" y="1302386"/>
          <a:ext cx="6722897" cy="1044922"/>
        </p:xfrm>
        <a:graphic>
          <a:graphicData uri="http://schemas.openxmlformats.org/drawingml/2006/table">
            <a:tbl>
              <a:tblPr firstRow="1" firstCol="1" bandRow="1"/>
              <a:tblGrid>
                <a:gridCol w="936512">
                  <a:extLst>
                    <a:ext uri="{9D8B030D-6E8A-4147-A177-3AD203B41FA5}">
                      <a16:colId xmlns:a16="http://schemas.microsoft.com/office/drawing/2014/main" val="14051235"/>
                    </a:ext>
                  </a:extLst>
                </a:gridCol>
                <a:gridCol w="884483">
                  <a:extLst>
                    <a:ext uri="{9D8B030D-6E8A-4147-A177-3AD203B41FA5}">
                      <a16:colId xmlns:a16="http://schemas.microsoft.com/office/drawing/2014/main" val="636252067"/>
                    </a:ext>
                  </a:extLst>
                </a:gridCol>
                <a:gridCol w="948197">
                  <a:extLst>
                    <a:ext uri="{9D8B030D-6E8A-4147-A177-3AD203B41FA5}">
                      <a16:colId xmlns:a16="http://schemas.microsoft.com/office/drawing/2014/main" val="4142352596"/>
                    </a:ext>
                  </a:extLst>
                </a:gridCol>
                <a:gridCol w="948197">
                  <a:extLst>
                    <a:ext uri="{9D8B030D-6E8A-4147-A177-3AD203B41FA5}">
                      <a16:colId xmlns:a16="http://schemas.microsoft.com/office/drawing/2014/main" val="2745536048"/>
                    </a:ext>
                  </a:extLst>
                </a:gridCol>
                <a:gridCol w="948197">
                  <a:extLst>
                    <a:ext uri="{9D8B030D-6E8A-4147-A177-3AD203B41FA5}">
                      <a16:colId xmlns:a16="http://schemas.microsoft.com/office/drawing/2014/main" val="1448825859"/>
                    </a:ext>
                  </a:extLst>
                </a:gridCol>
                <a:gridCol w="818958">
                  <a:extLst>
                    <a:ext uri="{9D8B030D-6E8A-4147-A177-3AD203B41FA5}">
                      <a16:colId xmlns:a16="http://schemas.microsoft.com/office/drawing/2014/main" val="2040239709"/>
                    </a:ext>
                  </a:extLst>
                </a:gridCol>
                <a:gridCol w="1238353">
                  <a:extLst>
                    <a:ext uri="{9D8B030D-6E8A-4147-A177-3AD203B41FA5}">
                      <a16:colId xmlns:a16="http://schemas.microsoft.com/office/drawing/2014/main" val="3707928925"/>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4-13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14-15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16</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17-23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Octets:4/8/16/32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Number of Rx Antennas</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Bitmap Length</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Bitmap Offset</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Number of Segments</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Compression</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CIR Bitmap</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cxnSp>
        <p:nvCxnSpPr>
          <p:cNvPr id="17" name="Straight Connector 10">
            <a:extLst>
              <a:ext uri="{FF2B5EF4-FFF2-40B4-BE49-F238E27FC236}">
                <a16:creationId xmlns:a16="http://schemas.microsoft.com/office/drawing/2014/main" id="{EF08B6D9-9259-423E-B6B3-2C930E22B0AF}"/>
              </a:ext>
            </a:extLst>
          </p:cNvPr>
          <p:cNvCxnSpPr>
            <a:cxnSpLocks/>
          </p:cNvCxnSpPr>
          <p:nvPr/>
        </p:nvCxnSpPr>
        <p:spPr bwMode="auto">
          <a:xfrm flipH="1">
            <a:off x="8112225" y="2358335"/>
            <a:ext cx="1705106" cy="385783"/>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0">
            <a:extLst>
              <a:ext uri="{FF2B5EF4-FFF2-40B4-BE49-F238E27FC236}">
                <a16:creationId xmlns:a16="http://schemas.microsoft.com/office/drawing/2014/main" id="{0F700BAD-46B8-4390-9FFE-DEDA6212E302}"/>
              </a:ext>
            </a:extLst>
          </p:cNvPr>
          <p:cNvCxnSpPr>
            <a:cxnSpLocks/>
          </p:cNvCxnSpPr>
          <p:nvPr/>
        </p:nvCxnSpPr>
        <p:spPr bwMode="auto">
          <a:xfrm>
            <a:off x="3094434" y="2343757"/>
            <a:ext cx="1399046" cy="389334"/>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a16="http://schemas.microsoft.com/office/drawing/2014/main" id="{2C1FF9B7-5D28-499D-92FC-6F035069FB3E}"/>
              </a:ext>
            </a:extLst>
          </p:cNvPr>
          <p:cNvSpPr txBox="1"/>
          <p:nvPr/>
        </p:nvSpPr>
        <p:spPr>
          <a:xfrm>
            <a:off x="226584" y="3997708"/>
            <a:ext cx="11270015" cy="1286506"/>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b="1" dirty="0">
                <a:solidFill>
                  <a:schemeClr val="tx1"/>
                </a:solidFill>
                <a:ea typeface="Malgun Gothic" panose="020B0503020000020004" pitchFamily="34" charset="-127"/>
                <a:cs typeface="Times New Roman" panose="02020603050405020304" pitchFamily="18" charset="0"/>
              </a:rPr>
              <a:t>Report Parameters Control</a:t>
            </a:r>
            <a:r>
              <a:rPr lang="en-US" sz="1600" b="1" dirty="0">
                <a:solidFill>
                  <a:schemeClr val="tx1"/>
                </a:solidFill>
                <a:latin typeface="Arial" panose="020B0604020202020204" pitchFamily="34" charset="0"/>
                <a:ea typeface="+mn-ea"/>
              </a:rPr>
              <a:t>:</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Arial" panose="020B0604020202020204" pitchFamily="34" charset="0"/>
                <a:ea typeface="+mn-ea"/>
              </a:rPr>
              <a:t>Carries report parameters that are common to all reports with the same Measurement ID. </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Arial" panose="020B0604020202020204" pitchFamily="34" charset="0"/>
                <a:ea typeface="+mn-ea"/>
              </a:rPr>
              <a:t>When a CIR report is fragmented, the Report Parameters Control field is </a:t>
            </a:r>
            <a:r>
              <a:rPr lang="en-US" sz="1600" b="1" dirty="0">
                <a:solidFill>
                  <a:schemeClr val="tx1"/>
                </a:solidFill>
                <a:latin typeface="Arial" panose="020B0604020202020204" pitchFamily="34" charset="0"/>
                <a:ea typeface="+mn-ea"/>
              </a:rPr>
              <a:t>only present in the first fragment </a:t>
            </a:r>
            <a:r>
              <a:rPr lang="en-US" sz="1600" dirty="0">
                <a:solidFill>
                  <a:schemeClr val="tx1"/>
                </a:solidFill>
                <a:latin typeface="Arial" panose="020B0604020202020204" pitchFamily="34" charset="0"/>
                <a:ea typeface="+mn-ea"/>
              </a:rPr>
              <a:t>(i.e., when the First Report Fragment bit is set to 1) and absent in the rest of the fragments.</a:t>
            </a:r>
          </a:p>
        </p:txBody>
      </p:sp>
    </p:spTree>
    <p:extLst>
      <p:ext uri="{BB962C8B-B14F-4D97-AF65-F5344CB8AC3E}">
        <p14:creationId xmlns:p14="http://schemas.microsoft.com/office/powerpoint/2010/main" val="431284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Times New Roman" panose="02020603050405020304" pitchFamily="18" charset="0"/>
                <a:ea typeface="Microsoft YaHei" panose="020B0503020204020204" pitchFamily="34" charset="-122"/>
                <a:cs typeface="Times New Roman" panose="02020603050405020304" pitchFamily="18" charset="0"/>
              </a:rPr>
              <a:t>Receive Report(s) </a:t>
            </a:r>
            <a:r>
              <a:rPr lang="en-US"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field</a:t>
            </a:r>
            <a:endParaRPr lang="en-US" altLang="zh-CN" sz="2800" b="1" kern="1200" dirty="0">
              <a:solidFill>
                <a:srgbClr val="1D1D1A"/>
              </a:solidFill>
              <a:latin typeface="Times New Roman" panose="02020603050405020304" pitchFamily="18" charset="0"/>
              <a:ea typeface="Microsoft YaHei" panose="020B0503020204020204" pitchFamily="34" charset="-122"/>
              <a:cs typeface="Times New Roman" panose="02020603050405020304" pitchFamily="18" charset="0"/>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033D125A-6922-4902-A565-FC0AE0DA90AE}"/>
              </a:ext>
            </a:extLst>
          </p:cNvPr>
          <p:cNvSpPr txBox="1"/>
          <p:nvPr/>
        </p:nvSpPr>
        <p:spPr>
          <a:xfrm>
            <a:off x="796947" y="1052736"/>
            <a:ext cx="2297488" cy="468205"/>
          </a:xfrm>
          <a:prstGeom prst="rect">
            <a:avLst/>
          </a:prstGeom>
          <a:noFill/>
        </p:spPr>
        <p:txBody>
          <a:bodyPr vert="horz" wrap="none" rtlCol="0">
            <a:spAutoFit/>
          </a:bodyPr>
          <a:lstStyle/>
          <a:p>
            <a:pPr marL="0" marR="0" lvl="0" indent="0" algn="l" defTabSz="914400" rtl="0" eaLnBrk="0" fontAlgn="base" latinLnBrk="0" hangingPunct="0">
              <a:lnSpc>
                <a:spcPts val="344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1D1D1A"/>
                </a:solidFill>
                <a:effectLst/>
                <a:uLnTx/>
                <a:uFillTx/>
                <a:latin typeface="Microsoft YaHei" panose="020B0503020204020204" pitchFamily="34" charset="-122"/>
                <a:ea typeface="Microsoft YaHei" panose="020B0503020204020204" pitchFamily="34" charset="-122"/>
              </a:rPr>
              <a:t>CIR Report IE content</a:t>
            </a:r>
            <a:endParaRPr kumimoji="0" lang="en-SG" sz="1600" b="0" i="0" u="none" strike="noStrike" kern="1200" cap="none" spc="0" normalizeH="0" baseline="0" noProof="0" dirty="0">
              <a:ln>
                <a:noFill/>
              </a:ln>
              <a:solidFill>
                <a:srgbClr val="1D1D1A"/>
              </a:solidFill>
              <a:effectLst/>
              <a:uLnTx/>
              <a:uFillTx/>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2757314556"/>
              </p:ext>
            </p:extLst>
          </p:nvPr>
        </p:nvGraphicFramePr>
        <p:xfrm>
          <a:off x="839416" y="1520941"/>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cxnSp>
        <p:nvCxnSpPr>
          <p:cNvPr id="10" name="Straight Connector 10">
            <a:extLst>
              <a:ext uri="{FF2B5EF4-FFF2-40B4-BE49-F238E27FC236}">
                <a16:creationId xmlns:a16="http://schemas.microsoft.com/office/drawing/2014/main" id="{CE06CA58-E491-4A95-A32B-081000D1C266}"/>
              </a:ext>
            </a:extLst>
          </p:cNvPr>
          <p:cNvCxnSpPr>
            <a:cxnSpLocks/>
          </p:cNvCxnSpPr>
          <p:nvPr/>
        </p:nvCxnSpPr>
        <p:spPr bwMode="auto">
          <a:xfrm flipH="1">
            <a:off x="6593309" y="2576890"/>
            <a:ext cx="1518916" cy="347441"/>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a:extLst>
              <a:ext uri="{FF2B5EF4-FFF2-40B4-BE49-F238E27FC236}">
                <a16:creationId xmlns:a16="http://schemas.microsoft.com/office/drawing/2014/main" id="{95ECEAFA-D9B2-47ED-AF5F-6225009F1EDB}"/>
              </a:ext>
            </a:extLst>
          </p:cNvPr>
          <p:cNvCxnSpPr>
            <a:cxnSpLocks/>
          </p:cNvCxnSpPr>
          <p:nvPr/>
        </p:nvCxnSpPr>
        <p:spPr bwMode="auto">
          <a:xfrm>
            <a:off x="11640618" y="2576890"/>
            <a:ext cx="354451" cy="347441"/>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a16="http://schemas.microsoft.com/office/drawing/2014/main" id="{F2651C39-30CD-495E-B951-D08518DE118C}"/>
              </a:ext>
            </a:extLst>
          </p:cNvPr>
          <p:cNvSpPr txBox="1"/>
          <p:nvPr/>
        </p:nvSpPr>
        <p:spPr>
          <a:xfrm>
            <a:off x="220206" y="2986532"/>
            <a:ext cx="5591684" cy="2283702"/>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800" dirty="0">
                <a:solidFill>
                  <a:schemeClr val="tx1"/>
                </a:solidFill>
                <a:latin typeface="+mn-lt"/>
                <a:ea typeface="Malgun Gothic" panose="020B0503020000020004" pitchFamily="34" charset="-127"/>
                <a:cs typeface="Times New Roman" panose="02020603050405020304" pitchFamily="18" charset="0"/>
              </a:rPr>
              <a:t>The below two fields </a:t>
            </a:r>
            <a:r>
              <a:rPr lang="en-US" sz="1800" dirty="0">
                <a:solidFill>
                  <a:schemeClr val="tx1"/>
                </a:solidFill>
                <a:latin typeface="+mn-lt"/>
                <a:ea typeface="+mn-ea"/>
              </a:rPr>
              <a:t>are relevant only when the report is fragmented and identify the receive report of a specific Rx antenna, segment pair. The fields are reserved for a report that is not fragmented.</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Rx Antenna ID</a:t>
            </a:r>
            <a:r>
              <a:rPr lang="en-US" sz="1600" dirty="0">
                <a:solidFill>
                  <a:schemeClr val="tx1"/>
                </a:solidFill>
                <a:latin typeface="Arial" panose="020B0604020202020204" pitchFamily="34" charset="0"/>
                <a:ea typeface="+mn-ea"/>
              </a:rPr>
              <a:t>: ID of the receive antenna corresponding to the CIR taps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Segment ID</a:t>
            </a:r>
            <a:r>
              <a:rPr lang="en-US" sz="1600" dirty="0">
                <a:solidFill>
                  <a:schemeClr val="tx1"/>
                </a:solidFill>
                <a:latin typeface="Arial" panose="020B0604020202020204" pitchFamily="34" charset="0"/>
                <a:ea typeface="+mn-ea"/>
              </a:rPr>
              <a:t>: ID of the Sensing PPDU SENS segment corresponding to the CIR taps</a:t>
            </a:r>
          </a:p>
        </p:txBody>
      </p:sp>
      <p:graphicFrame>
        <p:nvGraphicFramePr>
          <p:cNvPr id="16" name="Table 15">
            <a:extLst>
              <a:ext uri="{FF2B5EF4-FFF2-40B4-BE49-F238E27FC236}">
                <a16:creationId xmlns:a16="http://schemas.microsoft.com/office/drawing/2014/main" id="{125E4C6D-3362-4CF7-9C9A-8216E864D1B5}"/>
              </a:ext>
            </a:extLst>
          </p:cNvPr>
          <p:cNvGraphicFramePr>
            <a:graphicFrameLocks noGrp="1"/>
          </p:cNvGraphicFramePr>
          <p:nvPr>
            <p:extLst>
              <p:ext uri="{D42A27DB-BD31-4B8C-83A1-F6EECF244321}">
                <p14:modId xmlns:p14="http://schemas.microsoft.com/office/powerpoint/2010/main" val="2385181732"/>
              </p:ext>
            </p:extLst>
          </p:nvPr>
        </p:nvGraphicFramePr>
        <p:xfrm>
          <a:off x="6593309" y="2935358"/>
          <a:ext cx="5401760" cy="1044922"/>
        </p:xfrm>
        <a:graphic>
          <a:graphicData uri="http://schemas.openxmlformats.org/drawingml/2006/table">
            <a:tbl>
              <a:tblPr firstRow="1" firstCol="1" bandRow="1"/>
              <a:tblGrid>
                <a:gridCol w="787346">
                  <a:extLst>
                    <a:ext uri="{9D8B030D-6E8A-4147-A177-3AD203B41FA5}">
                      <a16:colId xmlns:a16="http://schemas.microsoft.com/office/drawing/2014/main" val="2417310623"/>
                    </a:ext>
                  </a:extLst>
                </a:gridCol>
                <a:gridCol w="834056">
                  <a:extLst>
                    <a:ext uri="{9D8B030D-6E8A-4147-A177-3AD203B41FA5}">
                      <a16:colId xmlns:a16="http://schemas.microsoft.com/office/drawing/2014/main" val="3904237294"/>
                    </a:ext>
                  </a:extLst>
                </a:gridCol>
                <a:gridCol w="725690">
                  <a:extLst>
                    <a:ext uri="{9D8B030D-6E8A-4147-A177-3AD203B41FA5}">
                      <a16:colId xmlns:a16="http://schemas.microsoft.com/office/drawing/2014/main" val="2281284457"/>
                    </a:ext>
                  </a:extLst>
                </a:gridCol>
                <a:gridCol w="725690">
                  <a:extLst>
                    <a:ext uri="{9D8B030D-6E8A-4147-A177-3AD203B41FA5}">
                      <a16:colId xmlns:a16="http://schemas.microsoft.com/office/drawing/2014/main" val="3550030867"/>
                    </a:ext>
                  </a:extLst>
                </a:gridCol>
                <a:gridCol w="725690">
                  <a:extLst>
                    <a:ext uri="{9D8B030D-6E8A-4147-A177-3AD203B41FA5}">
                      <a16:colId xmlns:a16="http://schemas.microsoft.com/office/drawing/2014/main" val="3752832796"/>
                    </a:ext>
                  </a:extLst>
                </a:gridCol>
                <a:gridCol w="801644">
                  <a:extLst>
                    <a:ext uri="{9D8B030D-6E8A-4147-A177-3AD203B41FA5}">
                      <a16:colId xmlns:a16="http://schemas.microsoft.com/office/drawing/2014/main" val="3016710636"/>
                    </a:ext>
                  </a:extLst>
                </a:gridCol>
                <a:gridCol w="801644">
                  <a:extLst>
                    <a:ext uri="{9D8B030D-6E8A-4147-A177-3AD203B41FA5}">
                      <a16:colId xmlns:a16="http://schemas.microsoft.com/office/drawing/2014/main" val="3240915000"/>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6-9</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10-11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12-13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14-15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50937056"/>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Timing Offset</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Normalization Factor</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Rx Antenna ID</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Segment ID</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RSSI</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CIR Taps</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7499088"/>
                  </a:ext>
                </a:extLst>
              </a:tr>
            </a:tbl>
          </a:graphicData>
        </a:graphic>
      </p:graphicFrame>
    </p:spTree>
    <p:extLst>
      <p:ext uri="{BB962C8B-B14F-4D97-AF65-F5344CB8AC3E}">
        <p14:creationId xmlns:p14="http://schemas.microsoft.com/office/powerpoint/2010/main" val="3019837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An example</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515450" y="1322731"/>
            <a:ext cx="11336588" cy="1064907"/>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mn-lt"/>
                <a:ea typeface="+mn-ea"/>
              </a:rPr>
              <a:t>Transmitter: SENS PPDUs with four segments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mn-lt"/>
                <a:ea typeface="+mn-ea"/>
              </a:rPr>
              <a:t>Receiver: Four receive antennas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mn-lt"/>
                <a:ea typeface="+mn-ea"/>
              </a:rPr>
              <a:t>16 Receive Reports (512 octets each) carried in 9 report frames (fragments)</a:t>
            </a:r>
          </a:p>
        </p:txBody>
      </p:sp>
      <p:pic>
        <p:nvPicPr>
          <p:cNvPr id="3" name="Picture 2">
            <a:extLst>
              <a:ext uri="{FF2B5EF4-FFF2-40B4-BE49-F238E27FC236}">
                <a16:creationId xmlns:a16="http://schemas.microsoft.com/office/drawing/2014/main" id="{B40EAA31-91D0-48DE-A88D-29D3D0093DFD}"/>
              </a:ext>
            </a:extLst>
          </p:cNvPr>
          <p:cNvPicPr>
            <a:picLocks noChangeAspect="1"/>
          </p:cNvPicPr>
          <p:nvPr/>
        </p:nvPicPr>
        <p:blipFill>
          <a:blip r:embed="rId2"/>
          <a:stretch>
            <a:fillRect/>
          </a:stretch>
        </p:blipFill>
        <p:spPr>
          <a:xfrm>
            <a:off x="185209" y="3068960"/>
            <a:ext cx="11734800" cy="3073400"/>
          </a:xfrm>
          <a:prstGeom prst="rect">
            <a:avLst/>
          </a:prstGeom>
        </p:spPr>
      </p:pic>
    </p:spTree>
    <p:extLst>
      <p:ext uri="{BB962C8B-B14F-4D97-AF65-F5344CB8AC3E}">
        <p14:creationId xmlns:p14="http://schemas.microsoft.com/office/powerpoint/2010/main" val="3019439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Summary</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515450" y="1322731"/>
            <a:ext cx="11336588" cy="4074962"/>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mn-lt"/>
                <a:ea typeface="+mn-ea"/>
              </a:rPr>
              <a:t>We proposed a flexible format for the CIR Report IE to support various sensing scenarios with reduced signaling overhead. The following changes were proposed:</a:t>
            </a:r>
          </a:p>
          <a:p>
            <a:pPr marL="45720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chemeClr val="tx1"/>
                </a:solidFill>
                <a:latin typeface="+mn-lt"/>
                <a:ea typeface="+mn-ea"/>
              </a:rPr>
              <a:t>Include a Report Identity Control field to identify a report frame and its fragments (when fragmented) as well as the source sensing responder.</a:t>
            </a:r>
          </a:p>
          <a:p>
            <a:pPr marL="45720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chemeClr val="tx1"/>
                </a:solidFill>
                <a:latin typeface="+mn-lt"/>
                <a:ea typeface="+mn-ea"/>
              </a:rPr>
              <a:t>The common report parameters (Report Parameters Control field) is only present in the first fragment and is omitted in subsequent fragments.</a:t>
            </a:r>
          </a:p>
          <a:p>
            <a:pPr marL="457200" indent="-457200" defTabSz="1187323" eaLnBrk="1" fontAlgn="auto" hangingPunct="1">
              <a:lnSpc>
                <a:spcPct val="90000"/>
              </a:lnSpc>
              <a:spcBef>
                <a:spcPts val="1200"/>
              </a:spcBef>
              <a:spcAft>
                <a:spcPts val="0"/>
              </a:spcAft>
              <a:buFont typeface="+mj-lt"/>
              <a:buAutoNum type="arabicPeriod"/>
              <a:tabLst>
                <a:tab pos="1207937" algn="ctr"/>
              </a:tabLst>
            </a:pPr>
            <a:r>
              <a:rPr lang="en-US" sz="2000" dirty="0">
                <a:solidFill>
                  <a:schemeClr val="tx1"/>
                </a:solidFill>
                <a:latin typeface="+mn-lt"/>
                <a:ea typeface="+mn-ea"/>
              </a:rPr>
              <a:t>Include Rx Antenna ID and Segment ID fields in each Receive Report field of a fragmented report to identify the receive report of a specific Rx antenna, segment pair.</a:t>
            </a:r>
            <a:endParaRPr lang="en-US" sz="2000" strike="sngStrike" dirty="0">
              <a:solidFill>
                <a:schemeClr val="tx1"/>
              </a:solidFill>
              <a:latin typeface="+mn-lt"/>
              <a:ea typeface="+mn-ea"/>
            </a:endParaRPr>
          </a:p>
          <a:p>
            <a:pPr defTabSz="1187323" eaLnBrk="1" fontAlgn="auto" hangingPunct="1">
              <a:lnSpc>
                <a:spcPct val="90000"/>
              </a:lnSpc>
              <a:spcBef>
                <a:spcPts val="1200"/>
              </a:spcBef>
              <a:spcAft>
                <a:spcPts val="0"/>
              </a:spcAft>
              <a:tabLst>
                <a:tab pos="1207937" algn="ctr"/>
              </a:tabLst>
            </a:pPr>
            <a:endParaRPr lang="en-US" sz="2000" dirty="0">
              <a:solidFill>
                <a:schemeClr val="tx1"/>
              </a:solidFill>
              <a:latin typeface="+mn-lt"/>
              <a:ea typeface="+mn-ea"/>
            </a:endParaRPr>
          </a:p>
          <a:p>
            <a:pPr marL="457200" indent="-457200" defTabSz="1187323" eaLnBrk="1" fontAlgn="auto" hangingPunct="1">
              <a:lnSpc>
                <a:spcPct val="90000"/>
              </a:lnSpc>
              <a:spcBef>
                <a:spcPts val="1200"/>
              </a:spcBef>
              <a:spcAft>
                <a:spcPts val="0"/>
              </a:spcAft>
              <a:buFont typeface="+mj-lt"/>
              <a:buAutoNum type="arabicPeriod"/>
              <a:tabLst>
                <a:tab pos="1207937" algn="ctr"/>
              </a:tabLst>
            </a:pPr>
            <a:endParaRPr lang="en-US" sz="2000" dirty="0">
              <a:solidFill>
                <a:schemeClr val="tx1"/>
              </a:solidFill>
              <a:latin typeface="+mn-lt"/>
              <a:ea typeface="+mn-ea"/>
            </a:endParaRPr>
          </a:p>
        </p:txBody>
      </p:sp>
    </p:spTree>
    <p:extLst>
      <p:ext uri="{BB962C8B-B14F-4D97-AF65-F5344CB8AC3E}">
        <p14:creationId xmlns:p14="http://schemas.microsoft.com/office/powerpoint/2010/main" val="3812654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DFE02E3-B8E7-5AD1-1C02-85282A18B9D4}"/>
              </a:ext>
            </a:extLst>
          </p:cNvPr>
          <p:cNvSpPr>
            <a:spLocks noGrp="1"/>
          </p:cNvSpPr>
          <p:nvPr>
            <p:ph type="sldNum" idx="10"/>
          </p:nvPr>
        </p:nvSpPr>
        <p:spPr>
          <a:xfrm>
            <a:off x="5735639" y="6554788"/>
            <a:ext cx="655637" cy="239712"/>
          </a:xfrm>
        </p:spPr>
        <p:txBody>
          <a:bodyPr wrap="square" anchor="ctr">
            <a:normAutofit/>
          </a:bodyPr>
          <a:lstStyle/>
          <a:p>
            <a:pPr>
              <a:spcAft>
                <a:spcPts val="600"/>
              </a:spcAft>
              <a:defRPr/>
            </a:pPr>
            <a:r>
              <a:rPr lang="en-US" altLang="en-US"/>
              <a:t>Slide </a:t>
            </a:r>
            <a:fld id="{5DD27314-9434-4B6F-80C2-AAC402118CDA}" type="slidenum">
              <a:rPr lang="en-US" altLang="en-US" smtClean="0"/>
              <a:pPr>
                <a:spcAft>
                  <a:spcPts val="600"/>
                </a:spcAft>
                <a:defRPr/>
              </a:pPr>
              <a:t>2</a:t>
            </a:fld>
            <a:endParaRPr lang="en-US" altLang="en-US"/>
          </a:p>
        </p:txBody>
      </p:sp>
      <p:graphicFrame>
        <p:nvGraphicFramePr>
          <p:cNvPr id="17" name="Table 16">
            <a:extLst>
              <a:ext uri="{FF2B5EF4-FFF2-40B4-BE49-F238E27FC236}">
                <a16:creationId xmlns:a16="http://schemas.microsoft.com/office/drawing/2014/main" id="{5ACC14F8-01E2-4E6D-92E4-9BBFABB43F1E}"/>
              </a:ext>
            </a:extLst>
          </p:cNvPr>
          <p:cNvGraphicFramePr>
            <a:graphicFrameLocks noGrp="1"/>
          </p:cNvGraphicFramePr>
          <p:nvPr>
            <p:extLst>
              <p:ext uri="{D42A27DB-BD31-4B8C-83A1-F6EECF244321}">
                <p14:modId xmlns:p14="http://schemas.microsoft.com/office/powerpoint/2010/main" val="3825117743"/>
              </p:ext>
            </p:extLst>
          </p:nvPr>
        </p:nvGraphicFramePr>
        <p:xfrm>
          <a:off x="469640" y="1052736"/>
          <a:ext cx="11098968" cy="5225174"/>
        </p:xfrm>
        <a:graphic>
          <a:graphicData uri="http://schemas.openxmlformats.org/drawingml/2006/table">
            <a:tbl>
              <a:tblPr firstRow="1" bandRow="1">
                <a:tableStyleId>{5940675A-B579-460E-94D1-54222C63F5DA}</a:tableStyleId>
              </a:tblPr>
              <a:tblGrid>
                <a:gridCol w="5650688">
                  <a:extLst>
                    <a:ext uri="{9D8B030D-6E8A-4147-A177-3AD203B41FA5}">
                      <a16:colId xmlns:a16="http://schemas.microsoft.com/office/drawing/2014/main" val="1745747388"/>
                    </a:ext>
                  </a:extLst>
                </a:gridCol>
                <a:gridCol w="5448280">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b="1"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b="1"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r>
                        <a:rPr lang="en-US" sz="1200" dirty="0">
                          <a:solidFill>
                            <a:schemeClr val="tx1"/>
                          </a:solidFill>
                          <a:effectLst/>
                          <a:latin typeface="Times New Roman" panose="02020603050405020304" pitchFamily="18" charset="0"/>
                          <a:ea typeface="+mn-ea"/>
                          <a:cs typeface="Times New Roman" panose="02020603050405020304" pitchFamily="18" charset="0"/>
                        </a:rPr>
                        <a:t>Flexible format for CIR Report IE to support various sensing scenarios with reduced signaling overhead</a:t>
                      </a: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958572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p:txBody>
          <a:bodyPr/>
          <a:lstStyle/>
          <a:p>
            <a:r>
              <a:rPr lang="en-US" dirty="0"/>
              <a:t>CIR Report IE (D0 + 23/496r1)</a:t>
            </a:r>
            <a:endParaRPr lang="en-SG" dirty="0"/>
          </a:p>
        </p:txBody>
      </p:sp>
      <p:sp>
        <p:nvSpPr>
          <p:cNvPr id="5" name="Slide Number Placeholder 4">
            <a:extLst>
              <a:ext uri="{FF2B5EF4-FFF2-40B4-BE49-F238E27FC236}">
                <a16:creationId xmlns:a16="http://schemas.microsoft.com/office/drawing/2014/main" id="{39227B45-E027-4EF5-967D-4C6ACA94A111}"/>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3</a:t>
            </a:fld>
            <a:endParaRPr lang="en-US" altLang="en-US"/>
          </a:p>
        </p:txBody>
      </p:sp>
      <p:pic>
        <p:nvPicPr>
          <p:cNvPr id="6" name="Picture 5">
            <a:extLst>
              <a:ext uri="{FF2B5EF4-FFF2-40B4-BE49-F238E27FC236}">
                <a16:creationId xmlns:a16="http://schemas.microsoft.com/office/drawing/2014/main" id="{A51064E2-2B84-45E6-A7CB-3869422ED35D}"/>
              </a:ext>
            </a:extLst>
          </p:cNvPr>
          <p:cNvPicPr>
            <a:picLocks noChangeAspect="1"/>
          </p:cNvPicPr>
          <p:nvPr/>
        </p:nvPicPr>
        <p:blipFill>
          <a:blip r:embed="rId2"/>
          <a:stretch>
            <a:fillRect/>
          </a:stretch>
        </p:blipFill>
        <p:spPr>
          <a:xfrm>
            <a:off x="771971" y="2019498"/>
            <a:ext cx="5747004" cy="1520952"/>
          </a:xfrm>
          <a:prstGeom prst="rect">
            <a:avLst/>
          </a:prstGeom>
        </p:spPr>
      </p:pic>
      <p:pic>
        <p:nvPicPr>
          <p:cNvPr id="7" name="Picture 6">
            <a:extLst>
              <a:ext uri="{FF2B5EF4-FFF2-40B4-BE49-F238E27FC236}">
                <a16:creationId xmlns:a16="http://schemas.microsoft.com/office/drawing/2014/main" id="{EAD6FA59-A571-4525-88C8-D83C2416CDCE}"/>
              </a:ext>
            </a:extLst>
          </p:cNvPr>
          <p:cNvPicPr>
            <a:picLocks noChangeAspect="1"/>
          </p:cNvPicPr>
          <p:nvPr/>
        </p:nvPicPr>
        <p:blipFill>
          <a:blip r:embed="rId3"/>
          <a:stretch>
            <a:fillRect/>
          </a:stretch>
        </p:blipFill>
        <p:spPr>
          <a:xfrm>
            <a:off x="687867" y="3842754"/>
            <a:ext cx="8864517" cy="1384565"/>
          </a:xfrm>
          <a:prstGeom prst="rect">
            <a:avLst/>
          </a:prstGeom>
        </p:spPr>
      </p:pic>
      <p:cxnSp>
        <p:nvCxnSpPr>
          <p:cNvPr id="8" name="Straight Connector 10">
            <a:extLst>
              <a:ext uri="{FF2B5EF4-FFF2-40B4-BE49-F238E27FC236}">
                <a16:creationId xmlns:a16="http://schemas.microsoft.com/office/drawing/2014/main" id="{C6149021-0486-4F74-8ACB-6BED2CC154D0}"/>
              </a:ext>
            </a:extLst>
          </p:cNvPr>
          <p:cNvCxnSpPr>
            <a:cxnSpLocks/>
          </p:cNvCxnSpPr>
          <p:nvPr/>
        </p:nvCxnSpPr>
        <p:spPr bwMode="auto">
          <a:xfrm flipH="1">
            <a:off x="687869" y="3355277"/>
            <a:ext cx="5120099" cy="487476"/>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a:extLst>
              <a:ext uri="{FF2B5EF4-FFF2-40B4-BE49-F238E27FC236}">
                <a16:creationId xmlns:a16="http://schemas.microsoft.com/office/drawing/2014/main" id="{15D3F071-8E00-4C0F-9140-0572104BC90E}"/>
              </a:ext>
            </a:extLst>
          </p:cNvPr>
          <p:cNvCxnSpPr>
            <a:cxnSpLocks/>
          </p:cNvCxnSpPr>
          <p:nvPr/>
        </p:nvCxnSpPr>
        <p:spPr bwMode="auto">
          <a:xfrm>
            <a:off x="6489701" y="3377025"/>
            <a:ext cx="2971467" cy="465728"/>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 name="Picture 9">
            <a:extLst>
              <a:ext uri="{FF2B5EF4-FFF2-40B4-BE49-F238E27FC236}">
                <a16:creationId xmlns:a16="http://schemas.microsoft.com/office/drawing/2014/main" id="{8B8B5F1F-FFCF-4CBD-B599-C95987C40A82}"/>
              </a:ext>
            </a:extLst>
          </p:cNvPr>
          <p:cNvPicPr>
            <a:picLocks noChangeAspect="1"/>
          </p:cNvPicPr>
          <p:nvPr/>
        </p:nvPicPr>
        <p:blipFill>
          <a:blip r:embed="rId4"/>
          <a:stretch>
            <a:fillRect/>
          </a:stretch>
        </p:blipFill>
        <p:spPr>
          <a:xfrm>
            <a:off x="496966" y="5501378"/>
            <a:ext cx="8016235" cy="1141532"/>
          </a:xfrm>
          <a:prstGeom prst="rect">
            <a:avLst/>
          </a:prstGeom>
        </p:spPr>
      </p:pic>
      <p:cxnSp>
        <p:nvCxnSpPr>
          <p:cNvPr id="11" name="Straight Connector 10">
            <a:extLst>
              <a:ext uri="{FF2B5EF4-FFF2-40B4-BE49-F238E27FC236}">
                <a16:creationId xmlns:a16="http://schemas.microsoft.com/office/drawing/2014/main" id="{AA6A5F10-0EA8-416C-9146-75D883578133}"/>
              </a:ext>
            </a:extLst>
          </p:cNvPr>
          <p:cNvCxnSpPr>
            <a:cxnSpLocks/>
          </p:cNvCxnSpPr>
          <p:nvPr/>
        </p:nvCxnSpPr>
        <p:spPr bwMode="auto">
          <a:xfrm>
            <a:off x="5119342" y="4958522"/>
            <a:ext cx="2685641" cy="515577"/>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693476EA-CBFB-4EB5-9750-C92A31E8C306}"/>
              </a:ext>
            </a:extLst>
          </p:cNvPr>
          <p:cNvCxnSpPr>
            <a:cxnSpLocks/>
          </p:cNvCxnSpPr>
          <p:nvPr/>
        </p:nvCxnSpPr>
        <p:spPr bwMode="auto">
          <a:xfrm flipH="1">
            <a:off x="1160264" y="4958522"/>
            <a:ext cx="1748174" cy="515577"/>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45735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p:txBody>
          <a:bodyPr/>
          <a:lstStyle/>
          <a:p>
            <a:r>
              <a:rPr lang="en-US" altLang="zh-CN" kern="1200" dirty="0">
                <a:solidFill>
                  <a:srgbClr val="1D1D1A"/>
                </a:solidFill>
                <a:latin typeface="Arial" panose="020B0604020202020204" pitchFamily="34" charset="0"/>
                <a:ea typeface="Microsoft YaHei" panose="020B0503020204020204" pitchFamily="34" charset="-122"/>
              </a:rPr>
              <a:t>SBP Reporting</a:t>
            </a:r>
            <a:endParaRPr lang="en-SG" dirty="0"/>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4</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191344" y="4941168"/>
            <a:ext cx="11881320" cy="907941"/>
          </a:xfrm>
          <a:prstGeom prst="rect">
            <a:avLst/>
          </a:prstGeom>
          <a:noFill/>
        </p:spPr>
        <p:txBody>
          <a:bodyPr vert="horz" wrap="square" rtlCol="0">
            <a:spAutoFit/>
          </a:bodyPr>
          <a:lstStyle/>
          <a:p>
            <a:pPr defTabSz="914400">
              <a:lnSpc>
                <a:spcPts val="3440"/>
              </a:lnSpc>
            </a:pPr>
            <a:r>
              <a:rPr lang="en-US" sz="1800" dirty="0">
                <a:solidFill>
                  <a:srgbClr val="1D1D1A"/>
                </a:solidFill>
                <a:latin typeface="+mj-lt"/>
                <a:ea typeface="Microsoft YaHei" panose="020B0503020204020204" pitchFamily="34" charset="-122"/>
              </a:rPr>
              <a:t>The (aggregated) sensing measurement report may carry reports from a single sensing responder or multiple sensing responders.</a:t>
            </a:r>
          </a:p>
        </p:txBody>
      </p:sp>
      <p:pic>
        <p:nvPicPr>
          <p:cNvPr id="3" name="Picture 2">
            <a:extLst>
              <a:ext uri="{FF2B5EF4-FFF2-40B4-BE49-F238E27FC236}">
                <a16:creationId xmlns:a16="http://schemas.microsoft.com/office/drawing/2014/main" id="{22244FD2-50E6-4381-9FB9-5C5C1D4C4283}"/>
              </a:ext>
            </a:extLst>
          </p:cNvPr>
          <p:cNvPicPr>
            <a:picLocks noChangeAspect="1"/>
          </p:cNvPicPr>
          <p:nvPr/>
        </p:nvPicPr>
        <p:blipFill>
          <a:blip r:embed="rId2"/>
          <a:stretch>
            <a:fillRect/>
          </a:stretch>
        </p:blipFill>
        <p:spPr>
          <a:xfrm>
            <a:off x="838319" y="1962752"/>
            <a:ext cx="10443353" cy="1981372"/>
          </a:xfrm>
          <a:prstGeom prst="rect">
            <a:avLst/>
          </a:prstGeom>
        </p:spPr>
      </p:pic>
    </p:spTree>
    <p:extLst>
      <p:ext uri="{BB962C8B-B14F-4D97-AF65-F5344CB8AC3E}">
        <p14:creationId xmlns:p14="http://schemas.microsoft.com/office/powerpoint/2010/main" val="1899287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p:txBody>
          <a:bodyPr/>
          <a:lstStyle/>
          <a:p>
            <a:r>
              <a:rPr lang="en-US" altLang="zh-CN" dirty="0">
                <a:solidFill>
                  <a:srgbClr val="1D1D1A"/>
                </a:solidFill>
                <a:latin typeface="Arial" panose="020B0604020202020204" pitchFamily="34" charset="0"/>
              </a:rPr>
              <a:t>PHY payload lengths and IE lengths</a:t>
            </a:r>
            <a:endParaRPr lang="en-SG" dirty="0"/>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5</a:t>
            </a:fld>
            <a:endParaRPr lang="en-US" altLang="en-US"/>
          </a:p>
        </p:txBody>
      </p:sp>
      <p:pic>
        <p:nvPicPr>
          <p:cNvPr id="6" name="Picture 5">
            <a:extLst>
              <a:ext uri="{FF2B5EF4-FFF2-40B4-BE49-F238E27FC236}">
                <a16:creationId xmlns:a16="http://schemas.microsoft.com/office/drawing/2014/main" id="{EF33536C-E549-46FE-B861-E8AFAAAA8DE0}"/>
              </a:ext>
            </a:extLst>
          </p:cNvPr>
          <p:cNvPicPr>
            <a:picLocks noChangeAspect="1"/>
          </p:cNvPicPr>
          <p:nvPr/>
        </p:nvPicPr>
        <p:blipFill>
          <a:blip r:embed="rId2"/>
          <a:stretch>
            <a:fillRect/>
          </a:stretch>
        </p:blipFill>
        <p:spPr>
          <a:xfrm>
            <a:off x="298599" y="2143071"/>
            <a:ext cx="5781675" cy="1219200"/>
          </a:xfrm>
          <a:prstGeom prst="rect">
            <a:avLst/>
          </a:prstGeom>
        </p:spPr>
      </p:pic>
      <p:sp>
        <p:nvSpPr>
          <p:cNvPr id="7" name="TextBox 6">
            <a:extLst>
              <a:ext uri="{FF2B5EF4-FFF2-40B4-BE49-F238E27FC236}">
                <a16:creationId xmlns:a16="http://schemas.microsoft.com/office/drawing/2014/main" id="{8FA4E39D-B775-4D1F-8DE0-D2092FF2D8E0}"/>
              </a:ext>
            </a:extLst>
          </p:cNvPr>
          <p:cNvSpPr txBox="1"/>
          <p:nvPr/>
        </p:nvSpPr>
        <p:spPr>
          <a:xfrm>
            <a:off x="6403512" y="2045372"/>
            <a:ext cx="5781675" cy="1352422"/>
          </a:xfrm>
          <a:prstGeom prst="rect">
            <a:avLst/>
          </a:prstGeom>
          <a:noFill/>
        </p:spPr>
        <p:txBody>
          <a:bodyPr vert="horz" wrap="square" rtlCol="0">
            <a:spAutoFit/>
          </a:bodyPr>
          <a:lstStyle/>
          <a:p>
            <a:pPr defTabSz="914400">
              <a:lnSpc>
                <a:spcPts val="3440"/>
              </a:lnSpc>
            </a:pPr>
            <a:r>
              <a:rPr lang="en-US" sz="1800" dirty="0">
                <a:solidFill>
                  <a:srgbClr val="1D1D1A"/>
                </a:solidFill>
                <a:latin typeface="+mj-lt"/>
                <a:ea typeface="Microsoft YaHei" panose="020B0503020204020204" pitchFamily="34" charset="-122"/>
              </a:rPr>
              <a:t>When A1 and A0 are used to signal an additional gap between the payload and the STS:</a:t>
            </a:r>
          </a:p>
          <a:p>
            <a:pPr defTabSz="914400">
              <a:lnSpc>
                <a:spcPts val="3440"/>
              </a:lnSpc>
            </a:pPr>
            <a:r>
              <a:rPr lang="en-US" sz="2000" dirty="0">
                <a:solidFill>
                  <a:srgbClr val="FF0000"/>
                </a:solidFill>
                <a:latin typeface="+mj-lt"/>
                <a:ea typeface="Microsoft YaHei" panose="020B0503020204020204" pitchFamily="34" charset="-122"/>
              </a:rPr>
              <a:t>Max PSDU length = 1023 octets</a:t>
            </a:r>
            <a:endParaRPr lang="en-SG" sz="2000" dirty="0">
              <a:solidFill>
                <a:srgbClr val="FF0000"/>
              </a:solidFill>
              <a:latin typeface="+mj-lt"/>
              <a:ea typeface="Microsoft YaHei" panose="020B0503020204020204" pitchFamily="34" charset="-122"/>
            </a:endParaRPr>
          </a:p>
        </p:txBody>
      </p:sp>
      <p:pic>
        <p:nvPicPr>
          <p:cNvPr id="8" name="Picture 7">
            <a:extLst>
              <a:ext uri="{FF2B5EF4-FFF2-40B4-BE49-F238E27FC236}">
                <a16:creationId xmlns:a16="http://schemas.microsoft.com/office/drawing/2014/main" id="{FB6E0137-CE42-455E-B671-B41D5F476876}"/>
              </a:ext>
            </a:extLst>
          </p:cNvPr>
          <p:cNvPicPr>
            <a:picLocks noChangeAspect="1"/>
          </p:cNvPicPr>
          <p:nvPr/>
        </p:nvPicPr>
        <p:blipFill>
          <a:blip r:embed="rId3"/>
          <a:stretch>
            <a:fillRect/>
          </a:stretch>
        </p:blipFill>
        <p:spPr>
          <a:xfrm>
            <a:off x="1631504" y="4048883"/>
            <a:ext cx="4162425" cy="1238250"/>
          </a:xfrm>
          <a:prstGeom prst="rect">
            <a:avLst/>
          </a:prstGeom>
        </p:spPr>
      </p:pic>
      <p:sp>
        <p:nvSpPr>
          <p:cNvPr id="9" name="TextBox 8">
            <a:extLst>
              <a:ext uri="{FF2B5EF4-FFF2-40B4-BE49-F238E27FC236}">
                <a16:creationId xmlns:a16="http://schemas.microsoft.com/office/drawing/2014/main" id="{3800282A-1ADF-4AAC-86DD-3249A0805E8D}"/>
              </a:ext>
            </a:extLst>
          </p:cNvPr>
          <p:cNvSpPr txBox="1"/>
          <p:nvPr/>
        </p:nvSpPr>
        <p:spPr>
          <a:xfrm>
            <a:off x="6420521" y="4223143"/>
            <a:ext cx="3365024" cy="477759"/>
          </a:xfrm>
          <a:prstGeom prst="rect">
            <a:avLst/>
          </a:prstGeom>
          <a:noFill/>
        </p:spPr>
        <p:txBody>
          <a:bodyPr vert="horz" wrap="none" rtlCol="0">
            <a:spAutoFit/>
          </a:bodyPr>
          <a:lstStyle/>
          <a:p>
            <a:pPr defTabSz="914400">
              <a:lnSpc>
                <a:spcPts val="3440"/>
              </a:lnSpc>
            </a:pPr>
            <a:r>
              <a:rPr lang="en-US" sz="2000" dirty="0">
                <a:solidFill>
                  <a:srgbClr val="1D1D1A"/>
                </a:solidFill>
                <a:latin typeface="+mj-lt"/>
                <a:ea typeface="Microsoft YaHei" panose="020B0503020204020204" pitchFamily="34" charset="-122"/>
              </a:rPr>
              <a:t>Max IE length = 2047 octets</a:t>
            </a:r>
            <a:endParaRPr lang="en-SG" sz="2000" dirty="0">
              <a:solidFill>
                <a:srgbClr val="1D1D1A"/>
              </a:solidFill>
              <a:latin typeface="+mj-lt"/>
              <a:ea typeface="Microsoft YaHei" panose="020B0503020204020204" pitchFamily="34" charset="-122"/>
            </a:endParaRPr>
          </a:p>
        </p:txBody>
      </p:sp>
      <p:sp>
        <p:nvSpPr>
          <p:cNvPr id="10" name="Content Placeholder 2">
            <a:extLst>
              <a:ext uri="{FF2B5EF4-FFF2-40B4-BE49-F238E27FC236}">
                <a16:creationId xmlns:a16="http://schemas.microsoft.com/office/drawing/2014/main" id="{319731D9-0BCE-4DFA-9BE7-2138FCF776BB}"/>
              </a:ext>
            </a:extLst>
          </p:cNvPr>
          <p:cNvSpPr txBox="1">
            <a:spLocks/>
          </p:cNvSpPr>
          <p:nvPr/>
        </p:nvSpPr>
        <p:spPr>
          <a:xfrm>
            <a:off x="271297" y="1700808"/>
            <a:ext cx="6247154" cy="442263"/>
          </a:xfrm>
          <a:prstGeom prst="rect">
            <a:avLst/>
          </a:prstGeom>
          <a:noFill/>
          <a:ln w="12700">
            <a:noFill/>
            <a:prstDash val="dash"/>
          </a:ln>
        </p:spPr>
        <p:txBody>
          <a:bodyPr lIns="53978" tIns="53978" rIns="53978" bIns="53978"/>
          <a:lstStyle>
            <a:lvl1pPr marL="12368" indent="0" algn="l" defTabSz="1187323" rtl="0" eaLnBrk="1" latinLnBrk="0" hangingPunct="1">
              <a:lnSpc>
                <a:spcPct val="100000"/>
              </a:lnSpc>
              <a:spcBef>
                <a:spcPts val="0"/>
              </a:spcBef>
              <a:buFontTx/>
              <a:buNone/>
              <a:tabLst>
                <a:tab pos="1207937" algn="ctr"/>
              </a:tabLst>
              <a:defRPr sz="1799" kern="12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2pPr>
            <a:lvl3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3pPr>
            <a:lvl4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4pPr>
            <a:lvl5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5pPr>
            <a:lvl6pPr marL="3265140"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6pPr>
            <a:lvl7pPr marL="3858802"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7pPr>
            <a:lvl8pPr marL="4452463"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8pPr>
            <a:lvl9pPr marL="5046125"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9pPr>
          </a:lstStyle>
          <a:p>
            <a:pPr fontAlgn="auto">
              <a:spcAft>
                <a:spcPts val="0"/>
              </a:spcAft>
            </a:pPr>
            <a:r>
              <a:rPr lang="en-US" sz="1800" b="1" dirty="0">
                <a:solidFill>
                  <a:srgbClr val="1D1D1A"/>
                </a:solidFill>
                <a:latin typeface="Arial" panose="020B0604020202020204" pitchFamily="34" charset="0"/>
                <a:ea typeface="굴림" charset="-127"/>
              </a:rPr>
              <a:t>HRP-UWB PPDU:</a:t>
            </a:r>
            <a:endParaRPr lang="en-US" sz="1800" b="1" dirty="0">
              <a:solidFill>
                <a:srgbClr val="1D1D1A"/>
              </a:solidFill>
              <a:latin typeface="Arial" panose="020B0604020202020204" pitchFamily="34" charset="0"/>
            </a:endParaRPr>
          </a:p>
        </p:txBody>
      </p:sp>
      <p:sp>
        <p:nvSpPr>
          <p:cNvPr id="11" name="Content Placeholder 2">
            <a:extLst>
              <a:ext uri="{FF2B5EF4-FFF2-40B4-BE49-F238E27FC236}">
                <a16:creationId xmlns:a16="http://schemas.microsoft.com/office/drawing/2014/main" id="{6954655D-8768-4A60-9B27-D141EE352E0C}"/>
              </a:ext>
            </a:extLst>
          </p:cNvPr>
          <p:cNvSpPr txBox="1">
            <a:spLocks/>
          </p:cNvSpPr>
          <p:nvPr/>
        </p:nvSpPr>
        <p:spPr>
          <a:xfrm>
            <a:off x="309439" y="3789040"/>
            <a:ext cx="3482305" cy="442263"/>
          </a:xfrm>
          <a:prstGeom prst="rect">
            <a:avLst/>
          </a:prstGeom>
          <a:noFill/>
          <a:ln w="12700">
            <a:noFill/>
            <a:prstDash val="dash"/>
          </a:ln>
        </p:spPr>
        <p:txBody>
          <a:bodyPr lIns="53978" tIns="53978" rIns="53978" bIns="53978"/>
          <a:lstStyle>
            <a:lvl1pPr marL="12368" indent="0" algn="l" defTabSz="1187323" rtl="0" eaLnBrk="1" latinLnBrk="0" hangingPunct="1">
              <a:lnSpc>
                <a:spcPct val="100000"/>
              </a:lnSpc>
              <a:spcBef>
                <a:spcPts val="0"/>
              </a:spcBef>
              <a:buFontTx/>
              <a:buNone/>
              <a:tabLst>
                <a:tab pos="1207937" algn="ctr"/>
              </a:tabLst>
              <a:defRPr sz="1799" kern="12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2pPr>
            <a:lvl3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3pPr>
            <a:lvl4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4pPr>
            <a:lvl5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5pPr>
            <a:lvl6pPr marL="3265140"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6pPr>
            <a:lvl7pPr marL="3858802"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7pPr>
            <a:lvl8pPr marL="4452463"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8pPr>
            <a:lvl9pPr marL="5046125"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9pPr>
          </a:lstStyle>
          <a:p>
            <a:pPr fontAlgn="auto">
              <a:spcAft>
                <a:spcPts val="0"/>
              </a:spcAft>
            </a:pPr>
            <a:r>
              <a:rPr lang="en-US" sz="1800" b="1" dirty="0">
                <a:solidFill>
                  <a:srgbClr val="1D1D1A"/>
                </a:solidFill>
                <a:latin typeface="Arial" panose="020B0604020202020204" pitchFamily="34" charset="0"/>
                <a:ea typeface="굴림" charset="-127"/>
              </a:rPr>
              <a:t>Nested IE:</a:t>
            </a:r>
            <a:endParaRPr lang="en-US" sz="1800" b="1" dirty="0">
              <a:solidFill>
                <a:srgbClr val="1D1D1A"/>
              </a:solidFill>
              <a:latin typeface="Arial" panose="020B0604020202020204" pitchFamily="34" charset="0"/>
            </a:endParaRPr>
          </a:p>
        </p:txBody>
      </p:sp>
      <p:sp>
        <p:nvSpPr>
          <p:cNvPr id="12" name="TextBox 11">
            <a:extLst>
              <a:ext uri="{FF2B5EF4-FFF2-40B4-BE49-F238E27FC236}">
                <a16:creationId xmlns:a16="http://schemas.microsoft.com/office/drawing/2014/main" id="{44D363AB-52D7-482B-A32B-62547F9BF4FA}"/>
              </a:ext>
            </a:extLst>
          </p:cNvPr>
          <p:cNvSpPr txBox="1"/>
          <p:nvPr/>
        </p:nvSpPr>
        <p:spPr>
          <a:xfrm>
            <a:off x="119336" y="5534411"/>
            <a:ext cx="11881320" cy="907941"/>
          </a:xfrm>
          <a:prstGeom prst="rect">
            <a:avLst/>
          </a:prstGeom>
          <a:noFill/>
        </p:spPr>
        <p:txBody>
          <a:bodyPr vert="horz" wrap="square" rtlCol="0">
            <a:spAutoFit/>
          </a:bodyPr>
          <a:lstStyle/>
          <a:p>
            <a:pPr defTabSz="914400">
              <a:lnSpc>
                <a:spcPts val="3440"/>
              </a:lnSpc>
            </a:pPr>
            <a:r>
              <a:rPr lang="en-US" sz="1800" b="1" dirty="0">
                <a:solidFill>
                  <a:srgbClr val="1D1D1A"/>
                </a:solidFill>
                <a:latin typeface="+mj-lt"/>
                <a:ea typeface="Microsoft YaHei" panose="020B0503020204020204" pitchFamily="34" charset="-122"/>
              </a:rPr>
              <a:t>Each Receive Report field can be up to 1027-octets per receive antenna and segment pair (assuming 32 octet CIR bitmap, 16-bits per I and Q) =&gt; Very likely that a CIR Report cannot fit into a single PPDU.</a:t>
            </a:r>
          </a:p>
        </p:txBody>
      </p:sp>
    </p:spTree>
    <p:extLst>
      <p:ext uri="{BB962C8B-B14F-4D97-AF65-F5344CB8AC3E}">
        <p14:creationId xmlns:p14="http://schemas.microsoft.com/office/powerpoint/2010/main" val="1088383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kern="1200" dirty="0">
                <a:solidFill>
                  <a:srgbClr val="1D1D1A"/>
                </a:solidFill>
                <a:latin typeface="Arial" panose="020B0604020202020204" pitchFamily="34" charset="0"/>
                <a:ea typeface="Microsoft YaHei" panose="020B0503020204020204" pitchFamily="34" charset="-122"/>
              </a:rPr>
              <a:t>Proposed CIR Report IE</a:t>
            </a:r>
            <a:endParaRPr lang="en-SG" sz="2800" dirty="0"/>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6</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182440" y="5744508"/>
            <a:ext cx="5591684" cy="471924"/>
          </a:xfrm>
          <a:prstGeom prst="rect">
            <a:avLst/>
          </a:prstGeom>
          <a:noFill/>
        </p:spPr>
        <p:txBody>
          <a:bodyPr vert="horz" wrap="square" rtlCol="0">
            <a:spAutoFit/>
          </a:bodyPr>
          <a:lstStyle/>
          <a:p>
            <a:pPr defTabSz="914400">
              <a:lnSpc>
                <a:spcPts val="3440"/>
              </a:lnSpc>
            </a:pPr>
            <a:r>
              <a:rPr lang="en-US" sz="1800" dirty="0">
                <a:solidFill>
                  <a:srgbClr val="1D1D1A"/>
                </a:solidFill>
                <a:latin typeface="+mj-lt"/>
                <a:ea typeface="Microsoft YaHei" panose="020B0503020204020204" pitchFamily="34" charset="-122"/>
              </a:rPr>
              <a:t>New fields are highlighted in bold letters.</a:t>
            </a:r>
          </a:p>
        </p:txBody>
      </p:sp>
      <p:sp>
        <p:nvSpPr>
          <p:cNvPr id="6" name="TextBox 5">
            <a:extLst>
              <a:ext uri="{FF2B5EF4-FFF2-40B4-BE49-F238E27FC236}">
                <a16:creationId xmlns:a16="http://schemas.microsoft.com/office/drawing/2014/main" id="{033D125A-6922-4902-A565-FC0AE0DA90AE}"/>
              </a:ext>
            </a:extLst>
          </p:cNvPr>
          <p:cNvSpPr txBox="1"/>
          <p:nvPr/>
        </p:nvSpPr>
        <p:spPr>
          <a:xfrm>
            <a:off x="796947" y="2133469"/>
            <a:ext cx="2297488" cy="468205"/>
          </a:xfrm>
          <a:prstGeom prst="rect">
            <a:avLst/>
          </a:prstGeom>
          <a:noFill/>
        </p:spPr>
        <p:txBody>
          <a:bodyPr vert="horz" wrap="none" rtlCol="0">
            <a:spAutoFit/>
          </a:bodyPr>
          <a:lstStyle/>
          <a:p>
            <a:pPr defTabSz="914400">
              <a:lnSpc>
                <a:spcPts val="3440"/>
              </a:lnSpc>
              <a:defRPr/>
            </a:pPr>
            <a:r>
              <a:rPr lang="en-US" sz="1600" dirty="0">
                <a:solidFill>
                  <a:srgbClr val="1D1D1A"/>
                </a:solidFill>
                <a:latin typeface="Microsoft YaHei" panose="020B0503020204020204" pitchFamily="34" charset="-122"/>
                <a:ea typeface="Microsoft YaHei" panose="020B0503020204020204" pitchFamily="34" charset="-122"/>
              </a:rPr>
              <a:t>CIR Report IE content</a:t>
            </a:r>
            <a:endParaRPr lang="en-SG" sz="1600" dirty="0">
              <a:solidFill>
                <a:srgbClr val="1D1D1A"/>
              </a:solidFill>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3429568004"/>
              </p:ext>
            </p:extLst>
          </p:nvPr>
        </p:nvGraphicFramePr>
        <p:xfrm>
          <a:off x="839416" y="2601674"/>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endParaRPr lang="en-SG"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graphicFrame>
        <p:nvGraphicFramePr>
          <p:cNvPr id="8" name="Table 7">
            <a:extLst>
              <a:ext uri="{FF2B5EF4-FFF2-40B4-BE49-F238E27FC236}">
                <a16:creationId xmlns:a16="http://schemas.microsoft.com/office/drawing/2014/main" id="{AAE24624-BB29-43B1-8706-B75C5B0ED45C}"/>
              </a:ext>
            </a:extLst>
          </p:cNvPr>
          <p:cNvGraphicFramePr>
            <a:graphicFrameLocks noGrp="1"/>
          </p:cNvGraphicFramePr>
          <p:nvPr>
            <p:extLst>
              <p:ext uri="{D42A27DB-BD31-4B8C-83A1-F6EECF244321}">
                <p14:modId xmlns:p14="http://schemas.microsoft.com/office/powerpoint/2010/main" val="4112410975"/>
              </p:ext>
            </p:extLst>
          </p:nvPr>
        </p:nvGraphicFramePr>
        <p:xfrm>
          <a:off x="182440" y="4005064"/>
          <a:ext cx="5401760" cy="1044922"/>
        </p:xfrm>
        <a:graphic>
          <a:graphicData uri="http://schemas.openxmlformats.org/drawingml/2006/table">
            <a:tbl>
              <a:tblPr firstRow="1" firstCol="1" bandRow="1"/>
              <a:tblGrid>
                <a:gridCol w="1134914">
                  <a:extLst>
                    <a:ext uri="{9D8B030D-6E8A-4147-A177-3AD203B41FA5}">
                      <a16:colId xmlns:a16="http://schemas.microsoft.com/office/drawing/2014/main" val="14051235"/>
                    </a:ext>
                  </a:extLst>
                </a:gridCol>
                <a:gridCol w="1021422">
                  <a:extLst>
                    <a:ext uri="{9D8B030D-6E8A-4147-A177-3AD203B41FA5}">
                      <a16:colId xmlns:a16="http://schemas.microsoft.com/office/drawing/2014/main" val="231813023"/>
                    </a:ext>
                  </a:extLst>
                </a:gridCol>
                <a:gridCol w="1134914">
                  <a:extLst>
                    <a:ext uri="{9D8B030D-6E8A-4147-A177-3AD203B41FA5}">
                      <a16:colId xmlns:a16="http://schemas.microsoft.com/office/drawing/2014/main" val="1144477826"/>
                    </a:ext>
                  </a:extLst>
                </a:gridCol>
                <a:gridCol w="1182150">
                  <a:extLst>
                    <a:ext uri="{9D8B030D-6E8A-4147-A177-3AD203B41FA5}">
                      <a16:colId xmlns:a16="http://schemas.microsoft.com/office/drawing/2014/main" val="3707928925"/>
                    </a:ext>
                  </a:extLst>
                </a:gridCol>
                <a:gridCol w="928360">
                  <a:extLst>
                    <a:ext uri="{9D8B030D-6E8A-4147-A177-3AD203B41FA5}">
                      <a16:colId xmlns:a16="http://schemas.microsoft.com/office/drawing/2014/main" val="30032985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3-7</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Octets:1 </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0/2/8</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 Mode</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First Report Fragment</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Remaining Report Fragments</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Measurement ID</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cxnSp>
        <p:nvCxnSpPr>
          <p:cNvPr id="10" name="Straight Connector 10">
            <a:extLst>
              <a:ext uri="{FF2B5EF4-FFF2-40B4-BE49-F238E27FC236}">
                <a16:creationId xmlns:a16="http://schemas.microsoft.com/office/drawing/2014/main" id="{CE06CA58-E491-4A95-A32B-081000D1C266}"/>
              </a:ext>
            </a:extLst>
          </p:cNvPr>
          <p:cNvCxnSpPr>
            <a:cxnSpLocks/>
          </p:cNvCxnSpPr>
          <p:nvPr/>
        </p:nvCxnSpPr>
        <p:spPr bwMode="auto">
          <a:xfrm flipH="1">
            <a:off x="6455882" y="3657623"/>
            <a:ext cx="1656343" cy="347441"/>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a:extLst>
              <a:ext uri="{FF2B5EF4-FFF2-40B4-BE49-F238E27FC236}">
                <a16:creationId xmlns:a16="http://schemas.microsoft.com/office/drawing/2014/main" id="{95ECEAFA-D9B2-47ED-AF5F-6225009F1EDB}"/>
              </a:ext>
            </a:extLst>
          </p:cNvPr>
          <p:cNvCxnSpPr>
            <a:cxnSpLocks/>
          </p:cNvCxnSpPr>
          <p:nvPr/>
        </p:nvCxnSpPr>
        <p:spPr bwMode="auto">
          <a:xfrm>
            <a:off x="11640618" y="3657623"/>
            <a:ext cx="250845" cy="347441"/>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a:extLst>
              <a:ext uri="{FF2B5EF4-FFF2-40B4-BE49-F238E27FC236}">
                <a16:creationId xmlns:a16="http://schemas.microsoft.com/office/drawing/2014/main" id="{B082353D-DA17-4189-8B26-AA1D25E6AEA4}"/>
              </a:ext>
            </a:extLst>
          </p:cNvPr>
          <p:cNvGraphicFramePr>
            <a:graphicFrameLocks noGrp="1"/>
          </p:cNvGraphicFramePr>
          <p:nvPr>
            <p:extLst>
              <p:ext uri="{D42A27DB-BD31-4B8C-83A1-F6EECF244321}">
                <p14:modId xmlns:p14="http://schemas.microsoft.com/office/powerpoint/2010/main" val="1841718013"/>
              </p:ext>
            </p:extLst>
          </p:nvPr>
        </p:nvGraphicFramePr>
        <p:xfrm>
          <a:off x="3094434" y="1159942"/>
          <a:ext cx="6722897" cy="1044922"/>
        </p:xfrm>
        <a:graphic>
          <a:graphicData uri="http://schemas.openxmlformats.org/drawingml/2006/table">
            <a:tbl>
              <a:tblPr firstRow="1" firstCol="1" bandRow="1"/>
              <a:tblGrid>
                <a:gridCol w="936512">
                  <a:extLst>
                    <a:ext uri="{9D8B030D-6E8A-4147-A177-3AD203B41FA5}">
                      <a16:colId xmlns:a16="http://schemas.microsoft.com/office/drawing/2014/main" val="14051235"/>
                    </a:ext>
                  </a:extLst>
                </a:gridCol>
                <a:gridCol w="884483">
                  <a:extLst>
                    <a:ext uri="{9D8B030D-6E8A-4147-A177-3AD203B41FA5}">
                      <a16:colId xmlns:a16="http://schemas.microsoft.com/office/drawing/2014/main" val="636252067"/>
                    </a:ext>
                  </a:extLst>
                </a:gridCol>
                <a:gridCol w="948197">
                  <a:extLst>
                    <a:ext uri="{9D8B030D-6E8A-4147-A177-3AD203B41FA5}">
                      <a16:colId xmlns:a16="http://schemas.microsoft.com/office/drawing/2014/main" val="4142352596"/>
                    </a:ext>
                  </a:extLst>
                </a:gridCol>
                <a:gridCol w="948197">
                  <a:extLst>
                    <a:ext uri="{9D8B030D-6E8A-4147-A177-3AD203B41FA5}">
                      <a16:colId xmlns:a16="http://schemas.microsoft.com/office/drawing/2014/main" val="2745536048"/>
                    </a:ext>
                  </a:extLst>
                </a:gridCol>
                <a:gridCol w="948197">
                  <a:extLst>
                    <a:ext uri="{9D8B030D-6E8A-4147-A177-3AD203B41FA5}">
                      <a16:colId xmlns:a16="http://schemas.microsoft.com/office/drawing/2014/main" val="1448825859"/>
                    </a:ext>
                  </a:extLst>
                </a:gridCol>
                <a:gridCol w="818958">
                  <a:extLst>
                    <a:ext uri="{9D8B030D-6E8A-4147-A177-3AD203B41FA5}">
                      <a16:colId xmlns:a16="http://schemas.microsoft.com/office/drawing/2014/main" val="2040239709"/>
                    </a:ext>
                  </a:extLst>
                </a:gridCol>
                <a:gridCol w="1238353">
                  <a:extLst>
                    <a:ext uri="{9D8B030D-6E8A-4147-A177-3AD203B41FA5}">
                      <a16:colId xmlns:a16="http://schemas.microsoft.com/office/drawing/2014/main" val="3707928925"/>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4-13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14-15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16</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17-23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Octets:4/8/16/32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Number of Rx Antennas</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Bitmap Length</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Bitmap Offset</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Number of Segments</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Compression</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CIR Bitmap</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cxnSp>
        <p:nvCxnSpPr>
          <p:cNvPr id="15" name="Straight Connector 10">
            <a:extLst>
              <a:ext uri="{FF2B5EF4-FFF2-40B4-BE49-F238E27FC236}">
                <a16:creationId xmlns:a16="http://schemas.microsoft.com/office/drawing/2014/main" id="{7521C435-799F-4B68-85D8-B669ACF2FEBC}"/>
              </a:ext>
            </a:extLst>
          </p:cNvPr>
          <p:cNvCxnSpPr>
            <a:cxnSpLocks/>
          </p:cNvCxnSpPr>
          <p:nvPr/>
        </p:nvCxnSpPr>
        <p:spPr bwMode="auto">
          <a:xfrm flipH="1">
            <a:off x="189685" y="3646596"/>
            <a:ext cx="649733" cy="298912"/>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3D771F13-2861-4511-A41A-4507A4FC1963}"/>
              </a:ext>
            </a:extLst>
          </p:cNvPr>
          <p:cNvCxnSpPr>
            <a:cxnSpLocks/>
          </p:cNvCxnSpPr>
          <p:nvPr/>
        </p:nvCxnSpPr>
        <p:spPr bwMode="auto">
          <a:xfrm>
            <a:off x="4515952" y="3646596"/>
            <a:ext cx="1099566" cy="322428"/>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0">
            <a:extLst>
              <a:ext uri="{FF2B5EF4-FFF2-40B4-BE49-F238E27FC236}">
                <a16:creationId xmlns:a16="http://schemas.microsoft.com/office/drawing/2014/main" id="{EF08B6D9-9259-423E-B6B3-2C930E22B0AF}"/>
              </a:ext>
            </a:extLst>
          </p:cNvPr>
          <p:cNvCxnSpPr>
            <a:cxnSpLocks/>
          </p:cNvCxnSpPr>
          <p:nvPr/>
        </p:nvCxnSpPr>
        <p:spPr bwMode="auto">
          <a:xfrm flipH="1">
            <a:off x="8112225" y="2215891"/>
            <a:ext cx="1705106" cy="385783"/>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0">
            <a:extLst>
              <a:ext uri="{FF2B5EF4-FFF2-40B4-BE49-F238E27FC236}">
                <a16:creationId xmlns:a16="http://schemas.microsoft.com/office/drawing/2014/main" id="{0F700BAD-46B8-4390-9FFE-DEDA6212E302}"/>
              </a:ext>
            </a:extLst>
          </p:cNvPr>
          <p:cNvCxnSpPr>
            <a:cxnSpLocks/>
          </p:cNvCxnSpPr>
          <p:nvPr/>
        </p:nvCxnSpPr>
        <p:spPr bwMode="auto">
          <a:xfrm>
            <a:off x="3094434" y="2201313"/>
            <a:ext cx="1399046" cy="389334"/>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4" name="Table 23">
            <a:extLst>
              <a:ext uri="{FF2B5EF4-FFF2-40B4-BE49-F238E27FC236}">
                <a16:creationId xmlns:a16="http://schemas.microsoft.com/office/drawing/2014/main" id="{E537667C-D036-4D2C-84BF-766AE1E43573}"/>
              </a:ext>
            </a:extLst>
          </p:cNvPr>
          <p:cNvGraphicFramePr>
            <a:graphicFrameLocks noGrp="1"/>
          </p:cNvGraphicFramePr>
          <p:nvPr>
            <p:extLst>
              <p:ext uri="{D42A27DB-BD31-4B8C-83A1-F6EECF244321}">
                <p14:modId xmlns:p14="http://schemas.microsoft.com/office/powerpoint/2010/main" val="3419239316"/>
              </p:ext>
            </p:extLst>
          </p:nvPr>
        </p:nvGraphicFramePr>
        <p:xfrm>
          <a:off x="6489703" y="4032379"/>
          <a:ext cx="5401760" cy="1044922"/>
        </p:xfrm>
        <a:graphic>
          <a:graphicData uri="http://schemas.openxmlformats.org/drawingml/2006/table">
            <a:tbl>
              <a:tblPr firstRow="1" firstCol="1" bandRow="1"/>
              <a:tblGrid>
                <a:gridCol w="787346">
                  <a:extLst>
                    <a:ext uri="{9D8B030D-6E8A-4147-A177-3AD203B41FA5}">
                      <a16:colId xmlns:a16="http://schemas.microsoft.com/office/drawing/2014/main" val="2417310623"/>
                    </a:ext>
                  </a:extLst>
                </a:gridCol>
                <a:gridCol w="834056">
                  <a:extLst>
                    <a:ext uri="{9D8B030D-6E8A-4147-A177-3AD203B41FA5}">
                      <a16:colId xmlns:a16="http://schemas.microsoft.com/office/drawing/2014/main" val="3904237294"/>
                    </a:ext>
                  </a:extLst>
                </a:gridCol>
                <a:gridCol w="725690">
                  <a:extLst>
                    <a:ext uri="{9D8B030D-6E8A-4147-A177-3AD203B41FA5}">
                      <a16:colId xmlns:a16="http://schemas.microsoft.com/office/drawing/2014/main" val="2281284457"/>
                    </a:ext>
                  </a:extLst>
                </a:gridCol>
                <a:gridCol w="725690">
                  <a:extLst>
                    <a:ext uri="{9D8B030D-6E8A-4147-A177-3AD203B41FA5}">
                      <a16:colId xmlns:a16="http://schemas.microsoft.com/office/drawing/2014/main" val="3550030867"/>
                    </a:ext>
                  </a:extLst>
                </a:gridCol>
                <a:gridCol w="725690">
                  <a:extLst>
                    <a:ext uri="{9D8B030D-6E8A-4147-A177-3AD203B41FA5}">
                      <a16:colId xmlns:a16="http://schemas.microsoft.com/office/drawing/2014/main" val="3752832796"/>
                    </a:ext>
                  </a:extLst>
                </a:gridCol>
                <a:gridCol w="801644">
                  <a:extLst>
                    <a:ext uri="{9D8B030D-6E8A-4147-A177-3AD203B41FA5}">
                      <a16:colId xmlns:a16="http://schemas.microsoft.com/office/drawing/2014/main" val="3016710636"/>
                    </a:ext>
                  </a:extLst>
                </a:gridCol>
                <a:gridCol w="801644">
                  <a:extLst>
                    <a:ext uri="{9D8B030D-6E8A-4147-A177-3AD203B41FA5}">
                      <a16:colId xmlns:a16="http://schemas.microsoft.com/office/drawing/2014/main" val="3240915000"/>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6-9</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10-11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12-13</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14-15</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50937056"/>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Timing Offset</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Normalization Factor</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Rx Antenna ID</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Segment ID</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RSSI</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CIR Taps</a:t>
                      </a:r>
                      <a:endParaRPr kumimoji="0" lang="en-SG" sz="12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7499088"/>
                  </a:ext>
                </a:extLst>
              </a:tr>
            </a:tbl>
          </a:graphicData>
        </a:graphic>
      </p:graphicFrame>
    </p:spTree>
    <p:extLst>
      <p:ext uri="{BB962C8B-B14F-4D97-AF65-F5344CB8AC3E}">
        <p14:creationId xmlns:p14="http://schemas.microsoft.com/office/powerpoint/2010/main" val="1935441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pPr lvl="0" defTabSz="1187323" eaLnBrk="1" fontAlgn="auto" hangingPunct="1">
              <a:lnSpc>
                <a:spcPct val="115000"/>
              </a:lnSpc>
              <a:spcBef>
                <a:spcPts val="0"/>
              </a:spcBef>
              <a:spcAft>
                <a:spcPts val="0"/>
              </a:spcAft>
              <a:buClrTx/>
              <a:buSzTx/>
              <a:defRPr/>
            </a:pPr>
            <a:r>
              <a:rPr lang="en-US"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Report Identity Control field (1/3)</a:t>
            </a:r>
            <a:endParaRPr lang="en-SG"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7</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226584" y="3997708"/>
            <a:ext cx="11270015" cy="911019"/>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b="1" dirty="0">
                <a:solidFill>
                  <a:schemeClr val="tx1"/>
                </a:solidFill>
                <a:latin typeface="Arial" panose="020B0604020202020204" pitchFamily="34" charset="0"/>
                <a:ea typeface="+mn-ea"/>
              </a:rPr>
              <a:t>Report Identification:</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Measurement ID (MID)</a:t>
            </a:r>
            <a:r>
              <a:rPr lang="en-US" sz="1600" dirty="0">
                <a:solidFill>
                  <a:schemeClr val="tx1"/>
                </a:solidFill>
                <a:latin typeface="Arial" panose="020B0604020202020204" pitchFamily="34" charset="0"/>
                <a:ea typeface="+mn-ea"/>
              </a:rPr>
              <a:t>: A unique ID that identifies a particular sensing measurement instance. The MID can be used by the sensing initiator to identify reports corresponding to a particular sensing measurement instance.</a:t>
            </a:r>
          </a:p>
        </p:txBody>
      </p:sp>
      <p:sp>
        <p:nvSpPr>
          <p:cNvPr id="6" name="TextBox 5">
            <a:extLst>
              <a:ext uri="{FF2B5EF4-FFF2-40B4-BE49-F238E27FC236}">
                <a16:creationId xmlns:a16="http://schemas.microsoft.com/office/drawing/2014/main" id="{033D125A-6922-4902-A565-FC0AE0DA90AE}"/>
              </a:ext>
            </a:extLst>
          </p:cNvPr>
          <p:cNvSpPr txBox="1"/>
          <p:nvPr/>
        </p:nvSpPr>
        <p:spPr>
          <a:xfrm>
            <a:off x="724939" y="871349"/>
            <a:ext cx="2297488" cy="468205"/>
          </a:xfrm>
          <a:prstGeom prst="rect">
            <a:avLst/>
          </a:prstGeom>
          <a:noFill/>
        </p:spPr>
        <p:txBody>
          <a:bodyPr vert="horz" wrap="none" rtlCol="0">
            <a:spAutoFit/>
          </a:bodyPr>
          <a:lstStyle/>
          <a:p>
            <a:pPr defTabSz="914400">
              <a:lnSpc>
                <a:spcPts val="3440"/>
              </a:lnSpc>
              <a:defRPr/>
            </a:pPr>
            <a:r>
              <a:rPr lang="en-US" sz="1600" dirty="0">
                <a:solidFill>
                  <a:srgbClr val="1D1D1A"/>
                </a:solidFill>
                <a:latin typeface="Microsoft YaHei" panose="020B0503020204020204" pitchFamily="34" charset="-122"/>
                <a:ea typeface="Microsoft YaHei" panose="020B0503020204020204" pitchFamily="34" charset="-122"/>
              </a:rPr>
              <a:t>CIR Report IE content</a:t>
            </a:r>
            <a:endParaRPr lang="en-SG" sz="1600" dirty="0">
              <a:solidFill>
                <a:srgbClr val="1D1D1A"/>
              </a:solidFill>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1246898104"/>
              </p:ext>
            </p:extLst>
          </p:nvPr>
        </p:nvGraphicFramePr>
        <p:xfrm>
          <a:off x="767408" y="1339554"/>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endParaRPr lang="en-SG"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cxnSp>
        <p:nvCxnSpPr>
          <p:cNvPr id="15" name="Straight Connector 10">
            <a:extLst>
              <a:ext uri="{FF2B5EF4-FFF2-40B4-BE49-F238E27FC236}">
                <a16:creationId xmlns:a16="http://schemas.microsoft.com/office/drawing/2014/main" id="{7521C435-799F-4B68-85D8-B669ACF2FEBC}"/>
              </a:ext>
            </a:extLst>
          </p:cNvPr>
          <p:cNvCxnSpPr>
            <a:cxnSpLocks/>
          </p:cNvCxnSpPr>
          <p:nvPr/>
        </p:nvCxnSpPr>
        <p:spPr bwMode="auto">
          <a:xfrm flipH="1">
            <a:off x="117677" y="2384476"/>
            <a:ext cx="649733" cy="298912"/>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3D771F13-2861-4511-A41A-4507A4FC1963}"/>
              </a:ext>
            </a:extLst>
          </p:cNvPr>
          <p:cNvCxnSpPr>
            <a:cxnSpLocks/>
          </p:cNvCxnSpPr>
          <p:nvPr/>
        </p:nvCxnSpPr>
        <p:spPr bwMode="auto">
          <a:xfrm>
            <a:off x="4443944" y="2384476"/>
            <a:ext cx="1104009" cy="358468"/>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9">
            <a:extLst>
              <a:ext uri="{FF2B5EF4-FFF2-40B4-BE49-F238E27FC236}">
                <a16:creationId xmlns:a16="http://schemas.microsoft.com/office/drawing/2014/main" id="{8643EFA6-6040-4E09-A132-CBBC03F47B14}"/>
              </a:ext>
            </a:extLst>
          </p:cNvPr>
          <p:cNvGraphicFramePr>
            <a:graphicFrameLocks noGrp="1"/>
          </p:cNvGraphicFramePr>
          <p:nvPr>
            <p:extLst>
              <p:ext uri="{D42A27DB-BD31-4B8C-83A1-F6EECF244321}">
                <p14:modId xmlns:p14="http://schemas.microsoft.com/office/powerpoint/2010/main" val="3826237797"/>
              </p:ext>
            </p:extLst>
          </p:nvPr>
        </p:nvGraphicFramePr>
        <p:xfrm>
          <a:off x="182440" y="2780928"/>
          <a:ext cx="5401760" cy="1044922"/>
        </p:xfrm>
        <a:graphic>
          <a:graphicData uri="http://schemas.openxmlformats.org/drawingml/2006/table">
            <a:tbl>
              <a:tblPr firstRow="1" firstCol="1" bandRow="1"/>
              <a:tblGrid>
                <a:gridCol w="1134914">
                  <a:extLst>
                    <a:ext uri="{9D8B030D-6E8A-4147-A177-3AD203B41FA5}">
                      <a16:colId xmlns:a16="http://schemas.microsoft.com/office/drawing/2014/main" val="14051235"/>
                    </a:ext>
                  </a:extLst>
                </a:gridCol>
                <a:gridCol w="1021422">
                  <a:extLst>
                    <a:ext uri="{9D8B030D-6E8A-4147-A177-3AD203B41FA5}">
                      <a16:colId xmlns:a16="http://schemas.microsoft.com/office/drawing/2014/main" val="231813023"/>
                    </a:ext>
                  </a:extLst>
                </a:gridCol>
                <a:gridCol w="1134914">
                  <a:extLst>
                    <a:ext uri="{9D8B030D-6E8A-4147-A177-3AD203B41FA5}">
                      <a16:colId xmlns:a16="http://schemas.microsoft.com/office/drawing/2014/main" val="1144477826"/>
                    </a:ext>
                  </a:extLst>
                </a:gridCol>
                <a:gridCol w="1182150">
                  <a:extLst>
                    <a:ext uri="{9D8B030D-6E8A-4147-A177-3AD203B41FA5}">
                      <a16:colId xmlns:a16="http://schemas.microsoft.com/office/drawing/2014/main" val="3707928925"/>
                    </a:ext>
                  </a:extLst>
                </a:gridCol>
                <a:gridCol w="928360">
                  <a:extLst>
                    <a:ext uri="{9D8B030D-6E8A-4147-A177-3AD203B41FA5}">
                      <a16:colId xmlns:a16="http://schemas.microsoft.com/office/drawing/2014/main" val="30032985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3-7</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Octets:1 </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0/2/8</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 Mode</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First Report Fragment</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Remaining Report Fragments</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1"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Measurement ID</a:t>
                      </a:r>
                      <a:endParaRPr lang="en-SG" sz="1200" b="1"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spTree>
    <p:extLst>
      <p:ext uri="{BB962C8B-B14F-4D97-AF65-F5344CB8AC3E}">
        <p14:creationId xmlns:p14="http://schemas.microsoft.com/office/powerpoint/2010/main" val="3486065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pPr lvl="0" defTabSz="1187323" eaLnBrk="1" fontAlgn="auto" hangingPunct="1">
              <a:lnSpc>
                <a:spcPct val="115000"/>
              </a:lnSpc>
              <a:spcBef>
                <a:spcPts val="0"/>
              </a:spcBef>
              <a:spcAft>
                <a:spcPts val="0"/>
              </a:spcAft>
              <a:buClrTx/>
              <a:buSzTx/>
              <a:defRPr/>
            </a:pPr>
            <a:r>
              <a:rPr lang="en-US"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Report Identity Control field (2/3)</a:t>
            </a:r>
            <a:endParaRPr lang="en-SG"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8</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226584" y="3997708"/>
            <a:ext cx="11270015" cy="1661993"/>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b="1" dirty="0">
                <a:solidFill>
                  <a:schemeClr val="tx1"/>
                </a:solidFill>
                <a:latin typeface="Arial" panose="020B0604020202020204" pitchFamily="34" charset="0"/>
                <a:ea typeface="+mn-ea"/>
              </a:rPr>
              <a:t>Report fragmentation:</a:t>
            </a:r>
          </a:p>
          <a:p>
            <a:pPr defTabSz="1187323" eaLnBrk="1" fontAlgn="auto" hangingPunct="1">
              <a:lnSpc>
                <a:spcPct val="90000"/>
              </a:lnSpc>
              <a:spcBef>
                <a:spcPts val="1200"/>
              </a:spcBef>
              <a:spcAft>
                <a:spcPts val="0"/>
              </a:spcAft>
              <a:tabLst>
                <a:tab pos="1207937" algn="ctr"/>
              </a:tabLst>
            </a:pPr>
            <a:r>
              <a:rPr lang="en-US" sz="1600" dirty="0">
                <a:solidFill>
                  <a:schemeClr val="tx1"/>
                </a:solidFill>
                <a:latin typeface="Arial" panose="020B0604020202020204" pitchFamily="34" charset="0"/>
                <a:ea typeface="+mn-ea"/>
              </a:rPr>
              <a:t>When the CIR report is too large to fit in a single CIR Report IE, the report is split into multiple fragments.</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First Report Fragment: </a:t>
            </a:r>
            <a:r>
              <a:rPr lang="en-US" sz="1600" dirty="0">
                <a:solidFill>
                  <a:schemeClr val="tx1"/>
                </a:solidFill>
                <a:latin typeface="Arial" panose="020B0604020202020204" pitchFamily="34" charset="0"/>
                <a:ea typeface="+mn-ea"/>
              </a:rPr>
              <a:t>Set to 1 for the 1st report fragment or for an unfragmented report and set 0 otherwise.</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Remaining Report Fragments:</a:t>
            </a:r>
            <a:r>
              <a:rPr lang="en-US" sz="1600" dirty="0">
                <a:solidFill>
                  <a:schemeClr val="tx1"/>
                </a:solidFill>
                <a:latin typeface="Arial" panose="020B0604020202020204" pitchFamily="34" charset="0"/>
                <a:ea typeface="+mn-ea"/>
              </a:rPr>
              <a:t> Indicates the number of remaining report fragments. Set to 0 for the last report fragment or an unfragmented report. Set to a value between 1 and 31 for a report fragment that is not the last fragment. </a:t>
            </a:r>
          </a:p>
        </p:txBody>
      </p:sp>
      <p:sp>
        <p:nvSpPr>
          <p:cNvPr id="6" name="TextBox 5">
            <a:extLst>
              <a:ext uri="{FF2B5EF4-FFF2-40B4-BE49-F238E27FC236}">
                <a16:creationId xmlns:a16="http://schemas.microsoft.com/office/drawing/2014/main" id="{033D125A-6922-4902-A565-FC0AE0DA90AE}"/>
              </a:ext>
            </a:extLst>
          </p:cNvPr>
          <p:cNvSpPr txBox="1"/>
          <p:nvPr/>
        </p:nvSpPr>
        <p:spPr>
          <a:xfrm>
            <a:off x="724939" y="871349"/>
            <a:ext cx="2297488" cy="468205"/>
          </a:xfrm>
          <a:prstGeom prst="rect">
            <a:avLst/>
          </a:prstGeom>
          <a:noFill/>
        </p:spPr>
        <p:txBody>
          <a:bodyPr vert="horz" wrap="none" rtlCol="0">
            <a:spAutoFit/>
          </a:bodyPr>
          <a:lstStyle/>
          <a:p>
            <a:pPr defTabSz="914400">
              <a:lnSpc>
                <a:spcPts val="3440"/>
              </a:lnSpc>
              <a:defRPr/>
            </a:pPr>
            <a:r>
              <a:rPr lang="en-US" sz="1600" dirty="0">
                <a:solidFill>
                  <a:srgbClr val="1D1D1A"/>
                </a:solidFill>
                <a:latin typeface="Microsoft YaHei" panose="020B0503020204020204" pitchFamily="34" charset="-122"/>
                <a:ea typeface="Microsoft YaHei" panose="020B0503020204020204" pitchFamily="34" charset="-122"/>
              </a:rPr>
              <a:t>CIR Report IE content</a:t>
            </a:r>
            <a:endParaRPr lang="en-SG" sz="1600" dirty="0">
              <a:solidFill>
                <a:srgbClr val="1D1D1A"/>
              </a:solidFill>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2929343293"/>
              </p:ext>
            </p:extLst>
          </p:nvPr>
        </p:nvGraphicFramePr>
        <p:xfrm>
          <a:off x="767408" y="1339554"/>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endParaRPr lang="en-SG"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cxnSp>
        <p:nvCxnSpPr>
          <p:cNvPr id="15" name="Straight Connector 10">
            <a:extLst>
              <a:ext uri="{FF2B5EF4-FFF2-40B4-BE49-F238E27FC236}">
                <a16:creationId xmlns:a16="http://schemas.microsoft.com/office/drawing/2014/main" id="{7521C435-799F-4B68-85D8-B669ACF2FEBC}"/>
              </a:ext>
            </a:extLst>
          </p:cNvPr>
          <p:cNvCxnSpPr>
            <a:cxnSpLocks/>
          </p:cNvCxnSpPr>
          <p:nvPr/>
        </p:nvCxnSpPr>
        <p:spPr bwMode="auto">
          <a:xfrm flipH="1">
            <a:off x="117677" y="2384476"/>
            <a:ext cx="649733" cy="298912"/>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3D771F13-2861-4511-A41A-4507A4FC1963}"/>
              </a:ext>
            </a:extLst>
          </p:cNvPr>
          <p:cNvCxnSpPr>
            <a:cxnSpLocks/>
          </p:cNvCxnSpPr>
          <p:nvPr/>
        </p:nvCxnSpPr>
        <p:spPr bwMode="auto">
          <a:xfrm>
            <a:off x="4443944" y="2384476"/>
            <a:ext cx="1104009" cy="358468"/>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9">
            <a:extLst>
              <a:ext uri="{FF2B5EF4-FFF2-40B4-BE49-F238E27FC236}">
                <a16:creationId xmlns:a16="http://schemas.microsoft.com/office/drawing/2014/main" id="{77FECD88-69B2-4CC8-A21B-2C2E6832F960}"/>
              </a:ext>
            </a:extLst>
          </p:cNvPr>
          <p:cNvGraphicFramePr>
            <a:graphicFrameLocks noGrp="1"/>
          </p:cNvGraphicFramePr>
          <p:nvPr>
            <p:extLst>
              <p:ext uri="{D42A27DB-BD31-4B8C-83A1-F6EECF244321}">
                <p14:modId xmlns:p14="http://schemas.microsoft.com/office/powerpoint/2010/main" val="1059102120"/>
              </p:ext>
            </p:extLst>
          </p:nvPr>
        </p:nvGraphicFramePr>
        <p:xfrm>
          <a:off x="182440" y="2780928"/>
          <a:ext cx="5401760" cy="1044922"/>
        </p:xfrm>
        <a:graphic>
          <a:graphicData uri="http://schemas.openxmlformats.org/drawingml/2006/table">
            <a:tbl>
              <a:tblPr firstRow="1" firstCol="1" bandRow="1"/>
              <a:tblGrid>
                <a:gridCol w="1134914">
                  <a:extLst>
                    <a:ext uri="{9D8B030D-6E8A-4147-A177-3AD203B41FA5}">
                      <a16:colId xmlns:a16="http://schemas.microsoft.com/office/drawing/2014/main" val="14051235"/>
                    </a:ext>
                  </a:extLst>
                </a:gridCol>
                <a:gridCol w="1021422">
                  <a:extLst>
                    <a:ext uri="{9D8B030D-6E8A-4147-A177-3AD203B41FA5}">
                      <a16:colId xmlns:a16="http://schemas.microsoft.com/office/drawing/2014/main" val="231813023"/>
                    </a:ext>
                  </a:extLst>
                </a:gridCol>
                <a:gridCol w="1134914">
                  <a:extLst>
                    <a:ext uri="{9D8B030D-6E8A-4147-A177-3AD203B41FA5}">
                      <a16:colId xmlns:a16="http://schemas.microsoft.com/office/drawing/2014/main" val="1144477826"/>
                    </a:ext>
                  </a:extLst>
                </a:gridCol>
                <a:gridCol w="1182150">
                  <a:extLst>
                    <a:ext uri="{9D8B030D-6E8A-4147-A177-3AD203B41FA5}">
                      <a16:colId xmlns:a16="http://schemas.microsoft.com/office/drawing/2014/main" val="3707928925"/>
                    </a:ext>
                  </a:extLst>
                </a:gridCol>
                <a:gridCol w="928360">
                  <a:extLst>
                    <a:ext uri="{9D8B030D-6E8A-4147-A177-3AD203B41FA5}">
                      <a16:colId xmlns:a16="http://schemas.microsoft.com/office/drawing/2014/main" val="30032985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3-7</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Octets:1 </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0/2/8</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 Mode</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First Report Fragment</a:t>
                      </a:r>
                      <a:endParaRPr kumimoji="0" lang="en-SG"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Remaining Report Fragments</a:t>
                      </a:r>
                      <a:endParaRPr kumimoji="0" lang="en-SG"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Measurement ID</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spTree>
    <p:extLst>
      <p:ext uri="{BB962C8B-B14F-4D97-AF65-F5344CB8AC3E}">
        <p14:creationId xmlns:p14="http://schemas.microsoft.com/office/powerpoint/2010/main" val="3034163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pPr lvl="0" defTabSz="1187323" eaLnBrk="1" fontAlgn="auto" hangingPunct="1">
              <a:lnSpc>
                <a:spcPct val="115000"/>
              </a:lnSpc>
              <a:spcBef>
                <a:spcPts val="0"/>
              </a:spcBef>
              <a:spcAft>
                <a:spcPts val="0"/>
              </a:spcAft>
              <a:buClrTx/>
              <a:buSzTx/>
              <a:defRPr/>
            </a:pPr>
            <a:r>
              <a:rPr lang="en-US"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rPr>
              <a:t>Report Identity Control field (3/3)</a:t>
            </a:r>
            <a:endParaRPr lang="en-SG" sz="2800" b="1" kern="1200" dirty="0">
              <a:solidFill>
                <a:schemeClr val="tx1"/>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9</a:t>
            </a:fld>
            <a:endParaRPr lang="en-US" altLang="en-US"/>
          </a:p>
        </p:txBody>
      </p:sp>
      <p:sp>
        <p:nvSpPr>
          <p:cNvPr id="12" name="TextBox 11">
            <a:extLst>
              <a:ext uri="{FF2B5EF4-FFF2-40B4-BE49-F238E27FC236}">
                <a16:creationId xmlns:a16="http://schemas.microsoft.com/office/drawing/2014/main" id="{44D363AB-52D7-482B-A32B-62547F9BF4FA}"/>
              </a:ext>
            </a:extLst>
          </p:cNvPr>
          <p:cNvSpPr txBox="1"/>
          <p:nvPr/>
        </p:nvSpPr>
        <p:spPr>
          <a:xfrm>
            <a:off x="53241" y="3961225"/>
            <a:ext cx="8821744" cy="1440394"/>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600" b="1" dirty="0">
                <a:solidFill>
                  <a:schemeClr val="tx1"/>
                </a:solidFill>
                <a:latin typeface="Arial" panose="020B0604020202020204" pitchFamily="34" charset="0"/>
                <a:ea typeface="+mn-ea"/>
              </a:rPr>
              <a:t>Responder Address:</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Responder Address Mode: </a:t>
            </a:r>
            <a:r>
              <a:rPr lang="en-US" sz="1600" dirty="0">
                <a:solidFill>
                  <a:schemeClr val="tx1"/>
                </a:solidFill>
                <a:latin typeface="Arial" panose="020B0604020202020204" pitchFamily="34" charset="0"/>
                <a:ea typeface="+mn-ea"/>
              </a:rPr>
              <a:t>Indicates the presence and size of the Responder Address field.</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b="1" dirty="0">
                <a:solidFill>
                  <a:schemeClr val="tx1"/>
                </a:solidFill>
                <a:latin typeface="Arial" panose="020B0604020202020204" pitchFamily="34" charset="0"/>
                <a:ea typeface="+mn-ea"/>
              </a:rPr>
              <a:t>Responder Address:</a:t>
            </a:r>
            <a:r>
              <a:rPr lang="en-US" sz="1600" dirty="0">
                <a:solidFill>
                  <a:schemeClr val="tx1"/>
                </a:solidFill>
                <a:latin typeface="Arial" panose="020B0604020202020204" pitchFamily="34" charset="0"/>
                <a:ea typeface="+mn-ea"/>
              </a:rPr>
              <a:t> Identifies the sensing responder that generated the CIR report.</a:t>
            </a:r>
          </a:p>
          <a:p>
            <a:pPr marL="228600" indent="-2286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chemeClr val="tx1"/>
                </a:solidFill>
                <a:latin typeface="Arial" panose="020B0604020202020204" pitchFamily="34" charset="0"/>
                <a:ea typeface="+mn-ea"/>
              </a:rPr>
              <a:t>This addresses comment #40 on D0:</a:t>
            </a:r>
          </a:p>
        </p:txBody>
      </p:sp>
      <p:sp>
        <p:nvSpPr>
          <p:cNvPr id="6" name="TextBox 5">
            <a:extLst>
              <a:ext uri="{FF2B5EF4-FFF2-40B4-BE49-F238E27FC236}">
                <a16:creationId xmlns:a16="http://schemas.microsoft.com/office/drawing/2014/main" id="{033D125A-6922-4902-A565-FC0AE0DA90AE}"/>
              </a:ext>
            </a:extLst>
          </p:cNvPr>
          <p:cNvSpPr txBox="1"/>
          <p:nvPr/>
        </p:nvSpPr>
        <p:spPr>
          <a:xfrm>
            <a:off x="724939" y="871349"/>
            <a:ext cx="2297488" cy="468205"/>
          </a:xfrm>
          <a:prstGeom prst="rect">
            <a:avLst/>
          </a:prstGeom>
          <a:noFill/>
        </p:spPr>
        <p:txBody>
          <a:bodyPr vert="horz" wrap="none" rtlCol="0">
            <a:spAutoFit/>
          </a:bodyPr>
          <a:lstStyle/>
          <a:p>
            <a:pPr defTabSz="914400">
              <a:lnSpc>
                <a:spcPts val="3440"/>
              </a:lnSpc>
              <a:defRPr/>
            </a:pPr>
            <a:r>
              <a:rPr lang="en-US" sz="1600" dirty="0">
                <a:solidFill>
                  <a:srgbClr val="1D1D1A"/>
                </a:solidFill>
                <a:latin typeface="Microsoft YaHei" panose="020B0503020204020204" pitchFamily="34" charset="-122"/>
                <a:ea typeface="Microsoft YaHei" panose="020B0503020204020204" pitchFamily="34" charset="-122"/>
              </a:rPr>
              <a:t>CIR Report IE content</a:t>
            </a:r>
            <a:endParaRPr lang="en-SG" sz="1600" dirty="0">
              <a:solidFill>
                <a:srgbClr val="1D1D1A"/>
              </a:solidFill>
              <a:latin typeface="Microsoft YaHei" panose="020B0503020204020204" pitchFamily="34" charset="-122"/>
              <a:ea typeface="Microsoft YaHei" panose="020B0503020204020204" pitchFamily="34" charset="-122"/>
            </a:endParaRPr>
          </a:p>
        </p:txBody>
      </p:sp>
      <p:graphicFrame>
        <p:nvGraphicFramePr>
          <p:cNvPr id="7" name="Table 6">
            <a:extLst>
              <a:ext uri="{FF2B5EF4-FFF2-40B4-BE49-F238E27FC236}">
                <a16:creationId xmlns:a16="http://schemas.microsoft.com/office/drawing/2014/main" id="{084A1178-94CC-400E-86B9-91F3073589E1}"/>
              </a:ext>
            </a:extLst>
          </p:cNvPr>
          <p:cNvGraphicFramePr>
            <a:graphicFrameLocks noGrp="1"/>
          </p:cNvGraphicFramePr>
          <p:nvPr>
            <p:extLst>
              <p:ext uri="{D42A27DB-BD31-4B8C-83A1-F6EECF244321}">
                <p14:modId xmlns:p14="http://schemas.microsoft.com/office/powerpoint/2010/main" val="1068676192"/>
              </p:ext>
            </p:extLst>
          </p:nvPr>
        </p:nvGraphicFramePr>
        <p:xfrm>
          <a:off x="767408" y="1339554"/>
          <a:ext cx="10801201" cy="1044922"/>
        </p:xfrm>
        <a:graphic>
          <a:graphicData uri="http://schemas.openxmlformats.org/drawingml/2006/table">
            <a:tbl>
              <a:tblPr firstRow="1" firstCol="1" bandRow="1"/>
              <a:tblGrid>
                <a:gridCol w="3650408">
                  <a:extLst>
                    <a:ext uri="{9D8B030D-6E8A-4147-A177-3AD203B41FA5}">
                      <a16:colId xmlns:a16="http://schemas.microsoft.com/office/drawing/2014/main" val="797834257"/>
                    </a:ext>
                  </a:extLst>
                </a:gridCol>
                <a:gridCol w="3650408">
                  <a:extLst>
                    <a:ext uri="{9D8B030D-6E8A-4147-A177-3AD203B41FA5}">
                      <a16:colId xmlns:a16="http://schemas.microsoft.com/office/drawing/2014/main" val="1988377798"/>
                    </a:ext>
                  </a:extLst>
                </a:gridCol>
                <a:gridCol w="3500385">
                  <a:extLst>
                    <a:ext uri="{9D8B030D-6E8A-4147-A177-3AD203B41FA5}">
                      <a16:colId xmlns:a16="http://schemas.microsoft.com/office/drawing/2014/main" val="6951221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 or 4 or 10</a:t>
                      </a:r>
                      <a:endParaRPr lang="en-SG"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a:t>
                      </a: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/7/11/19/36</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91157"/>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Report Identity Control</a:t>
                      </a:r>
                      <a:endParaRPr kumimoji="0" lang="en-SG" sz="14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Report Parameters Control</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Receive Report(s)</a:t>
                      </a:r>
                      <a:endParaRPr lang="en-SG" sz="14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468303"/>
                  </a:ext>
                </a:extLst>
              </a:tr>
            </a:tbl>
          </a:graphicData>
        </a:graphic>
      </p:graphicFrame>
      <p:cxnSp>
        <p:nvCxnSpPr>
          <p:cNvPr id="15" name="Straight Connector 10">
            <a:extLst>
              <a:ext uri="{FF2B5EF4-FFF2-40B4-BE49-F238E27FC236}">
                <a16:creationId xmlns:a16="http://schemas.microsoft.com/office/drawing/2014/main" id="{7521C435-799F-4B68-85D8-B669ACF2FEBC}"/>
              </a:ext>
            </a:extLst>
          </p:cNvPr>
          <p:cNvCxnSpPr>
            <a:cxnSpLocks/>
          </p:cNvCxnSpPr>
          <p:nvPr/>
        </p:nvCxnSpPr>
        <p:spPr bwMode="auto">
          <a:xfrm flipH="1">
            <a:off x="117677" y="2384476"/>
            <a:ext cx="649733" cy="298912"/>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3D771F13-2861-4511-A41A-4507A4FC1963}"/>
              </a:ext>
            </a:extLst>
          </p:cNvPr>
          <p:cNvCxnSpPr>
            <a:cxnSpLocks/>
          </p:cNvCxnSpPr>
          <p:nvPr/>
        </p:nvCxnSpPr>
        <p:spPr bwMode="auto">
          <a:xfrm>
            <a:off x="4443944" y="2384476"/>
            <a:ext cx="1104009" cy="358468"/>
          </a:xfrm>
          <a:prstGeom prst="line">
            <a:avLst/>
          </a:prstGeom>
          <a:solidFill>
            <a:srgbClr val="00CC99"/>
          </a:solidFill>
          <a:ln w="25400" cap="flat" cmpd="sng" algn="ctr">
            <a:solidFill>
              <a:srgbClr val="000000">
                <a:lumMod val="50000"/>
                <a:lumOff val="50000"/>
              </a:srgb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 name="Table 2">
            <a:extLst>
              <a:ext uri="{FF2B5EF4-FFF2-40B4-BE49-F238E27FC236}">
                <a16:creationId xmlns:a16="http://schemas.microsoft.com/office/drawing/2014/main" id="{ABAD39E4-2040-42BC-8FC2-A1EF7C9A7CCF}"/>
              </a:ext>
            </a:extLst>
          </p:cNvPr>
          <p:cNvGraphicFramePr>
            <a:graphicFrameLocks noGrp="1"/>
          </p:cNvGraphicFramePr>
          <p:nvPr>
            <p:extLst>
              <p:ext uri="{D42A27DB-BD31-4B8C-83A1-F6EECF244321}">
                <p14:modId xmlns:p14="http://schemas.microsoft.com/office/powerpoint/2010/main" val="334716745"/>
              </p:ext>
            </p:extLst>
          </p:nvPr>
        </p:nvGraphicFramePr>
        <p:xfrm>
          <a:off x="163254" y="5416558"/>
          <a:ext cx="5725160" cy="914400"/>
        </p:xfrm>
        <a:graphic>
          <a:graphicData uri="http://schemas.openxmlformats.org/drawingml/2006/table">
            <a:tbl>
              <a:tblPr firstRow="1" firstCol="1" bandRow="1"/>
              <a:tblGrid>
                <a:gridCol w="911225">
                  <a:extLst>
                    <a:ext uri="{9D8B030D-6E8A-4147-A177-3AD203B41FA5}">
                      <a16:colId xmlns:a16="http://schemas.microsoft.com/office/drawing/2014/main" val="1508068218"/>
                    </a:ext>
                  </a:extLst>
                </a:gridCol>
                <a:gridCol w="800100">
                  <a:extLst>
                    <a:ext uri="{9D8B030D-6E8A-4147-A177-3AD203B41FA5}">
                      <a16:colId xmlns:a16="http://schemas.microsoft.com/office/drawing/2014/main" val="3854266686"/>
                    </a:ext>
                  </a:extLst>
                </a:gridCol>
                <a:gridCol w="857250">
                  <a:extLst>
                    <a:ext uri="{9D8B030D-6E8A-4147-A177-3AD203B41FA5}">
                      <a16:colId xmlns:a16="http://schemas.microsoft.com/office/drawing/2014/main" val="480430596"/>
                    </a:ext>
                  </a:extLst>
                </a:gridCol>
                <a:gridCol w="1485900">
                  <a:extLst>
                    <a:ext uri="{9D8B030D-6E8A-4147-A177-3AD203B41FA5}">
                      <a16:colId xmlns:a16="http://schemas.microsoft.com/office/drawing/2014/main" val="2860583719"/>
                    </a:ext>
                  </a:extLst>
                </a:gridCol>
                <a:gridCol w="1670685">
                  <a:extLst>
                    <a:ext uri="{9D8B030D-6E8A-4147-A177-3AD203B41FA5}">
                      <a16:colId xmlns:a16="http://schemas.microsoft.com/office/drawing/2014/main" val="1034304727"/>
                    </a:ext>
                  </a:extLst>
                </a:gridCol>
              </a:tblGrid>
              <a:tr h="40640">
                <a:tc>
                  <a:txBody>
                    <a:bodyPr/>
                    <a:lstStyle/>
                    <a:p>
                      <a:pPr marL="0" marR="0" algn="ctr">
                        <a:lnSpc>
                          <a:spcPts val="1150"/>
                        </a:lnSpc>
                        <a:spcBef>
                          <a:spcPts val="0"/>
                        </a:spcBef>
                        <a:spcAft>
                          <a:spcPts val="1200"/>
                        </a:spcAft>
                      </a:pPr>
                      <a:r>
                        <a:rPr lang="en-GB" sz="1000" b="1" dirty="0">
                          <a:effectLst/>
                          <a:latin typeface="Calibri" panose="020F0502020204030204" pitchFamily="34" charset="0"/>
                          <a:ea typeface="SimSun" panose="02010600030101010101" pitchFamily="2" charset="-122"/>
                          <a:cs typeface="Times New Roman" panose="02020603050405020304" pitchFamily="18" charset="0"/>
                        </a:rPr>
                        <a:t>Name</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b="1">
                          <a:effectLst/>
                          <a:latin typeface="Calibri" panose="020F0502020204030204" pitchFamily="34" charset="0"/>
                          <a:ea typeface="SimSun" panose="02010600030101010101" pitchFamily="2" charset="-122"/>
                          <a:cs typeface="Times New Roman" panose="02020603050405020304" pitchFamily="18" charset="0"/>
                        </a:rPr>
                        <a:t>Sub</a:t>
                      </a:r>
                      <a:r>
                        <a:rPr lang="en-GB" sz="1000" b="1">
                          <a:effectLst/>
                          <a:latin typeface="Calibri" panose="020F0502020204030204" pitchFamily="34" charset="0"/>
                          <a:ea typeface="Times New Roman" panose="02020603050405020304" pitchFamily="18" charset="0"/>
                          <a:cs typeface="Times New Roman" panose="02020603050405020304" pitchFamily="18" charset="0"/>
                        </a:rPr>
                        <a:t>-</a:t>
                      </a:r>
                      <a:r>
                        <a:rPr lang="en-GB" sz="1000" b="1">
                          <a:effectLst/>
                          <a:latin typeface="Calibri" panose="020F0502020204030204" pitchFamily="34" charset="0"/>
                          <a:ea typeface="SimSun" panose="02010600030101010101" pitchFamily="2" charset="-122"/>
                          <a:cs typeface="Times New Roman" panose="02020603050405020304" pitchFamily="18" charset="0"/>
                        </a:rPr>
                        <a:t>Clause</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b="1">
                          <a:effectLst/>
                          <a:latin typeface="Calibri" panose="020F0502020204030204" pitchFamily="34" charset="0"/>
                          <a:ea typeface="Times New Roman" panose="02020603050405020304" pitchFamily="18" charset="0"/>
                          <a:cs typeface="Times New Roman" panose="02020603050405020304" pitchFamily="18" charset="0"/>
                        </a:rPr>
                        <a:t>Page.Line</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b="1">
                          <a:effectLst/>
                          <a:latin typeface="Calibri" panose="020F0502020204030204" pitchFamily="34" charset="0"/>
                          <a:ea typeface="Times New Roman" panose="02020603050405020304" pitchFamily="18" charset="0"/>
                          <a:cs typeface="Times New Roman" panose="02020603050405020304" pitchFamily="18" charset="0"/>
                        </a:rPr>
                        <a:t>Comment</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1200"/>
                        </a:spcAft>
                      </a:pPr>
                      <a:r>
                        <a:rPr lang="en-GB" sz="1000" b="1">
                          <a:effectLst/>
                          <a:latin typeface="Calibri" panose="020F0502020204030204" pitchFamily="34" charset="0"/>
                          <a:ea typeface="Times New Roman" panose="02020603050405020304" pitchFamily="18" charset="0"/>
                          <a:cs typeface="Times New Roman" panose="02020603050405020304" pitchFamily="18" charset="0"/>
                        </a:rPr>
                        <a:t>Proposed Change</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4812517"/>
                  </a:ext>
                </a:extLst>
              </a:tr>
              <a:tr h="0">
                <a:tc>
                  <a:txBody>
                    <a:bodyPr/>
                    <a:lstStyle/>
                    <a:p>
                      <a:pPr marL="0" marR="0" algn="ctr">
                        <a:lnSpc>
                          <a:spcPts val="1150"/>
                        </a:lnSpc>
                        <a:spcBef>
                          <a:spcPts val="0"/>
                        </a:spcBef>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Li-Hsiang Sun</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10.36.6.3</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76.19</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what is the message/IE used to send report?</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50"/>
                        </a:lnSpc>
                        <a:spcBef>
                          <a:spcPts val="0"/>
                        </a:spcBef>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add an address field in CIR report IE for initiator identity different responders to the SBP requesting device</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6902569"/>
                  </a:ext>
                </a:extLst>
              </a:tr>
            </a:tbl>
          </a:graphicData>
        </a:graphic>
      </p:graphicFrame>
      <p:sp>
        <p:nvSpPr>
          <p:cNvPr id="10" name="Rectangle 9">
            <a:extLst>
              <a:ext uri="{FF2B5EF4-FFF2-40B4-BE49-F238E27FC236}">
                <a16:creationId xmlns:a16="http://schemas.microsoft.com/office/drawing/2014/main" id="{9C24D5D4-DAC2-4379-A0A3-F2D500899CE7}"/>
              </a:ext>
            </a:extLst>
          </p:cNvPr>
          <p:cNvSpPr/>
          <p:nvPr/>
        </p:nvSpPr>
        <p:spPr>
          <a:xfrm>
            <a:off x="9192344" y="4571162"/>
            <a:ext cx="2084930" cy="276999"/>
          </a:xfrm>
          <a:prstGeom prst="rect">
            <a:avLst/>
          </a:prstGeom>
        </p:spPr>
        <p:txBody>
          <a:bodyPr wrap="none">
            <a:spAutoFit/>
          </a:bodyPr>
          <a:lstStyle/>
          <a:p>
            <a:r>
              <a:rPr lang="en-US" b="1" dirty="0">
                <a:solidFill>
                  <a:schemeClr val="tx1"/>
                </a:solidFill>
                <a:latin typeface="Arial" panose="020B0604020202020204" pitchFamily="34" charset="0"/>
              </a:rPr>
              <a:t>Responder Address Mode</a:t>
            </a:r>
            <a:endParaRPr lang="en-SG" dirty="0"/>
          </a:p>
        </p:txBody>
      </p:sp>
      <p:pic>
        <p:nvPicPr>
          <p:cNvPr id="13" name="Picture 12">
            <a:extLst>
              <a:ext uri="{FF2B5EF4-FFF2-40B4-BE49-F238E27FC236}">
                <a16:creationId xmlns:a16="http://schemas.microsoft.com/office/drawing/2014/main" id="{08FB60B8-6E7C-42B1-A969-A70981F5BFA7}"/>
              </a:ext>
            </a:extLst>
          </p:cNvPr>
          <p:cNvPicPr/>
          <p:nvPr/>
        </p:nvPicPr>
        <p:blipFill>
          <a:blip r:embed="rId2"/>
          <a:stretch>
            <a:fillRect/>
          </a:stretch>
        </p:blipFill>
        <p:spPr>
          <a:xfrm>
            <a:off x="8557626" y="4848161"/>
            <a:ext cx="3456305" cy="1599565"/>
          </a:xfrm>
          <a:prstGeom prst="rect">
            <a:avLst/>
          </a:prstGeom>
        </p:spPr>
      </p:pic>
      <p:graphicFrame>
        <p:nvGraphicFramePr>
          <p:cNvPr id="14" name="Table 13">
            <a:extLst>
              <a:ext uri="{FF2B5EF4-FFF2-40B4-BE49-F238E27FC236}">
                <a16:creationId xmlns:a16="http://schemas.microsoft.com/office/drawing/2014/main" id="{BD0BB028-8675-47ED-B9CB-B262AD073DBB}"/>
              </a:ext>
            </a:extLst>
          </p:cNvPr>
          <p:cNvGraphicFramePr>
            <a:graphicFrameLocks noGrp="1"/>
          </p:cNvGraphicFramePr>
          <p:nvPr>
            <p:extLst>
              <p:ext uri="{D42A27DB-BD31-4B8C-83A1-F6EECF244321}">
                <p14:modId xmlns:p14="http://schemas.microsoft.com/office/powerpoint/2010/main" val="2016324973"/>
              </p:ext>
            </p:extLst>
          </p:nvPr>
        </p:nvGraphicFramePr>
        <p:xfrm>
          <a:off x="182440" y="2744118"/>
          <a:ext cx="5401760" cy="1044922"/>
        </p:xfrm>
        <a:graphic>
          <a:graphicData uri="http://schemas.openxmlformats.org/drawingml/2006/table">
            <a:tbl>
              <a:tblPr firstRow="1" firstCol="1" bandRow="1"/>
              <a:tblGrid>
                <a:gridCol w="1134914">
                  <a:extLst>
                    <a:ext uri="{9D8B030D-6E8A-4147-A177-3AD203B41FA5}">
                      <a16:colId xmlns:a16="http://schemas.microsoft.com/office/drawing/2014/main" val="14051235"/>
                    </a:ext>
                  </a:extLst>
                </a:gridCol>
                <a:gridCol w="1021422">
                  <a:extLst>
                    <a:ext uri="{9D8B030D-6E8A-4147-A177-3AD203B41FA5}">
                      <a16:colId xmlns:a16="http://schemas.microsoft.com/office/drawing/2014/main" val="231813023"/>
                    </a:ext>
                  </a:extLst>
                </a:gridCol>
                <a:gridCol w="1134914">
                  <a:extLst>
                    <a:ext uri="{9D8B030D-6E8A-4147-A177-3AD203B41FA5}">
                      <a16:colId xmlns:a16="http://schemas.microsoft.com/office/drawing/2014/main" val="1144477826"/>
                    </a:ext>
                  </a:extLst>
                </a:gridCol>
                <a:gridCol w="1182150">
                  <a:extLst>
                    <a:ext uri="{9D8B030D-6E8A-4147-A177-3AD203B41FA5}">
                      <a16:colId xmlns:a16="http://schemas.microsoft.com/office/drawing/2014/main" val="3707928925"/>
                    </a:ext>
                  </a:extLst>
                </a:gridCol>
                <a:gridCol w="928360">
                  <a:extLst>
                    <a:ext uri="{9D8B030D-6E8A-4147-A177-3AD203B41FA5}">
                      <a16:colId xmlns:a16="http://schemas.microsoft.com/office/drawing/2014/main" val="3003298592"/>
                    </a:ext>
                  </a:extLst>
                </a:gridCol>
              </a:tblGrid>
              <a:tr h="32811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3-7</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Octets:1 </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0/2/8</a:t>
                      </a:r>
                      <a:endParaRPr lang="en-SG" sz="1200" b="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21123"/>
                  </a:ext>
                </a:extLst>
              </a:tr>
              <a:tr h="716806">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 Mode</a:t>
                      </a:r>
                      <a:endParaRPr lang="en-SG" sz="1200" b="1"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First Report Fragment</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Remaining Report Fragments</a:t>
                      </a:r>
                      <a:endParaRPr kumimoji="0" lang="en-SG" sz="1200" b="1" i="0" u="none" strike="noStrike" kern="1200" cap="none" spc="0" normalizeH="0" baseline="0" noProof="0" dirty="0">
                        <a:ln>
                          <a:noFill/>
                        </a:ln>
                        <a:solidFill>
                          <a:schemeClr val="tx1"/>
                        </a:solidFill>
                        <a:effectLst/>
                        <a:uLnTx/>
                        <a:uFillTx/>
                        <a:latin typeface="Times New Roman" panose="02020603050405020304" pitchFamily="18" charset="0"/>
                        <a:ea typeface="Malgun Gothic" panose="020B0503020000020004" pitchFamily="34" charset="-127"/>
                        <a:cs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Measurement ID</a:t>
                      </a:r>
                      <a:endParaRPr lang="en-SG" sz="1200" b="1"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Responder Address</a:t>
                      </a:r>
                      <a:endParaRPr lang="en-SG" sz="1200" b="1"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5324104"/>
                  </a:ext>
                </a:extLst>
              </a:tr>
            </a:tbl>
          </a:graphicData>
        </a:graphic>
      </p:graphicFrame>
    </p:spTree>
    <p:extLst>
      <p:ext uri="{BB962C8B-B14F-4D97-AF65-F5344CB8AC3E}">
        <p14:creationId xmlns:p14="http://schemas.microsoft.com/office/powerpoint/2010/main" val="1211789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111231</TotalTime>
  <Words>1329</Words>
  <Application>Microsoft Office PowerPoint</Application>
  <PresentationFormat>Widescreen</PresentationFormat>
  <Paragraphs>240</Paragraphs>
  <Slides>13</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13</vt:i4>
      </vt:variant>
    </vt:vector>
  </HeadingPairs>
  <TitlesOfParts>
    <vt:vector size="25" baseType="lpstr">
      <vt:lpstr>Arial Unicode MS</vt:lpstr>
      <vt:lpstr>굴림</vt:lpstr>
      <vt:lpstr>Malgun Gothic</vt:lpstr>
      <vt:lpstr>Microsoft YaHei</vt:lpstr>
      <vt:lpstr>MS PGothic</vt:lpstr>
      <vt:lpstr>MS PGothic</vt:lpstr>
      <vt:lpstr>SimSun</vt:lpstr>
      <vt:lpstr>Arial</vt:lpstr>
      <vt:lpstr>Calibri</vt:lpstr>
      <vt:lpstr>Times New Roman</vt:lpstr>
      <vt:lpstr>Wingdings</vt:lpstr>
      <vt:lpstr>Office Theme</vt:lpstr>
      <vt:lpstr>PowerPoint Presentation</vt:lpstr>
      <vt:lpstr>PowerPoint Presentation</vt:lpstr>
      <vt:lpstr>CIR Report IE (D0 + 23/496r1)</vt:lpstr>
      <vt:lpstr>SBP Reporting</vt:lpstr>
      <vt:lpstr>PHY payload lengths and IE lengths</vt:lpstr>
      <vt:lpstr>Proposed CIR Report IE</vt:lpstr>
      <vt:lpstr>Report Identity Control field (1/3)</vt:lpstr>
      <vt:lpstr>Report Identity Control field (2/3)</vt:lpstr>
      <vt:lpstr>Report Identity Control field (3/3)</vt:lpstr>
      <vt:lpstr>Report Parameters Control field</vt:lpstr>
      <vt:lpstr>Receive Report(s) field</vt:lpstr>
      <vt:lpstr>An example</vt:lpstr>
      <vt:lpstr>Summary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469</cp:revision>
  <cp:lastPrinted>2000-03-07T00:55:37Z</cp:lastPrinted>
  <dcterms:created xsi:type="dcterms:W3CDTF">2016-01-17T22:48:36Z</dcterms:created>
  <dcterms:modified xsi:type="dcterms:W3CDTF">2023-11-10T03:42:18Z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(3)8BKp8wTnEfnLvJWAjqaEBCVphF+N/WEHSmB9Fi6Uo484zXVZioDP1Wc4bM+yW1OzNh9zers/
CPqnauv9skip6ZujepOy6RIiZtGGG3nukP+wlBzju/MkGdfKdCEKTA9EV0qDmXI1papC0KUW
U+/jIHm2NF/T45QRrjdwm9tCO7OyBj5qSPAMvIONPcHy81yH0Axg8oZ6AGlk0s3oA9LD+ZkB
fhhcRWHXB+Nhm34IIG</vt:lpwstr>
  </property>
  <property fmtid="{D5CDD505-2E9C-101B-9397-08002B2CF9AE}" pid="3" name="_2015_ms_pID_7253431">
    <vt:lpwstr>+E7pPZuicZAWfA/7UT9/84EOFo58b2OHqRKnhwXVUL7KD7vCyFnXGb
V6beOrmyGJX73Wd5kyAWCHgT0dH+rUxJO+UHJI12CmavVtmMbfbUtgbtHcOdOifNtcBPP2qo
T0M/7ygGEnm0hwzirU/cMOSwEqpivveD1J219w8hoxqqDmY101uhmVt/wVAvOxTxiMaNZOXJ
hG1RoLDBdYzP2hgU/Y638yXsNFbNXJ/QzZ/l</vt:lpwstr>
  </property>
  <property fmtid="{D5CDD505-2E9C-101B-9397-08002B2CF9AE}" pid="4" name="_2015_ms_pID_7253432">
    <vt:lpwstr>ng==</vt:lpwstr>
  </property>
</Properties>
</file>