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0" r:id="rId3"/>
    <p:sldMasterId id="2147483694" r:id="rId4"/>
    <p:sldMasterId id="2147483697" r:id="rId5"/>
  </p:sldMasterIdLst>
  <p:notesMasterIdLst>
    <p:notesMasterId r:id="rId111"/>
  </p:notesMasterIdLst>
  <p:sldIdLst>
    <p:sldId id="257" r:id="rId6"/>
    <p:sldId id="258" r:id="rId7"/>
    <p:sldId id="290" r:id="rId8"/>
    <p:sldId id="5858" r:id="rId9"/>
    <p:sldId id="298" r:id="rId10"/>
    <p:sldId id="5859" r:id="rId11"/>
    <p:sldId id="5775" r:id="rId12"/>
    <p:sldId id="5776" r:id="rId13"/>
    <p:sldId id="5769" r:id="rId14"/>
    <p:sldId id="5772" r:id="rId15"/>
    <p:sldId id="5794" r:id="rId16"/>
    <p:sldId id="273" r:id="rId17"/>
    <p:sldId id="308" r:id="rId18"/>
    <p:sldId id="297" r:id="rId19"/>
    <p:sldId id="5795" r:id="rId20"/>
    <p:sldId id="300" r:id="rId21"/>
    <p:sldId id="5796" r:id="rId22"/>
    <p:sldId id="5860" r:id="rId23"/>
    <p:sldId id="5862" r:id="rId24"/>
    <p:sldId id="5861" r:id="rId25"/>
    <p:sldId id="303" r:id="rId26"/>
    <p:sldId id="301" r:id="rId27"/>
    <p:sldId id="304" r:id="rId28"/>
    <p:sldId id="302" r:id="rId29"/>
    <p:sldId id="305" r:id="rId30"/>
    <p:sldId id="5787" r:id="rId31"/>
    <p:sldId id="5770" r:id="rId32"/>
    <p:sldId id="5777" r:id="rId33"/>
    <p:sldId id="5781" r:id="rId34"/>
    <p:sldId id="5779" r:id="rId35"/>
    <p:sldId id="5780" r:id="rId36"/>
    <p:sldId id="5782" r:id="rId37"/>
    <p:sldId id="5783" r:id="rId38"/>
    <p:sldId id="5784" r:id="rId39"/>
    <p:sldId id="5785" r:id="rId40"/>
    <p:sldId id="5786" r:id="rId41"/>
    <p:sldId id="5788" r:id="rId42"/>
    <p:sldId id="5791" r:id="rId43"/>
    <p:sldId id="5821" r:id="rId44"/>
    <p:sldId id="5822" r:id="rId45"/>
    <p:sldId id="5789" r:id="rId46"/>
    <p:sldId id="5790" r:id="rId47"/>
    <p:sldId id="299" r:id="rId48"/>
    <p:sldId id="5824" r:id="rId49"/>
    <p:sldId id="5825" r:id="rId50"/>
    <p:sldId id="5826" r:id="rId51"/>
    <p:sldId id="5827" r:id="rId52"/>
    <p:sldId id="5828" r:id="rId53"/>
    <p:sldId id="5829" r:id="rId54"/>
    <p:sldId id="5830" r:id="rId55"/>
    <p:sldId id="5831" r:id="rId56"/>
    <p:sldId id="5832" r:id="rId57"/>
    <p:sldId id="5833" r:id="rId58"/>
    <p:sldId id="5834" r:id="rId59"/>
    <p:sldId id="5835" r:id="rId60"/>
    <p:sldId id="5836" r:id="rId61"/>
    <p:sldId id="5837" r:id="rId62"/>
    <p:sldId id="5838" r:id="rId63"/>
    <p:sldId id="5839" r:id="rId64"/>
    <p:sldId id="5840" r:id="rId65"/>
    <p:sldId id="5841" r:id="rId66"/>
    <p:sldId id="5842" r:id="rId67"/>
    <p:sldId id="5843" r:id="rId68"/>
    <p:sldId id="5844" r:id="rId69"/>
    <p:sldId id="5845" r:id="rId70"/>
    <p:sldId id="5846" r:id="rId71"/>
    <p:sldId id="5847" r:id="rId72"/>
    <p:sldId id="5823" r:id="rId73"/>
    <p:sldId id="5852" r:id="rId74"/>
    <p:sldId id="5853" r:id="rId75"/>
    <p:sldId id="5854" r:id="rId76"/>
    <p:sldId id="5855" r:id="rId77"/>
    <p:sldId id="5848" r:id="rId78"/>
    <p:sldId id="5849" r:id="rId79"/>
    <p:sldId id="5850" r:id="rId80"/>
    <p:sldId id="5851" r:id="rId81"/>
    <p:sldId id="5797" r:id="rId82"/>
    <p:sldId id="5798" r:id="rId83"/>
    <p:sldId id="5799" r:id="rId84"/>
    <p:sldId id="5800" r:id="rId85"/>
    <p:sldId id="259" r:id="rId86"/>
    <p:sldId id="260" r:id="rId87"/>
    <p:sldId id="261" r:id="rId88"/>
    <p:sldId id="262" r:id="rId89"/>
    <p:sldId id="263" r:id="rId90"/>
    <p:sldId id="264" r:id="rId91"/>
    <p:sldId id="265" r:id="rId92"/>
    <p:sldId id="266" r:id="rId93"/>
    <p:sldId id="267" r:id="rId94"/>
    <p:sldId id="268" r:id="rId95"/>
    <p:sldId id="269" r:id="rId96"/>
    <p:sldId id="270" r:id="rId97"/>
    <p:sldId id="271" r:id="rId98"/>
    <p:sldId id="5801" r:id="rId99"/>
    <p:sldId id="5802" r:id="rId100"/>
    <p:sldId id="274" r:id="rId101"/>
    <p:sldId id="275" r:id="rId102"/>
    <p:sldId id="276" r:id="rId103"/>
    <p:sldId id="277" r:id="rId104"/>
    <p:sldId id="278" r:id="rId105"/>
    <p:sldId id="279" r:id="rId106"/>
    <p:sldId id="280" r:id="rId107"/>
    <p:sldId id="281" r:id="rId108"/>
    <p:sldId id="5856" r:id="rId109"/>
    <p:sldId id="5857" r:id="rId1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21" autoAdjust="0"/>
    <p:restoredTop sz="94660"/>
  </p:normalViewPr>
  <p:slideViewPr>
    <p:cSldViewPr snapToGrid="0">
      <p:cViewPr varScale="1">
        <p:scale>
          <a:sx n="61" d="100"/>
          <a:sy n="61" d="100"/>
        </p:scale>
        <p:origin x="1206" y="14"/>
      </p:cViewPr>
      <p:guideLst/>
    </p:cSldViewPr>
  </p:slideViewPr>
  <p:notesTextViewPr>
    <p:cViewPr>
      <p:scale>
        <a:sx n="1" d="1"/>
        <a:sy n="1" d="1"/>
      </p:scale>
      <p:origin x="0" y="0"/>
    </p:cViewPr>
  </p:notesTextViewPr>
  <p:sorterViewPr>
    <p:cViewPr varScale="1">
      <p:scale>
        <a:sx n="100" d="100"/>
        <a:sy n="100" d="100"/>
      </p:scale>
      <p:origin x="0" y="-58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B2DBA-B404-410A-BD4D-2CA67667988E}"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B8360-D31D-4E09-BE33-708BC9834EB4}" type="slidenum">
              <a:rPr kumimoji="1" lang="ja-JP" altLang="en-US" smtClean="0"/>
              <a:t>‹#›</a:t>
            </a:fld>
            <a:endParaRPr kumimoji="1" lang="ja-JP" altLang="en-US"/>
          </a:p>
        </p:txBody>
      </p:sp>
    </p:spTree>
    <p:extLst>
      <p:ext uri="{BB962C8B-B14F-4D97-AF65-F5344CB8AC3E}">
        <p14:creationId xmlns:p14="http://schemas.microsoft.com/office/powerpoint/2010/main" val="1950166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11</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rPr>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Ryuji Kohno(YNU/CWC </a:t>
            </a:r>
            <a:r>
              <a:rPr kumimoji="0" lang="en-US" altLang="ja-JP" sz="1200" b="0" i="0" u="none" strike="noStrike" kern="0" cap="none" spc="0" normalizeH="0" baseline="0" noProof="0" dirty="0" err="1">
                <a:ln>
                  <a:noFill/>
                </a:ln>
                <a:solidFill>
                  <a:srgbClr val="000000"/>
                </a:solidFill>
                <a:effectLst/>
                <a:uLnTx/>
                <a:uFillTx/>
                <a:latin typeface="Times New Roman"/>
                <a:cs typeface="Times New Roman"/>
                <a:sym typeface="Times New Roman"/>
              </a:rPr>
              <a:t>UofOulu</a:t>
            </a:r>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スライド番号プレースホルダー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D6D2E3F-5094-4468-9CC9-C689E0F636B7}" type="slidenum">
              <a:rPr kumimoji="1" lang="ja-JP"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1" lang="ja-JP" alt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86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06542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45226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6116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D47F7B-EC8D-4028-92E0-030291F30576}"/>
              </a:ext>
            </a:extLst>
          </p:cNvPr>
          <p:cNvSpPr>
            <a:spLocks noGrp="1"/>
          </p:cNvSpPr>
          <p:nvPr>
            <p:ph type="title"/>
          </p:nvPr>
        </p:nvSpPr>
        <p:spPr>
          <a:xfrm>
            <a:off x="685800" y="685799"/>
            <a:ext cx="7772400" cy="731520"/>
          </a:xfrm>
        </p:spPr>
        <p:txBody>
          <a:bodyPr lIns="0" tIns="0" rIns="0" bIns="0"/>
          <a:lstStyle/>
          <a:p>
            <a:r>
              <a:rPr lang="en-US" dirty="0"/>
              <a:t>Click to edit Master title style</a:t>
            </a:r>
          </a:p>
        </p:txBody>
      </p:sp>
      <p:sp>
        <p:nvSpPr>
          <p:cNvPr id="7" name="Date Placeholder 6">
            <a:extLst>
              <a:ext uri="{FF2B5EF4-FFF2-40B4-BE49-F238E27FC236}">
                <a16:creationId xmlns:a16="http://schemas.microsoft.com/office/drawing/2014/main" id="{2FFB7F70-CD6E-41B9-BC6F-7981E3AE73F8}"/>
              </a:ext>
            </a:extLst>
          </p:cNvPr>
          <p:cNvSpPr>
            <a:spLocks noGrp="1"/>
          </p:cNvSpPr>
          <p:nvPr>
            <p:ph type="dt" idx="10"/>
          </p:nvPr>
        </p:nvSpPr>
        <p:spPr/>
        <p:txBody>
          <a:bodyPr/>
          <a:lstStyle/>
          <a:p>
            <a:r>
              <a:rPr lang="en-US" altLang="ja-JP"/>
              <a:t>January 2024</a:t>
            </a:r>
            <a:endParaRPr lang="en-US" altLang="ja-JP" dirty="0"/>
          </a:p>
        </p:txBody>
      </p:sp>
      <p:sp>
        <p:nvSpPr>
          <p:cNvPr id="8" name="Footer Placeholder 7">
            <a:extLst>
              <a:ext uri="{FF2B5EF4-FFF2-40B4-BE49-F238E27FC236}">
                <a16:creationId xmlns:a16="http://schemas.microsoft.com/office/drawing/2014/main" id="{90DAEF3D-3907-4271-8E8D-81AEAA4761C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9" name="Slide Number Placeholder 8">
            <a:extLst>
              <a:ext uri="{FF2B5EF4-FFF2-40B4-BE49-F238E27FC236}">
                <a16:creationId xmlns:a16="http://schemas.microsoft.com/office/drawing/2014/main" id="{03437DD0-8ABB-4C04-8AC4-48674B5415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11" name="Content Placeholder 10">
            <a:extLst>
              <a:ext uri="{FF2B5EF4-FFF2-40B4-BE49-F238E27FC236}">
                <a16:creationId xmlns:a16="http://schemas.microsoft.com/office/drawing/2014/main" id="{1CCD3CA8-6078-480D-881A-6D3946ECD2E6}"/>
              </a:ext>
            </a:extLst>
          </p:cNvPr>
          <p:cNvSpPr>
            <a:spLocks noGrp="1"/>
          </p:cNvSpPr>
          <p:nvPr>
            <p:ph sz="quarter" idx="13"/>
          </p:nvPr>
        </p:nvSpPr>
        <p:spPr>
          <a:xfrm>
            <a:off x="685799" y="1509393"/>
            <a:ext cx="7772401" cy="4966021"/>
          </a:xfrm>
        </p:spPr>
        <p:txBody>
          <a:bodyPr lIns="0" tIns="0" rIns="0" bIns="0"/>
          <a:lstStyle>
            <a:lvl1pPr marL="368300" indent="-365760">
              <a:buFont typeface="Arial" panose="020B0604020202020204" pitchFamily="34" charset="0"/>
              <a:buChar char="•"/>
              <a:defRPr sz="2400">
                <a:latin typeface="+mn-lt"/>
              </a:defRPr>
            </a:lvl1pPr>
            <a:lvl2pPr marL="731520" indent="-365760">
              <a:defRPr sz="2000">
                <a:latin typeface="+mn-lt"/>
              </a:defRPr>
            </a:lvl2pPr>
            <a:lvl3pPr marL="1097280" indent="-365760">
              <a:defRPr sz="2000">
                <a:latin typeface="+mn-lt"/>
              </a:defRPr>
            </a:lvl3pPr>
            <a:lvl4pPr marL="1463040" indent="-365760">
              <a:defRPr sz="2000">
                <a:latin typeface="+mn-lt"/>
              </a:defRPr>
            </a:lvl4pPr>
            <a:lvl5pPr marL="1828800" indent="-365760">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04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99B442C3-369B-472A-8736-6F17DBAC9BF0}"/>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10839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17590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063989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46033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6" name="Holder 6"/>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381628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13000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54863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January 2024</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62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 name="Date Placeholder 1">
            <a:extLst>
              <a:ext uri="{FF2B5EF4-FFF2-40B4-BE49-F238E27FC236}">
                <a16:creationId xmlns:a16="http://schemas.microsoft.com/office/drawing/2014/main" id="{0C19062F-3F87-4D1B-9BEE-E95BD1E31849}"/>
              </a:ext>
            </a:extLst>
          </p:cNvPr>
          <p:cNvSpPr>
            <a:spLocks noGrp="1"/>
          </p:cNvSpPr>
          <p:nvPr>
            <p:ph type="dt" idx="10"/>
          </p:nvPr>
        </p:nvSpPr>
        <p:spPr/>
        <p:txBody>
          <a:bodyPr/>
          <a:lstStyle/>
          <a:p>
            <a:r>
              <a:rPr lang="en-US" altLang="ja-JP"/>
              <a:t>January 2024</a:t>
            </a:r>
            <a:endParaRPr lang="en-US" dirty="0"/>
          </a:p>
        </p:txBody>
      </p:sp>
      <p:sp>
        <p:nvSpPr>
          <p:cNvPr id="3" name="Footer Placeholder 2">
            <a:extLst>
              <a:ext uri="{FF2B5EF4-FFF2-40B4-BE49-F238E27FC236}">
                <a16:creationId xmlns:a16="http://schemas.microsoft.com/office/drawing/2014/main" id="{AE8A25FF-3A67-43CD-94BE-B59BADC2FFB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Slide Number Placeholder 3">
            <a:extLst>
              <a:ext uri="{FF2B5EF4-FFF2-40B4-BE49-F238E27FC236}">
                <a16:creationId xmlns:a16="http://schemas.microsoft.com/office/drawing/2014/main" id="{CA3FD602-C1A9-4819-A95C-543BE6BFB4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84213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dirty="0"/>
          </a:p>
        </p:txBody>
      </p:sp>
    </p:spTree>
    <p:extLst>
      <p:ext uri="{BB962C8B-B14F-4D97-AF65-F5344CB8AC3E}">
        <p14:creationId xmlns:p14="http://schemas.microsoft.com/office/powerpoint/2010/main" val="38876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6" name="Date Placeholder 25">
            <a:extLst>
              <a:ext uri="{FF2B5EF4-FFF2-40B4-BE49-F238E27FC236}">
                <a16:creationId xmlns:a16="http://schemas.microsoft.com/office/drawing/2014/main" id="{ACE57712-74BA-477D-B6AA-67833CD2C451}"/>
              </a:ext>
            </a:extLst>
          </p:cNvPr>
          <p:cNvSpPr>
            <a:spLocks noGrp="1"/>
          </p:cNvSpPr>
          <p:nvPr>
            <p:ph type="dt" idx="10"/>
          </p:nvPr>
        </p:nvSpPr>
        <p:spPr/>
        <p:txBody>
          <a:bodyPr/>
          <a:lstStyle/>
          <a:p>
            <a:r>
              <a:rPr lang="en-US" altLang="ja-JP"/>
              <a:t>January 2024</a:t>
            </a:r>
            <a:endParaRPr lang="en-US" altLang="ja-JP" dirty="0"/>
          </a:p>
        </p:txBody>
      </p:sp>
      <p:sp>
        <p:nvSpPr>
          <p:cNvPr id="27" name="Footer Placeholder 26">
            <a:extLst>
              <a:ext uri="{FF2B5EF4-FFF2-40B4-BE49-F238E27FC236}">
                <a16:creationId xmlns:a16="http://schemas.microsoft.com/office/drawing/2014/main" id="{798EF3B9-4DC4-4EDD-8EFC-121567B1F55E}"/>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28" name="Slide Number Placeholder 27">
            <a:extLst>
              <a:ext uri="{FF2B5EF4-FFF2-40B4-BE49-F238E27FC236}">
                <a16:creationId xmlns:a16="http://schemas.microsoft.com/office/drawing/2014/main" id="{D67DED76-F3D8-48FB-BA5B-36A652984F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04966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January 2024</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438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 name="Date Placeholder 1">
            <a:extLst>
              <a:ext uri="{FF2B5EF4-FFF2-40B4-BE49-F238E27FC236}">
                <a16:creationId xmlns:a16="http://schemas.microsoft.com/office/drawing/2014/main" id="{0C19062F-3F87-4D1B-9BEE-E95BD1E31849}"/>
              </a:ext>
            </a:extLst>
          </p:cNvPr>
          <p:cNvSpPr>
            <a:spLocks noGrp="1"/>
          </p:cNvSpPr>
          <p:nvPr>
            <p:ph type="dt" idx="10"/>
          </p:nvPr>
        </p:nvSpPr>
        <p:spPr/>
        <p:txBody>
          <a:bodyPr/>
          <a:lstStyle/>
          <a:p>
            <a:r>
              <a:rPr lang="en-US" altLang="ja-JP"/>
              <a:t>January 2024</a:t>
            </a:r>
            <a:endParaRPr lang="en-US" dirty="0"/>
          </a:p>
        </p:txBody>
      </p:sp>
      <p:sp>
        <p:nvSpPr>
          <p:cNvPr id="3" name="Footer Placeholder 2">
            <a:extLst>
              <a:ext uri="{FF2B5EF4-FFF2-40B4-BE49-F238E27FC236}">
                <a16:creationId xmlns:a16="http://schemas.microsoft.com/office/drawing/2014/main" id="{AE8A25FF-3A67-43CD-94BE-B59BADC2FFB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Slide Number Placeholder 3">
            <a:extLst>
              <a:ext uri="{FF2B5EF4-FFF2-40B4-BE49-F238E27FC236}">
                <a16:creationId xmlns:a16="http://schemas.microsoft.com/office/drawing/2014/main" id="{CA3FD602-C1A9-4819-A95C-543BE6BFB4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130807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4540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24" name="Google Shape;24;p2"/>
          <p:cNvSpPr txBox="1">
            <a:spLocks noGrp="1"/>
          </p:cNvSpPr>
          <p:nvPr>
            <p:ph type="ftr" idx="11"/>
          </p:nvPr>
        </p:nvSpPr>
        <p:spPr>
          <a:xfrm>
            <a:off x="5486400" y="63992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012246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123756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23597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410556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684315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208563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48148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34876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E09EBAC0-ACD5-47DB-9053-11BEF036582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9101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59913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D7CCD6AB-B866-4614-8031-E82260AD0BDF}"/>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0023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B5ADBB5-07C9-436F-968B-2B7F9C55DF9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5071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0" name="Google Shape;16;p1">
            <a:extLst>
              <a:ext uri="{FF2B5EF4-FFF2-40B4-BE49-F238E27FC236}">
                <a16:creationId xmlns:a16="http://schemas.microsoft.com/office/drawing/2014/main" id="{02000D0A-4701-401E-ADDC-7CBBF09A57E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98218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AF5A37EC-294C-4F06-8193-89A9EDBA02C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817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82AC746-03B3-4377-8AA8-336EB896BA2A}"/>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4547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B92E31D5-C0E1-4B8A-9F2D-E396696A663B}"/>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871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5.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731520"/>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493518"/>
            <a:ext cx="7772400" cy="4602481"/>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 name="Google Shape;16;p1"/>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1</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
        <p:nvSpPr>
          <p:cNvPr id="11" name="Google Shape;35;p4">
            <a:extLst>
              <a:ext uri="{FF2B5EF4-FFF2-40B4-BE49-F238E27FC236}">
                <a16:creationId xmlns:a16="http://schemas.microsoft.com/office/drawing/2014/main" id="{8C3C5454-E6B7-44DD-A499-381C916D8184}"/>
              </a:ext>
            </a:extLst>
          </p:cNvPr>
          <p:cNvSpPr txBox="1">
            <a:spLocks noGrp="1"/>
          </p:cNvSpPr>
          <p:nvPr>
            <p:ph type="dt" idx="2"/>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Tree>
    <p:extLst>
      <p:ext uri="{BB962C8B-B14F-4D97-AF65-F5344CB8AC3E}">
        <p14:creationId xmlns:p14="http://schemas.microsoft.com/office/powerpoint/2010/main" val="77429954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 name="Holder 2"/>
          <p:cNvSpPr>
            <a:spLocks noGrp="1"/>
          </p:cNvSpPr>
          <p:nvPr>
            <p:ph type="title"/>
          </p:nvPr>
        </p:nvSpPr>
        <p:spPr>
          <a:xfrm>
            <a:off x="387211" y="2584710"/>
            <a:ext cx="8369576" cy="636269"/>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521111" y="1338888"/>
            <a:ext cx="8088630" cy="289052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5203563" y="6473210"/>
            <a:ext cx="3701796" cy="379983"/>
          </a:xfrm>
          <a:prstGeom prst="rect">
            <a:avLst/>
          </a:prstGeom>
        </p:spPr>
        <p:txBody>
          <a:bodyPr wrap="square" lIns="0" tIns="0" rIns="0" bIns="0">
            <a:spAutoFit/>
          </a:bodyPr>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5" name="Holder 5"/>
          <p:cNvSpPr>
            <a:spLocks noGrp="1"/>
          </p:cNvSpPr>
          <p:nvPr>
            <p:ph type="dt" sz="half" idx="6"/>
          </p:nvPr>
        </p:nvSpPr>
        <p:spPr>
          <a:xfrm>
            <a:off x="569191" y="6474099"/>
            <a:ext cx="815340" cy="19621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25"/>
              </a:lnSpc>
            </a:pPr>
            <a:r>
              <a:rPr lang="en-US" altLang="ja-JP" spc="-10"/>
              <a:t>January 2024</a:t>
            </a:r>
            <a:endParaRPr spc="-10" dirty="0"/>
          </a:p>
        </p:txBody>
      </p:sp>
      <p:sp>
        <p:nvSpPr>
          <p:cNvPr id="6" name="Holder 6"/>
          <p:cNvSpPr>
            <a:spLocks noGrp="1"/>
          </p:cNvSpPr>
          <p:nvPr>
            <p:ph type="sldNum" sz="quarter" idx="7"/>
          </p:nvPr>
        </p:nvSpPr>
        <p:spPr>
          <a:xfrm>
            <a:off x="4378824" y="6473210"/>
            <a:ext cx="493395" cy="19710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626745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16" name="Google Shape;16;p1"/>
          <p:cNvSpPr txBox="1">
            <a:spLocks noGrp="1"/>
          </p:cNvSpPr>
          <p:nvPr>
            <p:ph type="ftr" idx="11"/>
          </p:nvPr>
        </p:nvSpPr>
        <p:spPr>
          <a:xfrm>
            <a:off x="4996543" y="6475414"/>
            <a:ext cx="3973285" cy="28460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P802.15-22-0639-03-6a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060415480"/>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sp>
        <p:nvSpPr>
          <p:cNvPr id="16" name="Google Shape;16;p1"/>
          <p:cNvSpPr txBox="1">
            <a:spLocks noGrp="1"/>
          </p:cNvSpPr>
          <p:nvPr>
            <p:ph type="ftr" idx="11"/>
          </p:nvPr>
        </p:nvSpPr>
        <p:spPr>
          <a:xfrm>
            <a:off x="4996543" y="6475414"/>
            <a:ext cx="3973285" cy="28460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P802.15-23-0408-01-006a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623471507"/>
      </p:ext>
    </p:extLst>
  </p:cSld>
  <p:clrMap bg1="lt1" tx1="dk1" bg2="dk2" tx2="lt2" accent1="accent1" accent2="accent2" accent3="accent3" accent4="accent4" accent5="accent5" accent6="accent6" hlink="hlink" folHlink="folHlink"/>
  <p:sldLayoutIdLst>
    <p:sldLayoutId id="2147483695" r:id="rId1"/>
    <p:sldLayoutId id="2147483696" r:id="rId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46926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16" name="Google Shape;16;p1"/>
          <p:cNvSpPr txBox="1">
            <a:spLocks noGrp="1"/>
          </p:cNvSpPr>
          <p:nvPr>
            <p:ph type="ftr" idx="11"/>
          </p:nvPr>
        </p:nvSpPr>
        <p:spPr>
          <a:xfrm>
            <a:off x="5486400" y="63992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P802.15-23-0387-00-006a</a:t>
            </a: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804260800"/>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bayashi-takumi@yrp-iai.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wowbk@kpst.co.kr" TargetMode="External"/><Relationship Id="rId4" Type="http://schemas.openxmlformats.org/officeDocument/2006/relationships/hyperlink" Target="mailto:Marco.Hernandez@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image" Target="../media/image6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1.x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8.sv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8.svg"/></Relationships>
</file>

<file path=ppt/slides/_rels/slide5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 Id="rId5" Type="http://schemas.openxmlformats.org/officeDocument/2006/relationships/image" Target="../media/image26.svg"/><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mailto:ohno@yrp-iai.jp"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hyperlink" Target="mailto:Ryuji.Kohno@oulu.fi" TargetMode="External"/><Relationship Id="rId5" Type="http://schemas.openxmlformats.org/officeDocument/2006/relationships/hyperlink" Target="mailto:kohno@ynu.ac.jp" TargetMode="External"/><Relationship Id="rId4" Type="http://schemas.openxmlformats.org/officeDocument/2006/relationships/hyperlink" Target="mailto:ogawa-shunya-md@ynu.jp"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9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57.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6" name="Date Placeholder 3">
            <a:extLst>
              <a:ext uri="{FF2B5EF4-FFF2-40B4-BE49-F238E27FC236}">
                <a16:creationId xmlns:a16="http://schemas.microsoft.com/office/drawing/2014/main" id="{A0528065-C4BE-4D87-BAF1-21248446F671}"/>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7" name="Footer Placeholder 5">
            <a:extLst>
              <a:ext uri="{FF2B5EF4-FFF2-40B4-BE49-F238E27FC236}">
                <a16:creationId xmlns:a16="http://schemas.microsoft.com/office/drawing/2014/main" id="{81A41B47-C67D-4527-8DA4-18169A8E448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21266" y="430990"/>
            <a:ext cx="9144000" cy="586581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2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tab pos="2955925" algn="l"/>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Basic Consensus in MAC and PHY of Revision of IEEE802.15.6-2012(IEEE802.15.6ma)</a:t>
            </a: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altLang="ja-JP"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January 13</a:t>
            </a:r>
            <a:r>
              <a:rPr kumimoji="0" lang="en-US" altLang="ja-JP" sz="1600" b="1"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th</a:t>
            </a:r>
            <a:r>
              <a:rPr kumimoji="0" lang="en-US" altLang="ja-JP"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2024</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Ryuji Kohno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Anzai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Kento Takebayashi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Jussi</a:t>
            </a:r>
            <a:r>
              <a:rPr lang="en-US" sz="1600" kern="0" dirty="0">
                <a:solidFill>
                  <a:srgbClr val="000000"/>
                </a:solidFill>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Happola</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endParaRPr kumimoji="0" sz="1400" b="0" i="0" u="none" strike="noStrike" kern="0" cap="none" spc="0" normalizeH="0" baseline="30000" noProof="0" dirty="0">
              <a:ln>
                <a:noFill/>
              </a:ln>
              <a:solidFill>
                <a:srgbClr val="000000"/>
              </a:solidFill>
              <a:effectLst/>
              <a:uLnTx/>
              <a:uFillTx/>
              <a:latin typeface="Arial"/>
              <a:cs typeface="Arial"/>
              <a:sym typeface="Arial"/>
            </a:endParaRPr>
          </a:p>
          <a:p>
            <a:pPr lvl="0" defTabSz="914400">
              <a:lnSpc>
                <a:spcPts val="1700"/>
              </a:lnSpc>
              <a:buClr>
                <a:srgbClr val="000000"/>
              </a:buCl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Yokosuka Research Park International Alliance Institute (YRP-IAI),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Yokohama National University (YNU),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Centre for Wireless Communications(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CWC), University of Oulu, Finland,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Nagoya Institute of Technology, </a:t>
            </a:r>
            <a:r>
              <a:rPr lang="en-US" sz="1600" kern="0" baseline="30000" dirty="0">
                <a:solidFill>
                  <a:srgbClr val="000000"/>
                </a:solidFill>
                <a:latin typeface="Times New Roman"/>
                <a:ea typeface="Times New Roman"/>
                <a:cs typeface="Times New Roman"/>
                <a:sym typeface="Times New Roman"/>
              </a:rPr>
              <a:t>5</a:t>
            </a:r>
            <a:r>
              <a:rPr lang="en-US" sz="1600" kern="0" dirty="0">
                <a:solidFill>
                  <a:srgbClr val="000000"/>
                </a:solidFill>
                <a:latin typeface="Times New Roman"/>
                <a:ea typeface="Times New Roman"/>
                <a:cs typeface="Times New Roman"/>
                <a:sym typeface="Times New Roman"/>
              </a:rPr>
              <a:t>Toyo University, </a:t>
            </a:r>
            <a:r>
              <a:rPr lang="en-US" sz="1600" kern="0" baseline="30000" dirty="0">
                <a:solidFill>
                  <a:srgbClr val="000000"/>
                </a:solidFill>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Korea Platform Service Technology (KPST), Korea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YRP 1,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 239-0847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79-5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Tokiwadai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Hodogaya-</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ku</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Yokohama, 240-8501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PO Box 4500, FI-90014 University of Oulu, Finland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+81-45-383-5528,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r>
              <a:rPr lang="en-US" sz="1600" kern="0" dirty="0">
                <a:solidFill>
                  <a:srgbClr val="000000"/>
                </a:solidFill>
                <a:latin typeface="Times New Roman"/>
                <a:ea typeface="Times New Roman"/>
                <a:cs typeface="Times New Roman"/>
                <a:sym typeface="Times New Roman"/>
              </a:rPr>
              <a:t>k</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ohno@yrp-iai.jp, 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kobayashi-takumi@yrp-iai.jp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anzai@nitech.ac.jp,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4"/>
              </a:rPr>
              <a:t>Marco.Hernandez@ieee.org</a:t>
            </a:r>
            <a:r>
              <a:rPr lang="en-US" sz="1600" kern="0" dirty="0">
                <a:solidFill>
                  <a:srgbClr val="000000"/>
                </a:solidFill>
                <a:latin typeface="Times New Roman"/>
                <a:ea typeface="Times New Roman"/>
                <a:cs typeface="Times New Roman"/>
                <a:sym typeface="Times New Roman"/>
              </a:rPr>
              <a:t>, petrucciniyng@gmail.com,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5"/>
              </a:rPr>
              <a:t>wowbk@kpst.co.kr</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jussi.haapola@oulu.fi]</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contains a basic consensus of MAC of IEEE802.15.6ma to realize the enhanced reliability of P802.15.6ma. </a:t>
            </a: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P802.15.6ma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.6ma.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CD58EA-5737-2062-2540-6EE086ED5A67}"/>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FAD541DB-2A06-ED09-6BDB-B35BD09BDC6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3AE9D90C-F42F-FC96-DE47-CD041CF600D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タイトル 1">
            <a:extLst>
              <a:ext uri="{FF2B5EF4-FFF2-40B4-BE49-F238E27FC236}">
                <a16:creationId xmlns:a16="http://schemas.microsoft.com/office/drawing/2014/main" id="{B8CBCCC3-900C-63A5-59E0-C484559B378A}"/>
              </a:ext>
            </a:extLst>
          </p:cNvPr>
          <p:cNvSpPr txBox="1">
            <a:spLocks/>
          </p:cNvSpPr>
          <p:nvPr/>
        </p:nvSpPr>
        <p:spPr>
          <a:xfrm>
            <a:off x="647699" y="802758"/>
            <a:ext cx="7924801" cy="79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mn-ea"/>
                <a:ea typeface="+mn-ea"/>
                <a:cs typeface="Times New Roman"/>
                <a:sym typeface="Times New Roman"/>
              </a:rPr>
              <a:t>   5.  8 Classes of Coexistence Environment Models</a:t>
            </a:r>
            <a:endParaRPr kumimoji="1" lang="ja-JP" altLang="en-US" sz="3200" b="1" kern="0" dirty="0">
              <a:latin typeface="+mn-ea"/>
              <a:ea typeface="+mn-ea"/>
            </a:endParaRPr>
          </a:p>
        </p:txBody>
      </p:sp>
      <p:graphicFrame>
        <p:nvGraphicFramePr>
          <p:cNvPr id="6" name="Table 8">
            <a:extLst>
              <a:ext uri="{FF2B5EF4-FFF2-40B4-BE49-F238E27FC236}">
                <a16:creationId xmlns:a16="http://schemas.microsoft.com/office/drawing/2014/main" id="{19216C65-7E21-4BDB-07D9-9DBFF7FC3CDC}"/>
              </a:ext>
            </a:extLst>
          </p:cNvPr>
          <p:cNvGraphicFramePr>
            <a:graphicFrameLocks noGrp="1"/>
          </p:cNvGraphicFramePr>
          <p:nvPr>
            <p:extLst>
              <p:ext uri="{D42A27DB-BD31-4B8C-83A1-F6EECF244321}">
                <p14:modId xmlns:p14="http://schemas.microsoft.com/office/powerpoint/2010/main" val="1243708911"/>
              </p:ext>
            </p:extLst>
          </p:nvPr>
        </p:nvGraphicFramePr>
        <p:xfrm>
          <a:off x="159487" y="1457022"/>
          <a:ext cx="8875451" cy="4092764"/>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683781293"/>
                    </a:ext>
                  </a:extLst>
                </a:gridCol>
                <a:gridCol w="1260427">
                  <a:extLst>
                    <a:ext uri="{9D8B030D-6E8A-4147-A177-3AD203B41FA5}">
                      <a16:colId xmlns:a16="http://schemas.microsoft.com/office/drawing/2014/main" val="1329213928"/>
                    </a:ext>
                  </a:extLst>
                </a:gridCol>
                <a:gridCol w="1228429">
                  <a:extLst>
                    <a:ext uri="{9D8B030D-6E8A-4147-A177-3AD203B41FA5}">
                      <a16:colId xmlns:a16="http://schemas.microsoft.com/office/drawing/2014/main" val="2623798819"/>
                    </a:ext>
                  </a:extLst>
                </a:gridCol>
                <a:gridCol w="1346045">
                  <a:extLst>
                    <a:ext uri="{9D8B030D-6E8A-4147-A177-3AD203B41FA5}">
                      <a16:colId xmlns:a16="http://schemas.microsoft.com/office/drawing/2014/main" val="864124007"/>
                    </a:ext>
                  </a:extLst>
                </a:gridCol>
                <a:gridCol w="1215361">
                  <a:extLst>
                    <a:ext uri="{9D8B030D-6E8A-4147-A177-3AD203B41FA5}">
                      <a16:colId xmlns:a16="http://schemas.microsoft.com/office/drawing/2014/main" val="155283774"/>
                    </a:ext>
                  </a:extLst>
                </a:gridCol>
                <a:gridCol w="1215361">
                  <a:extLst>
                    <a:ext uri="{9D8B030D-6E8A-4147-A177-3AD203B41FA5}">
                      <a16:colId xmlns:a16="http://schemas.microsoft.com/office/drawing/2014/main" val="1578252913"/>
                    </a:ext>
                  </a:extLst>
                </a:gridCol>
                <a:gridCol w="1238228">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SmartBAN)</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Class 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Class 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Class 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Class 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Class 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Class 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Class 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Class 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249D5FD-096F-542D-546C-0F69F4D9F063}"/>
              </a:ext>
            </a:extLst>
          </p:cNvPr>
          <p:cNvSpPr txBox="1">
            <a:spLocks/>
          </p:cNvSpPr>
          <p:nvPr/>
        </p:nvSpPr>
        <p:spPr>
          <a:xfrm>
            <a:off x="555150" y="5661892"/>
            <a:ext cx="8203375" cy="7226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2880" indent="-182880" defTabSz="914400"/>
            <a:r>
              <a:rPr kumimoji="1" lang="en-US" altLang="ja-JP" sz="1800" kern="0" dirty="0"/>
              <a:t>The coexistence </a:t>
            </a:r>
            <a:r>
              <a:rPr lang="en-US" altLang="ja-JP" sz="1800" kern="0" dirty="0"/>
              <a:t>class</a:t>
            </a:r>
            <a:r>
              <a:rPr kumimoji="1" lang="en-US" altLang="ja-JP" sz="1800" kern="0" dirty="0"/>
              <a:t> has been redefied to 8 levels, which </a:t>
            </a:r>
            <a:r>
              <a:rPr kumimoji="1" lang="en-US" sz="1800" kern="0" dirty="0"/>
              <a:t>can be represented by 3 bits and would be suitable to include in PHY or MAC headers.</a:t>
            </a:r>
            <a:endParaRPr lang="en-US" sz="1800" kern="0" dirty="0"/>
          </a:p>
        </p:txBody>
      </p:sp>
    </p:spTree>
    <p:extLst>
      <p:ext uri="{BB962C8B-B14F-4D97-AF65-F5344CB8AC3E}">
        <p14:creationId xmlns:p14="http://schemas.microsoft.com/office/powerpoint/2010/main" val="1753786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object 4"/>
          <p:cNvGrpSpPr/>
          <p:nvPr/>
        </p:nvGrpSpPr>
        <p:grpSpPr>
          <a:xfrm>
            <a:off x="624840" y="1338072"/>
            <a:ext cx="3776979" cy="3148965"/>
            <a:chOff x="624840" y="1338072"/>
            <a:chExt cx="3776979" cy="3148965"/>
          </a:xfrm>
        </p:grpSpPr>
        <p:pic>
          <p:nvPicPr>
            <p:cNvPr id="5" name="object 5"/>
            <p:cNvPicPr/>
            <p:nvPr/>
          </p:nvPicPr>
          <p:blipFill>
            <a:blip r:embed="rId2" cstate="print"/>
            <a:stretch>
              <a:fillRect/>
            </a:stretch>
          </p:blipFill>
          <p:spPr>
            <a:xfrm>
              <a:off x="624840" y="1338072"/>
              <a:ext cx="3776471" cy="3148583"/>
            </a:xfrm>
            <a:prstGeom prst="rect">
              <a:avLst/>
            </a:prstGeom>
          </p:spPr>
        </p:pic>
        <p:pic>
          <p:nvPicPr>
            <p:cNvPr id="6" name="object 6"/>
            <p:cNvPicPr/>
            <p:nvPr/>
          </p:nvPicPr>
          <p:blipFill>
            <a:blip r:embed="rId3" cstate="print"/>
            <a:stretch>
              <a:fillRect/>
            </a:stretch>
          </p:blipFill>
          <p:spPr>
            <a:xfrm>
              <a:off x="2968751" y="3252216"/>
              <a:ext cx="1338071" cy="826007"/>
            </a:xfrm>
            <a:prstGeom prst="rect">
              <a:avLst/>
            </a:prstGeom>
          </p:spPr>
        </p:pic>
      </p:grpSp>
      <p:sp>
        <p:nvSpPr>
          <p:cNvPr id="7" name="object 7"/>
          <p:cNvSpPr txBox="1">
            <a:spLocks noGrp="1"/>
          </p:cNvSpPr>
          <p:nvPr>
            <p:ph type="title"/>
          </p:nvPr>
        </p:nvSpPr>
        <p:spPr>
          <a:xfrm>
            <a:off x="1445710" y="657410"/>
            <a:ext cx="644652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65" dirty="0">
                <a:latin typeface="Times New Roman"/>
                <a:cs typeface="Times New Roman"/>
              </a:rPr>
              <a:t> </a:t>
            </a:r>
            <a:r>
              <a:rPr sz="2000" b="1" dirty="0">
                <a:latin typeface="Times New Roman"/>
                <a:cs typeface="Times New Roman"/>
              </a:rPr>
              <a:t>Simulation</a:t>
            </a:r>
            <a:r>
              <a:rPr sz="2000" b="1" spc="-10" dirty="0">
                <a:latin typeface="Times New Roman"/>
                <a:cs typeface="Times New Roman"/>
              </a:rPr>
              <a:t> </a:t>
            </a:r>
            <a:r>
              <a:rPr sz="2000" b="1" dirty="0">
                <a:latin typeface="Times New Roman"/>
                <a:cs typeface="Times New Roman"/>
              </a:rPr>
              <a:t>result(Delay</a:t>
            </a:r>
            <a:r>
              <a:rPr sz="2000" b="1" spc="-60" dirty="0">
                <a:latin typeface="Times New Roman"/>
                <a:cs typeface="Times New Roman"/>
              </a:rPr>
              <a:t> </a:t>
            </a:r>
            <a:r>
              <a:rPr sz="2000" b="1" dirty="0">
                <a:latin typeface="Times New Roman"/>
                <a:cs typeface="Times New Roman"/>
              </a:rPr>
              <a:t>of</a:t>
            </a:r>
            <a:r>
              <a:rPr sz="2000" b="1" spc="-65" dirty="0">
                <a:latin typeface="Times New Roman"/>
                <a:cs typeface="Times New Roman"/>
              </a:rPr>
              <a:t> </a:t>
            </a:r>
            <a:r>
              <a:rPr sz="2000" b="1" dirty="0">
                <a:latin typeface="Times New Roman"/>
                <a:cs typeface="Times New Roman"/>
              </a:rPr>
              <a:t>each</a:t>
            </a:r>
            <a:r>
              <a:rPr sz="2000" b="1" spc="-55" dirty="0">
                <a:latin typeface="Times New Roman"/>
                <a:cs typeface="Times New Roman"/>
              </a:rPr>
              <a:t> </a:t>
            </a:r>
            <a:r>
              <a:rPr sz="2000" b="1" dirty="0">
                <a:latin typeface="Times New Roman"/>
                <a:cs typeface="Times New Roman"/>
              </a:rPr>
              <a:t>UP</a:t>
            </a:r>
            <a:r>
              <a:rPr sz="2000" b="1" spc="-40" dirty="0">
                <a:latin typeface="Times New Roman"/>
                <a:cs typeface="Times New Roman"/>
              </a:rPr>
              <a:t> </a:t>
            </a:r>
            <a:r>
              <a:rPr sz="2000" b="1" dirty="0">
                <a:latin typeface="Times New Roman"/>
                <a:cs typeface="Times New Roman"/>
              </a:rPr>
              <a:t>overlapped</a:t>
            </a:r>
            <a:r>
              <a:rPr sz="2000" b="1" spc="-55" dirty="0">
                <a:latin typeface="Times New Roman"/>
                <a:cs typeface="Times New Roman"/>
              </a:rPr>
              <a:t> </a:t>
            </a:r>
            <a:r>
              <a:rPr sz="2000" b="1" dirty="0">
                <a:latin typeface="Times New Roman"/>
                <a:cs typeface="Times New Roman"/>
              </a:rPr>
              <a:t>2</a:t>
            </a:r>
            <a:r>
              <a:rPr sz="2000" b="1" spc="-4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8" name="object 8"/>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642260" y="452405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Fig19.</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37050" y="446960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Fig20.</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6245606" y="3695470"/>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4" name="object 14"/>
          <p:cNvGrpSpPr/>
          <p:nvPr/>
        </p:nvGrpSpPr>
        <p:grpSpPr>
          <a:xfrm>
            <a:off x="4828032" y="1338072"/>
            <a:ext cx="3886200" cy="3148965"/>
            <a:chOff x="4828032" y="1338072"/>
            <a:chExt cx="3886200" cy="3148965"/>
          </a:xfrm>
        </p:grpSpPr>
        <p:pic>
          <p:nvPicPr>
            <p:cNvPr id="15" name="object 15"/>
            <p:cNvPicPr/>
            <p:nvPr/>
          </p:nvPicPr>
          <p:blipFill>
            <a:blip r:embed="rId4" cstate="print"/>
            <a:stretch>
              <a:fillRect/>
            </a:stretch>
          </p:blipFill>
          <p:spPr>
            <a:xfrm>
              <a:off x="4828032" y="1338072"/>
              <a:ext cx="3886199" cy="3148583"/>
            </a:xfrm>
            <a:prstGeom prst="rect">
              <a:avLst/>
            </a:prstGeom>
          </p:spPr>
        </p:pic>
        <p:pic>
          <p:nvPicPr>
            <p:cNvPr id="16" name="object 16"/>
            <p:cNvPicPr/>
            <p:nvPr/>
          </p:nvPicPr>
          <p:blipFill>
            <a:blip r:embed="rId3" cstate="print"/>
            <a:stretch>
              <a:fillRect/>
            </a:stretch>
          </p:blipFill>
          <p:spPr>
            <a:xfrm>
              <a:off x="7324344" y="3288792"/>
              <a:ext cx="1338071" cy="826007"/>
            </a:xfrm>
            <a:prstGeom prst="rect">
              <a:avLst/>
            </a:prstGeom>
          </p:spPr>
        </p:pic>
      </p:gr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Fig21.</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78298" y="3634201"/>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Fig22.</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763237" y="6128093"/>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Fig23.</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87844" y="6124557"/>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Fig24.</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5251703" y="1368552"/>
            <a:ext cx="2725420" cy="2270760"/>
            <a:chOff x="5251703" y="1368552"/>
            <a:chExt cx="2725420" cy="2270760"/>
          </a:xfrm>
        </p:grpSpPr>
        <p:pic>
          <p:nvPicPr>
            <p:cNvPr id="12" name="object 12"/>
            <p:cNvPicPr/>
            <p:nvPr/>
          </p:nvPicPr>
          <p:blipFill>
            <a:blip r:embed="rId2" cstate="print"/>
            <a:stretch>
              <a:fillRect/>
            </a:stretch>
          </p:blipFill>
          <p:spPr>
            <a:xfrm>
              <a:off x="5251703" y="1368552"/>
              <a:ext cx="2724911" cy="2270759"/>
            </a:xfrm>
            <a:prstGeom prst="rect">
              <a:avLst/>
            </a:prstGeom>
          </p:spPr>
        </p:pic>
        <p:pic>
          <p:nvPicPr>
            <p:cNvPr id="13" name="object 13"/>
            <p:cNvPicPr/>
            <p:nvPr/>
          </p:nvPicPr>
          <p:blipFill>
            <a:blip r:embed="rId3" cstate="print"/>
            <a:stretch>
              <a:fillRect/>
            </a:stretch>
          </p:blipFill>
          <p:spPr>
            <a:xfrm>
              <a:off x="5550407" y="1542288"/>
              <a:ext cx="960119" cy="594359"/>
            </a:xfrm>
            <a:prstGeom prst="rect">
              <a:avLst/>
            </a:prstGeom>
          </p:spPr>
        </p:pic>
      </p:grpSp>
      <p:grpSp>
        <p:nvGrpSpPr>
          <p:cNvPr id="14" name="object 14"/>
          <p:cNvGrpSpPr/>
          <p:nvPr/>
        </p:nvGrpSpPr>
        <p:grpSpPr>
          <a:xfrm>
            <a:off x="1225296" y="1344167"/>
            <a:ext cx="2734310" cy="2273935"/>
            <a:chOff x="1225296" y="1344167"/>
            <a:chExt cx="2734310" cy="2273935"/>
          </a:xfrm>
        </p:grpSpPr>
        <p:pic>
          <p:nvPicPr>
            <p:cNvPr id="15" name="object 15"/>
            <p:cNvPicPr/>
            <p:nvPr/>
          </p:nvPicPr>
          <p:blipFill>
            <a:blip r:embed="rId4" cstate="print"/>
            <a:stretch>
              <a:fillRect/>
            </a:stretch>
          </p:blipFill>
          <p:spPr>
            <a:xfrm>
              <a:off x="1225296" y="1344167"/>
              <a:ext cx="2734055" cy="2273807"/>
            </a:xfrm>
            <a:prstGeom prst="rect">
              <a:avLst/>
            </a:prstGeom>
          </p:spPr>
        </p:pic>
        <p:pic>
          <p:nvPicPr>
            <p:cNvPr id="16" name="object 16"/>
            <p:cNvPicPr/>
            <p:nvPr/>
          </p:nvPicPr>
          <p:blipFill>
            <a:blip r:embed="rId5" cstate="print"/>
            <a:stretch>
              <a:fillRect/>
            </a:stretch>
          </p:blipFill>
          <p:spPr>
            <a:xfrm>
              <a:off x="1594104" y="1542287"/>
              <a:ext cx="963155" cy="597407"/>
            </a:xfrm>
            <a:prstGeom prst="rect">
              <a:avLst/>
            </a:prstGeom>
          </p:spPr>
        </p:pic>
      </p:grpSp>
      <p:grpSp>
        <p:nvGrpSpPr>
          <p:cNvPr id="17" name="object 17"/>
          <p:cNvGrpSpPr/>
          <p:nvPr/>
        </p:nvGrpSpPr>
        <p:grpSpPr>
          <a:xfrm>
            <a:off x="1304544" y="3910584"/>
            <a:ext cx="2654935" cy="2158365"/>
            <a:chOff x="1304544" y="3910584"/>
            <a:chExt cx="2654935" cy="2158365"/>
          </a:xfrm>
        </p:grpSpPr>
        <p:pic>
          <p:nvPicPr>
            <p:cNvPr id="18" name="object 18"/>
            <p:cNvPicPr/>
            <p:nvPr/>
          </p:nvPicPr>
          <p:blipFill>
            <a:blip r:embed="rId6" cstate="print"/>
            <a:stretch>
              <a:fillRect/>
            </a:stretch>
          </p:blipFill>
          <p:spPr>
            <a:xfrm>
              <a:off x="1304544" y="3910584"/>
              <a:ext cx="2654807" cy="2157983"/>
            </a:xfrm>
            <a:prstGeom prst="rect">
              <a:avLst/>
            </a:prstGeom>
          </p:spPr>
        </p:pic>
        <p:pic>
          <p:nvPicPr>
            <p:cNvPr id="19" name="object 19"/>
            <p:cNvPicPr/>
            <p:nvPr/>
          </p:nvPicPr>
          <p:blipFill>
            <a:blip r:embed="rId3" cstate="print"/>
            <a:stretch>
              <a:fillRect/>
            </a:stretch>
          </p:blipFill>
          <p:spPr>
            <a:xfrm>
              <a:off x="1594104" y="4084320"/>
              <a:ext cx="890003" cy="548639"/>
            </a:xfrm>
            <a:prstGeom prst="rect">
              <a:avLst/>
            </a:prstGeom>
          </p:spPr>
        </p:pic>
      </p:grpSp>
      <p:grpSp>
        <p:nvGrpSpPr>
          <p:cNvPr id="20" name="object 20"/>
          <p:cNvGrpSpPr/>
          <p:nvPr/>
        </p:nvGrpSpPr>
        <p:grpSpPr>
          <a:xfrm>
            <a:off x="5251703" y="3864864"/>
            <a:ext cx="2773680" cy="2258695"/>
            <a:chOff x="5251703" y="3864864"/>
            <a:chExt cx="2773680" cy="2258695"/>
          </a:xfrm>
        </p:grpSpPr>
        <p:pic>
          <p:nvPicPr>
            <p:cNvPr id="21" name="object 21"/>
            <p:cNvPicPr/>
            <p:nvPr/>
          </p:nvPicPr>
          <p:blipFill>
            <a:blip r:embed="rId7" cstate="print"/>
            <a:stretch>
              <a:fillRect/>
            </a:stretch>
          </p:blipFill>
          <p:spPr>
            <a:xfrm>
              <a:off x="5251703" y="3864864"/>
              <a:ext cx="2773678" cy="2258567"/>
            </a:xfrm>
            <a:prstGeom prst="rect">
              <a:avLst/>
            </a:prstGeom>
          </p:spPr>
        </p:pic>
        <p:pic>
          <p:nvPicPr>
            <p:cNvPr id="22" name="object 22"/>
            <p:cNvPicPr/>
            <p:nvPr/>
          </p:nvPicPr>
          <p:blipFill>
            <a:blip r:embed="rId3" cstate="print"/>
            <a:stretch>
              <a:fillRect/>
            </a:stretch>
          </p:blipFill>
          <p:spPr>
            <a:xfrm>
              <a:off x="5550407" y="3983736"/>
              <a:ext cx="844295" cy="649223"/>
            </a:xfrm>
            <a:prstGeom prst="rect">
              <a:avLst/>
            </a:prstGeom>
          </p:spPr>
        </p:pic>
      </p:gr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101</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102</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45720">
              <a:lnSpc>
                <a:spcPct val="100000"/>
              </a:lnSpc>
              <a:spcBef>
                <a:spcPts val="105"/>
              </a:spcBef>
            </a:pPr>
            <a:r>
              <a:rPr dirty="0"/>
              <a:t>5.</a:t>
            </a:r>
            <a:r>
              <a:rPr spc="-20" dirty="0"/>
              <a:t> </a:t>
            </a:r>
            <a:r>
              <a:rPr spc="-10" dirty="0"/>
              <a:t>Conclusion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850517" y="581363"/>
            <a:ext cx="543496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5.1</a:t>
            </a:r>
            <a:r>
              <a:rPr sz="3200" spc="-65" dirty="0">
                <a:latin typeface="Times New Roman"/>
                <a:cs typeface="Times New Roman"/>
              </a:rPr>
              <a:t> </a:t>
            </a:r>
            <a:r>
              <a:rPr sz="3200" dirty="0">
                <a:latin typeface="Times New Roman"/>
                <a:cs typeface="Times New Roman"/>
              </a:rPr>
              <a:t>Conclusion</a:t>
            </a:r>
            <a:r>
              <a:rPr sz="3200" spc="-85" dirty="0">
                <a:latin typeface="Times New Roman"/>
                <a:cs typeface="Times New Roman"/>
              </a:rPr>
              <a:t> </a:t>
            </a:r>
            <a:r>
              <a:rPr sz="3200" dirty="0">
                <a:latin typeface="Times New Roman"/>
                <a:cs typeface="Times New Roman"/>
              </a:rPr>
              <a:t>and</a:t>
            </a:r>
            <a:r>
              <a:rPr sz="3200" spc="-65" dirty="0">
                <a:latin typeface="Times New Roman"/>
                <a:cs typeface="Times New Roman"/>
              </a:rPr>
              <a:t> </a:t>
            </a:r>
            <a:r>
              <a:rPr sz="3200" dirty="0">
                <a:latin typeface="Times New Roman"/>
                <a:cs typeface="Times New Roman"/>
              </a:rPr>
              <a:t>Future</a:t>
            </a:r>
            <a:r>
              <a:rPr sz="3200" spc="-75" dirty="0">
                <a:latin typeface="Times New Roman"/>
                <a:cs typeface="Times New Roman"/>
              </a:rPr>
              <a:t> </a:t>
            </a:r>
            <a:r>
              <a:rPr sz="3200" spc="-10" dirty="0">
                <a:latin typeface="Times New Roman"/>
                <a:cs typeface="Times New Roman"/>
              </a:rPr>
              <a:t>works</a:t>
            </a:r>
            <a:endParaRPr sz="3200">
              <a:latin typeface="Times New Roman"/>
              <a:cs typeface="Times New Roman"/>
            </a:endParaRP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103</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252984" y="1130808"/>
            <a:ext cx="1280160" cy="365760"/>
          </a:xfrm>
          <a:prstGeom prst="rect">
            <a:avLst/>
          </a:prstGeom>
          <a:solidFill>
            <a:srgbClr val="EDF8F4"/>
          </a:solidFill>
          <a:ln w="25400">
            <a:solidFill>
              <a:srgbClr val="00946E"/>
            </a:solidFill>
          </a:ln>
        </p:spPr>
        <p:txBody>
          <a:bodyPr vert="horz" wrap="square" lIns="0" tIns="52069" rIns="0" bIns="0" rtlCol="0">
            <a:spAutoFit/>
          </a:bodyPr>
          <a:lstStyle/>
          <a:p>
            <a:pPr marL="99695" marR="0" lvl="0" indent="0" defTabSz="914400" eaLnBrk="1" fontAlgn="auto" latinLnBrk="0" hangingPunct="1">
              <a:lnSpc>
                <a:spcPct val="100000"/>
              </a:lnSpc>
              <a:spcBef>
                <a:spcPts val="409"/>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Conclusion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74320" y="3989832"/>
            <a:ext cx="1408430" cy="365760"/>
          </a:xfrm>
          <a:prstGeom prst="rect">
            <a:avLst/>
          </a:prstGeom>
          <a:solidFill>
            <a:srgbClr val="EDF8F4"/>
          </a:solidFill>
          <a:ln w="25400">
            <a:solidFill>
              <a:srgbClr val="00946E"/>
            </a:solidFill>
          </a:ln>
        </p:spPr>
        <p:txBody>
          <a:bodyPr vert="horz" wrap="square" lIns="0" tIns="13335" rIns="0" bIns="0" rtlCol="0">
            <a:spAutoFit/>
          </a:bodyPr>
          <a:lstStyle/>
          <a:p>
            <a:pPr marL="62230" marR="0" lvl="0" indent="0" defTabSz="914400" eaLnBrk="1" fontAlgn="auto" latinLnBrk="0" hangingPunct="1">
              <a:lnSpc>
                <a:spcPct val="100000"/>
              </a:lnSpc>
              <a:spcBef>
                <a:spcPts val="10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Future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works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43523" y="4426158"/>
            <a:ext cx="7563484" cy="16713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3</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or</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more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packet</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occurrence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probability</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changes</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Theoretical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analysis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optimum</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values</a:t>
            </a:r>
            <a:r>
              <a:rPr kumimoji="0" sz="1800" b="0" i="0" u="none" strike="noStrike" kern="0" cap="none" spc="-2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various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parameters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ratio,</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etc.</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25070" y="1588034"/>
            <a:ext cx="8557260" cy="22199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conducted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mitigate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 </a:t>
            </a:r>
            <a:r>
              <a:rPr kumimoji="0" sz="1800" b="0" i="0" u="none" strike="noStrike" kern="0" cap="none" spc="0"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protocol</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44475"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reduce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multiple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environments,</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to </a:t>
            </a:r>
            <a:r>
              <a:rPr kumimoji="0" sz="1800" b="0" i="0" u="none" strike="noStrike" kern="0" cap="none" spc="0" normalizeH="0" baseline="0" noProof="0" dirty="0">
                <a:ln>
                  <a:noFill/>
                </a:ln>
                <a:solidFill>
                  <a:sysClr val="windowText" lastClr="000000"/>
                </a:solidFill>
                <a:effectLst/>
                <a:uLnTx/>
                <a:uFillTx/>
                <a:latin typeface="Arial"/>
                <a:cs typeface="Arial"/>
              </a:rPr>
              <a:t>communicate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identify</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and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improved</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over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971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showed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deal 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 changing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parameters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according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t>
            </a:r>
            <a:r>
              <a:rPr kumimoji="0" sz="1800" b="0" i="0" u="none" strike="noStrike" kern="0" cap="none" spc="-10" normalizeH="0" baseline="0" noProof="0" dirty="0">
                <a:ln>
                  <a:noFill/>
                </a:ln>
                <a:solidFill>
                  <a:sysClr val="windowText" lastClr="000000"/>
                </a:solidFill>
                <a:effectLst/>
                <a:uLnTx/>
                <a:uFillTx/>
                <a:latin typeface="Arial"/>
                <a:cs typeface="Arial"/>
              </a:rPr>
              <a:t>design 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104</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8.6  MAC for Transition among Different Classes of Coexistence</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671625" y="1489168"/>
            <a:ext cx="7772400" cy="507831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practical use cases, if mobility of BAN should be taken into account, then MAC function for transition among different classes of coexistence should be defined.</a:t>
            </a:r>
          </a:p>
          <a:p>
            <a:pPr marL="285750" indent="-285750">
              <a:buFont typeface="Arial" panose="020B0604020202020204" pitchFamily="34" charset="0"/>
              <a:buChar char="•"/>
            </a:pPr>
            <a:r>
              <a:rPr kumimoji="1" lang="en-US" altLang="ja-JP" dirty="0">
                <a:solidFill>
                  <a:srgbClr val="FF0000"/>
                </a:solidFill>
              </a:rPr>
              <a:t>While periodical detection in CCA period, if a beacon is detected and a beacon packet preamble is decoded using pre-knowledge of possible coexisting systems, then it is possible to identify transition of classes of coexistence.</a:t>
            </a:r>
            <a:endParaRPr kumimoji="1" lang="en-US" altLang="ja-JP" dirty="0"/>
          </a:p>
          <a:p>
            <a:pPr marL="285750" indent="-285750">
              <a:buFont typeface="Arial" panose="020B0604020202020204" pitchFamily="34" charset="0"/>
              <a:buChar char="•"/>
            </a:pPr>
            <a:r>
              <a:rPr kumimoji="1" lang="en-US" altLang="ja-JP" dirty="0"/>
              <a:t>The transition of classes of coexistence can be described with finite state transition diagram such as Markov model.</a:t>
            </a:r>
          </a:p>
          <a:p>
            <a:pPr marL="285750" indent="-285750">
              <a:buFont typeface="Arial" panose="020B0604020202020204" pitchFamily="34" charset="0"/>
              <a:buChar char="•"/>
            </a:pPr>
            <a:r>
              <a:rPr kumimoji="1" lang="en-US" altLang="ja-JP" dirty="0"/>
              <a:t>In practical use cases, the finite state or class transition can be simplified and useful to predict transition using probabilistic approach.</a:t>
            </a:r>
          </a:p>
          <a:p>
            <a:pPr marL="285750" indent="-285750">
              <a:buFont typeface="Arial" panose="020B0604020202020204" pitchFamily="34" charset="0"/>
              <a:buChar char="•"/>
            </a:pPr>
            <a:r>
              <a:rPr kumimoji="1" lang="en-US" altLang="ja-JP" dirty="0"/>
              <a:t>The transition between class 0 and 1 could be covered by above-mentioned MAC.  The transition among classes 0, 1, 2 and 4 may be described shortly only in case that legacy 15.6-2012 BAN and 15.4ab can be detectable by new 15,6ma BAN.</a:t>
            </a:r>
          </a:p>
          <a:p>
            <a:pPr marL="285750" indent="-285750">
              <a:buFont typeface="Arial" panose="020B0604020202020204" pitchFamily="34" charset="0"/>
              <a:buChar char="•"/>
            </a:pPr>
            <a:r>
              <a:rPr kumimoji="1" lang="en-US" altLang="ja-JP" dirty="0"/>
              <a:t>Transition to class 3, 5, 6, and 7 can be detectable in periodical CCA, so </a:t>
            </a:r>
            <a:r>
              <a:rPr kumimoji="1" lang="en-US" altLang="ja-JP" dirty="0">
                <a:solidFill>
                  <a:srgbClr val="FF0000"/>
                </a:solidFill>
              </a:rPr>
              <a:t>interference from coexisting systems different from 15.6ma, 15.6, and 15.4ab can be mitigated and then the same MAC could </a:t>
            </a:r>
            <a:r>
              <a:rPr kumimoji="1" lang="en-US" altLang="ja-JP" dirty="0"/>
              <a:t>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77804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68C3D2-1076-593C-A240-C181B1B5F2C0}"/>
              </a:ext>
            </a:extLst>
          </p:cNvPr>
          <p:cNvSpPr txBox="1"/>
          <p:nvPr/>
        </p:nvSpPr>
        <p:spPr>
          <a:xfrm>
            <a:off x="1084521" y="2360428"/>
            <a:ext cx="7357730" cy="923330"/>
          </a:xfrm>
          <a:prstGeom prst="rect">
            <a:avLst/>
          </a:prstGeom>
          <a:noFill/>
        </p:spPr>
        <p:txBody>
          <a:bodyPr wrap="square" rtlCol="0">
            <a:spAutoFit/>
          </a:bodyPr>
          <a:lstStyle/>
          <a:p>
            <a:r>
              <a:rPr kumimoji="1" lang="en-US" altLang="ja-JP" dirty="0"/>
              <a:t>Reference </a:t>
            </a:r>
          </a:p>
          <a:p>
            <a:endParaRPr kumimoji="1" lang="en-US" altLang="ja-JP" dirty="0"/>
          </a:p>
          <a:p>
            <a:r>
              <a:rPr kumimoji="1" lang="en-US" altLang="ja-JP" dirty="0"/>
              <a:t>Documents of Minsoo Kim,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Seong-Soon</a:t>
            </a:r>
            <a:r>
              <a:rPr kumimoji="1"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Joo, Marco Hernandez, and others</a:t>
            </a:r>
            <a:endParaRPr kumimoji="1" lang="ja-JP" altLang="en-US" dirty="0"/>
          </a:p>
        </p:txBody>
      </p:sp>
      <p:sp>
        <p:nvSpPr>
          <p:cNvPr id="3" name="日付プレースホルダー 2">
            <a:extLst>
              <a:ext uri="{FF2B5EF4-FFF2-40B4-BE49-F238E27FC236}">
                <a16:creationId xmlns:a16="http://schemas.microsoft.com/office/drawing/2014/main" id="{14BBE16A-3A60-DFAB-5178-606A0A6606C6}"/>
              </a:ext>
            </a:extLst>
          </p:cNvPr>
          <p:cNvSpPr>
            <a:spLocks noGrp="1"/>
          </p:cNvSpPr>
          <p:nvPr>
            <p:ph type="dt" sz="half" idx="6"/>
          </p:nvPr>
        </p:nvSpPr>
        <p:spPr/>
        <p:txBody>
          <a:bodyPr/>
          <a:lstStyle/>
          <a:p>
            <a:pPr marL="12700">
              <a:lnSpc>
                <a:spcPts val="1425"/>
              </a:lnSpc>
            </a:pPr>
            <a:r>
              <a:rPr lang="en-US" altLang="ja-JP" spc="-10"/>
              <a:t>January 2024</a:t>
            </a:r>
            <a:endParaRPr lang="en-US" spc="-10" dirty="0"/>
          </a:p>
        </p:txBody>
      </p:sp>
      <p:sp>
        <p:nvSpPr>
          <p:cNvPr id="4" name="フッター プレースホルダー 3">
            <a:extLst>
              <a:ext uri="{FF2B5EF4-FFF2-40B4-BE49-F238E27FC236}">
                <a16:creationId xmlns:a16="http://schemas.microsoft.com/office/drawing/2014/main" id="{DC44F9D2-1117-BF96-092F-D145717F632E}"/>
              </a:ext>
            </a:extLst>
          </p:cNvPr>
          <p:cNvSpPr>
            <a:spLocks noGrp="1"/>
          </p:cNvSpPr>
          <p:nvPr>
            <p:ph type="ftr" sz="quarter" idx="5"/>
          </p:nvPr>
        </p:nvSpPr>
        <p:spPr/>
        <p:txBody>
          <a:bodyPr/>
          <a:lstStyle/>
          <a:p>
            <a:pPr marL="112395" marR="5715" algn="r">
              <a:lnSpc>
                <a:spcPts val="1410"/>
              </a:lnSpc>
            </a:pPr>
            <a:r>
              <a:rPr lang="fi-FI">
                <a:latin typeface="Times New Roman"/>
                <a:cs typeface="Times New Roman"/>
              </a:rPr>
              <a:t>R.Kohno, M.Kim, T.Kobayashi, M.Hernandez, D.Anzai, K.Takabayashi, SS.Joo, J.Haapola</a:t>
            </a:r>
            <a:endParaRPr lang="fi-FI" spc="-20" dirty="0">
              <a:latin typeface="Times New Roman"/>
              <a:cs typeface="Times New Roman"/>
            </a:endParaRPr>
          </a:p>
        </p:txBody>
      </p:sp>
      <p:sp>
        <p:nvSpPr>
          <p:cNvPr id="5" name="スライド番号プレースホルダー 4">
            <a:extLst>
              <a:ext uri="{FF2B5EF4-FFF2-40B4-BE49-F238E27FC236}">
                <a16:creationId xmlns:a16="http://schemas.microsoft.com/office/drawing/2014/main" id="{D68859FB-9AFD-AEBC-8097-87DECEA9CF2A}"/>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105</a:t>
            </a:fld>
            <a:endParaRPr spc="-50" dirty="0">
              <a:latin typeface="Times New Roman"/>
              <a:cs typeface="Times New Roman"/>
            </a:endParaRPr>
          </a:p>
        </p:txBody>
      </p:sp>
    </p:spTree>
    <p:extLst>
      <p:ext uri="{BB962C8B-B14F-4D97-AF65-F5344CB8AC3E}">
        <p14:creationId xmlns:p14="http://schemas.microsoft.com/office/powerpoint/2010/main" val="229069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11</a:t>
            </a:fld>
            <a:endParaRPr lang="en-US" altLang="ja-JP" dirty="0"/>
          </a:p>
        </p:txBody>
      </p: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altLang="ja-JP" dirty="0">
                <a:ea typeface="ＭＳ Ｐゴシック" pitchFamily="50" charset="-128"/>
              </a:rPr>
              <a:t>Definition of Coexistence Classes and How to Support Higher Classes</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b" anchorCtr="0" compatLnSpc="1">
            <a:prstTxWarp prst="textNoShape">
              <a:avLst/>
            </a:prstTxWarp>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ＭＳ Ｐゴシック" charset="-128"/>
                <a:cs typeface="Times New Roman"/>
                <a:sym typeface="Times New Roman"/>
              </a:defRPr>
            </a:lvl1pPr>
            <a:lvl2pPr marL="457200" marR="0" lvl="1"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lang="en-US" dirty="0"/>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フッター プレースホルダー 2">
            <a:extLst>
              <a:ext uri="{FF2B5EF4-FFF2-40B4-BE49-F238E27FC236}">
                <a16:creationId xmlns:a16="http://schemas.microsoft.com/office/drawing/2014/main" id="{013BF09B-B505-A949-5F61-1810B183320C}"/>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The goal of this revision is to enhance dependability.</a:t>
            </a:r>
          </a:p>
          <a:p>
            <a:r>
              <a:rPr lang="en-US" sz="2000" dirty="0"/>
              <a:t>This presentation focuses on the challenges of coexistence, among other obstacles we face in achieving this goal.</a:t>
            </a:r>
          </a:p>
          <a:p>
            <a:r>
              <a:rPr lang="en-US" sz="2000" dirty="0"/>
              <a:t>There is no one-size-fits-all solution to manage any coexistence scenario.</a:t>
            </a:r>
          </a:p>
          <a:p>
            <a:r>
              <a:rPr lang="en-US" sz="2000" dirty="0"/>
              <a:t>To start with, we are outlining the various Classes of coexistence scenarios we anticipate in an environment where one or more Body Area Networks (BANs) and other radios are operating within the same coverage area.</a:t>
            </a:r>
          </a:p>
          <a:p>
            <a:r>
              <a:rPr lang="en-US" sz="2000" dirty="0"/>
              <a:t>TG6ma is working on defining specification at the Physical (PHY) and Media Access Control (MAC) layers to enhance dependability at each the Class, maintaining a specific Quality of Service (QoS).</a:t>
            </a:r>
          </a:p>
        </p:txBody>
      </p:sp>
    </p:spTree>
    <p:extLst>
      <p:ext uri="{BB962C8B-B14F-4D97-AF65-F5344CB8AC3E}">
        <p14:creationId xmlns:p14="http://schemas.microsoft.com/office/powerpoint/2010/main" val="52132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5408613"/>
            <a:ext cx="7772400" cy="1066799"/>
          </a:xfrm>
          <a:prstGeom prst="rect">
            <a:avLst/>
          </a:prstGeom>
        </p:spPr>
        <p:txBody>
          <a:bodyPr/>
          <a:lstStyle/>
          <a:p>
            <a:pPr marL="182880" indent="-182880"/>
            <a:r>
              <a:rPr kumimoji="1" lang="en-US" altLang="ja-JP" sz="1800" dirty="0"/>
              <a:t>We’ve redefined coexistence into 8 Classes, each of which </a:t>
            </a:r>
            <a:r>
              <a:rPr kumimoji="1" lang="en-US" sz="1800" dirty="0"/>
              <a:t>can be represented using just 3 bits. This make them suitable to include in PHY or MAC headers.</a:t>
            </a:r>
            <a:endParaRPr lang="en-US" sz="1800" dirty="0"/>
          </a:p>
        </p:txBody>
      </p:sp>
      <p:graphicFrame>
        <p:nvGraphicFramePr>
          <p:cNvPr id="8" name="Table 8">
            <a:extLst>
              <a:ext uri="{FF2B5EF4-FFF2-40B4-BE49-F238E27FC236}">
                <a16:creationId xmlns:a16="http://schemas.microsoft.com/office/drawing/2014/main" id="{75B4EE07-F0F1-CBC8-C05B-037A5C6CE5D6}"/>
              </a:ext>
            </a:extLst>
          </p:cNvPr>
          <p:cNvGraphicFramePr>
            <a:graphicFrameLocks noGrp="1"/>
          </p:cNvGraphicFramePr>
          <p:nvPr/>
        </p:nvGraphicFramePr>
        <p:xfrm>
          <a:off x="685800" y="1781492"/>
          <a:ext cx="7772399" cy="3627120"/>
        </p:xfrm>
        <a:graphic>
          <a:graphicData uri="http://schemas.openxmlformats.org/drawingml/2006/table">
            <a:tbl>
              <a:tblPr firstRow="1" bandRow="1">
                <a:tableStyleId>{5940675A-B579-460E-94D1-54222C63F5DA}</a:tableStyleId>
              </a:tblPr>
              <a:tblGrid>
                <a:gridCol w="838201">
                  <a:extLst>
                    <a:ext uri="{9D8B030D-6E8A-4147-A177-3AD203B41FA5}">
                      <a16:colId xmlns:a16="http://schemas.microsoft.com/office/drawing/2014/main" val="683781293"/>
                    </a:ext>
                  </a:extLst>
                </a:gridCol>
                <a:gridCol w="1109472">
                  <a:extLst>
                    <a:ext uri="{9D8B030D-6E8A-4147-A177-3AD203B41FA5}">
                      <a16:colId xmlns:a16="http://schemas.microsoft.com/office/drawing/2014/main" val="1329213928"/>
                    </a:ext>
                  </a:extLst>
                </a:gridCol>
                <a:gridCol w="1146048">
                  <a:extLst>
                    <a:ext uri="{9D8B030D-6E8A-4147-A177-3AD203B41FA5}">
                      <a16:colId xmlns:a16="http://schemas.microsoft.com/office/drawing/2014/main" val="2623798819"/>
                    </a:ext>
                  </a:extLst>
                </a:gridCol>
                <a:gridCol w="1255776">
                  <a:extLst>
                    <a:ext uri="{9D8B030D-6E8A-4147-A177-3AD203B41FA5}">
                      <a16:colId xmlns:a16="http://schemas.microsoft.com/office/drawing/2014/main" val="864124007"/>
                    </a:ext>
                  </a:extLst>
                </a:gridCol>
                <a:gridCol w="1133856">
                  <a:extLst>
                    <a:ext uri="{9D8B030D-6E8A-4147-A177-3AD203B41FA5}">
                      <a16:colId xmlns:a16="http://schemas.microsoft.com/office/drawing/2014/main" val="155283774"/>
                    </a:ext>
                  </a:extLst>
                </a:gridCol>
                <a:gridCol w="1133856">
                  <a:extLst>
                    <a:ext uri="{9D8B030D-6E8A-4147-A177-3AD203B41FA5}">
                      <a16:colId xmlns:a16="http://schemas.microsoft.com/office/drawing/2014/main" val="1578252913"/>
                    </a:ext>
                  </a:extLst>
                </a:gridCol>
                <a:gridCol w="1155190">
                  <a:extLst>
                    <a:ext uri="{9D8B030D-6E8A-4147-A177-3AD203B41FA5}">
                      <a16:colId xmlns:a16="http://schemas.microsoft.com/office/drawing/2014/main" val="3401217700"/>
                    </a:ext>
                  </a:extLst>
                </a:gridCol>
              </a:tblGrid>
              <a:tr h="276988">
                <a:tc rowSpan="2">
                  <a:txBody>
                    <a:bodyPr/>
                    <a:lstStyle/>
                    <a:p>
                      <a:pPr algn="ctr"/>
                      <a:r>
                        <a:rPr lang="en-US" b="1" dirty="0"/>
                        <a:t>Coexistence Class</a:t>
                      </a:r>
                    </a:p>
                  </a:txBody>
                  <a:tcPr anchor="ctr">
                    <a:solidFill>
                      <a:schemeClr val="bg1">
                        <a:lumMod val="75000"/>
                      </a:schemeClr>
                    </a:solidFill>
                  </a:tcPr>
                </a:tc>
                <a:tc gridSpan="5">
                  <a:txBody>
                    <a:bodyPr/>
                    <a:lstStyle/>
                    <a:p>
                      <a:pPr algn="ctr"/>
                      <a:r>
                        <a:rPr lang="en-US" b="1" dirty="0"/>
                        <a:t>Coexisting system(s)</a:t>
                      </a:r>
                    </a:p>
                  </a:txBody>
                  <a:tcPr anchor="ctr">
                    <a:solidFill>
                      <a:schemeClr val="bg1">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b="1" dirty="0"/>
                        <a:t>Category</a:t>
                      </a:r>
                      <a:endParaRPr lang="en-US" dirty="0"/>
                    </a:p>
                  </a:txBody>
                  <a:tcPr anchor="ctr">
                    <a:solidFill>
                      <a:schemeClr val="bg1">
                        <a:lumMod val="75000"/>
                      </a:schemeClr>
                    </a:solidFill>
                  </a:tcPr>
                </a:tc>
                <a:extLst>
                  <a:ext uri="{0D108BD9-81ED-4DB2-BD59-A6C34878D82A}">
                    <a16:rowId xmlns:a16="http://schemas.microsoft.com/office/drawing/2014/main" val="2741778628"/>
                  </a:ext>
                </a:extLst>
              </a:tr>
              <a:tr h="775566">
                <a:tc vMerge="1">
                  <a:txBody>
                    <a:bodyPr/>
                    <a:lstStyle/>
                    <a:p>
                      <a:pPr algn="ctr"/>
                      <a:r>
                        <a:rPr lang="en-US" dirty="0"/>
                        <a:t>Level</a:t>
                      </a:r>
                    </a:p>
                  </a:txBody>
                  <a:tcPr anchor="ctr"/>
                </a:tc>
                <a:tc>
                  <a:txBody>
                    <a:bodyPr/>
                    <a:lstStyle/>
                    <a:p>
                      <a:pPr algn="ctr"/>
                      <a:r>
                        <a:rPr lang="en-US" b="1" dirty="0"/>
                        <a:t>802.15.6ma</a:t>
                      </a:r>
                    </a:p>
                  </a:txBody>
                  <a:tcPr anchor="ctr">
                    <a:solidFill>
                      <a:schemeClr val="bg1">
                        <a:lumMod val="75000"/>
                      </a:schemeClr>
                    </a:solidFill>
                  </a:tcPr>
                </a:tc>
                <a:tc>
                  <a:txBody>
                    <a:bodyPr/>
                    <a:lstStyle/>
                    <a:p>
                      <a:pPr algn="ctr"/>
                      <a:r>
                        <a:rPr lang="en-US" b="1" dirty="0"/>
                        <a:t>802.15.6-2012</a:t>
                      </a:r>
                    </a:p>
                  </a:txBody>
                  <a:tcPr anchor="ctr">
                    <a:solidFill>
                      <a:schemeClr val="bg1">
                        <a:lumMod val="75000"/>
                      </a:schemeClr>
                    </a:solidFill>
                  </a:tcPr>
                </a:tc>
                <a:tc>
                  <a:txBody>
                    <a:bodyPr/>
                    <a:lstStyle/>
                    <a:p>
                      <a:pPr algn="ctr"/>
                      <a:r>
                        <a:rPr lang="en-US" b="1" dirty="0"/>
                        <a:t>Non-UWB</a:t>
                      </a:r>
                    </a:p>
                    <a:p>
                      <a:pPr algn="ctr"/>
                      <a:r>
                        <a:rPr lang="en-US" sz="1200" b="0" dirty="0"/>
                        <a:t>(ex. Wi-Fi / Unlicensed / 3GPP)</a:t>
                      </a:r>
                    </a:p>
                  </a:txBody>
                  <a:tcPr anchor="ctr">
                    <a:solidFill>
                      <a:schemeClr val="bg1">
                        <a:lumMod val="75000"/>
                      </a:schemeClr>
                    </a:solidFill>
                  </a:tcPr>
                </a:tc>
                <a:tc>
                  <a:txBody>
                    <a:bodyPr/>
                    <a:lstStyle/>
                    <a:p>
                      <a:pPr algn="ctr"/>
                      <a:r>
                        <a:rPr lang="en-US" b="1" dirty="0"/>
                        <a:t>802.15 UWB</a:t>
                      </a:r>
                    </a:p>
                    <a:p>
                      <a:pPr algn="ctr"/>
                      <a:r>
                        <a:rPr lang="en-US" sz="1200" b="0" dirty="0"/>
                        <a:t>(ex. 802.15.4)</a:t>
                      </a:r>
                    </a:p>
                  </a:txBody>
                  <a:tcPr anchor="ctr">
                    <a:solidFill>
                      <a:schemeClr val="bg1">
                        <a:lumMod val="75000"/>
                      </a:schemeClr>
                    </a:solidFill>
                  </a:tcPr>
                </a:tc>
                <a:tc>
                  <a:txBody>
                    <a:bodyPr/>
                    <a:lstStyle/>
                    <a:p>
                      <a:pPr algn="ctr"/>
                      <a:r>
                        <a:rPr lang="en-US" b="1" dirty="0"/>
                        <a:t>Non-802.15 UWB</a:t>
                      </a:r>
                    </a:p>
                    <a:p>
                      <a:pPr algn="ctr"/>
                      <a:r>
                        <a:rPr lang="en-US" sz="1200" b="0" dirty="0"/>
                        <a:t>(ex. ETSI </a:t>
                      </a:r>
                      <a:r>
                        <a:rPr lang="en-US" sz="1200" b="0" dirty="0" err="1"/>
                        <a:t>SmartBAN</a:t>
                      </a:r>
                      <a:r>
                        <a:rPr lang="en-US" sz="1200" b="0" dirty="0"/>
                        <a:t>)</a:t>
                      </a:r>
                    </a:p>
                  </a:txBody>
                  <a:tcPr anchor="ctr">
                    <a:solidFill>
                      <a:schemeClr val="bg1">
                        <a:lumMod val="75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276988">
                <a:tc>
                  <a:txBody>
                    <a:bodyPr/>
                    <a:lstStyle/>
                    <a:p>
                      <a:pPr marL="182880" algn="l"/>
                      <a:r>
                        <a:rPr lang="en-US" b="1" dirty="0"/>
                        <a:t>0</a:t>
                      </a:r>
                    </a:p>
                  </a:txBody>
                  <a:tcPr anchor="ctr">
                    <a:solidFill>
                      <a:schemeClr val="bg1">
                        <a:lumMod val="85000"/>
                      </a:schemeClr>
                    </a:solidFill>
                  </a:tcPr>
                </a:tc>
                <a:tc>
                  <a:txBody>
                    <a:bodyPr/>
                    <a:lstStyle/>
                    <a:p>
                      <a:pPr algn="ctr"/>
                      <a:r>
                        <a:rPr lang="en-US"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algn="ctr"/>
                      <a:r>
                        <a:rPr lang="en-US" dirty="0"/>
                        <a:t>Single BAN</a:t>
                      </a:r>
                    </a:p>
                  </a:txBody>
                  <a:tcPr anchor="ctr">
                    <a:solidFill>
                      <a:schemeClr val="bg1">
                        <a:lumMod val="85000"/>
                      </a:schemeClr>
                    </a:solidFill>
                  </a:tcPr>
                </a:tc>
                <a:extLst>
                  <a:ext uri="{0D108BD9-81ED-4DB2-BD59-A6C34878D82A}">
                    <a16:rowId xmlns:a16="http://schemas.microsoft.com/office/drawing/2014/main" val="1777342126"/>
                  </a:ext>
                </a:extLst>
              </a:tr>
              <a:tr h="276988">
                <a:tc>
                  <a:txBody>
                    <a:bodyPr/>
                    <a:lstStyle/>
                    <a:p>
                      <a:pPr marL="182880" algn="l"/>
                      <a:r>
                        <a:rPr lang="en-US" b="1" dirty="0"/>
                        <a:t>1  </a:t>
                      </a:r>
                      <a:r>
                        <a:rPr lang="en-US" sz="1200" b="0" dirty="0"/>
                        <a:t>(1a)</a:t>
                      </a:r>
                      <a:endParaRPr lang="en-US" b="0"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rowSpan="2">
                  <a:txBody>
                    <a:bodyPr/>
                    <a:lstStyle/>
                    <a:p>
                      <a:pPr algn="ctr"/>
                      <a:r>
                        <a:rPr lang="en-US" dirty="0"/>
                        <a:t>Multiple 15.6 BANs</a:t>
                      </a:r>
                    </a:p>
                  </a:txBody>
                  <a:tcPr anchor="ctr">
                    <a:solidFill>
                      <a:schemeClr val="bg1">
                        <a:lumMod val="85000"/>
                      </a:schemeClr>
                    </a:solidFill>
                  </a:tcPr>
                </a:tc>
                <a:extLst>
                  <a:ext uri="{0D108BD9-81ED-4DB2-BD59-A6C34878D82A}">
                    <a16:rowId xmlns:a16="http://schemas.microsoft.com/office/drawing/2014/main" val="1178227422"/>
                  </a:ext>
                </a:extLst>
              </a:tr>
              <a:tr h="290028">
                <a:tc>
                  <a:txBody>
                    <a:bodyPr/>
                    <a:lstStyle/>
                    <a:p>
                      <a:pPr marL="182880" algn="l"/>
                      <a:r>
                        <a:rPr lang="en-US" sz="1400" b="1" dirty="0"/>
                        <a:t>2</a:t>
                      </a:r>
                      <a:r>
                        <a:rPr lang="en-US" sz="1200" b="1" dirty="0"/>
                        <a:t>  (</a:t>
                      </a:r>
                      <a:r>
                        <a:rPr lang="en-US" sz="1200" b="0" dirty="0"/>
                        <a:t>1b)</a:t>
                      </a:r>
                      <a:endParaRPr lang="en-US" sz="1200"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vMerge="1">
                  <a:txBody>
                    <a:bodyPr/>
                    <a:lstStyle/>
                    <a:p>
                      <a:pPr algn="ctr"/>
                      <a:endParaRPr lang="en-US" dirty="0"/>
                    </a:p>
                  </a:txBody>
                  <a:tcPr anchor="ctr"/>
                </a:tc>
                <a:extLst>
                  <a:ext uri="{0D108BD9-81ED-4DB2-BD59-A6C34878D82A}">
                    <a16:rowId xmlns:a16="http://schemas.microsoft.com/office/drawing/2014/main" val="1363090439"/>
                  </a:ext>
                </a:extLst>
              </a:tr>
              <a:tr h="276988">
                <a:tc>
                  <a:txBody>
                    <a:bodyPr/>
                    <a:lstStyle/>
                    <a:p>
                      <a:pPr marL="182880" algn="l"/>
                      <a:r>
                        <a:rPr lang="en-US" b="1" dirty="0"/>
                        <a:t>3</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dirty="0"/>
                        <a:t>Non-UWB</a:t>
                      </a:r>
                    </a:p>
                  </a:txBody>
                  <a:tcPr anchor="ctr">
                    <a:solidFill>
                      <a:schemeClr val="bg1">
                        <a:lumMod val="85000"/>
                      </a:schemeClr>
                    </a:solidFill>
                  </a:tcPr>
                </a:tc>
                <a:extLst>
                  <a:ext uri="{0D108BD9-81ED-4DB2-BD59-A6C34878D82A}">
                    <a16:rowId xmlns:a16="http://schemas.microsoft.com/office/drawing/2014/main" val="3891933049"/>
                  </a:ext>
                </a:extLst>
              </a:tr>
              <a:tr h="276988">
                <a:tc>
                  <a:txBody>
                    <a:bodyPr/>
                    <a:lstStyle/>
                    <a:p>
                      <a:pPr marL="182880" algn="l"/>
                      <a:r>
                        <a:rPr lang="en-US" b="1" dirty="0"/>
                        <a:t>4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rowSpan="3">
                  <a:txBody>
                    <a:bodyPr/>
                    <a:lstStyle/>
                    <a:p>
                      <a:pPr algn="ctr"/>
                      <a:r>
                        <a:rPr lang="en-US" dirty="0"/>
                        <a:t>Multiple UWB systems</a:t>
                      </a:r>
                    </a:p>
                  </a:txBody>
                  <a:tcPr anchor="ctr">
                    <a:solidFill>
                      <a:schemeClr val="bg1">
                        <a:lumMod val="85000"/>
                      </a:schemeClr>
                    </a:solidFill>
                  </a:tcPr>
                </a:tc>
                <a:extLst>
                  <a:ext uri="{0D108BD9-81ED-4DB2-BD59-A6C34878D82A}">
                    <a16:rowId xmlns:a16="http://schemas.microsoft.com/office/drawing/2014/main" val="741710164"/>
                  </a:ext>
                </a:extLst>
              </a:tr>
              <a:tr h="276988">
                <a:tc>
                  <a:txBody>
                    <a:bodyPr/>
                    <a:lstStyle/>
                    <a:p>
                      <a:pPr marL="182880" algn="l"/>
                      <a:r>
                        <a:rPr lang="en-US" b="1" dirty="0"/>
                        <a:t>5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820748002"/>
                  </a:ext>
                </a:extLst>
              </a:tr>
              <a:tr h="276988">
                <a:tc>
                  <a:txBody>
                    <a:bodyPr/>
                    <a:lstStyle/>
                    <a:p>
                      <a:pPr marL="182880" algn="l"/>
                      <a:r>
                        <a:rPr lang="en-US" b="1" dirty="0"/>
                        <a:t>6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2726074835"/>
                  </a:ext>
                </a:extLst>
              </a:tr>
              <a:tr h="276988">
                <a:tc>
                  <a:txBody>
                    <a:bodyPr/>
                    <a:lstStyle/>
                    <a:p>
                      <a:pPr marL="182880" algn="l"/>
                      <a:r>
                        <a:rPr lang="en-US" b="1" dirty="0"/>
                        <a:t>7</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Tree>
    <p:extLst>
      <p:ext uri="{BB962C8B-B14F-4D97-AF65-F5344CB8AC3E}">
        <p14:creationId xmlns:p14="http://schemas.microsoft.com/office/powerpoint/2010/main" val="290462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0 (no other systems)</a:t>
            </a:r>
          </a:p>
          <a:p>
            <a:pPr lvl="1"/>
            <a:r>
              <a:rPr lang="en-US" sz="1800" dirty="0"/>
              <a:t>In this scenario, there is only one BAN operating within a specific area, with no other systems coexisting.</a:t>
            </a:r>
          </a:p>
          <a:p>
            <a:pPr lvl="1"/>
            <a:r>
              <a:rPr lang="en-US" sz="1800" dirty="0"/>
              <a:t>The required dependability in terms of throughput and latency should be met.</a:t>
            </a:r>
          </a:p>
          <a:p>
            <a:pPr lvl="2"/>
            <a:endParaRPr lang="en-US" dirty="0"/>
          </a:p>
        </p:txBody>
      </p:sp>
    </p:spTree>
    <p:extLst>
      <p:ext uri="{BB962C8B-B14F-4D97-AF65-F5344CB8AC3E}">
        <p14:creationId xmlns:p14="http://schemas.microsoft.com/office/powerpoint/2010/main" val="346289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1-2 (BANs Only)</a:t>
            </a:r>
          </a:p>
          <a:p>
            <a:pPr lvl="1"/>
            <a:r>
              <a:rPr lang="en-US" sz="1800" dirty="0"/>
              <a:t>In these Classes, multiple BANs, all based on 15.6ma revision (Class 1) or IEEE Std. 802.15.6 (Class 2), are operating within a specific area. </a:t>
            </a:r>
          </a:p>
          <a:p>
            <a:pPr lvl="1"/>
            <a:r>
              <a:rPr lang="en-US" sz="1800" dirty="0"/>
              <a:t>If the BANs are based on the 15.6ma revision, they could be Human BANs or Vehicle BANs.</a:t>
            </a:r>
          </a:p>
          <a:p>
            <a:pPr lvl="1"/>
            <a:r>
              <a:rPr lang="en-US" sz="1800" dirty="0"/>
              <a:t>These networks follow established communication protocols, allowing BANs to receive and decode frames from other coexisting BANs.</a:t>
            </a:r>
          </a:p>
          <a:p>
            <a:pPr lvl="1"/>
            <a:r>
              <a:rPr lang="en-US" sz="1800" dirty="0"/>
              <a:t>Each BAN should meet the required dependability.</a:t>
            </a:r>
          </a:p>
          <a:p>
            <a:pPr lvl="1"/>
            <a:r>
              <a:rPr lang="en-US" sz="1800" dirty="0"/>
              <a:t>The proposed 15.6ma MAC supports Class 1-2 using only mandatory features.</a:t>
            </a:r>
          </a:p>
        </p:txBody>
      </p:sp>
    </p:spTree>
    <p:extLst>
      <p:ext uri="{BB962C8B-B14F-4D97-AF65-F5344CB8AC3E}">
        <p14:creationId xmlns:p14="http://schemas.microsoft.com/office/powerpoint/2010/main" val="380515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3 (BANs Plus Other Wireless Systems)</a:t>
            </a:r>
          </a:p>
          <a:p>
            <a:pPr lvl="1"/>
            <a:r>
              <a:rPr lang="en-US" sz="1800" dirty="0"/>
              <a:t>Here, several BANs are operating alongside other wireless systems within a specific area.</a:t>
            </a:r>
          </a:p>
          <a:p>
            <a:pPr lvl="1"/>
            <a:r>
              <a:rPr lang="en-US" sz="1800" dirty="0"/>
              <a:t>The proposed 15.6ma MAC supports Class 3 on a best-effort basis using some optional features.</a:t>
            </a:r>
          </a:p>
        </p:txBody>
      </p:sp>
    </p:spTree>
    <p:extLst>
      <p:ext uri="{BB962C8B-B14F-4D97-AF65-F5344CB8AC3E}">
        <p14:creationId xmlns:p14="http://schemas.microsoft.com/office/powerpoint/2010/main" val="186821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4-6 (BANs Plus Other UWB Systems)</a:t>
            </a:r>
          </a:p>
          <a:p>
            <a:pPr lvl="1"/>
            <a:r>
              <a:rPr lang="en-US" sz="1800" dirty="0"/>
              <a:t>In these Classes, several BANs are operating alongside multiple non-BAN Ultra-Wideband (UWB) systems. </a:t>
            </a:r>
          </a:p>
          <a:p>
            <a:pPr lvl="1"/>
            <a:r>
              <a:rPr lang="en-US" sz="1800" dirty="0"/>
              <a:t>These UWB systems may follow other standards such as 15.4 or ETSI </a:t>
            </a:r>
            <a:r>
              <a:rPr lang="en-US" sz="1800" dirty="0" err="1"/>
              <a:t>SmartBAN</a:t>
            </a:r>
            <a:r>
              <a:rPr lang="en-US" sz="1800" dirty="0"/>
              <a:t>.</a:t>
            </a:r>
          </a:p>
          <a:p>
            <a:pPr lvl="1"/>
            <a:r>
              <a:rPr lang="en-US" sz="1800" dirty="0"/>
              <a:t>Although they follow known communication schemes, a BAN might not fully decode their frames due to hardware limitation.</a:t>
            </a:r>
          </a:p>
          <a:p>
            <a:pPr lvl="1"/>
            <a:r>
              <a:rPr lang="en-US" sz="1800" dirty="0"/>
              <a:t>However, note that 15.6ma devices may be able to decode 15.4ab frames.</a:t>
            </a:r>
          </a:p>
          <a:p>
            <a:pPr lvl="1"/>
            <a:r>
              <a:rPr lang="en-US" sz="1800" dirty="0"/>
              <a:t>All coexisting BANs should meet the required dependability.</a:t>
            </a:r>
          </a:p>
          <a:p>
            <a:pPr lvl="1"/>
            <a:r>
              <a:rPr lang="en-US" sz="1800" dirty="0"/>
              <a:t>The proposed 15.6ma MAC supports Class 4-6 with the help of optional features.</a:t>
            </a:r>
          </a:p>
        </p:txBody>
      </p:sp>
    </p:spTree>
    <p:extLst>
      <p:ext uri="{BB962C8B-B14F-4D97-AF65-F5344CB8AC3E}">
        <p14:creationId xmlns:p14="http://schemas.microsoft.com/office/powerpoint/2010/main" val="343090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3FFC6-0286-5B5F-E9E0-F2A48D9E1C49}"/>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B889444-3F77-30F6-14B1-36FF134C071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7972" y="2021188"/>
            <a:ext cx="6948055" cy="3843455"/>
          </a:xfrm>
          <a:prstGeom prst="rect">
            <a:avLst/>
          </a:prstGeom>
          <a:noFill/>
          <a:ln>
            <a:noFill/>
          </a:ln>
        </p:spPr>
      </p:pic>
      <p:sp>
        <p:nvSpPr>
          <p:cNvPr id="7" name="テキスト ボックス 6">
            <a:extLst>
              <a:ext uri="{FF2B5EF4-FFF2-40B4-BE49-F238E27FC236}">
                <a16:creationId xmlns:a16="http://schemas.microsoft.com/office/drawing/2014/main" id="{D77C863E-A1EB-E449-F56F-57255DB22A36}"/>
              </a:ext>
            </a:extLst>
          </p:cNvPr>
          <p:cNvSpPr txBox="1"/>
          <p:nvPr/>
        </p:nvSpPr>
        <p:spPr>
          <a:xfrm>
            <a:off x="806196" y="891958"/>
            <a:ext cx="7607808" cy="830997"/>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sz="2400" b="1" u="none" strike="noStrike" dirty="0">
                <a:ln>
                  <a:noFill/>
                </a:ln>
                <a:solidFill>
                  <a:srgbClr val="FF0000"/>
                </a:solidFill>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2400" b="1" u="none" strike="noStrike" dirty="0">
              <a:ln>
                <a:noFill/>
              </a:ln>
              <a:solidFill>
                <a:srgbClr val="FF0000"/>
              </a:solidFill>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5E37245F-EEE5-9A0E-ABA3-E6599A0CCC78}"/>
              </a:ext>
            </a:extLst>
          </p:cNvPr>
          <p:cNvSpPr txBox="1"/>
          <p:nvPr/>
        </p:nvSpPr>
        <p:spPr>
          <a:xfrm>
            <a:off x="846473" y="5800696"/>
            <a:ext cx="7498079" cy="646331"/>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02561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E8533672-BD31-2337-AF0C-B68469C0542E}"/>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477012" y="898448"/>
            <a:ext cx="8266176" cy="6032421"/>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4.7.2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a:p>
            <a:pPr marL="342900" lvl="0" indent="-342900" algn="just">
              <a:spcBef>
                <a:spcPts val="600"/>
              </a:spcBef>
              <a:spcAft>
                <a:spcPts val="1200"/>
              </a:spcAft>
              <a:buFont typeface="Symbol" panose="05050102010706020507" pitchFamily="18" charset="2"/>
              <a:buChar char=""/>
            </a:pPr>
            <a:r>
              <a:rPr lang="en-US" altLang="ja-JP" sz="1800" dirty="0">
                <a:solidFill>
                  <a:srgbClr val="FF0000"/>
                </a:solidFill>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solidFill>
                <a:srgbClr val="FF0000"/>
              </a:solidFill>
              <a:effectLst/>
              <a:latin typeface="Times New Roman" panose="02020603050405020304" pitchFamily="18" charset="0"/>
              <a:ea typeface="游明朝" panose="02020400000000000000" pitchFamily="18" charset="-128"/>
            </a:endParaRPr>
          </a:p>
          <a:p>
            <a:pPr marL="342900" lvl="0" indent="-342900" algn="just">
              <a:spcBef>
                <a:spcPts val="600"/>
              </a:spcBef>
              <a:spcAft>
                <a:spcPts val="1200"/>
              </a:spcAft>
              <a:buFont typeface="Symbol" panose="05050102010706020507" pitchFamily="18" charset="2"/>
              <a:buChar char=""/>
            </a:pPr>
            <a:r>
              <a:rPr lang="en-US" altLang="ja-JP" sz="1800" dirty="0">
                <a:solidFill>
                  <a:srgbClr val="FF0000"/>
                </a:solidFill>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solidFill>
                <a:srgbClr val="FF0000"/>
              </a:solidFill>
              <a:effectLst/>
              <a:latin typeface="Times New Roman" panose="02020603050405020304" pitchFamily="18" charset="0"/>
              <a:ea typeface="游明朝" panose="02020400000000000000" pitchFamily="18" charset="-128"/>
            </a:endParaRPr>
          </a:p>
          <a:p>
            <a:pPr marL="342900" lvl="0" indent="-342900" algn="just">
              <a:spcBef>
                <a:spcPts val="600"/>
              </a:spcBef>
              <a:spcAft>
                <a:spcPts val="1200"/>
              </a:spcAft>
              <a:buFont typeface="Symbol" panose="05050102010706020507" pitchFamily="18" charset="2"/>
              <a:buChar char=""/>
            </a:pPr>
            <a:r>
              <a:rPr lang="en-US" altLang="ja-JP" sz="1800" dirty="0">
                <a:solidFill>
                  <a:srgbClr val="FF0000"/>
                </a:solidFill>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solidFill>
                  <a:srgbClr val="FF0000"/>
                </a:solidFill>
                <a:effectLst/>
                <a:latin typeface="Times New Roman" panose="02020603050405020304" pitchFamily="18" charset="0"/>
                <a:ea typeface="游明朝" panose="02020400000000000000" pitchFamily="18" charset="-128"/>
              </a:rPr>
              <a:t>Stds</a:t>
            </a:r>
            <a:r>
              <a:rPr lang="en-US" altLang="ja-JP" sz="1800" dirty="0">
                <a:solidFill>
                  <a:srgbClr val="FF0000"/>
                </a:solidFill>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solidFill>
                <a:srgbClr val="FF0000"/>
              </a:solidFill>
              <a:effectLst/>
              <a:latin typeface="Times New Roman" panose="02020603050405020304" pitchFamily="18" charset="0"/>
              <a:ea typeface="游明朝" panose="02020400000000000000" pitchFamily="18" charset="-128"/>
            </a:endParaRPr>
          </a:p>
          <a:p>
            <a:pPr marL="342900" lvl="0" indent="-342900" algn="just">
              <a:spcBef>
                <a:spcPts val="600"/>
              </a:spcBef>
              <a:spcAft>
                <a:spcPts val="1200"/>
              </a:spcAft>
              <a:buFont typeface="Symbol" panose="05050102010706020507" pitchFamily="18" charset="2"/>
              <a:buChar char=""/>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via interference mitigation technology at the receiver side (see clause </a:t>
            </a:r>
            <a:r>
              <a:rPr lang="en-US" altLang="ja-JP" sz="1800" dirty="0">
                <a:solidFill>
                  <a:srgbClr val="FF0000"/>
                </a:solidFill>
                <a:effectLst/>
                <a:highlight>
                  <a:srgbClr val="FFFF00"/>
                </a:highlight>
                <a:latin typeface="Times New Roman" panose="02020603050405020304" pitchFamily="18" charset="0"/>
                <a:ea typeface="游明朝" panose="02020400000000000000" pitchFamily="18" charset="-128"/>
              </a:rPr>
              <a:t>x</a:t>
            </a:r>
            <a:r>
              <a:rPr lang="en-US" altLang="ja-JP" sz="1800" dirty="0">
                <a:solidFill>
                  <a:srgbClr val="FF0000"/>
                </a:solidFill>
                <a:effectLst/>
                <a:latin typeface="Times New Roman" panose="02020603050405020304" pitchFamily="18" charset="0"/>
                <a:ea typeface="游明朝" panose="02020400000000000000" pitchFamily="18" charset="-128"/>
              </a:rPr>
              <a:t>).</a:t>
            </a:r>
            <a:endParaRPr lang="ja-JP" altLang="ja-JP" sz="1800" dirty="0">
              <a:solidFill>
                <a:srgbClr val="FF0000"/>
              </a:solidFill>
              <a:effectLst/>
              <a:latin typeface="Times New Roman" panose="02020603050405020304" pitchFamily="18" charset="0"/>
              <a:ea typeface="游明朝" panose="02020400000000000000" pitchFamily="18" charset="-128"/>
            </a:endParaRPr>
          </a:p>
          <a:p>
            <a:pPr algn="just">
              <a:spcBef>
                <a:spcPts val="600"/>
              </a:spcBef>
              <a:spcAft>
                <a:spcPts val="1200"/>
              </a:spcAft>
            </a:pPr>
            <a:endParaRPr lang="ja-JP" altLang="ja-JP" sz="2400" dirty="0">
              <a:effectLst/>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73955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DD18-7927-4F6B-BEF3-1C7FB4CF5039}"/>
              </a:ext>
            </a:extLst>
          </p:cNvPr>
          <p:cNvSpPr>
            <a:spLocks noGrp="1"/>
          </p:cNvSpPr>
          <p:nvPr>
            <p:ph type="ctrTitle"/>
          </p:nvPr>
        </p:nvSpPr>
        <p:spPr>
          <a:xfrm>
            <a:off x="685799" y="981837"/>
            <a:ext cx="8011633" cy="1470025"/>
          </a:xfrm>
        </p:spPr>
        <p:txBody>
          <a:bodyPr/>
          <a:lstStyle/>
          <a:p>
            <a:r>
              <a:rPr lang="en-US" sz="3600" b="0" i="0" u="none" strike="noStrike" cap="none" dirty="0">
                <a:solidFill>
                  <a:schemeClr val="dk2"/>
                </a:solidFill>
                <a:latin typeface="Times New Roman"/>
                <a:ea typeface="Times New Roman"/>
                <a:cs typeface="Times New Roman"/>
                <a:sym typeface="Times New Roman"/>
              </a:rPr>
              <a:t>Basic Consensus in MAC and PHY of Revision of IEEE802.15.6-2012 (IEEE802.15.6ma)</a:t>
            </a:r>
          </a:p>
        </p:txBody>
      </p:sp>
      <p:sp>
        <p:nvSpPr>
          <p:cNvPr id="3" name="Subtitle 2">
            <a:extLst>
              <a:ext uri="{FF2B5EF4-FFF2-40B4-BE49-F238E27FC236}">
                <a16:creationId xmlns:a16="http://schemas.microsoft.com/office/drawing/2014/main" id="{EA161AE3-3D1A-4BEE-9DD0-3571C283CA73}"/>
              </a:ext>
            </a:extLst>
          </p:cNvPr>
          <p:cNvSpPr>
            <a:spLocks noGrp="1"/>
          </p:cNvSpPr>
          <p:nvPr>
            <p:ph type="subTitle" idx="1"/>
          </p:nvPr>
        </p:nvSpPr>
        <p:spPr>
          <a:xfrm>
            <a:off x="1069848" y="2650785"/>
            <a:ext cx="7080504" cy="3824627"/>
          </a:xfrm>
        </p:spPr>
        <p:txBody>
          <a:bodyPr/>
          <a:lstStyle/>
          <a:p>
            <a:r>
              <a:rPr kumimoji="0" lang="en-US" altLang="ja-JP" sz="2400" b="0" i="0" u="none" strike="noStrike" kern="0" cap="none" spc="0" normalizeH="0" baseline="0" noProof="0" dirty="0">
                <a:ln>
                  <a:noFill/>
                </a:ln>
                <a:solidFill>
                  <a:srgbClr val="000000"/>
                </a:solidFill>
                <a:effectLst/>
                <a:uLnTx/>
                <a:uFillTx/>
                <a:latin typeface="+mj-lt"/>
                <a:cs typeface="Arial"/>
                <a:sym typeface="Arial"/>
              </a:rPr>
              <a:t>Ryuji Kohno</a:t>
            </a:r>
            <a:r>
              <a:rPr kumimoji="0" lang="en-US" altLang="ja-JP" sz="2400" b="0" i="0" u="none" strike="noStrike" kern="0" cap="none" spc="0" normalizeH="0" baseline="30000" noProof="0" dirty="0">
                <a:ln>
                  <a:noFill/>
                </a:ln>
                <a:solidFill>
                  <a:srgbClr val="000000"/>
                </a:solidFill>
                <a:effectLst/>
                <a:uLnTx/>
                <a:uFillTx/>
                <a:latin typeface="+mj-lt"/>
                <a:cs typeface="Arial"/>
                <a:sym typeface="Arial"/>
              </a:rPr>
              <a:t>1,2 </a:t>
            </a:r>
            <a:r>
              <a:rPr kumimoji="0" lang="en-US" altLang="ja-JP" sz="2400" b="0" i="0" u="none" strike="noStrike" kern="0" cap="none" spc="0" normalizeH="0" noProof="0" dirty="0">
                <a:ln>
                  <a:noFill/>
                </a:ln>
                <a:solidFill>
                  <a:srgbClr val="000000"/>
                </a:solidFill>
                <a:effectLst/>
                <a:uLnTx/>
                <a:uFillTx/>
                <a:latin typeface="+mj-lt"/>
                <a:cs typeface="Arial"/>
                <a:sym typeface="Arial"/>
              </a:rPr>
              <a:t>,</a:t>
            </a:r>
            <a:r>
              <a:rPr lang="en-US" sz="2400" dirty="0">
                <a:latin typeface="+mj-lt"/>
              </a:rPr>
              <a:t>Minsoo Kim</a:t>
            </a:r>
            <a:r>
              <a:rPr lang="en-US" sz="2400" baseline="30000" dirty="0">
                <a:latin typeface="+mj-lt"/>
              </a:rPr>
              <a:t>1</a:t>
            </a:r>
            <a:r>
              <a:rPr lang="en-US" sz="2400" dirty="0">
                <a:latin typeface="+mj-lt"/>
              </a:rPr>
              <a:t>, Takumi Kobayashi</a:t>
            </a:r>
            <a:r>
              <a:rPr lang="en-US" sz="2400" baseline="30000" dirty="0">
                <a:latin typeface="+mj-lt"/>
              </a:rPr>
              <a:t>1,4</a:t>
            </a:r>
            <a:r>
              <a:rPr lang="en-US" sz="2400" dirty="0">
                <a:latin typeface="+mj-lt"/>
              </a:rPr>
              <a:t>,</a:t>
            </a:r>
          </a:p>
          <a:p>
            <a:r>
              <a:rPr lang="en-US" sz="2400" dirty="0">
                <a:latin typeface="+mj-lt"/>
              </a:rPr>
              <a:t>Marco Hernandez</a:t>
            </a:r>
            <a:r>
              <a:rPr lang="en-US" sz="2400" baseline="30000" dirty="0">
                <a:latin typeface="+mj-lt"/>
              </a:rPr>
              <a:t>1,3</a:t>
            </a:r>
            <a:r>
              <a:rPr lang="en-US" sz="2400" dirty="0">
                <a:latin typeface="+mj-lt"/>
              </a:rPr>
              <a:t>, </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Seong-Soon Joo</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6</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Daisuke Anzai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Kento Takebayashi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5</a:t>
            </a:r>
            <a:r>
              <a:rPr lang="en-US" sz="2400" dirty="0">
                <a:latin typeface="+mj-lt"/>
              </a:rPr>
              <a:t>, Jussi Haapola</a:t>
            </a:r>
            <a:r>
              <a:rPr lang="en-US" sz="2400" baseline="30000" dirty="0">
                <a:latin typeface="+mj-lt"/>
              </a:rPr>
              <a:t>3</a:t>
            </a:r>
          </a:p>
          <a:p>
            <a:endParaRPr lang="en-US" sz="2400" baseline="30000" dirty="0"/>
          </a:p>
          <a:p>
            <a:r>
              <a:rPr lang="en-US" sz="1800" baseline="30000" dirty="0">
                <a:latin typeface="+mj-lt"/>
              </a:rPr>
              <a:t>1</a:t>
            </a:r>
            <a:r>
              <a:rPr lang="en-US" sz="1800" dirty="0">
                <a:latin typeface="+mj-lt"/>
              </a:rPr>
              <a:t>Yokosuka Research Park International Alliance Institute (YRP-IAI)</a:t>
            </a:r>
          </a:p>
          <a:p>
            <a:r>
              <a:rPr lang="en-US" sz="1800" baseline="30000" dirty="0">
                <a:latin typeface="+mj-lt"/>
              </a:rPr>
              <a:t>2</a:t>
            </a:r>
            <a:r>
              <a:rPr lang="en-US" sz="1800" dirty="0">
                <a:latin typeface="+mj-lt"/>
              </a:rPr>
              <a:t>Yokohama National University (YNU), Japan</a:t>
            </a:r>
          </a:p>
          <a:p>
            <a:r>
              <a:rPr lang="en-US" sz="1800" dirty="0">
                <a:latin typeface="+mj-lt"/>
              </a:rPr>
              <a:t> </a:t>
            </a:r>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3</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Centre for Wireless Communications(CWC), University of Oulu, Finland</a:t>
            </a:r>
            <a:r>
              <a:rPr lang="en-US" altLang="ja-JP" sz="1800" dirty="0">
                <a:solidFill>
                  <a:srgbClr val="000000"/>
                </a:solidFill>
                <a:latin typeface="+mj-lt"/>
                <a:ea typeface="Times New Roman"/>
                <a:cs typeface="Times New Roman"/>
                <a:sym typeface="Times New Roman"/>
              </a:rPr>
              <a:t>,</a:t>
            </a:r>
            <a:r>
              <a:rPr lang="ja-JP" altLang="en-US" sz="1800" dirty="0">
                <a:solidFill>
                  <a:srgbClr val="000000"/>
                </a:solidFill>
                <a:latin typeface="+mj-lt"/>
                <a:ea typeface="Times New Roman"/>
                <a:cs typeface="Times New Roman"/>
                <a:sym typeface="Times New Roman"/>
              </a:rPr>
              <a:t> </a:t>
            </a:r>
            <a:endParaRPr lang="en-US" altLang="ja-JP" sz="1800" dirty="0">
              <a:solidFill>
                <a:srgbClr val="000000"/>
              </a:solidFill>
              <a:latin typeface="+mj-lt"/>
              <a:ea typeface="Times New Roman"/>
              <a:cs typeface="Times New Roman"/>
              <a:sym typeface="Times New Roman"/>
            </a:endParaRPr>
          </a:p>
          <a:p>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Nagoya Institute of Technology(NIT) Japan, </a:t>
            </a:r>
          </a:p>
          <a:p>
            <a:r>
              <a:rPr lang="en-US" altLang="ja-JP" sz="1800" kern="0" baseline="30000" dirty="0">
                <a:solidFill>
                  <a:srgbClr val="000000"/>
                </a:solidFill>
                <a:latin typeface="+mj-lt"/>
                <a:ea typeface="Times New Roman"/>
                <a:cs typeface="Times New Roman"/>
                <a:sym typeface="Times New Roman"/>
              </a:rPr>
              <a:t>5</a:t>
            </a:r>
            <a:r>
              <a:rPr lang="en-US" altLang="ja-JP" sz="1800" kern="0" dirty="0">
                <a:solidFill>
                  <a:srgbClr val="000000"/>
                </a:solidFill>
                <a:latin typeface="+mj-lt"/>
                <a:ea typeface="Times New Roman"/>
                <a:cs typeface="Times New Roman"/>
                <a:sym typeface="Times New Roman"/>
              </a:rPr>
              <a:t>Toyo University(TU), Japan,</a:t>
            </a:r>
          </a:p>
          <a:p>
            <a:r>
              <a:rPr lang="en-US" altLang="ja-JP" sz="1800" kern="0" dirty="0">
                <a:solidFill>
                  <a:srgbClr val="000000"/>
                </a:solidFill>
                <a:latin typeface="+mj-lt"/>
                <a:ea typeface="Times New Roman"/>
                <a:cs typeface="Times New Roman"/>
                <a:sym typeface="Times New Roman"/>
              </a:rPr>
              <a:t> </a:t>
            </a:r>
            <a:r>
              <a:rPr lang="en-US" altLang="ja-JP" sz="1800" kern="0" baseline="30000" dirty="0">
                <a:solidFill>
                  <a:srgbClr val="000000"/>
                </a:solidFill>
                <a:latin typeface="+mj-lt"/>
                <a:ea typeface="Times New Roman"/>
                <a:cs typeface="Times New Roman"/>
                <a:sym typeface="Times New Roman"/>
              </a:rPr>
              <a:t>6</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Korea Platform Service Technology (KPST), Korea</a:t>
            </a:r>
            <a:endParaRPr kumimoji="0" lang="en-US" altLang="ja-JP" sz="1600" b="0" i="0" u="none" strike="noStrike" kern="0" cap="none" spc="0" normalizeH="0" baseline="0" noProof="0" dirty="0">
              <a:ln>
                <a:noFill/>
              </a:ln>
              <a:solidFill>
                <a:srgbClr val="000000"/>
              </a:solidFill>
              <a:effectLst/>
              <a:uLnTx/>
              <a:uFillTx/>
              <a:latin typeface="+mj-lt"/>
              <a:cs typeface="Arial"/>
              <a:sym typeface="Arial"/>
            </a:endParaRPr>
          </a:p>
          <a:p>
            <a:endParaRPr lang="en-US" sz="1800" dirty="0"/>
          </a:p>
        </p:txBody>
      </p:sp>
      <p:sp>
        <p:nvSpPr>
          <p:cNvPr id="4" name="Date Placeholder 3">
            <a:extLst>
              <a:ext uri="{FF2B5EF4-FFF2-40B4-BE49-F238E27FC236}">
                <a16:creationId xmlns:a16="http://schemas.microsoft.com/office/drawing/2014/main" id="{C1EAD539-86C3-423C-ABA4-44AE896A5C7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1A6EAC9C-B2A5-4807-9142-29B64EDA224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Footer Placeholder 5">
            <a:extLst>
              <a:ext uri="{FF2B5EF4-FFF2-40B4-BE49-F238E27FC236}">
                <a16:creationId xmlns:a16="http://schemas.microsoft.com/office/drawing/2014/main" id="{F7ACA932-26E9-4E28-820A-9EA75261AAB3}"/>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88163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E8533672-BD31-2337-AF0C-B68469C0542E}"/>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477012" y="898448"/>
            <a:ext cx="8266176" cy="5232202"/>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285750" indent="-285750" algn="just">
              <a:spcBef>
                <a:spcPts val="600"/>
              </a:spcBef>
              <a:spcAft>
                <a:spcPts val="1200"/>
              </a:spcAft>
              <a:buFont typeface="Arial" panose="020B0604020202020204" pitchFamily="34" charset="0"/>
              <a:buChar char="•"/>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spcBef>
                <a:spcPts val="600"/>
              </a:spcBef>
              <a:spcAft>
                <a:spcPts val="1200"/>
              </a:spcAft>
              <a:buFont typeface="Arial" panose="020B0604020202020204" pitchFamily="34" charset="0"/>
              <a:buChar char="•"/>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the type of QoS associated with every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or group frame and available resources to avoid congestion.  </a:t>
            </a:r>
            <a:endParaRPr lang="ja-JP" altLang="ja-JP" sz="1800" dirty="0">
              <a:effectLst/>
              <a:latin typeface="Times New Roman" panose="02020603050405020304" pitchFamily="18" charset="0"/>
              <a:ea typeface="游明朝" panose="02020400000000000000" pitchFamily="18" charset="-128"/>
            </a:endParaRPr>
          </a:p>
          <a:p>
            <a:pPr marL="285750" indent="-285750" algn="just">
              <a:spcBef>
                <a:spcPts val="600"/>
              </a:spcBef>
              <a:spcAft>
                <a:spcPts val="1200"/>
              </a:spcAft>
              <a:buFont typeface="Arial" panose="020B0604020202020204" pitchFamily="34" charset="0"/>
              <a:buChar char="•"/>
            </a:pPr>
            <a:r>
              <a:rPr lang="en-US" altLang="ja-JP" sz="1800" dirty="0">
                <a:effectLst/>
                <a:latin typeface="Times New Roman" panose="02020603050405020304" pitchFamily="18" charset="0"/>
                <a:ea typeface="游明朝" panose="02020400000000000000" pitchFamily="18" charset="-128"/>
              </a:rPr>
              <a:t>The draft revision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1800" dirty="0">
              <a:effectLst/>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br>
              <a:rPr lang="en-US" altLang="ja-JP" sz="1800" dirty="0">
                <a:effectLst/>
                <a:latin typeface="Times New Roman" panose="02020603050405020304" pitchFamily="18" charset="0"/>
                <a:ea typeface="游明朝" panose="02020400000000000000" pitchFamily="18" charset="-128"/>
              </a:rPr>
            </a:br>
            <a:endParaRPr lang="en-US" altLang="ja-JP" sz="2400" dirty="0">
              <a:effectLst/>
              <a:latin typeface="Times New Roman" panose="02020603050405020304" pitchFamily="18" charset="0"/>
              <a:ea typeface="游明朝" panose="02020400000000000000" pitchFamily="18" charset="-128"/>
            </a:endParaRPr>
          </a:p>
          <a:p>
            <a:pPr marL="342900" indent="-342900" algn="just">
              <a:spcBef>
                <a:spcPts val="600"/>
              </a:spcBef>
              <a:spcAft>
                <a:spcPts val="1200"/>
              </a:spcAft>
              <a:buFont typeface="Arial" panose="020B0604020202020204" pitchFamily="34" charset="0"/>
              <a:buChar char="•"/>
            </a:pPr>
            <a:endParaRPr lang="ja-JP" altLang="ja-JP" sz="2400" dirty="0">
              <a:effectLst/>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2039192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Allocate time slots (or periods) for each BAN to prevents collisions.</a:t>
            </a:r>
          </a:p>
          <a:p>
            <a:pPr lvl="1"/>
            <a:r>
              <a:rPr lang="en-US" sz="1800" dirty="0"/>
              <a:t>This requires coordination between networks and increase system complexity.</a:t>
            </a:r>
          </a:p>
          <a:p>
            <a:endParaRPr lang="en-US" sz="1800" dirty="0"/>
          </a:p>
        </p:txBody>
      </p:sp>
      <p:grpSp>
        <p:nvGrpSpPr>
          <p:cNvPr id="7" name="Group 6">
            <a:extLst>
              <a:ext uri="{FF2B5EF4-FFF2-40B4-BE49-F238E27FC236}">
                <a16:creationId xmlns:a16="http://schemas.microsoft.com/office/drawing/2014/main" id="{4BFBF7AD-0170-D6D8-447D-4DFA7FE30D4E}"/>
              </a:ext>
            </a:extLst>
          </p:cNvPr>
          <p:cNvGrpSpPr/>
          <p:nvPr/>
        </p:nvGrpSpPr>
        <p:grpSpPr>
          <a:xfrm>
            <a:off x="2370497" y="3429000"/>
            <a:ext cx="4403006" cy="2871984"/>
            <a:chOff x="4494094" y="3420318"/>
            <a:chExt cx="3638609" cy="2373386"/>
          </a:xfrm>
        </p:grpSpPr>
        <p:grpSp>
          <p:nvGrpSpPr>
            <p:cNvPr id="8" name="Group 7">
              <a:extLst>
                <a:ext uri="{FF2B5EF4-FFF2-40B4-BE49-F238E27FC236}">
                  <a16:creationId xmlns:a16="http://schemas.microsoft.com/office/drawing/2014/main" id="{AFE38909-5644-7ECC-8863-7D53388952C7}"/>
                </a:ext>
              </a:extLst>
            </p:cNvPr>
            <p:cNvGrpSpPr/>
            <p:nvPr/>
          </p:nvGrpSpPr>
          <p:grpSpPr>
            <a:xfrm>
              <a:off x="4494094" y="3420318"/>
              <a:ext cx="3638609" cy="2373386"/>
              <a:chOff x="4494094" y="3420318"/>
              <a:chExt cx="3638609" cy="2373386"/>
            </a:xfrm>
          </p:grpSpPr>
          <p:pic>
            <p:nvPicPr>
              <p:cNvPr id="28" name="図 27">
                <a:extLst>
                  <a:ext uri="{FF2B5EF4-FFF2-40B4-BE49-F238E27FC236}">
                    <a16:creationId xmlns:a16="http://schemas.microsoft.com/office/drawing/2014/main" id="{E1F2A01B-FE1D-FAE6-009D-82156405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094" y="3420318"/>
                <a:ext cx="3638609" cy="2373386"/>
              </a:xfrm>
              <a:prstGeom prst="rect">
                <a:avLst/>
              </a:prstGeom>
            </p:spPr>
          </p:pic>
          <p:sp>
            <p:nvSpPr>
              <p:cNvPr id="29" name="テキスト ボックス 37">
                <a:extLst>
                  <a:ext uri="{FF2B5EF4-FFF2-40B4-BE49-F238E27FC236}">
                    <a16:creationId xmlns:a16="http://schemas.microsoft.com/office/drawing/2014/main" id="{80050D3F-D66D-4C9C-6F4F-F1474FC78EFD}"/>
                  </a:ext>
                </a:extLst>
              </p:cNvPr>
              <p:cNvSpPr txBox="1"/>
              <p:nvPr/>
            </p:nvSpPr>
            <p:spPr>
              <a:xfrm>
                <a:off x="4596325" y="4012784"/>
                <a:ext cx="310406" cy="206210"/>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none" lIns="64008" tIns="18288" rIns="64008" bIns="18288" rtlCol="0">
                <a:spAutoFit/>
              </a:bodyPr>
              <a:lstStyle/>
              <a:p>
                <a:pPr algn="ctr"/>
                <a:r>
                  <a:rPr kumimoji="1" lang="en-US" altLang="ja-JP" sz="1100" dirty="0"/>
                  <a:t>C1</a:t>
                </a:r>
                <a:endParaRPr kumimoji="1" lang="ja-JP" altLang="en-US" sz="1100" dirty="0"/>
              </a:p>
            </p:txBody>
          </p:sp>
          <p:sp>
            <p:nvSpPr>
              <p:cNvPr id="30" name="テキスト ボックス 37">
                <a:extLst>
                  <a:ext uri="{FF2B5EF4-FFF2-40B4-BE49-F238E27FC236}">
                    <a16:creationId xmlns:a16="http://schemas.microsoft.com/office/drawing/2014/main" id="{E0A10FAD-8C5D-91B1-A3A5-2CC15C1EBF2E}"/>
                  </a:ext>
                </a:extLst>
              </p:cNvPr>
              <p:cNvSpPr txBox="1"/>
              <p:nvPr/>
            </p:nvSpPr>
            <p:spPr>
              <a:xfrm>
                <a:off x="4596325" y="4990868"/>
                <a:ext cx="310406" cy="206210"/>
              </a:xfrm>
              <a:prstGeom prst="rect">
                <a:avLst/>
              </a:prstGeom>
              <a:solidFill>
                <a:schemeClr val="bg1"/>
              </a:solidFill>
              <a:ln w="19050">
                <a:solidFill>
                  <a:srgbClr val="FFC000"/>
                </a:solidFill>
              </a:ln>
            </p:spPr>
            <p:txBody>
              <a:bodyPr wrap="none" lIns="64008" tIns="18288" rIns="64008" bIns="18288" rtlCol="0">
                <a:spAutoFit/>
              </a:bodyPr>
              <a:lstStyle/>
              <a:p>
                <a:pPr algn="ctr"/>
                <a:r>
                  <a:rPr kumimoji="1" lang="en-US" altLang="ja-JP" sz="1100" dirty="0"/>
                  <a:t>C2</a:t>
                </a:r>
                <a:endParaRPr kumimoji="1" lang="ja-JP" altLang="en-US" sz="1100" dirty="0"/>
              </a:p>
            </p:txBody>
          </p:sp>
          <p:sp>
            <p:nvSpPr>
              <p:cNvPr id="31" name="テキスト ボックス 37">
                <a:extLst>
                  <a:ext uri="{FF2B5EF4-FFF2-40B4-BE49-F238E27FC236}">
                    <a16:creationId xmlns:a16="http://schemas.microsoft.com/office/drawing/2014/main" id="{ED153030-7BF7-F26F-6679-6FA1DE2E886C}"/>
                  </a:ext>
                </a:extLst>
              </p:cNvPr>
              <p:cNvSpPr txBox="1"/>
              <p:nvPr/>
            </p:nvSpPr>
            <p:spPr>
              <a:xfrm>
                <a:off x="5384335" y="3644551"/>
                <a:ext cx="1274388" cy="172355"/>
              </a:xfrm>
              <a:prstGeom prst="rect">
                <a:avLst/>
              </a:prstGeom>
              <a:solidFill>
                <a:schemeClr val="bg1"/>
              </a:solidFill>
              <a:ln>
                <a:noFill/>
              </a:ln>
            </p:spPr>
            <p:txBody>
              <a:bodyPr wrap="none" lIns="0" tIns="9144" rIns="0" bIns="9144" rtlCol="0">
                <a:spAutoFit/>
              </a:bodyPr>
              <a:lstStyle/>
              <a:p>
                <a:pPr algn="ctr"/>
                <a:r>
                  <a:rPr kumimoji="1" lang="en-US" altLang="ja-JP" sz="1000" dirty="0"/>
                  <a:t>Not overlapping nodes</a:t>
                </a:r>
                <a:endParaRPr kumimoji="1" lang="ja-JP" altLang="en-US" sz="1000" dirty="0"/>
              </a:p>
            </p:txBody>
          </p:sp>
          <p:sp>
            <p:nvSpPr>
              <p:cNvPr id="32" name="テキスト ボックス 37">
                <a:extLst>
                  <a:ext uri="{FF2B5EF4-FFF2-40B4-BE49-F238E27FC236}">
                    <a16:creationId xmlns:a16="http://schemas.microsoft.com/office/drawing/2014/main" id="{B543D3E1-3A03-628E-21A0-8ADB6EF8A5AA}"/>
                  </a:ext>
                </a:extLst>
              </p:cNvPr>
              <p:cNvSpPr txBox="1"/>
              <p:nvPr/>
            </p:nvSpPr>
            <p:spPr>
              <a:xfrm>
                <a:off x="6782630" y="3644551"/>
                <a:ext cx="1069203" cy="172355"/>
              </a:xfrm>
              <a:prstGeom prst="rect">
                <a:avLst/>
              </a:prstGeom>
              <a:solidFill>
                <a:schemeClr val="bg1"/>
              </a:solidFill>
              <a:ln>
                <a:noFill/>
              </a:ln>
            </p:spPr>
            <p:txBody>
              <a:bodyPr wrap="none" lIns="0" tIns="9144" rIns="0" bIns="9144" rtlCol="0">
                <a:spAutoFit/>
              </a:bodyPr>
              <a:lstStyle/>
              <a:p>
                <a:pPr algn="ctr"/>
                <a:r>
                  <a:rPr kumimoji="1" lang="en-US" altLang="ja-JP" sz="1000" dirty="0"/>
                  <a:t>Overlapping nodes</a:t>
                </a:r>
                <a:endParaRPr kumimoji="1" lang="ja-JP" altLang="en-US" sz="1000" dirty="0"/>
              </a:p>
            </p:txBody>
          </p:sp>
          <p:sp>
            <p:nvSpPr>
              <p:cNvPr id="33" name="Rectangle 32">
                <a:extLst>
                  <a:ext uri="{FF2B5EF4-FFF2-40B4-BE49-F238E27FC236}">
                    <a16:creationId xmlns:a16="http://schemas.microsoft.com/office/drawing/2014/main" id="{78A9D2AF-F54C-D764-A9AB-82EC169B3152}"/>
                  </a:ext>
                </a:extLst>
              </p:cNvPr>
              <p:cNvSpPr/>
              <p:nvPr/>
            </p:nvSpPr>
            <p:spPr bwMode="auto">
              <a:xfrm>
                <a:off x="5395760" y="4316945"/>
                <a:ext cx="1285404"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4" name="Rectangle 33">
                <a:extLst>
                  <a:ext uri="{FF2B5EF4-FFF2-40B4-BE49-F238E27FC236}">
                    <a16:creationId xmlns:a16="http://schemas.microsoft.com/office/drawing/2014/main" id="{9F370978-4B3C-C000-30D8-254CFB8DB275}"/>
                  </a:ext>
                </a:extLst>
              </p:cNvPr>
              <p:cNvSpPr/>
              <p:nvPr/>
            </p:nvSpPr>
            <p:spPr bwMode="auto">
              <a:xfrm>
                <a:off x="6729327" y="4316945"/>
                <a:ext cx="1144948"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6996A680-F1AF-ACA9-6957-45C0777BF703}"/>
                  </a:ext>
                </a:extLst>
              </p:cNvPr>
              <p:cNvSpPr/>
              <p:nvPr/>
            </p:nvSpPr>
            <p:spPr bwMode="auto">
              <a:xfrm>
                <a:off x="5378826" y="5533202"/>
                <a:ext cx="2305656" cy="26039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nvGrpSpPr>
            <p:cNvPr id="9" name="Group 8">
              <a:extLst>
                <a:ext uri="{FF2B5EF4-FFF2-40B4-BE49-F238E27FC236}">
                  <a16:creationId xmlns:a16="http://schemas.microsoft.com/office/drawing/2014/main" id="{ACD4EC90-2DD4-1006-9D0C-A12812E1DA40}"/>
                </a:ext>
              </a:extLst>
            </p:cNvPr>
            <p:cNvGrpSpPr/>
            <p:nvPr/>
          </p:nvGrpSpPr>
          <p:grpSpPr>
            <a:xfrm>
              <a:off x="5418163" y="3917033"/>
              <a:ext cx="2421992" cy="1311703"/>
              <a:chOff x="5417201" y="3927520"/>
              <a:chExt cx="2421992" cy="1311703"/>
            </a:xfrm>
          </p:grpSpPr>
          <p:sp>
            <p:nvSpPr>
              <p:cNvPr id="10" name="Oval 9">
                <a:extLst>
                  <a:ext uri="{FF2B5EF4-FFF2-40B4-BE49-F238E27FC236}">
                    <a16:creationId xmlns:a16="http://schemas.microsoft.com/office/drawing/2014/main" id="{C405B10B-31B8-5406-BCE8-956DB761ADFE}"/>
                  </a:ext>
                </a:extLst>
              </p:cNvPr>
              <p:cNvSpPr/>
              <p:nvPr/>
            </p:nvSpPr>
            <p:spPr bwMode="auto">
              <a:xfrm>
                <a:off x="6771476"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2980C265-6C0A-672C-F2B3-FD80D1370FA4}"/>
                  </a:ext>
                </a:extLst>
              </p:cNvPr>
              <p:cNvSpPr/>
              <p:nvPr/>
            </p:nvSpPr>
            <p:spPr bwMode="auto">
              <a:xfrm>
                <a:off x="7568260"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9CDD2323-B0F7-ECCE-B70C-2CE633B00700}"/>
                  </a:ext>
                </a:extLst>
              </p:cNvPr>
              <p:cNvSpPr/>
              <p:nvPr/>
            </p:nvSpPr>
            <p:spPr bwMode="auto">
              <a:xfrm>
                <a:off x="6335675"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352B479C-9B1B-794F-CA8D-8C69D61074CB}"/>
                  </a:ext>
                </a:extLst>
              </p:cNvPr>
              <p:cNvSpPr/>
              <p:nvPr/>
            </p:nvSpPr>
            <p:spPr bwMode="auto">
              <a:xfrm>
                <a:off x="588606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825E48CE-23F8-0C01-1BF3-98D06A585D4B}"/>
                  </a:ext>
                </a:extLst>
              </p:cNvPr>
              <p:cNvSpPr/>
              <p:nvPr/>
            </p:nvSpPr>
            <p:spPr bwMode="auto">
              <a:xfrm>
                <a:off x="541720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B5034F87-FA1B-F5A0-024B-B6E5D9716CBC}"/>
                  </a:ext>
                </a:extLst>
              </p:cNvPr>
              <p:cNvSpPr/>
              <p:nvPr/>
            </p:nvSpPr>
            <p:spPr bwMode="auto">
              <a:xfrm>
                <a:off x="7215657"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ABA31AC7-610B-934D-67BA-465C3A486518}"/>
                  </a:ext>
                </a:extLst>
              </p:cNvPr>
              <p:cNvSpPr/>
              <p:nvPr/>
            </p:nvSpPr>
            <p:spPr bwMode="auto">
              <a:xfrm>
                <a:off x="6356775"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E8DDAF8F-8E23-D041-678C-A381221C87EF}"/>
                  </a:ext>
                </a:extLst>
              </p:cNvPr>
              <p:cNvSpPr/>
              <p:nvPr/>
            </p:nvSpPr>
            <p:spPr bwMode="auto">
              <a:xfrm>
                <a:off x="590716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8" name="Oval 17">
                <a:extLst>
                  <a:ext uri="{FF2B5EF4-FFF2-40B4-BE49-F238E27FC236}">
                    <a16:creationId xmlns:a16="http://schemas.microsoft.com/office/drawing/2014/main" id="{75330B12-4136-0D6A-FBED-60313AAA9447}"/>
                  </a:ext>
                </a:extLst>
              </p:cNvPr>
              <p:cNvSpPr/>
              <p:nvPr/>
            </p:nvSpPr>
            <p:spPr bwMode="auto">
              <a:xfrm>
                <a:off x="543830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9" name="Lightning Bolt 18">
                <a:extLst>
                  <a:ext uri="{FF2B5EF4-FFF2-40B4-BE49-F238E27FC236}">
                    <a16:creationId xmlns:a16="http://schemas.microsoft.com/office/drawing/2014/main" id="{11814466-4A28-0631-C96C-62B47B4AE634}"/>
                  </a:ext>
                </a:extLst>
              </p:cNvPr>
              <p:cNvSpPr/>
              <p:nvPr/>
            </p:nvSpPr>
            <p:spPr bwMode="auto">
              <a:xfrm rot="12833066">
                <a:off x="548674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Lightning Bolt 19">
                <a:extLst>
                  <a:ext uri="{FF2B5EF4-FFF2-40B4-BE49-F238E27FC236}">
                    <a16:creationId xmlns:a16="http://schemas.microsoft.com/office/drawing/2014/main" id="{3FD7EAF7-4ED7-D1CE-959F-CEE238CA4987}"/>
                  </a:ext>
                </a:extLst>
              </p:cNvPr>
              <p:cNvSpPr/>
              <p:nvPr/>
            </p:nvSpPr>
            <p:spPr bwMode="auto">
              <a:xfrm rot="12833066">
                <a:off x="595560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1" name="Lightning Bolt 20">
                <a:extLst>
                  <a:ext uri="{FF2B5EF4-FFF2-40B4-BE49-F238E27FC236}">
                    <a16:creationId xmlns:a16="http://schemas.microsoft.com/office/drawing/2014/main" id="{360EF30E-C954-0551-93EE-CED677B4C2FD}"/>
                  </a:ext>
                </a:extLst>
              </p:cNvPr>
              <p:cNvSpPr/>
              <p:nvPr/>
            </p:nvSpPr>
            <p:spPr bwMode="auto">
              <a:xfrm rot="12833066">
                <a:off x="6398008"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2" name="Lightning Bolt 21">
                <a:extLst>
                  <a:ext uri="{FF2B5EF4-FFF2-40B4-BE49-F238E27FC236}">
                    <a16:creationId xmlns:a16="http://schemas.microsoft.com/office/drawing/2014/main" id="{8B1BFF07-A988-1468-92FE-B10A8E32A14E}"/>
                  </a:ext>
                </a:extLst>
              </p:cNvPr>
              <p:cNvSpPr/>
              <p:nvPr/>
            </p:nvSpPr>
            <p:spPr bwMode="auto">
              <a:xfrm rot="1603598">
                <a:off x="5481503"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3" name="Lightning Bolt 22">
                <a:extLst>
                  <a:ext uri="{FF2B5EF4-FFF2-40B4-BE49-F238E27FC236}">
                    <a16:creationId xmlns:a16="http://schemas.microsoft.com/office/drawing/2014/main" id="{9744F4A8-5D2D-665D-59C8-6E4EA2F3B788}"/>
                  </a:ext>
                </a:extLst>
              </p:cNvPr>
              <p:cNvSpPr/>
              <p:nvPr/>
            </p:nvSpPr>
            <p:spPr bwMode="auto">
              <a:xfrm rot="1603598">
                <a:off x="5953311"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4" name="Lightning Bolt 23">
                <a:extLst>
                  <a:ext uri="{FF2B5EF4-FFF2-40B4-BE49-F238E27FC236}">
                    <a16:creationId xmlns:a16="http://schemas.microsoft.com/office/drawing/2014/main" id="{1585C85A-D772-8001-88D3-55DA67FF6F3B}"/>
                  </a:ext>
                </a:extLst>
              </p:cNvPr>
              <p:cNvSpPr/>
              <p:nvPr/>
            </p:nvSpPr>
            <p:spPr bwMode="auto">
              <a:xfrm rot="1603598">
                <a:off x="6389272"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5" name="Lightning Bolt 24">
                <a:extLst>
                  <a:ext uri="{FF2B5EF4-FFF2-40B4-BE49-F238E27FC236}">
                    <a16:creationId xmlns:a16="http://schemas.microsoft.com/office/drawing/2014/main" id="{F1B35D8F-5E79-0048-FC2D-441891B97CF6}"/>
                  </a:ext>
                </a:extLst>
              </p:cNvPr>
              <p:cNvSpPr/>
              <p:nvPr/>
            </p:nvSpPr>
            <p:spPr bwMode="auto">
              <a:xfrm rot="11977033">
                <a:off x="6812937" y="4309699"/>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6" name="Lightning Bolt 25">
                <a:extLst>
                  <a:ext uri="{FF2B5EF4-FFF2-40B4-BE49-F238E27FC236}">
                    <a16:creationId xmlns:a16="http://schemas.microsoft.com/office/drawing/2014/main" id="{86F32379-84D5-D211-2F63-5B37FB47B26C}"/>
                  </a:ext>
                </a:extLst>
              </p:cNvPr>
              <p:cNvSpPr/>
              <p:nvPr/>
            </p:nvSpPr>
            <p:spPr bwMode="auto">
              <a:xfrm rot="11977033">
                <a:off x="7617673" y="4304953"/>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Lightning Bolt 26">
                <a:extLst>
                  <a:ext uri="{FF2B5EF4-FFF2-40B4-BE49-F238E27FC236}">
                    <a16:creationId xmlns:a16="http://schemas.microsoft.com/office/drawing/2014/main" id="{5A65E9B8-7B84-BCCD-755E-8036110F8A1A}"/>
                  </a:ext>
                </a:extLst>
              </p:cNvPr>
              <p:cNvSpPr/>
              <p:nvPr/>
            </p:nvSpPr>
            <p:spPr bwMode="auto">
              <a:xfrm rot="988097">
                <a:off x="7218203" y="4502886"/>
                <a:ext cx="211564" cy="431502"/>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spTree>
    <p:extLst>
      <p:ext uri="{BB962C8B-B14F-4D97-AF65-F5344CB8AC3E}">
        <p14:creationId xmlns:p14="http://schemas.microsoft.com/office/powerpoint/2010/main" val="129146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Use multiple channels in frequency domain to support more networks.</a:t>
            </a:r>
          </a:p>
          <a:p>
            <a:pPr lvl="1"/>
            <a:r>
              <a:rPr lang="en-US" sz="1800" dirty="0"/>
              <a:t>This requires multi-UWB-channel compatible hardware, potentially increasing hardware cost.</a:t>
            </a:r>
          </a:p>
          <a:p>
            <a:endParaRPr lang="en-US" sz="1800" dirty="0"/>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971725" y="3082247"/>
          <a:ext cx="7276750" cy="2907072"/>
        </p:xfrm>
        <a:graphic>
          <a:graphicData uri="http://schemas.openxmlformats.org/drawingml/2006/table">
            <a:tbl>
              <a:tblPr firstRow="1" firstCol="1" bandRow="1">
                <a:tableStyleId>{C4B1156A-380E-4F78-BDF5-A606A8083BF9}</a:tableStyleId>
              </a:tblPr>
              <a:tblGrid>
                <a:gridCol w="719766">
                  <a:extLst>
                    <a:ext uri="{9D8B030D-6E8A-4147-A177-3AD203B41FA5}">
                      <a16:colId xmlns:a16="http://schemas.microsoft.com/office/drawing/2014/main" val="1521290653"/>
                    </a:ext>
                  </a:extLst>
                </a:gridCol>
                <a:gridCol w="923135">
                  <a:extLst>
                    <a:ext uri="{9D8B030D-6E8A-4147-A177-3AD203B41FA5}">
                      <a16:colId xmlns:a16="http://schemas.microsoft.com/office/drawing/2014/main" val="4241708084"/>
                    </a:ext>
                  </a:extLst>
                </a:gridCol>
                <a:gridCol w="1067424">
                  <a:extLst>
                    <a:ext uri="{9D8B030D-6E8A-4147-A177-3AD203B41FA5}">
                      <a16:colId xmlns:a16="http://schemas.microsoft.com/office/drawing/2014/main" val="1826506401"/>
                    </a:ext>
                  </a:extLst>
                </a:gridCol>
                <a:gridCol w="1243405">
                  <a:extLst>
                    <a:ext uri="{9D8B030D-6E8A-4147-A177-3AD203B41FA5}">
                      <a16:colId xmlns:a16="http://schemas.microsoft.com/office/drawing/2014/main" val="1189475924"/>
                    </a:ext>
                  </a:extLst>
                </a:gridCol>
                <a:gridCol w="1387694">
                  <a:extLst>
                    <a:ext uri="{9D8B030D-6E8A-4147-A177-3AD203B41FA5}">
                      <a16:colId xmlns:a16="http://schemas.microsoft.com/office/drawing/2014/main" val="3505678578"/>
                    </a:ext>
                  </a:extLst>
                </a:gridCol>
                <a:gridCol w="967663">
                  <a:extLst>
                    <a:ext uri="{9D8B030D-6E8A-4147-A177-3AD203B41FA5}">
                      <a16:colId xmlns:a16="http://schemas.microsoft.com/office/drawing/2014/main" val="4071166485"/>
                    </a:ext>
                  </a:extLst>
                </a:gridCol>
                <a:gridCol w="967663">
                  <a:extLst>
                    <a:ext uri="{9D8B030D-6E8A-4147-A177-3AD203B41FA5}">
                      <a16:colId xmlns:a16="http://schemas.microsoft.com/office/drawing/2014/main" val="3366600948"/>
                    </a:ext>
                  </a:extLst>
                </a:gridCol>
              </a:tblGrid>
              <a:tr h="622944">
                <a:tc>
                  <a:txBody>
                    <a:bodyPr/>
                    <a:lstStyle/>
                    <a:p>
                      <a:pPr marL="0" marR="0" algn="ctr">
                        <a:spcBef>
                          <a:spcPts val="0"/>
                        </a:spcBef>
                        <a:spcAft>
                          <a:spcPts val="0"/>
                        </a:spcAft>
                      </a:pPr>
                      <a:r>
                        <a:rPr lang="en-US" sz="1200" dirty="0">
                          <a:effectLst/>
                        </a:rPr>
                        <a:t>Band group</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number</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Central frequency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Bandwidth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in 802.15.6-2012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gridSpan="2">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for the revision</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2731804553"/>
                  </a:ext>
                </a:extLst>
              </a:tr>
              <a:tr h="207648">
                <a:tc rowSpan="3">
                  <a:txBody>
                    <a:bodyPr/>
                    <a:lstStyle/>
                    <a:p>
                      <a:pPr marL="0" marR="0" algn="ctr">
                        <a:spcBef>
                          <a:spcPts val="0"/>
                        </a:spcBef>
                        <a:spcAft>
                          <a:spcPts val="0"/>
                        </a:spcAft>
                      </a:pPr>
                      <a:r>
                        <a:rPr lang="en-US" sz="1200" dirty="0">
                          <a:effectLst/>
                        </a:rPr>
                        <a:t>Low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3494.4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011408418"/>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3993.6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33000857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4492.8</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328999887"/>
                  </a:ext>
                </a:extLst>
              </a:tr>
              <a:tr h="207648">
                <a:tc rowSpan="8">
                  <a:txBody>
                    <a:bodyPr/>
                    <a:lstStyle/>
                    <a:p>
                      <a:pPr marL="0" marR="0" algn="ctr">
                        <a:spcBef>
                          <a:spcPts val="0"/>
                        </a:spcBef>
                        <a:spcAft>
                          <a:spcPts val="0"/>
                        </a:spcAft>
                      </a:pPr>
                      <a:r>
                        <a:rPr lang="en-US" sz="1200" dirty="0">
                          <a:effectLst/>
                        </a:rPr>
                        <a:t>High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6489.6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22894075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4</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6988.8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97969047"/>
                  </a:ext>
                </a:extLst>
              </a:tr>
              <a:tr h="207648">
                <a:tc vMerge="1">
                  <a:txBody>
                    <a:bodyPr/>
                    <a:lstStyle/>
                    <a:p>
                      <a:endParaRPr lang="en-US"/>
                    </a:p>
                  </a:txBody>
                  <a:tcPr/>
                </a:tc>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7488.0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594430128"/>
                  </a:ext>
                </a:extLst>
              </a:tr>
              <a:tr h="207648">
                <a:tc vMerge="1">
                  <a:txBody>
                    <a:bodyPr/>
                    <a:lstStyle/>
                    <a:p>
                      <a:endParaRPr lang="en-US"/>
                    </a:p>
                  </a:txBody>
                  <a:tcPr/>
                </a:tc>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7987.2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5">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50368255"/>
                  </a:ext>
                </a:extLst>
              </a:tr>
              <a:tr h="207648">
                <a:tc vMerge="1">
                  <a:txBody>
                    <a:bodyPr/>
                    <a:lstStyle/>
                    <a:p>
                      <a:endParaRPr lang="en-US"/>
                    </a:p>
                  </a:txBody>
                  <a:tcPr/>
                </a:tc>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8486.4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4085407530"/>
                  </a:ext>
                </a:extLst>
              </a:tr>
              <a:tr h="207648">
                <a:tc vMerge="1">
                  <a:txBody>
                    <a:bodyPr/>
                    <a:lstStyle/>
                    <a:p>
                      <a:endParaRPr lang="en-US"/>
                    </a:p>
                  </a:txBody>
                  <a:tcPr/>
                </a:tc>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8985.6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609990553"/>
                  </a:ext>
                </a:extLst>
              </a:tr>
              <a:tr h="207648">
                <a:tc vMerge="1">
                  <a:txBody>
                    <a:bodyPr/>
                    <a:lstStyle/>
                    <a:p>
                      <a:endParaRPr lang="en-US"/>
                    </a:p>
                  </a:txBody>
                  <a:tcPr/>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9484.8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66940035"/>
                  </a:ext>
                </a:extLst>
              </a:tr>
              <a:tr h="207648">
                <a:tc vMerge="1">
                  <a:txBody>
                    <a:bodyPr/>
                    <a:lstStyle/>
                    <a:p>
                      <a:endParaRPr lang="en-US"/>
                    </a:p>
                  </a:txBody>
                  <a:tcPr/>
                </a:tc>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9984.0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91045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Balancing dependability and cost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Achieving higher dependability inevitably comes with increased costs, which may pose challenges for widespread adoption.</a:t>
            </a:r>
          </a:p>
          <a:p>
            <a:r>
              <a:rPr lang="en-US" sz="1800" dirty="0"/>
              <a:t>The parameters of the coexistence environment, such as the number of coexisting systems, need to be set at a feasible Class, taking both complexity and cost into account.</a:t>
            </a:r>
          </a:p>
          <a:p>
            <a:endParaRPr lang="en-US" sz="1800" dirty="0"/>
          </a:p>
          <a:p>
            <a:r>
              <a:rPr lang="en-US" sz="1800" dirty="0"/>
              <a:t>One possible solution is to classify coexistence algorithms into mandatory and optional features.</a:t>
            </a:r>
          </a:p>
          <a:p>
            <a:pPr lvl="1"/>
            <a:r>
              <a:rPr lang="en-US" sz="1800" dirty="0"/>
              <a:t>Users who need higher dependability can opt for devices that support higher Classes of coexistence environment by offering optional features.</a:t>
            </a:r>
          </a:p>
        </p:txBody>
      </p:sp>
    </p:spTree>
    <p:extLst>
      <p:ext uri="{BB962C8B-B14F-4D97-AF65-F5344CB8AC3E}">
        <p14:creationId xmlns:p14="http://schemas.microsoft.com/office/powerpoint/2010/main" val="191758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We have categorized coexistence environments into 8 distinct Classes based on the variety of coexisting systems.</a:t>
            </a:r>
          </a:p>
          <a:p>
            <a:r>
              <a:rPr lang="en-US" sz="2000" dirty="0"/>
              <a:t>To manage more complex coexistence environments, we propose strategies in both the time and frequency domains.</a:t>
            </a:r>
          </a:p>
          <a:p>
            <a:r>
              <a:rPr lang="en-US" sz="2000" dirty="0"/>
              <a:t>In order to manage increased costs, we suggest classifying certain coexistence features as optional, allowing for tailored solutions based on specific user requirements.</a:t>
            </a:r>
          </a:p>
        </p:txBody>
      </p:sp>
    </p:spTree>
    <p:extLst>
      <p:ext uri="{BB962C8B-B14F-4D97-AF65-F5344CB8AC3E}">
        <p14:creationId xmlns:p14="http://schemas.microsoft.com/office/powerpoint/2010/main" val="381274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marL="25400" indent="0">
              <a:buNone/>
            </a:pPr>
            <a:r>
              <a:rPr lang="en-US" sz="2000" dirty="0"/>
              <a:t>[1] 15-19-0503-01-0dep, MAC Protocol with Interference Mitigation Using Negotiation among Coordinators in Multiple Wireless Body Area Networks (BANs)</a:t>
            </a:r>
          </a:p>
          <a:p>
            <a:pPr marL="25400" indent="0">
              <a:buNone/>
            </a:pPr>
            <a:r>
              <a:rPr lang="en-US" sz="2000" dirty="0"/>
              <a:t>[2] 15-22-0277-04-006a, MAC ideas for BAN with Enhanced Dependability</a:t>
            </a:r>
          </a:p>
        </p:txBody>
      </p:sp>
    </p:spTree>
    <p:extLst>
      <p:ext uri="{BB962C8B-B14F-4D97-AF65-F5344CB8AC3E}">
        <p14:creationId xmlns:p14="http://schemas.microsoft.com/office/powerpoint/2010/main" val="3786003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905780"/>
            <a:ext cx="6416316" cy="523220"/>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Physical Layer(PHY)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18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6067D5-F7B0-A74B-2E98-64CFDFCB882B}"/>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3AC65BD5-95CC-F13F-DAB5-BE012F15C7D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0238D16-5FCF-59AC-BF6D-B4A6412531A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graphicFrame>
        <p:nvGraphicFramePr>
          <p:cNvPr id="5" name="Table 8">
            <a:extLst>
              <a:ext uri="{FF2B5EF4-FFF2-40B4-BE49-F238E27FC236}">
                <a16:creationId xmlns:a16="http://schemas.microsoft.com/office/drawing/2014/main" id="{BDBC3D03-BFB4-4C75-CE24-3F248EC93671}"/>
              </a:ext>
            </a:extLst>
          </p:cNvPr>
          <p:cNvGraphicFramePr>
            <a:graphicFrameLocks noGrp="1"/>
          </p:cNvGraphicFramePr>
          <p:nvPr/>
        </p:nvGraphicFramePr>
        <p:xfrm>
          <a:off x="179512" y="1693915"/>
          <a:ext cx="8784976" cy="4337809"/>
        </p:xfrm>
        <a:graphic>
          <a:graphicData uri="http://schemas.openxmlformats.org/drawingml/2006/table">
            <a:tbl>
              <a:tblPr firstRow="1" firstCol="1" bandRow="1"/>
              <a:tblGrid>
                <a:gridCol w="972297">
                  <a:extLst>
                    <a:ext uri="{9D8B030D-6E8A-4147-A177-3AD203B41FA5}">
                      <a16:colId xmlns:a16="http://schemas.microsoft.com/office/drawing/2014/main" val="1892210144"/>
                    </a:ext>
                  </a:extLst>
                </a:gridCol>
                <a:gridCol w="1050384">
                  <a:extLst>
                    <a:ext uri="{9D8B030D-6E8A-4147-A177-3AD203B41FA5}">
                      <a16:colId xmlns:a16="http://schemas.microsoft.com/office/drawing/2014/main" val="458708956"/>
                    </a:ext>
                  </a:extLst>
                </a:gridCol>
                <a:gridCol w="941895">
                  <a:extLst>
                    <a:ext uri="{9D8B030D-6E8A-4147-A177-3AD203B41FA5}">
                      <a16:colId xmlns:a16="http://schemas.microsoft.com/office/drawing/2014/main" val="3242620051"/>
                    </a:ext>
                  </a:extLst>
                </a:gridCol>
                <a:gridCol w="1008112">
                  <a:extLst>
                    <a:ext uri="{9D8B030D-6E8A-4147-A177-3AD203B41FA5}">
                      <a16:colId xmlns:a16="http://schemas.microsoft.com/office/drawing/2014/main" val="2395538514"/>
                    </a:ext>
                  </a:extLst>
                </a:gridCol>
                <a:gridCol w="987664">
                  <a:extLst>
                    <a:ext uri="{9D8B030D-6E8A-4147-A177-3AD203B41FA5}">
                      <a16:colId xmlns:a16="http://schemas.microsoft.com/office/drawing/2014/main" val="472591257"/>
                    </a:ext>
                  </a:extLst>
                </a:gridCol>
                <a:gridCol w="944304">
                  <a:extLst>
                    <a:ext uri="{9D8B030D-6E8A-4147-A177-3AD203B41FA5}">
                      <a16:colId xmlns:a16="http://schemas.microsoft.com/office/drawing/2014/main" val="2935643823"/>
                    </a:ext>
                  </a:extLst>
                </a:gridCol>
                <a:gridCol w="936104">
                  <a:extLst>
                    <a:ext uri="{9D8B030D-6E8A-4147-A177-3AD203B41FA5}">
                      <a16:colId xmlns:a16="http://schemas.microsoft.com/office/drawing/2014/main" val="2430239741"/>
                    </a:ext>
                  </a:extLst>
                </a:gridCol>
                <a:gridCol w="1008112">
                  <a:extLst>
                    <a:ext uri="{9D8B030D-6E8A-4147-A177-3AD203B41FA5}">
                      <a16:colId xmlns:a16="http://schemas.microsoft.com/office/drawing/2014/main" val="3685110237"/>
                    </a:ext>
                  </a:extLst>
                </a:gridCol>
                <a:gridCol w="936104">
                  <a:extLst>
                    <a:ext uri="{9D8B030D-6E8A-4147-A177-3AD203B41FA5}">
                      <a16:colId xmlns:a16="http://schemas.microsoft.com/office/drawing/2014/main" val="2937405442"/>
                    </a:ext>
                  </a:extLst>
                </a:gridCol>
              </a:tblGrid>
              <a:tr h="311219">
                <a:tc>
                  <a:txBody>
                    <a:bodyPr/>
                    <a:lstStyle/>
                    <a:p>
                      <a:pPr marL="0" marR="0" algn="ctr">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Coexistence Class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47953615"/>
                  </a:ext>
                </a:extLst>
              </a:tr>
              <a:tr h="311219">
                <a:tc>
                  <a:txBody>
                    <a:bodyPr/>
                    <a:lstStyle/>
                    <a:p>
                      <a:pPr marL="0" marR="0" algn="ctr">
                        <a:spcBef>
                          <a:spcPts val="0"/>
                        </a:spcBef>
                        <a:spcAft>
                          <a:spcPts val="0"/>
                        </a:spcAft>
                      </a:pPr>
                      <a:r>
                        <a:rPr lang="en-US" sz="16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QoS Level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1718"/>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403893"/>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76114321"/>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5153723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331428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47345865"/>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74039499"/>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56509428"/>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3655928"/>
                  </a:ext>
                </a:extLst>
              </a:tr>
            </a:tbl>
          </a:graphicData>
        </a:graphic>
      </p:graphicFrame>
      <p:sp>
        <p:nvSpPr>
          <p:cNvPr id="6" name="TextBox 2">
            <a:extLst>
              <a:ext uri="{FF2B5EF4-FFF2-40B4-BE49-F238E27FC236}">
                <a16:creationId xmlns:a16="http://schemas.microsoft.com/office/drawing/2014/main" id="{FFB73B73-3E25-A9DC-75BE-5544B68FCE3D}"/>
              </a:ext>
            </a:extLst>
          </p:cNvPr>
          <p:cNvSpPr txBox="1"/>
          <p:nvPr/>
        </p:nvSpPr>
        <p:spPr>
          <a:xfrm>
            <a:off x="237357" y="826276"/>
            <a:ext cx="820891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0" dirty="0">
                <a:solidFill>
                  <a:srgbClr val="000000"/>
                </a:solidFill>
                <a:latin typeface="Arial" panose="020B0604020202020204" pitchFamily="34" charset="0"/>
                <a:cs typeface="Arial" panose="020B0604020202020204" pitchFamily="34" charset="0"/>
                <a:sym typeface="Arial"/>
              </a:rPr>
              <a:t>6. PHY</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Specification of Error-Control Defined Corresponding Combination of 8 QoS Levels and 8 Coexistence Classes</a:t>
            </a:r>
          </a:p>
        </p:txBody>
      </p:sp>
    </p:spTree>
    <p:extLst>
      <p:ext uri="{BB962C8B-B14F-4D97-AF65-F5344CB8AC3E}">
        <p14:creationId xmlns:p14="http://schemas.microsoft.com/office/powerpoint/2010/main" val="3887174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262BE3-5233-D016-05D3-3F5AD571EC97}"/>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72FF36C1-F950-94AF-7022-11951C8CE810}"/>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852BDDED-D34C-CE05-110F-4DA845F0B6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6" name="テキスト ボックス 5">
            <a:extLst>
              <a:ext uri="{FF2B5EF4-FFF2-40B4-BE49-F238E27FC236}">
                <a16:creationId xmlns:a16="http://schemas.microsoft.com/office/drawing/2014/main" id="{9A6AFB60-5667-9684-2EE8-4F84D655EA78}"/>
              </a:ext>
            </a:extLst>
          </p:cNvPr>
          <p:cNvSpPr txBox="1"/>
          <p:nvPr/>
        </p:nvSpPr>
        <p:spPr>
          <a:xfrm>
            <a:off x="232470" y="4747794"/>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shortened Reed-Solomon (RS) codes with N=54 (original code length N=63) will be selected to correct burst errors due to interference from other WBANs and the coding rates are changed according to each QoS and channel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15.4ab LDPC codes (K=324, 648, 972, R=1/2)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updated concept table is considered as the first priority</a:t>
            </a:r>
            <a:endParaRPr kumimoji="1" lang="ja-JP" alt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7" name="表 7">
            <a:extLst>
              <a:ext uri="{FF2B5EF4-FFF2-40B4-BE49-F238E27FC236}">
                <a16:creationId xmlns:a16="http://schemas.microsoft.com/office/drawing/2014/main" id="{73D0EA6E-6F46-B195-0974-85E6D0B46C54}"/>
              </a:ext>
            </a:extLst>
          </p:cNvPr>
          <p:cNvGraphicFramePr>
            <a:graphicFrameLocks noGrp="1"/>
          </p:cNvGraphicFramePr>
          <p:nvPr/>
        </p:nvGraphicFramePr>
        <p:xfrm>
          <a:off x="232470" y="1202664"/>
          <a:ext cx="8679061" cy="344944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600" b="1" dirty="0"/>
                        <a:t>0</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algn="ct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600" b="1" dirty="0"/>
                        <a:t>1</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0">
                <a:tc>
                  <a:txBody>
                    <a:bodyPr/>
                    <a:lstStyle/>
                    <a:p>
                      <a:pPr algn="ctr"/>
                      <a:r>
                        <a:rPr kumimoji="1" lang="en-US" altLang="ja-JP" sz="1600" b="1" dirty="0"/>
                        <a:t>2</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600" b="1" dirty="0"/>
                        <a:t>3</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600" b="1" dirty="0"/>
                        <a:t>4</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600" b="1" dirty="0"/>
                        <a:t>5</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600" b="1" dirty="0"/>
                        <a:t>6</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600" b="1" dirty="0"/>
                        <a:t>7</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8" name="吹き出し: 四角形 7">
            <a:extLst>
              <a:ext uri="{FF2B5EF4-FFF2-40B4-BE49-F238E27FC236}">
                <a16:creationId xmlns:a16="http://schemas.microsoft.com/office/drawing/2014/main" id="{416702E5-162E-842F-0534-64DE9F4E8D5F}"/>
              </a:ext>
            </a:extLst>
          </p:cNvPr>
          <p:cNvSpPr/>
          <p:nvPr/>
        </p:nvSpPr>
        <p:spPr bwMode="auto">
          <a:xfrm>
            <a:off x="1403648" y="1143061"/>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CD581B0B-C83B-6AE9-D50B-69261F450AA2}"/>
              </a:ext>
            </a:extLst>
          </p:cNvPr>
          <p:cNvSpPr txBox="1"/>
          <p:nvPr/>
        </p:nvSpPr>
        <p:spPr>
          <a:xfrm>
            <a:off x="-12225" y="615933"/>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0" name="吹き出し: 四角形 9">
            <a:extLst>
              <a:ext uri="{FF2B5EF4-FFF2-40B4-BE49-F238E27FC236}">
                <a16:creationId xmlns:a16="http://schemas.microsoft.com/office/drawing/2014/main" id="{E3E3E07E-800A-063A-F3DF-C8E85FCBAE51}"/>
              </a:ext>
            </a:extLst>
          </p:cNvPr>
          <p:cNvSpPr/>
          <p:nvPr/>
        </p:nvSpPr>
        <p:spPr bwMode="auto">
          <a:xfrm>
            <a:off x="4877803" y="111692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テキスト ボックス 10">
            <a:extLst>
              <a:ext uri="{FF2B5EF4-FFF2-40B4-BE49-F238E27FC236}">
                <a16:creationId xmlns:a16="http://schemas.microsoft.com/office/drawing/2014/main" id="{C17BA928-D950-B3A4-8E54-41AB0321D36B}"/>
              </a:ext>
            </a:extLst>
          </p:cNvPr>
          <p:cNvSpPr txBox="1"/>
          <p:nvPr/>
        </p:nvSpPr>
        <p:spPr>
          <a:xfrm>
            <a:off x="7038750" y="617693"/>
            <a:ext cx="214859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2" name="object 3">
            <a:extLst>
              <a:ext uri="{FF2B5EF4-FFF2-40B4-BE49-F238E27FC236}">
                <a16:creationId xmlns:a16="http://schemas.microsoft.com/office/drawing/2014/main" id="{7F35CEF4-D7DC-6A58-C3A6-A9D4D01AA4C8}"/>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object 3">
            <a:extLst>
              <a:ext uri="{FF2B5EF4-FFF2-40B4-BE49-F238E27FC236}">
                <a16:creationId xmlns:a16="http://schemas.microsoft.com/office/drawing/2014/main" id="{2911A6F2-CC5C-6011-B6DC-9CFE2A46829F}"/>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bject 2">
            <a:extLst>
              <a:ext uri="{FF2B5EF4-FFF2-40B4-BE49-F238E27FC236}">
                <a16:creationId xmlns:a16="http://schemas.microsoft.com/office/drawing/2014/main" id="{AF40C316-B465-1270-35B4-D76B0B5FB9B5}"/>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タイトル 1">
            <a:extLst>
              <a:ext uri="{FF2B5EF4-FFF2-40B4-BE49-F238E27FC236}">
                <a16:creationId xmlns:a16="http://schemas.microsoft.com/office/drawing/2014/main" id="{21AC9C56-9A08-40A6-54F5-88F1D1147CF9}"/>
              </a:ext>
            </a:extLst>
          </p:cNvPr>
          <p:cNvSpPr txBox="1">
            <a:spLocks/>
          </p:cNvSpPr>
          <p:nvPr/>
        </p:nvSpPr>
        <p:spPr>
          <a:xfrm>
            <a:off x="1967022" y="637847"/>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a:t>6.1 Channel Coding Table #1 </a:t>
            </a:r>
            <a:endParaRPr kumimoji="1" lang="ja-JP" altLang="en-US" sz="2400" b="1" kern="0" dirty="0"/>
          </a:p>
        </p:txBody>
      </p:sp>
    </p:spTree>
    <p:extLst>
      <p:ext uri="{BB962C8B-B14F-4D97-AF65-F5344CB8AC3E}">
        <p14:creationId xmlns:p14="http://schemas.microsoft.com/office/powerpoint/2010/main" val="28047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C8A3E7-F89A-9CDC-2E13-7F0411B6BCF8}"/>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542366B6-802C-344D-ED10-677CC648E50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1653E1A-9CC1-330F-6FFA-C296463B4B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タイトル 1">
            <a:extLst>
              <a:ext uri="{FF2B5EF4-FFF2-40B4-BE49-F238E27FC236}">
                <a16:creationId xmlns:a16="http://schemas.microsoft.com/office/drawing/2014/main" id="{69AACF3B-4175-529C-5A13-2974260127DA}"/>
              </a:ext>
            </a:extLst>
          </p:cNvPr>
          <p:cNvSpPr txBox="1">
            <a:spLocks/>
          </p:cNvSpPr>
          <p:nvPr/>
        </p:nvSpPr>
        <p:spPr>
          <a:xfrm>
            <a:off x="685800" y="833479"/>
            <a:ext cx="7990656"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kumimoji="1" lang="en-US" altLang="ja-JP" sz="2400" b="1" kern="0" dirty="0"/>
              <a:t>Evaluation of Channel Codes Assigned Corresponding to Different QoS Priority Levels</a:t>
            </a:r>
            <a:endParaRPr kumimoji="1" lang="ja-JP" altLang="en-US" sz="2400" b="1" kern="0" dirty="0"/>
          </a:p>
        </p:txBody>
      </p:sp>
      <p:sp>
        <p:nvSpPr>
          <p:cNvPr id="6" name="テキスト ボックス 7">
            <a:extLst>
              <a:ext uri="{FF2B5EF4-FFF2-40B4-BE49-F238E27FC236}">
                <a16:creationId xmlns:a16="http://schemas.microsoft.com/office/drawing/2014/main" id="{C14D1DC8-5061-B296-B03A-CC5DB3BE960E}"/>
              </a:ext>
            </a:extLst>
          </p:cNvPr>
          <p:cNvSpPr txBox="1"/>
          <p:nvPr/>
        </p:nvSpPr>
        <p:spPr>
          <a:xfrm>
            <a:off x="5286409" y="2060848"/>
            <a:ext cx="3528392" cy="4093428"/>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Bit error ratio of (54,46), (54,38), (54,28), (54,14) shortened RS codes  and no encoding were evaluated under 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AWGN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channel and BPSK modulation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Performances were improved as the coding rate decreased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LDPC simulator is currently checked and will be combined with the RS simulator</a:t>
            </a:r>
          </a:p>
        </p:txBody>
      </p:sp>
      <p:pic>
        <p:nvPicPr>
          <p:cNvPr id="7" name="図 6">
            <a:extLst>
              <a:ext uri="{FF2B5EF4-FFF2-40B4-BE49-F238E27FC236}">
                <a16:creationId xmlns:a16="http://schemas.microsoft.com/office/drawing/2014/main" id="{FB0E3B79-2625-7ECA-65AC-D6B720E11598}"/>
              </a:ext>
            </a:extLst>
          </p:cNvPr>
          <p:cNvPicPr>
            <a:picLocks noChangeAspect="1"/>
          </p:cNvPicPr>
          <p:nvPr/>
        </p:nvPicPr>
        <p:blipFill>
          <a:blip r:embed="rId2"/>
          <a:stretch>
            <a:fillRect/>
          </a:stretch>
        </p:blipFill>
        <p:spPr>
          <a:xfrm>
            <a:off x="323528" y="1988840"/>
            <a:ext cx="4824536" cy="3827018"/>
          </a:xfrm>
          <a:prstGeom prst="rect">
            <a:avLst/>
          </a:prstGeom>
        </p:spPr>
      </p:pic>
    </p:spTree>
    <p:extLst>
      <p:ext uri="{BB962C8B-B14F-4D97-AF65-F5344CB8AC3E}">
        <p14:creationId xmlns:p14="http://schemas.microsoft.com/office/powerpoint/2010/main" val="378687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75473"/>
            <a:ext cx="7772401" cy="4966021"/>
          </a:xfrm>
        </p:spPr>
        <p:txBody>
          <a:bodyPr/>
          <a:lstStyle/>
          <a:p>
            <a:r>
              <a:rPr lang="en-US" dirty="0"/>
              <a:t>IEEE802.15.6ma; revision of IEEE802.15.6-2012 focuses on enhanced dependability in data transmission and ranging in classified environments of coexistence with the same and other frequency shared wireless networks. </a:t>
            </a:r>
          </a:p>
          <a:p>
            <a:r>
              <a:rPr lang="en-US" dirty="0"/>
              <a:t>15.6ma covers new and conventional channel models of major use cases of 802.15.6ma Body Area Networks (BAN) are for human and vehicle bodies in medical and automotive applications for enhanced dependability.</a:t>
            </a:r>
          </a:p>
          <a:p>
            <a:r>
              <a:rPr lang="en-US" dirty="0">
                <a:solidFill>
                  <a:srgbClr val="FF0000"/>
                </a:solidFill>
              </a:rPr>
              <a:t>15.6ma supports some backward compatibility with 15.6-2012 as much as possible but not all of them in PHY and MAC. 15.6ma aims to replace 15.6-2012 for enhanced dependability.</a:t>
            </a:r>
            <a:r>
              <a:rPr lang="en-US" dirty="0"/>
              <a:t> For instance, 15.6ma focuses on only UWB in PHY and only time structure mode in MAC.</a:t>
            </a:r>
          </a:p>
          <a:p>
            <a:endParaRPr lang="en-US" dirty="0"/>
          </a:p>
        </p:txBody>
      </p:sp>
    </p:spTree>
    <p:extLst>
      <p:ext uri="{BB962C8B-B14F-4D97-AF65-F5344CB8AC3E}">
        <p14:creationId xmlns:p14="http://schemas.microsoft.com/office/powerpoint/2010/main" val="292204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238674-45B3-01C8-A3E3-1D1BBF38E54C}"/>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D99595B2-E8E0-F0DC-C646-7688E16D393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9638D2-6015-6485-A3E4-DC09B43140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5" name="テキスト ボックス 4">
            <a:extLst>
              <a:ext uri="{FF2B5EF4-FFF2-40B4-BE49-F238E27FC236}">
                <a16:creationId xmlns:a16="http://schemas.microsoft.com/office/drawing/2014/main" id="{CC59D3CE-633E-2840-379A-47DFA0A2203C}"/>
              </a:ext>
            </a:extLst>
          </p:cNvPr>
          <p:cNvSpPr txBox="1"/>
          <p:nvPr/>
        </p:nvSpPr>
        <p:spPr>
          <a:xfrm>
            <a:off x="264368" y="4763757"/>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15.4ab LDPC (K=324, 648, 972, R=1/2) codes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15.4a/z based convolutional codes (which are almost the same of our proposed decomposable codes) will be selected, and the coding rates are changed according to each QoS and channel condition, which can be applied to hybrid ARQ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table is considered as the second choice </a:t>
            </a:r>
          </a:p>
        </p:txBody>
      </p:sp>
      <p:graphicFrame>
        <p:nvGraphicFramePr>
          <p:cNvPr id="6" name="表 7">
            <a:extLst>
              <a:ext uri="{FF2B5EF4-FFF2-40B4-BE49-F238E27FC236}">
                <a16:creationId xmlns:a16="http://schemas.microsoft.com/office/drawing/2014/main" id="{1844D54F-EA54-FAAF-0431-BEB90F2482C4}"/>
              </a:ext>
            </a:extLst>
          </p:cNvPr>
          <p:cNvGraphicFramePr>
            <a:graphicFrameLocks noGrp="1"/>
          </p:cNvGraphicFramePr>
          <p:nvPr/>
        </p:nvGraphicFramePr>
        <p:xfrm>
          <a:off x="232470" y="1202664"/>
          <a:ext cx="8679061" cy="3485001"/>
        </p:xfrm>
        <a:graphic>
          <a:graphicData uri="http://schemas.openxmlformats.org/drawingml/2006/table">
            <a:tbl>
              <a:tblPr firstRow="1" bandRow="1">
                <a:tableStyleId>{5C22544A-7EE6-4342-B048-85BDC9FD1C3A}</a:tableStyleId>
              </a:tblPr>
              <a:tblGrid>
                <a:gridCol w="1027162">
                  <a:extLst>
                    <a:ext uri="{9D8B030D-6E8A-4147-A177-3AD203B41FA5}">
                      <a16:colId xmlns:a16="http://schemas.microsoft.com/office/drawing/2014/main" val="3882507656"/>
                    </a:ext>
                  </a:extLst>
                </a:gridCol>
                <a:gridCol w="3600400">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b="1" dirty="0"/>
                        <a:t>Inner code</a:t>
                      </a:r>
                      <a:endParaRPr kumimoji="1" lang="ja-JP" altLang="en-US" sz="1400" b="1" dirty="0"/>
                    </a:p>
                  </a:txBody>
                  <a:tcPr anchor="ctr"/>
                </a:tc>
                <a:tc>
                  <a:txBody>
                    <a:bodyPr/>
                    <a:lstStyle/>
                    <a:p>
                      <a:pPr algn="ctr"/>
                      <a:r>
                        <a:rPr kumimoji="1" lang="en-US" altLang="ja-JP" sz="1400" b="1" dirty="0"/>
                        <a:t>Outer code</a:t>
                      </a:r>
                      <a:endParaRPr kumimoji="1" lang="ja-JP" altLang="en-US" sz="1400" b="1" dirty="0"/>
                    </a:p>
                  </a:txBody>
                  <a:tcPr anchor="ctr"/>
                </a:tc>
                <a:tc>
                  <a:txBody>
                    <a:bodyPr/>
                    <a:lstStyle/>
                    <a:p>
                      <a:pPr algn="ctr"/>
                      <a:r>
                        <a:rPr kumimoji="1" lang="en-US" altLang="ja-JP" sz="1400" b="1" dirty="0"/>
                        <a:t>HARQ</a:t>
                      </a:r>
                      <a:endParaRPr kumimoji="1" lang="ja-JP" altLang="en-US" sz="1400" b="1"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400" b="1" dirty="0"/>
                        <a:t>0</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400" b="1" dirty="0"/>
                        <a:t>1</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370840">
                <a:tc>
                  <a:txBody>
                    <a:bodyPr/>
                    <a:lstStyle/>
                    <a:p>
                      <a:pPr algn="ctr"/>
                      <a:r>
                        <a:rPr kumimoji="1" lang="en-US" altLang="ja-JP" sz="1400" b="1" dirty="0"/>
                        <a:t>2</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400" b="1" dirty="0"/>
                        <a:t>3</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400" b="1" dirty="0"/>
                        <a:t>4</a:t>
                      </a:r>
                      <a:endParaRPr kumimoji="1" lang="ja-JP" altLang="en-US" sz="1400" b="1" dirty="0"/>
                    </a:p>
                  </a:txBody>
                  <a:tcPr anchor="ctr">
                    <a:solidFill>
                      <a:srgbClr val="FF7C80"/>
                    </a:solidFill>
                  </a:tcPr>
                </a:tc>
                <a:tc>
                  <a:txBody>
                    <a:bodyPr/>
                    <a:lstStyle/>
                    <a:p>
                      <a:pPr algn="ctr"/>
                      <a:r>
                        <a:rPr kumimoji="1" lang="en-US" altLang="ja-JP" sz="1400" b="1" dirty="0"/>
                        <a:t>15.4a/z based convolutional code, R=4/5</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400" b="1" dirty="0"/>
                        <a:t>5</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based convolutional code, R=2/3</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400" b="1" dirty="0"/>
                        <a:t>6</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convolutional code, R=1/2</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400" b="1" dirty="0"/>
                        <a:t>7</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based convolutional code, R=1/4</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7" name="吹き出し: 四角形 6">
            <a:extLst>
              <a:ext uri="{FF2B5EF4-FFF2-40B4-BE49-F238E27FC236}">
                <a16:creationId xmlns:a16="http://schemas.microsoft.com/office/drawing/2014/main" id="{7B223627-36E6-9420-7E7F-EB5521912160}"/>
              </a:ext>
            </a:extLst>
          </p:cNvPr>
          <p:cNvSpPr/>
          <p:nvPr/>
        </p:nvSpPr>
        <p:spPr bwMode="auto">
          <a:xfrm>
            <a:off x="4978626" y="1143060"/>
            <a:ext cx="4004911" cy="3582083"/>
          </a:xfrm>
          <a:prstGeom prst="wedgeRectCallout">
            <a:avLst>
              <a:gd name="adj1" fmla="val -2384"/>
              <a:gd name="adj2" fmla="val -53821"/>
            </a:avLst>
          </a:prstGeom>
          <a:noFill/>
          <a:ln w="57150" cap="flat" cmpd="sng" algn="ctr">
            <a:solidFill>
              <a:srgbClr val="FF33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吹き出し: 四角形 7">
            <a:extLst>
              <a:ext uri="{FF2B5EF4-FFF2-40B4-BE49-F238E27FC236}">
                <a16:creationId xmlns:a16="http://schemas.microsoft.com/office/drawing/2014/main" id="{366D586E-4F06-236D-08BF-8135D480F5A2}"/>
              </a:ext>
            </a:extLst>
          </p:cNvPr>
          <p:cNvSpPr/>
          <p:nvPr/>
        </p:nvSpPr>
        <p:spPr bwMode="auto">
          <a:xfrm>
            <a:off x="1331640" y="1143061"/>
            <a:ext cx="3528392"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F13E566F-54D4-AFB6-6C29-81C5511675A8}"/>
              </a:ext>
            </a:extLst>
          </p:cNvPr>
          <p:cNvSpPr txBox="1"/>
          <p:nvPr/>
        </p:nvSpPr>
        <p:spPr>
          <a:xfrm>
            <a:off x="143122" y="604596"/>
            <a:ext cx="2572703"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p>
        </p:txBody>
      </p:sp>
      <p:sp>
        <p:nvSpPr>
          <p:cNvPr id="10" name="テキスト ボックス 9">
            <a:extLst>
              <a:ext uri="{FF2B5EF4-FFF2-40B4-BE49-F238E27FC236}">
                <a16:creationId xmlns:a16="http://schemas.microsoft.com/office/drawing/2014/main" id="{DC465558-65EA-DBD8-8DBF-A6262163BC6E}"/>
              </a:ext>
            </a:extLst>
          </p:cNvPr>
          <p:cNvSpPr txBox="1"/>
          <p:nvPr/>
        </p:nvSpPr>
        <p:spPr>
          <a:xfrm>
            <a:off x="7223054" y="629844"/>
            <a:ext cx="171532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1" name="object 3">
            <a:extLst>
              <a:ext uri="{FF2B5EF4-FFF2-40B4-BE49-F238E27FC236}">
                <a16:creationId xmlns:a16="http://schemas.microsoft.com/office/drawing/2014/main" id="{8184DCE8-A079-1336-C4C2-B195AE91295F}"/>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object 3">
            <a:extLst>
              <a:ext uri="{FF2B5EF4-FFF2-40B4-BE49-F238E27FC236}">
                <a16:creationId xmlns:a16="http://schemas.microsoft.com/office/drawing/2014/main" id="{A11D567A-99D4-BFBA-F48A-5F387CB8D2E2}"/>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タイトル 1">
            <a:extLst>
              <a:ext uri="{FF2B5EF4-FFF2-40B4-BE49-F238E27FC236}">
                <a16:creationId xmlns:a16="http://schemas.microsoft.com/office/drawing/2014/main" id="{1457158D-0AC5-C389-E7AF-0C0C1A1A6133}"/>
              </a:ext>
            </a:extLst>
          </p:cNvPr>
          <p:cNvSpPr txBox="1">
            <a:spLocks/>
          </p:cNvSpPr>
          <p:nvPr/>
        </p:nvSpPr>
        <p:spPr>
          <a:xfrm>
            <a:off x="2317899" y="637847"/>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dirty="0"/>
              <a:t>6.2 Channel Coding Table #2</a:t>
            </a:r>
            <a:endParaRPr kumimoji="1" lang="ja-JP" altLang="en-US" sz="2400" b="1" kern="0" dirty="0"/>
          </a:p>
        </p:txBody>
      </p:sp>
    </p:spTree>
    <p:extLst>
      <p:ext uri="{BB962C8B-B14F-4D97-AF65-F5344CB8AC3E}">
        <p14:creationId xmlns:p14="http://schemas.microsoft.com/office/powerpoint/2010/main" val="36641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9DA87D-AE74-9628-A7FB-98DDFA370447}"/>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7AAEB9AB-038A-61E9-A395-7BCFE371253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B3E48E-A685-9938-BA7A-1E1B9D7E39E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sp>
        <p:nvSpPr>
          <p:cNvPr id="5" name="object 4">
            <a:extLst>
              <a:ext uri="{FF2B5EF4-FFF2-40B4-BE49-F238E27FC236}">
                <a16:creationId xmlns:a16="http://schemas.microsoft.com/office/drawing/2014/main" id="{145E86F5-C74D-E66C-D50A-727C5EF68536}"/>
              </a:ext>
            </a:extLst>
          </p:cNvPr>
          <p:cNvSpPr txBox="1"/>
          <p:nvPr/>
        </p:nvSpPr>
        <p:spPr>
          <a:xfrm>
            <a:off x="839972" y="604565"/>
            <a:ext cx="7474688" cy="861774"/>
          </a:xfrm>
          <a:prstGeom prst="rect">
            <a:avLst/>
          </a:prstGeom>
        </p:spPr>
        <p:txBody>
          <a:bodyPr vert="horz" wrap="square" lIns="0" tIns="0" rIns="0" bIns="0" rtlCol="0">
            <a:spAutoFit/>
          </a:bodyPr>
          <a:lstStyle/>
          <a:p>
            <a:pPr marL="823594" marR="5080" indent="-811530">
              <a:lnSpc>
                <a:spcPct val="100000"/>
              </a:lnSpc>
            </a:pPr>
            <a:r>
              <a:rPr lang="en-US" sz="2800" b="1" spc="5" dirty="0">
                <a:latin typeface="Arial"/>
                <a:cs typeface="Arial"/>
              </a:rPr>
              <a:t>7. PHY</a:t>
            </a:r>
            <a:r>
              <a:rPr sz="2800" b="1" spc="5" dirty="0">
                <a:latin typeface="Arial"/>
                <a:cs typeface="Arial"/>
              </a:rPr>
              <a:t> </a:t>
            </a:r>
            <a:r>
              <a:rPr sz="2800" b="1" dirty="0">
                <a:latin typeface="Arial"/>
                <a:cs typeface="Arial"/>
              </a:rPr>
              <a:t>Intra </a:t>
            </a:r>
            <a:r>
              <a:rPr sz="2800" b="1" spc="-5" dirty="0">
                <a:latin typeface="Arial"/>
                <a:cs typeface="Arial"/>
              </a:rPr>
              <a:t>and </a:t>
            </a:r>
            <a:r>
              <a:rPr sz="2800" b="1" dirty="0">
                <a:latin typeface="Arial"/>
                <a:cs typeface="Arial"/>
              </a:rPr>
              <a:t>Inter </a:t>
            </a:r>
            <a:r>
              <a:rPr sz="2800" b="1" spc="-15" dirty="0">
                <a:latin typeface="Arial"/>
                <a:cs typeface="Arial"/>
              </a:rPr>
              <a:t>System </a:t>
            </a:r>
            <a:r>
              <a:rPr sz="2800" b="1" dirty="0">
                <a:latin typeface="Arial"/>
                <a:cs typeface="Arial"/>
              </a:rPr>
              <a:t>Interference  </a:t>
            </a:r>
            <a:r>
              <a:rPr sz="2800" b="1" spc="-5" dirty="0">
                <a:latin typeface="Arial"/>
                <a:cs typeface="Arial"/>
              </a:rPr>
              <a:t>among </a:t>
            </a:r>
            <a:r>
              <a:rPr sz="2800" b="1" spc="-30" dirty="0">
                <a:latin typeface="Arial"/>
                <a:cs typeface="Arial"/>
              </a:rPr>
              <a:t>BAN </a:t>
            </a:r>
            <a:r>
              <a:rPr sz="2800" b="1" spc="-5" dirty="0">
                <a:latin typeface="Arial"/>
                <a:cs typeface="Arial"/>
              </a:rPr>
              <a:t>and Other</a:t>
            </a:r>
            <a:r>
              <a:rPr sz="2800" b="1" spc="55" dirty="0">
                <a:latin typeface="Arial"/>
                <a:cs typeface="Arial"/>
              </a:rPr>
              <a:t> </a:t>
            </a:r>
            <a:r>
              <a:rPr sz="2800" b="1" spc="-25" dirty="0">
                <a:latin typeface="Arial"/>
                <a:cs typeface="Arial"/>
              </a:rPr>
              <a:t>PANs</a:t>
            </a:r>
            <a:endParaRPr sz="2800" dirty="0">
              <a:latin typeface="Arial"/>
              <a:cs typeface="Arial"/>
            </a:endParaRPr>
          </a:p>
        </p:txBody>
      </p:sp>
      <p:sp>
        <p:nvSpPr>
          <p:cNvPr id="6" name="object 6">
            <a:extLst>
              <a:ext uri="{FF2B5EF4-FFF2-40B4-BE49-F238E27FC236}">
                <a16:creationId xmlns:a16="http://schemas.microsoft.com/office/drawing/2014/main" id="{E2F757A8-A6DF-B721-C1CE-946ABFA0E149}"/>
              </a:ext>
            </a:extLst>
          </p:cNvPr>
          <p:cNvSpPr txBox="1"/>
          <p:nvPr/>
        </p:nvSpPr>
        <p:spPr>
          <a:xfrm>
            <a:off x="360489" y="1409763"/>
            <a:ext cx="3023870" cy="3822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user</a:t>
            </a:r>
            <a:r>
              <a:rPr sz="2400" i="1" spc="-75" dirty="0">
                <a:solidFill>
                  <a:srgbClr val="0000FF"/>
                </a:solidFill>
                <a:latin typeface="Arial"/>
                <a:cs typeface="Arial"/>
              </a:rPr>
              <a:t> </a:t>
            </a:r>
            <a:r>
              <a:rPr sz="2400" i="1" spc="-5" dirty="0">
                <a:latin typeface="Arial"/>
                <a:cs typeface="Arial"/>
              </a:rPr>
              <a:t>interference</a:t>
            </a:r>
            <a:endParaRPr sz="2400" dirty="0">
              <a:latin typeface="Arial"/>
              <a:cs typeface="Arial"/>
            </a:endParaRPr>
          </a:p>
        </p:txBody>
      </p:sp>
      <p:sp>
        <p:nvSpPr>
          <p:cNvPr id="7" name="object 7">
            <a:extLst>
              <a:ext uri="{FF2B5EF4-FFF2-40B4-BE49-F238E27FC236}">
                <a16:creationId xmlns:a16="http://schemas.microsoft.com/office/drawing/2014/main" id="{9C329508-A78C-6CFB-3DA4-2C2EAFDE985C}"/>
              </a:ext>
            </a:extLst>
          </p:cNvPr>
          <p:cNvSpPr txBox="1"/>
          <p:nvPr/>
        </p:nvSpPr>
        <p:spPr>
          <a:xfrm>
            <a:off x="530924" y="1835467"/>
            <a:ext cx="4091940" cy="1297305"/>
          </a:xfrm>
          <a:prstGeom prst="rect">
            <a:avLst/>
          </a:prstGeom>
        </p:spPr>
        <p:txBody>
          <a:bodyPr vert="horz" wrap="square" lIns="0" tIns="0" rIns="0" bIns="0" rtlCol="0">
            <a:spAutoFit/>
          </a:bodyPr>
          <a:lstStyle/>
          <a:p>
            <a:pPr marL="241300" marR="263525" indent="-228600">
              <a:lnSpc>
                <a:spcPct val="100000"/>
              </a:lnSpc>
              <a:buChar char="•"/>
              <a:tabLst>
                <a:tab pos="241300" algn="l"/>
                <a:tab pos="241935" algn="l"/>
              </a:tabLst>
            </a:pPr>
            <a:r>
              <a:rPr sz="2000" spc="-10" dirty="0">
                <a:latin typeface="Times New Roman"/>
                <a:cs typeface="Times New Roman"/>
              </a:rPr>
              <a:t>IR-UWB uses the </a:t>
            </a:r>
            <a:r>
              <a:rPr sz="2000" spc="-20" dirty="0">
                <a:latin typeface="Times New Roman"/>
                <a:cs typeface="Times New Roman"/>
              </a:rPr>
              <a:t>same </a:t>
            </a:r>
            <a:r>
              <a:rPr sz="2000" spc="-10" dirty="0">
                <a:latin typeface="Times New Roman"/>
                <a:cs typeface="Times New Roman"/>
              </a:rPr>
              <a:t>pulse </a:t>
            </a:r>
            <a:r>
              <a:rPr sz="2000" spc="-5" dirty="0">
                <a:latin typeface="Times New Roman"/>
                <a:cs typeface="Times New Roman"/>
              </a:rPr>
              <a:t>as all  </a:t>
            </a:r>
            <a:r>
              <a:rPr sz="2000" spc="-10" dirty="0">
                <a:latin typeface="Times New Roman"/>
                <a:cs typeface="Times New Roman"/>
              </a:rPr>
              <a:t>users </a:t>
            </a:r>
            <a:r>
              <a:rPr sz="2000" spc="-15" dirty="0">
                <a:latin typeface="Times New Roman"/>
                <a:cs typeface="Times New Roman"/>
              </a:rPr>
              <a:t>signal </a:t>
            </a:r>
            <a:r>
              <a:rPr sz="2000" spc="-10" dirty="0">
                <a:latin typeface="Times New Roman"/>
                <a:cs typeface="Times New Roman"/>
              </a:rPr>
              <a:t>in the </a:t>
            </a:r>
            <a:r>
              <a:rPr sz="2000" spc="-20" dirty="0">
                <a:latin typeface="Times New Roman"/>
                <a:cs typeface="Times New Roman"/>
              </a:rPr>
              <a:t>same</a:t>
            </a:r>
            <a:r>
              <a:rPr sz="2000" spc="110" dirty="0">
                <a:latin typeface="Times New Roman"/>
                <a:cs typeface="Times New Roman"/>
              </a:rPr>
              <a:t> </a:t>
            </a:r>
            <a:r>
              <a:rPr sz="2000" spc="-5" dirty="0">
                <a:latin typeface="Times New Roman"/>
                <a:cs typeface="Times New Roman"/>
              </a:rPr>
              <a:t>standard.</a:t>
            </a:r>
            <a:endParaRPr sz="2000" dirty="0">
              <a:latin typeface="Times New Roman"/>
              <a:cs typeface="Times New Roman"/>
            </a:endParaRPr>
          </a:p>
          <a:p>
            <a:pPr marL="241300" marR="5080" indent="-228600">
              <a:lnSpc>
                <a:spcPct val="100000"/>
              </a:lnSpc>
              <a:spcBef>
                <a:spcPts val="480"/>
              </a:spcBef>
              <a:buChar char="•"/>
              <a:tabLst>
                <a:tab pos="241300" algn="l"/>
                <a:tab pos="241935" algn="l"/>
              </a:tabLst>
            </a:pPr>
            <a:r>
              <a:rPr sz="2000" spc="-10" dirty="0">
                <a:solidFill>
                  <a:srgbClr val="FF0000"/>
                </a:solidFill>
                <a:latin typeface="Times New Roman"/>
                <a:cs typeface="Times New Roman"/>
              </a:rPr>
              <a:t>Other users </a:t>
            </a:r>
            <a:r>
              <a:rPr sz="2000" spc="-15" dirty="0">
                <a:latin typeface="Times New Roman"/>
                <a:cs typeface="Times New Roman"/>
              </a:rPr>
              <a:t>signal </a:t>
            </a:r>
            <a:r>
              <a:rPr sz="2000" spc="-5" dirty="0">
                <a:latin typeface="Times New Roman"/>
                <a:cs typeface="Times New Roman"/>
              </a:rPr>
              <a:t>and/or </a:t>
            </a:r>
            <a:r>
              <a:rPr sz="2000" spc="-10" dirty="0">
                <a:latin typeface="Times New Roman"/>
                <a:cs typeface="Times New Roman"/>
              </a:rPr>
              <a:t>the </a:t>
            </a:r>
            <a:r>
              <a:rPr sz="2000" spc="-10" dirty="0">
                <a:solidFill>
                  <a:srgbClr val="FF0000"/>
                </a:solidFill>
                <a:latin typeface="Times New Roman"/>
                <a:cs typeface="Times New Roman"/>
              </a:rPr>
              <a:t>other  </a:t>
            </a:r>
            <a:r>
              <a:rPr sz="2000" spc="-15" dirty="0">
                <a:solidFill>
                  <a:srgbClr val="FF0000"/>
                </a:solidFill>
                <a:latin typeface="Times New Roman"/>
                <a:cs typeface="Times New Roman"/>
              </a:rPr>
              <a:t>network </a:t>
            </a:r>
            <a:r>
              <a:rPr sz="2000" spc="-15" dirty="0">
                <a:latin typeface="Times New Roman"/>
                <a:cs typeface="Times New Roman"/>
              </a:rPr>
              <a:t>signal </a:t>
            </a:r>
            <a:r>
              <a:rPr sz="2000" spc="-20" dirty="0">
                <a:latin typeface="Times New Roman"/>
                <a:cs typeface="Times New Roman"/>
              </a:rPr>
              <a:t>would </a:t>
            </a:r>
            <a:r>
              <a:rPr sz="2000" dirty="0">
                <a:latin typeface="Times New Roman"/>
                <a:cs typeface="Times New Roman"/>
              </a:rPr>
              <a:t>be</a:t>
            </a:r>
            <a:r>
              <a:rPr sz="2000" spc="210" dirty="0">
                <a:latin typeface="Times New Roman"/>
                <a:cs typeface="Times New Roman"/>
              </a:rPr>
              <a:t> </a:t>
            </a:r>
            <a:r>
              <a:rPr sz="2000" spc="-10" dirty="0">
                <a:latin typeface="Times New Roman"/>
                <a:cs typeface="Times New Roman"/>
              </a:rPr>
              <a:t>interference.</a:t>
            </a:r>
            <a:endParaRPr sz="2000" dirty="0">
              <a:latin typeface="Times New Roman"/>
              <a:cs typeface="Times New Roman"/>
            </a:endParaRPr>
          </a:p>
        </p:txBody>
      </p:sp>
      <p:sp>
        <p:nvSpPr>
          <p:cNvPr id="8" name="object 8">
            <a:extLst>
              <a:ext uri="{FF2B5EF4-FFF2-40B4-BE49-F238E27FC236}">
                <a16:creationId xmlns:a16="http://schemas.microsoft.com/office/drawing/2014/main" id="{C8B80B9D-41B3-9DA7-E686-EF7D1DF3AAA3}"/>
              </a:ext>
            </a:extLst>
          </p:cNvPr>
          <p:cNvSpPr txBox="1"/>
          <p:nvPr/>
        </p:nvSpPr>
        <p:spPr>
          <a:xfrm>
            <a:off x="4822952" y="1452626"/>
            <a:ext cx="4005579" cy="13601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system</a:t>
            </a:r>
            <a:r>
              <a:rPr sz="2400" i="1" spc="-70" dirty="0">
                <a:solidFill>
                  <a:srgbClr val="0000FF"/>
                </a:solidFill>
                <a:latin typeface="Arial"/>
                <a:cs typeface="Arial"/>
              </a:rPr>
              <a:t> </a:t>
            </a:r>
            <a:r>
              <a:rPr sz="2400" i="1" spc="-5" dirty="0">
                <a:latin typeface="Arial"/>
                <a:cs typeface="Arial"/>
              </a:rPr>
              <a:t>interference</a:t>
            </a:r>
            <a:endParaRPr sz="2400" dirty="0">
              <a:latin typeface="Arial"/>
              <a:cs typeface="Arial"/>
            </a:endParaRPr>
          </a:p>
          <a:p>
            <a:pPr marL="411480" marR="5080" indent="-228600" algn="just">
              <a:lnSpc>
                <a:spcPct val="100499"/>
              </a:lnSpc>
              <a:spcBef>
                <a:spcPts val="459"/>
              </a:spcBef>
              <a:buChar char="•"/>
              <a:tabLst>
                <a:tab pos="412115" algn="l"/>
              </a:tabLst>
            </a:pPr>
            <a:r>
              <a:rPr sz="2000" spc="-10" dirty="0">
                <a:latin typeface="Times New Roman"/>
                <a:cs typeface="Times New Roman"/>
              </a:rPr>
              <a:t>Interference from the other </a:t>
            </a:r>
            <a:r>
              <a:rPr sz="2000" spc="-15" dirty="0">
                <a:latin typeface="Times New Roman"/>
                <a:cs typeface="Times New Roman"/>
              </a:rPr>
              <a:t>wreless  system using </a:t>
            </a:r>
            <a:r>
              <a:rPr sz="2000" spc="-5" dirty="0">
                <a:latin typeface="Times New Roman"/>
                <a:cs typeface="Times New Roman"/>
              </a:rPr>
              <a:t>overlapped </a:t>
            </a:r>
            <a:r>
              <a:rPr sz="2000" spc="-10" dirty="0">
                <a:latin typeface="Times New Roman"/>
                <a:cs typeface="Times New Roman"/>
              </a:rPr>
              <a:t>frequency  </a:t>
            </a:r>
            <a:r>
              <a:rPr sz="2000" spc="-5" dirty="0">
                <a:latin typeface="Times New Roman"/>
                <a:cs typeface="Times New Roman"/>
              </a:rPr>
              <a:t>band. </a:t>
            </a:r>
            <a:r>
              <a:rPr sz="2000" spc="-10" dirty="0">
                <a:latin typeface="ＭＳ 明朝"/>
                <a:cs typeface="ＭＳ 明朝"/>
              </a:rPr>
              <a:t>⇒</a:t>
            </a:r>
            <a:r>
              <a:rPr sz="2000" spc="-550" dirty="0">
                <a:latin typeface="ＭＳ 明朝"/>
                <a:cs typeface="ＭＳ 明朝"/>
              </a:rPr>
              <a:t> </a:t>
            </a:r>
            <a:r>
              <a:rPr sz="2000" spc="-20" dirty="0">
                <a:solidFill>
                  <a:srgbClr val="FF0000"/>
                </a:solidFill>
                <a:latin typeface="Times New Roman"/>
                <a:cs typeface="Times New Roman"/>
              </a:rPr>
              <a:t>Unknown</a:t>
            </a:r>
            <a:endParaRPr sz="2000" dirty="0">
              <a:latin typeface="Times New Roman"/>
              <a:cs typeface="Times New Roman"/>
            </a:endParaRPr>
          </a:p>
        </p:txBody>
      </p:sp>
      <p:sp>
        <p:nvSpPr>
          <p:cNvPr id="9" name="object 21">
            <a:extLst>
              <a:ext uri="{FF2B5EF4-FFF2-40B4-BE49-F238E27FC236}">
                <a16:creationId xmlns:a16="http://schemas.microsoft.com/office/drawing/2014/main" id="{D07E479A-3ED2-B135-A74B-6C5A43E1EDA8}"/>
              </a:ext>
            </a:extLst>
          </p:cNvPr>
          <p:cNvSpPr/>
          <p:nvPr/>
        </p:nvSpPr>
        <p:spPr>
          <a:xfrm>
            <a:off x="86677" y="1504264"/>
            <a:ext cx="204215" cy="213347"/>
          </a:xfrm>
          <a:prstGeom prst="rect">
            <a:avLst/>
          </a:prstGeom>
          <a:blipFill>
            <a:blip r:embed="rId2" cstate="print"/>
            <a:stretch>
              <a:fillRect/>
            </a:stretch>
          </a:blipFill>
        </p:spPr>
        <p:txBody>
          <a:bodyPr wrap="square" lIns="0" tIns="0" rIns="0" bIns="0" rtlCol="0"/>
          <a:lstStyle/>
          <a:p>
            <a:endParaRPr dirty="0"/>
          </a:p>
        </p:txBody>
      </p:sp>
      <p:sp>
        <p:nvSpPr>
          <p:cNvPr id="10" name="object 22">
            <a:extLst>
              <a:ext uri="{FF2B5EF4-FFF2-40B4-BE49-F238E27FC236}">
                <a16:creationId xmlns:a16="http://schemas.microsoft.com/office/drawing/2014/main" id="{3A6894AA-E8E5-2197-FB35-A87BED23DDC4}"/>
              </a:ext>
            </a:extLst>
          </p:cNvPr>
          <p:cNvSpPr/>
          <p:nvPr/>
        </p:nvSpPr>
        <p:spPr>
          <a:xfrm>
            <a:off x="4549140" y="1547126"/>
            <a:ext cx="204215" cy="213347"/>
          </a:xfrm>
          <a:prstGeom prst="rect">
            <a:avLst/>
          </a:prstGeom>
          <a:blipFill>
            <a:blip r:embed="rId2" cstate="print"/>
            <a:stretch>
              <a:fillRect/>
            </a:stretch>
          </a:blipFill>
        </p:spPr>
        <p:txBody>
          <a:bodyPr wrap="square" lIns="0" tIns="0" rIns="0" bIns="0" rtlCol="0"/>
          <a:lstStyle/>
          <a:p>
            <a:endParaRPr dirty="0"/>
          </a:p>
        </p:txBody>
      </p:sp>
      <p:sp>
        <p:nvSpPr>
          <p:cNvPr id="11" name="正方形/長方形 46">
            <a:extLst>
              <a:ext uri="{FF2B5EF4-FFF2-40B4-BE49-F238E27FC236}">
                <a16:creationId xmlns:a16="http://schemas.microsoft.com/office/drawing/2014/main" id="{3FB9A647-CE7B-D7CB-5160-5771E5B6FA2D}"/>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12" name="角丸四角形 47">
            <a:extLst>
              <a:ext uri="{FF2B5EF4-FFF2-40B4-BE49-F238E27FC236}">
                <a16:creationId xmlns:a16="http://schemas.microsoft.com/office/drawing/2014/main" id="{0112713F-06E5-A043-9692-6C49C7DB5724}"/>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3" name="角丸四角形 43">
            <a:extLst>
              <a:ext uri="{FF2B5EF4-FFF2-40B4-BE49-F238E27FC236}">
                <a16:creationId xmlns:a16="http://schemas.microsoft.com/office/drawing/2014/main" id="{157EFD6A-D7C1-3E6C-F940-111FCCC2F068}"/>
              </a:ext>
            </a:extLst>
          </p:cNvPr>
          <p:cNvSpPr/>
          <p:nvPr/>
        </p:nvSpPr>
        <p:spPr>
          <a:xfrm>
            <a:off x="174550" y="3284985"/>
            <a:ext cx="5116588" cy="313645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4" name="角丸四角形 15">
            <a:extLst>
              <a:ext uri="{FF2B5EF4-FFF2-40B4-BE49-F238E27FC236}">
                <a16:creationId xmlns:a16="http://schemas.microsoft.com/office/drawing/2014/main" id="{45B21B54-E236-E466-14E1-CE8BE8585ACE}"/>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C</a:t>
            </a:r>
          </a:p>
        </p:txBody>
      </p:sp>
      <p:sp>
        <p:nvSpPr>
          <p:cNvPr id="15" name="角丸四角形 21">
            <a:extLst>
              <a:ext uri="{FF2B5EF4-FFF2-40B4-BE49-F238E27FC236}">
                <a16:creationId xmlns:a16="http://schemas.microsoft.com/office/drawing/2014/main" id="{D881C7EA-0544-7A7F-F25A-A790564A735E}"/>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6" name="角丸四角形 22">
            <a:extLst>
              <a:ext uri="{FF2B5EF4-FFF2-40B4-BE49-F238E27FC236}">
                <a16:creationId xmlns:a16="http://schemas.microsoft.com/office/drawing/2014/main" id="{4675D3B1-8847-A8D8-E087-460AE03CD470}"/>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B</a:t>
            </a:r>
          </a:p>
        </p:txBody>
      </p:sp>
      <p:sp>
        <p:nvSpPr>
          <p:cNvPr id="17" name="角丸四角形 23">
            <a:extLst>
              <a:ext uri="{FF2B5EF4-FFF2-40B4-BE49-F238E27FC236}">
                <a16:creationId xmlns:a16="http://schemas.microsoft.com/office/drawing/2014/main" id="{09338397-1137-D6C4-F9D1-C431F4CD8D52}"/>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18" name="下矢印 29">
            <a:extLst>
              <a:ext uri="{FF2B5EF4-FFF2-40B4-BE49-F238E27FC236}">
                <a16:creationId xmlns:a16="http://schemas.microsoft.com/office/drawing/2014/main" id="{41C05795-B2CB-35B0-B5B7-D24816F2C62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9" name="下矢印 30">
            <a:extLst>
              <a:ext uri="{FF2B5EF4-FFF2-40B4-BE49-F238E27FC236}">
                <a16:creationId xmlns:a16="http://schemas.microsoft.com/office/drawing/2014/main" id="{9D1B8E3D-A0B1-FD37-A386-26A399E27872}"/>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0" name="下矢印 36">
            <a:extLst>
              <a:ext uri="{FF2B5EF4-FFF2-40B4-BE49-F238E27FC236}">
                <a16:creationId xmlns:a16="http://schemas.microsoft.com/office/drawing/2014/main" id="{655E8956-281E-3124-BB71-3AA30313551C}"/>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1" name="爆発 1 32">
            <a:extLst>
              <a:ext uri="{FF2B5EF4-FFF2-40B4-BE49-F238E27FC236}">
                <a16:creationId xmlns:a16="http://schemas.microsoft.com/office/drawing/2014/main" id="{9828F4C6-4594-CE70-5D74-A0A5F104D4BF}"/>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2" name="爆発 1 35">
            <a:extLst>
              <a:ext uri="{FF2B5EF4-FFF2-40B4-BE49-F238E27FC236}">
                <a16:creationId xmlns:a16="http://schemas.microsoft.com/office/drawing/2014/main" id="{72058725-DEB5-3B23-77A2-D293953E0FEC}"/>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3" name="テキスト ボックス 44">
            <a:extLst>
              <a:ext uri="{FF2B5EF4-FFF2-40B4-BE49-F238E27FC236}">
                <a16:creationId xmlns:a16="http://schemas.microsoft.com/office/drawing/2014/main" id="{92C4C867-33F5-E5CB-00C4-B7E7616ED030}"/>
              </a:ext>
            </a:extLst>
          </p:cNvPr>
          <p:cNvSpPr txBox="1">
            <a:spLocks noChangeArrowheads="1"/>
          </p:cNvSpPr>
          <p:nvPr/>
        </p:nvSpPr>
        <p:spPr bwMode="auto">
          <a:xfrm>
            <a:off x="209550" y="3497263"/>
            <a:ext cx="25908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802.15.6</a:t>
            </a:r>
            <a:endParaRPr lang="ja-JP" altLang="en-US" sz="1800" dirty="0"/>
          </a:p>
        </p:txBody>
      </p:sp>
      <p:sp>
        <p:nvSpPr>
          <p:cNvPr id="24" name="テキスト ボックス 48">
            <a:extLst>
              <a:ext uri="{FF2B5EF4-FFF2-40B4-BE49-F238E27FC236}">
                <a16:creationId xmlns:a16="http://schemas.microsoft.com/office/drawing/2014/main" id="{2C49B3C9-29E8-A244-C90C-CA1248F11B0E}"/>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25" name="角丸四角形 49">
            <a:extLst>
              <a:ext uri="{FF2B5EF4-FFF2-40B4-BE49-F238E27FC236}">
                <a16:creationId xmlns:a16="http://schemas.microsoft.com/office/drawing/2014/main" id="{A0F68BC1-A21B-1CE5-58FA-47EFC80A6082}"/>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6" name="角丸四角形 50">
            <a:extLst>
              <a:ext uri="{FF2B5EF4-FFF2-40B4-BE49-F238E27FC236}">
                <a16:creationId xmlns:a16="http://schemas.microsoft.com/office/drawing/2014/main" id="{EAD61274-BDE9-36C7-1E15-362417454B72}"/>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7" name="正方形/長方形 3">
            <a:extLst>
              <a:ext uri="{FF2B5EF4-FFF2-40B4-BE49-F238E27FC236}">
                <a16:creationId xmlns:a16="http://schemas.microsoft.com/office/drawing/2014/main" id="{1A44118D-B50E-62D4-5553-AF5B027F7B4A}"/>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8" name="正方形/長方形 88">
            <a:extLst>
              <a:ext uri="{FF2B5EF4-FFF2-40B4-BE49-F238E27FC236}">
                <a16:creationId xmlns:a16="http://schemas.microsoft.com/office/drawing/2014/main" id="{A7310F21-324A-EABB-6003-0258DE8629D7}"/>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9" name="object 3">
            <a:extLst>
              <a:ext uri="{FF2B5EF4-FFF2-40B4-BE49-F238E27FC236}">
                <a16:creationId xmlns:a16="http://schemas.microsoft.com/office/drawing/2014/main" id="{DA27EDAA-23BE-A739-485F-B0027C508808}"/>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30" name="object 3">
            <a:extLst>
              <a:ext uri="{FF2B5EF4-FFF2-40B4-BE49-F238E27FC236}">
                <a16:creationId xmlns:a16="http://schemas.microsoft.com/office/drawing/2014/main" id="{5B267DA2-992E-76E8-A578-4DD6C836C40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43236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167ED65-EC0E-59A7-68A2-07EF7B813E63}"/>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8918F8E4-E36A-DE72-FC36-E76C6A415C1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E6936197-1D23-12F6-D907-699C7FBD9FF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5" name="object 2">
            <a:extLst>
              <a:ext uri="{FF2B5EF4-FFF2-40B4-BE49-F238E27FC236}">
                <a16:creationId xmlns:a16="http://schemas.microsoft.com/office/drawing/2014/main" id="{3E165240-788E-0280-598C-45105F4DAA98}"/>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3">
            <a:extLst>
              <a:ext uri="{FF2B5EF4-FFF2-40B4-BE49-F238E27FC236}">
                <a16:creationId xmlns:a16="http://schemas.microsoft.com/office/drawing/2014/main" id="{4B7BA915-B732-A3BF-0DF1-081663C6C925}"/>
              </a:ext>
            </a:extLst>
          </p:cNvPr>
          <p:cNvSpPr txBox="1"/>
          <p:nvPr/>
        </p:nvSpPr>
        <p:spPr>
          <a:xfrm>
            <a:off x="741362" y="1591975"/>
            <a:ext cx="8134984" cy="1536700"/>
          </a:xfrm>
          <a:prstGeom prst="rect">
            <a:avLst/>
          </a:prstGeom>
        </p:spPr>
        <p:txBody>
          <a:bodyPr vert="horz" wrap="square" lIns="0" tIns="0" rIns="0" bIns="0" rtlCol="0">
            <a:spAutoFit/>
          </a:bodyPr>
          <a:lstStyle/>
          <a:p>
            <a:pPr marL="299085" indent="-286385">
              <a:lnSpc>
                <a:spcPct val="100000"/>
              </a:lnSpc>
              <a:buClr>
                <a:srgbClr val="FF0000"/>
              </a:buClr>
              <a:buFont typeface="Times New Roman"/>
              <a:buChar char="–"/>
              <a:tabLst>
                <a:tab pos="299085" algn="l"/>
                <a:tab pos="299720" algn="l"/>
              </a:tabLst>
            </a:pPr>
            <a:r>
              <a:rPr sz="2400" b="1" spc="-5" dirty="0">
                <a:solidFill>
                  <a:srgbClr val="FF0000"/>
                </a:solidFill>
                <a:latin typeface="Times New Roman"/>
                <a:cs typeface="Times New Roman"/>
              </a:rPr>
              <a:t>Sparate </a:t>
            </a:r>
            <a:r>
              <a:rPr sz="2400" spc="-5" dirty="0">
                <a:latin typeface="Times New Roman"/>
                <a:cs typeface="Times New Roman"/>
              </a:rPr>
              <a:t>and </a:t>
            </a:r>
            <a:r>
              <a:rPr sz="2400" b="1" spc="-5" dirty="0">
                <a:solidFill>
                  <a:srgbClr val="FF0000"/>
                </a:solidFill>
                <a:latin typeface="Times New Roman"/>
                <a:cs typeface="Times New Roman"/>
              </a:rPr>
              <a:t>Recognize </a:t>
            </a:r>
            <a:r>
              <a:rPr sz="2400" spc="-10" dirty="0">
                <a:latin typeface="Times New Roman"/>
                <a:cs typeface="Times New Roman"/>
              </a:rPr>
              <a:t>each </a:t>
            </a:r>
            <a:r>
              <a:rPr sz="2400" spc="-5" dirty="0">
                <a:latin typeface="Times New Roman"/>
                <a:cs typeface="Times New Roman"/>
              </a:rPr>
              <a:t>interference from different</a:t>
            </a:r>
            <a:r>
              <a:rPr sz="2400" spc="85" dirty="0">
                <a:latin typeface="Times New Roman"/>
                <a:cs typeface="Times New Roman"/>
              </a:rPr>
              <a:t> </a:t>
            </a:r>
            <a:r>
              <a:rPr sz="2400" spc="-10" dirty="0">
                <a:latin typeface="Times New Roman"/>
                <a:cs typeface="Times New Roman"/>
              </a:rPr>
              <a:t>source.</a:t>
            </a:r>
            <a:endParaRPr sz="2400">
              <a:latin typeface="Times New Roman"/>
              <a:cs typeface="Times New Roman"/>
            </a:endParaRPr>
          </a:p>
          <a:p>
            <a:pPr marL="299085" marR="228600">
              <a:lnSpc>
                <a:spcPts val="2860"/>
              </a:lnSpc>
              <a:spcBef>
                <a:spcPts val="135"/>
              </a:spcBef>
            </a:pPr>
            <a:r>
              <a:rPr sz="2400" spc="1200" dirty="0">
                <a:latin typeface="ＭＳ 明朝"/>
                <a:cs typeface="ＭＳ 明朝"/>
              </a:rPr>
              <a:t>*</a:t>
            </a:r>
            <a:r>
              <a:rPr sz="2400" spc="-660" dirty="0">
                <a:latin typeface="ＭＳ 明朝"/>
                <a:cs typeface="ＭＳ 明朝"/>
              </a:rPr>
              <a:t> </a:t>
            </a:r>
            <a:r>
              <a:rPr sz="2400" dirty="0">
                <a:latin typeface="Times New Roman"/>
                <a:cs typeface="Times New Roman"/>
              </a:rPr>
              <a:t>Apply suitable </a:t>
            </a:r>
            <a:r>
              <a:rPr sz="2400" spc="-5" dirty="0">
                <a:latin typeface="Times New Roman"/>
                <a:cs typeface="Times New Roman"/>
              </a:rPr>
              <a:t>interference mitigation </a:t>
            </a:r>
            <a:r>
              <a:rPr sz="2400" dirty="0">
                <a:latin typeface="Times New Roman"/>
                <a:cs typeface="Times New Roman"/>
              </a:rPr>
              <a:t>method </a:t>
            </a:r>
            <a:r>
              <a:rPr sz="2400" spc="-5" dirty="0">
                <a:latin typeface="Times New Roman"/>
                <a:cs typeface="Times New Roman"/>
              </a:rPr>
              <a:t>according </a:t>
            </a:r>
            <a:r>
              <a:rPr sz="2400" spc="5" dirty="0">
                <a:latin typeface="Times New Roman"/>
                <a:cs typeface="Times New Roman"/>
              </a:rPr>
              <a:t>to  </a:t>
            </a:r>
            <a:r>
              <a:rPr sz="2400" spc="-5" dirty="0">
                <a:latin typeface="Times New Roman"/>
                <a:cs typeface="Times New Roman"/>
              </a:rPr>
              <a:t>source </a:t>
            </a:r>
            <a:r>
              <a:rPr sz="2400" dirty="0">
                <a:latin typeface="Times New Roman"/>
                <a:cs typeface="Times New Roman"/>
              </a:rPr>
              <a:t>of</a:t>
            </a:r>
            <a:r>
              <a:rPr sz="2400" spc="-35" dirty="0">
                <a:latin typeface="Times New Roman"/>
                <a:cs typeface="Times New Roman"/>
              </a:rPr>
              <a:t> </a:t>
            </a:r>
            <a:r>
              <a:rPr sz="2400" spc="-10" dirty="0">
                <a:latin typeface="Times New Roman"/>
                <a:cs typeface="Times New Roman"/>
              </a:rPr>
              <a:t>interference.</a:t>
            </a:r>
            <a:endParaRPr sz="2400">
              <a:latin typeface="Times New Roman"/>
              <a:cs typeface="Times New Roman"/>
            </a:endParaRPr>
          </a:p>
          <a:p>
            <a:pPr marL="299085" indent="-286385">
              <a:lnSpc>
                <a:spcPct val="100000"/>
              </a:lnSpc>
              <a:spcBef>
                <a:spcPts val="480"/>
              </a:spcBef>
              <a:buChar char="–"/>
              <a:tabLst>
                <a:tab pos="299085" algn="l"/>
                <a:tab pos="299720" algn="l"/>
              </a:tabLst>
            </a:pPr>
            <a:r>
              <a:rPr sz="2400" spc="-5" dirty="0">
                <a:latin typeface="Times New Roman"/>
                <a:cs typeface="Times New Roman"/>
              </a:rPr>
              <a:t>Using </a:t>
            </a:r>
            <a:r>
              <a:rPr sz="2400" dirty="0">
                <a:latin typeface="Times New Roman"/>
                <a:cs typeface="Times New Roman"/>
              </a:rPr>
              <a:t>both of </a:t>
            </a:r>
            <a:r>
              <a:rPr sz="2400" spc="-5" dirty="0">
                <a:latin typeface="Times New Roman"/>
                <a:cs typeface="Times New Roman"/>
              </a:rPr>
              <a:t>Spatial and Temporal signal</a:t>
            </a:r>
            <a:r>
              <a:rPr sz="2400" dirty="0">
                <a:latin typeface="Times New Roman"/>
                <a:cs typeface="Times New Roman"/>
              </a:rPr>
              <a:t> </a:t>
            </a:r>
            <a:r>
              <a:rPr sz="2400" spc="-5" dirty="0">
                <a:latin typeface="Times New Roman"/>
                <a:cs typeface="Times New Roman"/>
              </a:rPr>
              <a:t>processing</a:t>
            </a:r>
            <a:r>
              <a:rPr sz="1600" spc="-5" dirty="0">
                <a:latin typeface="Times New Roman"/>
                <a:cs typeface="Times New Roman"/>
              </a:rPr>
              <a:t>.</a:t>
            </a:r>
            <a:endParaRPr sz="1600">
              <a:latin typeface="Times New Roman"/>
              <a:cs typeface="Times New Roman"/>
            </a:endParaRPr>
          </a:p>
        </p:txBody>
      </p:sp>
      <p:sp>
        <p:nvSpPr>
          <p:cNvPr id="7" name="object 4">
            <a:extLst>
              <a:ext uri="{FF2B5EF4-FFF2-40B4-BE49-F238E27FC236}">
                <a16:creationId xmlns:a16="http://schemas.microsoft.com/office/drawing/2014/main" id="{258D17E1-E491-BC5C-80D1-C9AE58AFAD80}"/>
              </a:ext>
            </a:extLst>
          </p:cNvPr>
          <p:cNvSpPr/>
          <p:nvPr/>
        </p:nvSpPr>
        <p:spPr>
          <a:xfrm>
            <a:off x="217931" y="5131313"/>
            <a:ext cx="3621404" cy="1161415"/>
          </a:xfrm>
          <a:custGeom>
            <a:avLst/>
            <a:gdLst/>
            <a:ahLst/>
            <a:cxnLst/>
            <a:rect l="l" t="t" r="r" b="b"/>
            <a:pathLst>
              <a:path w="3621404" h="1161414">
                <a:moveTo>
                  <a:pt x="0" y="193548"/>
                </a:moveTo>
                <a:lnTo>
                  <a:pt x="5111" y="149168"/>
                </a:lnTo>
                <a:lnTo>
                  <a:pt x="19672" y="108429"/>
                </a:lnTo>
                <a:lnTo>
                  <a:pt x="42519" y="72492"/>
                </a:lnTo>
                <a:lnTo>
                  <a:pt x="72492" y="42519"/>
                </a:lnTo>
                <a:lnTo>
                  <a:pt x="108429" y="19672"/>
                </a:lnTo>
                <a:lnTo>
                  <a:pt x="149168" y="5111"/>
                </a:lnTo>
                <a:lnTo>
                  <a:pt x="193548" y="0"/>
                </a:lnTo>
                <a:lnTo>
                  <a:pt x="3427476" y="0"/>
                </a:lnTo>
                <a:lnTo>
                  <a:pt x="3471855" y="5111"/>
                </a:lnTo>
                <a:lnTo>
                  <a:pt x="3512594" y="19672"/>
                </a:lnTo>
                <a:lnTo>
                  <a:pt x="3548531" y="42519"/>
                </a:lnTo>
                <a:lnTo>
                  <a:pt x="3578504" y="72492"/>
                </a:lnTo>
                <a:lnTo>
                  <a:pt x="3601351" y="108429"/>
                </a:lnTo>
                <a:lnTo>
                  <a:pt x="3615912" y="149168"/>
                </a:lnTo>
                <a:lnTo>
                  <a:pt x="3621024" y="193548"/>
                </a:lnTo>
                <a:lnTo>
                  <a:pt x="3621024" y="967727"/>
                </a:lnTo>
                <a:lnTo>
                  <a:pt x="3615912" y="1012107"/>
                </a:lnTo>
                <a:lnTo>
                  <a:pt x="3601351" y="1052848"/>
                </a:lnTo>
                <a:lnTo>
                  <a:pt x="3578504" y="1088787"/>
                </a:lnTo>
                <a:lnTo>
                  <a:pt x="3548531" y="1118763"/>
                </a:lnTo>
                <a:lnTo>
                  <a:pt x="3512594" y="1141613"/>
                </a:lnTo>
                <a:lnTo>
                  <a:pt x="3471855" y="1156175"/>
                </a:lnTo>
                <a:lnTo>
                  <a:pt x="3427476" y="1161288"/>
                </a:lnTo>
                <a:lnTo>
                  <a:pt x="193548" y="1161288"/>
                </a:lnTo>
                <a:lnTo>
                  <a:pt x="149168" y="1156175"/>
                </a:lnTo>
                <a:lnTo>
                  <a:pt x="108429" y="1141613"/>
                </a:lnTo>
                <a:lnTo>
                  <a:pt x="72492" y="1118763"/>
                </a:lnTo>
                <a:lnTo>
                  <a:pt x="42519" y="1088787"/>
                </a:lnTo>
                <a:lnTo>
                  <a:pt x="19672" y="1052848"/>
                </a:lnTo>
                <a:lnTo>
                  <a:pt x="5111" y="1012107"/>
                </a:lnTo>
                <a:lnTo>
                  <a:pt x="0" y="967727"/>
                </a:lnTo>
                <a:lnTo>
                  <a:pt x="0" y="193548"/>
                </a:lnTo>
                <a:close/>
              </a:path>
            </a:pathLst>
          </a:custGeom>
          <a:ln w="38100">
            <a:solidFill>
              <a:srgbClr val="808080"/>
            </a:solidFill>
          </a:ln>
        </p:spPr>
        <p:txBody>
          <a:bodyPr wrap="square" lIns="0" tIns="0" rIns="0" bIns="0" rtlCol="0"/>
          <a:lstStyle/>
          <a:p>
            <a:endParaRPr/>
          </a:p>
        </p:txBody>
      </p:sp>
      <p:sp>
        <p:nvSpPr>
          <p:cNvPr id="8" name="object 5">
            <a:extLst>
              <a:ext uri="{FF2B5EF4-FFF2-40B4-BE49-F238E27FC236}">
                <a16:creationId xmlns:a16="http://schemas.microsoft.com/office/drawing/2014/main" id="{7B82ABAD-ED15-9A05-2F8E-5C30AACA0F93}"/>
              </a:ext>
            </a:extLst>
          </p:cNvPr>
          <p:cNvSpPr/>
          <p:nvPr/>
        </p:nvSpPr>
        <p:spPr>
          <a:xfrm>
            <a:off x="217931" y="3506728"/>
            <a:ext cx="3621404" cy="1042669"/>
          </a:xfrm>
          <a:custGeom>
            <a:avLst/>
            <a:gdLst/>
            <a:ahLst/>
            <a:cxnLst/>
            <a:rect l="l" t="t" r="r" b="b"/>
            <a:pathLst>
              <a:path w="3621404" h="1042670">
                <a:moveTo>
                  <a:pt x="0" y="173735"/>
                </a:moveTo>
                <a:lnTo>
                  <a:pt x="6206" y="127551"/>
                </a:lnTo>
                <a:lnTo>
                  <a:pt x="23720" y="86049"/>
                </a:lnTo>
                <a:lnTo>
                  <a:pt x="50887" y="50887"/>
                </a:lnTo>
                <a:lnTo>
                  <a:pt x="86049" y="23720"/>
                </a:lnTo>
                <a:lnTo>
                  <a:pt x="127551" y="6206"/>
                </a:lnTo>
                <a:lnTo>
                  <a:pt x="173736" y="0"/>
                </a:lnTo>
                <a:lnTo>
                  <a:pt x="3447288" y="0"/>
                </a:lnTo>
                <a:lnTo>
                  <a:pt x="3493472" y="6206"/>
                </a:lnTo>
                <a:lnTo>
                  <a:pt x="3534974" y="23720"/>
                </a:lnTo>
                <a:lnTo>
                  <a:pt x="3570136" y="50887"/>
                </a:lnTo>
                <a:lnTo>
                  <a:pt x="3597303" y="86049"/>
                </a:lnTo>
                <a:lnTo>
                  <a:pt x="3614817" y="127551"/>
                </a:lnTo>
                <a:lnTo>
                  <a:pt x="3621024" y="173735"/>
                </a:lnTo>
                <a:lnTo>
                  <a:pt x="3621024" y="868667"/>
                </a:lnTo>
                <a:lnTo>
                  <a:pt x="3614817" y="914857"/>
                </a:lnTo>
                <a:lnTo>
                  <a:pt x="3597303" y="956362"/>
                </a:lnTo>
                <a:lnTo>
                  <a:pt x="3570136" y="991527"/>
                </a:lnTo>
                <a:lnTo>
                  <a:pt x="3534974" y="1018694"/>
                </a:lnTo>
                <a:lnTo>
                  <a:pt x="3493472" y="1036209"/>
                </a:lnTo>
                <a:lnTo>
                  <a:pt x="3447288" y="1042415"/>
                </a:lnTo>
                <a:lnTo>
                  <a:pt x="173736" y="1042415"/>
                </a:lnTo>
                <a:lnTo>
                  <a:pt x="127551" y="1036209"/>
                </a:lnTo>
                <a:lnTo>
                  <a:pt x="86049" y="1018694"/>
                </a:lnTo>
                <a:lnTo>
                  <a:pt x="50887" y="991527"/>
                </a:lnTo>
                <a:lnTo>
                  <a:pt x="23720" y="956362"/>
                </a:lnTo>
                <a:lnTo>
                  <a:pt x="6206" y="914857"/>
                </a:lnTo>
                <a:lnTo>
                  <a:pt x="0" y="868667"/>
                </a:lnTo>
                <a:lnTo>
                  <a:pt x="0" y="173735"/>
                </a:lnTo>
                <a:close/>
              </a:path>
            </a:pathLst>
          </a:custGeom>
          <a:ln w="38100">
            <a:solidFill>
              <a:srgbClr val="808080"/>
            </a:solidFill>
          </a:ln>
        </p:spPr>
        <p:txBody>
          <a:bodyPr wrap="square" lIns="0" tIns="0" rIns="0" bIns="0" rtlCol="0"/>
          <a:lstStyle/>
          <a:p>
            <a:endParaRPr/>
          </a:p>
        </p:txBody>
      </p:sp>
      <p:sp>
        <p:nvSpPr>
          <p:cNvPr id="9" name="object 6">
            <a:extLst>
              <a:ext uri="{FF2B5EF4-FFF2-40B4-BE49-F238E27FC236}">
                <a16:creationId xmlns:a16="http://schemas.microsoft.com/office/drawing/2014/main" id="{C53609FF-6CD8-BCE6-ACCD-C69A3897D231}"/>
              </a:ext>
            </a:extLst>
          </p:cNvPr>
          <p:cNvSpPr/>
          <p:nvPr/>
        </p:nvSpPr>
        <p:spPr>
          <a:xfrm>
            <a:off x="4053840" y="5358378"/>
            <a:ext cx="990600" cy="707390"/>
          </a:xfrm>
          <a:custGeom>
            <a:avLst/>
            <a:gdLst/>
            <a:ahLst/>
            <a:cxnLst/>
            <a:rect l="l" t="t" r="r" b="b"/>
            <a:pathLst>
              <a:path w="990600" h="707389">
                <a:moveTo>
                  <a:pt x="671906" y="0"/>
                </a:moveTo>
                <a:lnTo>
                  <a:pt x="671906" y="185496"/>
                </a:lnTo>
                <a:lnTo>
                  <a:pt x="0" y="185496"/>
                </a:lnTo>
                <a:lnTo>
                  <a:pt x="0" y="521652"/>
                </a:lnTo>
                <a:lnTo>
                  <a:pt x="671906" y="521652"/>
                </a:lnTo>
                <a:lnTo>
                  <a:pt x="671906" y="707135"/>
                </a:lnTo>
                <a:lnTo>
                  <a:pt x="990600" y="353567"/>
                </a:lnTo>
                <a:lnTo>
                  <a:pt x="671906" y="0"/>
                </a:lnTo>
                <a:close/>
              </a:path>
            </a:pathLst>
          </a:custGeom>
          <a:solidFill>
            <a:srgbClr val="C0C0C0"/>
          </a:solidFill>
        </p:spPr>
        <p:txBody>
          <a:bodyPr wrap="square" lIns="0" tIns="0" rIns="0" bIns="0" rtlCol="0"/>
          <a:lstStyle/>
          <a:p>
            <a:endParaRPr/>
          </a:p>
        </p:txBody>
      </p:sp>
      <p:sp>
        <p:nvSpPr>
          <p:cNvPr id="10" name="object 7">
            <a:extLst>
              <a:ext uri="{FF2B5EF4-FFF2-40B4-BE49-F238E27FC236}">
                <a16:creationId xmlns:a16="http://schemas.microsoft.com/office/drawing/2014/main" id="{1DF3CC3A-7D0B-F4DA-2AB7-DCC7F26B73E0}"/>
              </a:ext>
            </a:extLst>
          </p:cNvPr>
          <p:cNvSpPr/>
          <p:nvPr/>
        </p:nvSpPr>
        <p:spPr>
          <a:xfrm>
            <a:off x="4053840" y="5358380"/>
            <a:ext cx="990600" cy="707390"/>
          </a:xfrm>
          <a:custGeom>
            <a:avLst/>
            <a:gdLst/>
            <a:ahLst/>
            <a:cxnLst/>
            <a:rect l="l" t="t" r="r" b="b"/>
            <a:pathLst>
              <a:path w="990600" h="707389">
                <a:moveTo>
                  <a:pt x="0" y="185496"/>
                </a:moveTo>
                <a:lnTo>
                  <a:pt x="671906" y="185496"/>
                </a:lnTo>
                <a:lnTo>
                  <a:pt x="671906" y="0"/>
                </a:lnTo>
                <a:lnTo>
                  <a:pt x="990600" y="353567"/>
                </a:lnTo>
                <a:lnTo>
                  <a:pt x="671906" y="707135"/>
                </a:lnTo>
                <a:lnTo>
                  <a:pt x="671906" y="521652"/>
                </a:lnTo>
                <a:lnTo>
                  <a:pt x="0" y="521652"/>
                </a:lnTo>
                <a:lnTo>
                  <a:pt x="0" y="185496"/>
                </a:lnTo>
                <a:close/>
              </a:path>
            </a:pathLst>
          </a:custGeom>
          <a:ln w="25400">
            <a:solidFill>
              <a:srgbClr val="808080"/>
            </a:solidFill>
          </a:ln>
        </p:spPr>
        <p:txBody>
          <a:bodyPr wrap="square" lIns="0" tIns="0" rIns="0" bIns="0" rtlCol="0"/>
          <a:lstStyle/>
          <a:p>
            <a:endParaRPr/>
          </a:p>
        </p:txBody>
      </p:sp>
      <p:sp>
        <p:nvSpPr>
          <p:cNvPr id="11" name="object 8">
            <a:extLst>
              <a:ext uri="{FF2B5EF4-FFF2-40B4-BE49-F238E27FC236}">
                <a16:creationId xmlns:a16="http://schemas.microsoft.com/office/drawing/2014/main" id="{08B1CD8C-EDDF-8B31-1A4F-D6E81BDF7F46}"/>
              </a:ext>
            </a:extLst>
          </p:cNvPr>
          <p:cNvSpPr/>
          <p:nvPr/>
        </p:nvSpPr>
        <p:spPr>
          <a:xfrm>
            <a:off x="551687" y="3230879"/>
            <a:ext cx="2981325" cy="460375"/>
          </a:xfrm>
          <a:custGeom>
            <a:avLst/>
            <a:gdLst/>
            <a:ahLst/>
            <a:cxnLst/>
            <a:rect l="l" t="t" r="r" b="b"/>
            <a:pathLst>
              <a:path w="2981325" h="460375">
                <a:moveTo>
                  <a:pt x="0" y="0"/>
                </a:moveTo>
                <a:lnTo>
                  <a:pt x="2980943" y="0"/>
                </a:lnTo>
                <a:lnTo>
                  <a:pt x="2980943" y="460248"/>
                </a:lnTo>
                <a:lnTo>
                  <a:pt x="0" y="460248"/>
                </a:lnTo>
                <a:lnTo>
                  <a:pt x="0" y="0"/>
                </a:lnTo>
                <a:close/>
              </a:path>
            </a:pathLst>
          </a:custGeom>
          <a:solidFill>
            <a:srgbClr val="FFFFFF"/>
          </a:solidFill>
        </p:spPr>
        <p:txBody>
          <a:bodyPr wrap="square" lIns="0" tIns="0" rIns="0" bIns="0" rtlCol="0"/>
          <a:lstStyle/>
          <a:p>
            <a:endParaRPr/>
          </a:p>
        </p:txBody>
      </p:sp>
      <p:sp>
        <p:nvSpPr>
          <p:cNvPr id="12" name="object 9">
            <a:extLst>
              <a:ext uri="{FF2B5EF4-FFF2-40B4-BE49-F238E27FC236}">
                <a16:creationId xmlns:a16="http://schemas.microsoft.com/office/drawing/2014/main" id="{AB62D066-5BBC-0ECD-6EAD-BD52FFF3E6A6}"/>
              </a:ext>
            </a:extLst>
          </p:cNvPr>
          <p:cNvSpPr txBox="1"/>
          <p:nvPr/>
        </p:nvSpPr>
        <p:spPr>
          <a:xfrm>
            <a:off x="5120640" y="5269991"/>
            <a:ext cx="3870960" cy="1076325"/>
          </a:xfrm>
          <a:prstGeom prst="rect">
            <a:avLst/>
          </a:prstGeom>
          <a:solidFill>
            <a:srgbClr val="C0C0C0"/>
          </a:solidFill>
        </p:spPr>
        <p:txBody>
          <a:bodyPr vert="horz" wrap="square" lIns="0" tIns="221615" rIns="0" bIns="0" rtlCol="0">
            <a:spAutoFit/>
          </a:bodyPr>
          <a:lstStyle/>
          <a:p>
            <a:pPr marL="382270">
              <a:lnSpc>
                <a:spcPct val="100000"/>
              </a:lnSpc>
              <a:spcBef>
                <a:spcPts val="1745"/>
              </a:spcBef>
            </a:pPr>
            <a:r>
              <a:rPr sz="2000" b="1" spc="-5" dirty="0">
                <a:latin typeface="Arial"/>
                <a:cs typeface="Arial"/>
              </a:rPr>
              <a:t>Remove</a:t>
            </a:r>
            <a:endParaRPr sz="2000">
              <a:latin typeface="Arial"/>
              <a:cs typeface="Arial"/>
            </a:endParaRPr>
          </a:p>
          <a:p>
            <a:pPr marL="742315">
              <a:lnSpc>
                <a:spcPct val="100000"/>
              </a:lnSpc>
              <a:spcBef>
                <a:spcPts val="450"/>
              </a:spcBef>
            </a:pPr>
            <a:r>
              <a:rPr sz="2000" i="1" spc="-10" dirty="0">
                <a:latin typeface="Arial"/>
                <a:cs typeface="Arial"/>
              </a:rPr>
              <a:t>Interference canceller</a:t>
            </a:r>
            <a:endParaRPr sz="2000">
              <a:latin typeface="Arial"/>
              <a:cs typeface="Arial"/>
            </a:endParaRPr>
          </a:p>
        </p:txBody>
      </p:sp>
      <p:sp>
        <p:nvSpPr>
          <p:cNvPr id="13" name="object 10">
            <a:extLst>
              <a:ext uri="{FF2B5EF4-FFF2-40B4-BE49-F238E27FC236}">
                <a16:creationId xmlns:a16="http://schemas.microsoft.com/office/drawing/2014/main" id="{53B787F8-1121-8836-EE83-4D81DAAA068F}"/>
              </a:ext>
            </a:extLst>
          </p:cNvPr>
          <p:cNvSpPr/>
          <p:nvPr/>
        </p:nvSpPr>
        <p:spPr>
          <a:xfrm>
            <a:off x="4053840" y="3715508"/>
            <a:ext cx="990600" cy="710565"/>
          </a:xfrm>
          <a:custGeom>
            <a:avLst/>
            <a:gdLst/>
            <a:ahLst/>
            <a:cxnLst/>
            <a:rect l="l" t="t" r="r" b="b"/>
            <a:pathLst>
              <a:path w="990600" h="710564">
                <a:moveTo>
                  <a:pt x="670521" y="0"/>
                </a:moveTo>
                <a:lnTo>
                  <a:pt x="670521" y="186296"/>
                </a:lnTo>
                <a:lnTo>
                  <a:pt x="0" y="186296"/>
                </a:lnTo>
                <a:lnTo>
                  <a:pt x="0" y="523900"/>
                </a:lnTo>
                <a:lnTo>
                  <a:pt x="670521" y="523900"/>
                </a:lnTo>
                <a:lnTo>
                  <a:pt x="670521" y="710183"/>
                </a:lnTo>
                <a:lnTo>
                  <a:pt x="990600" y="355091"/>
                </a:lnTo>
                <a:lnTo>
                  <a:pt x="670521" y="0"/>
                </a:lnTo>
                <a:close/>
              </a:path>
            </a:pathLst>
          </a:custGeom>
          <a:solidFill>
            <a:srgbClr val="C0C0C0"/>
          </a:solidFill>
        </p:spPr>
        <p:txBody>
          <a:bodyPr wrap="square" lIns="0" tIns="0" rIns="0" bIns="0" rtlCol="0"/>
          <a:lstStyle/>
          <a:p>
            <a:endParaRPr/>
          </a:p>
        </p:txBody>
      </p:sp>
      <p:sp>
        <p:nvSpPr>
          <p:cNvPr id="14" name="object 11">
            <a:extLst>
              <a:ext uri="{FF2B5EF4-FFF2-40B4-BE49-F238E27FC236}">
                <a16:creationId xmlns:a16="http://schemas.microsoft.com/office/drawing/2014/main" id="{4EA07895-7A9B-932B-3B36-527E955686F2}"/>
              </a:ext>
            </a:extLst>
          </p:cNvPr>
          <p:cNvSpPr/>
          <p:nvPr/>
        </p:nvSpPr>
        <p:spPr>
          <a:xfrm>
            <a:off x="4053840" y="3715508"/>
            <a:ext cx="990600" cy="710565"/>
          </a:xfrm>
          <a:custGeom>
            <a:avLst/>
            <a:gdLst/>
            <a:ahLst/>
            <a:cxnLst/>
            <a:rect l="l" t="t" r="r" b="b"/>
            <a:pathLst>
              <a:path w="990600" h="710564">
                <a:moveTo>
                  <a:pt x="0" y="186296"/>
                </a:moveTo>
                <a:lnTo>
                  <a:pt x="670521" y="186296"/>
                </a:lnTo>
                <a:lnTo>
                  <a:pt x="670521" y="0"/>
                </a:lnTo>
                <a:lnTo>
                  <a:pt x="990600" y="355091"/>
                </a:lnTo>
                <a:lnTo>
                  <a:pt x="670521" y="710183"/>
                </a:lnTo>
                <a:lnTo>
                  <a:pt x="670521" y="523900"/>
                </a:lnTo>
                <a:lnTo>
                  <a:pt x="0" y="523900"/>
                </a:lnTo>
                <a:lnTo>
                  <a:pt x="0" y="186296"/>
                </a:lnTo>
                <a:close/>
              </a:path>
            </a:pathLst>
          </a:custGeom>
          <a:ln w="25400">
            <a:solidFill>
              <a:srgbClr val="808080"/>
            </a:solidFill>
          </a:ln>
        </p:spPr>
        <p:txBody>
          <a:bodyPr wrap="square" lIns="0" tIns="0" rIns="0" bIns="0" rtlCol="0"/>
          <a:lstStyle/>
          <a:p>
            <a:endParaRPr/>
          </a:p>
        </p:txBody>
      </p:sp>
      <p:sp>
        <p:nvSpPr>
          <p:cNvPr id="15" name="object 12">
            <a:extLst>
              <a:ext uri="{FF2B5EF4-FFF2-40B4-BE49-F238E27FC236}">
                <a16:creationId xmlns:a16="http://schemas.microsoft.com/office/drawing/2014/main" id="{EA4992C4-6543-087B-2C8B-EA74A70E9407}"/>
              </a:ext>
            </a:extLst>
          </p:cNvPr>
          <p:cNvSpPr txBox="1"/>
          <p:nvPr/>
        </p:nvSpPr>
        <p:spPr>
          <a:xfrm>
            <a:off x="5120640" y="3331464"/>
            <a:ext cx="3870960" cy="1597660"/>
          </a:xfrm>
          <a:prstGeom prst="rect">
            <a:avLst/>
          </a:prstGeom>
          <a:solidFill>
            <a:srgbClr val="C0C0C0"/>
          </a:solidFill>
        </p:spPr>
        <p:txBody>
          <a:bodyPr vert="horz" wrap="square" lIns="0" tIns="1905" rIns="0" bIns="0" rtlCol="0">
            <a:spAutoFit/>
          </a:bodyPr>
          <a:lstStyle/>
          <a:p>
            <a:pPr>
              <a:lnSpc>
                <a:spcPct val="100000"/>
              </a:lnSpc>
              <a:spcBef>
                <a:spcPts val="15"/>
              </a:spcBef>
            </a:pPr>
            <a:endParaRPr sz="2400">
              <a:latin typeface="Times New Roman"/>
              <a:cs typeface="Times New Roman"/>
            </a:endParaRPr>
          </a:p>
          <a:p>
            <a:pPr marR="186690" algn="ctr">
              <a:lnSpc>
                <a:spcPct val="100000"/>
              </a:lnSpc>
            </a:pPr>
            <a:r>
              <a:rPr sz="2000" b="1" spc="-5" dirty="0">
                <a:latin typeface="Arial"/>
                <a:cs typeface="Arial"/>
              </a:rPr>
              <a:t>Recognize and</a:t>
            </a:r>
            <a:r>
              <a:rPr sz="2000" b="1" spc="-40" dirty="0">
                <a:latin typeface="Arial"/>
                <a:cs typeface="Arial"/>
              </a:rPr>
              <a:t> </a:t>
            </a:r>
            <a:r>
              <a:rPr sz="2000" b="1" spc="-5" dirty="0">
                <a:latin typeface="Arial"/>
                <a:cs typeface="Arial"/>
              </a:rPr>
              <a:t>demodulate</a:t>
            </a:r>
            <a:endParaRPr sz="2000">
              <a:latin typeface="Arial"/>
              <a:cs typeface="Arial"/>
            </a:endParaRPr>
          </a:p>
          <a:p>
            <a:pPr>
              <a:lnSpc>
                <a:spcPct val="100000"/>
              </a:lnSpc>
              <a:spcBef>
                <a:spcPts val="20"/>
              </a:spcBef>
            </a:pPr>
            <a:endParaRPr sz="2150">
              <a:latin typeface="Times New Roman"/>
              <a:cs typeface="Times New Roman"/>
            </a:endParaRPr>
          </a:p>
          <a:p>
            <a:pPr marL="234315" marR="424180" algn="ctr">
              <a:lnSpc>
                <a:spcPts val="2010"/>
              </a:lnSpc>
            </a:pPr>
            <a:r>
              <a:rPr sz="2000" i="1" spc="-10" dirty="0">
                <a:latin typeface="Arial"/>
                <a:cs typeface="Arial"/>
              </a:rPr>
              <a:t>Pulse shape </a:t>
            </a:r>
            <a:r>
              <a:rPr sz="2000" i="1" spc="-15" dirty="0">
                <a:latin typeface="Arial"/>
                <a:cs typeface="Arial"/>
              </a:rPr>
              <a:t>multiple </a:t>
            </a:r>
            <a:r>
              <a:rPr sz="2000" i="1" spc="-5" dirty="0">
                <a:latin typeface="Arial"/>
                <a:cs typeface="Arial"/>
              </a:rPr>
              <a:t>access  </a:t>
            </a:r>
            <a:r>
              <a:rPr sz="2000" i="1" spc="-15" dirty="0">
                <a:latin typeface="Arial"/>
                <a:cs typeface="Arial"/>
              </a:rPr>
              <a:t>Multi-user</a:t>
            </a:r>
            <a:r>
              <a:rPr sz="2000" i="1" spc="40" dirty="0">
                <a:latin typeface="Arial"/>
                <a:cs typeface="Arial"/>
              </a:rPr>
              <a:t> </a:t>
            </a:r>
            <a:r>
              <a:rPr sz="2000" i="1" spc="-10" dirty="0">
                <a:latin typeface="Arial"/>
                <a:cs typeface="Arial"/>
              </a:rPr>
              <a:t>detection</a:t>
            </a:r>
            <a:endParaRPr sz="2000">
              <a:latin typeface="Arial"/>
              <a:cs typeface="Arial"/>
            </a:endParaRPr>
          </a:p>
        </p:txBody>
      </p:sp>
      <p:sp>
        <p:nvSpPr>
          <p:cNvPr id="16" name="object 13">
            <a:extLst>
              <a:ext uri="{FF2B5EF4-FFF2-40B4-BE49-F238E27FC236}">
                <a16:creationId xmlns:a16="http://schemas.microsoft.com/office/drawing/2014/main" id="{A130DFCF-F781-7745-3379-78B26756FDC9}"/>
              </a:ext>
            </a:extLst>
          </p:cNvPr>
          <p:cNvSpPr txBox="1"/>
          <p:nvPr/>
        </p:nvSpPr>
        <p:spPr>
          <a:xfrm>
            <a:off x="631314" y="3267138"/>
            <a:ext cx="2479675" cy="680085"/>
          </a:xfrm>
          <a:prstGeom prst="rect">
            <a:avLst/>
          </a:prstGeom>
        </p:spPr>
        <p:txBody>
          <a:bodyPr vert="horz" wrap="square" lIns="0" tIns="0" rIns="0" bIns="0" rtlCol="0">
            <a:spAutoFit/>
          </a:bodyPr>
          <a:lstStyle/>
          <a:p>
            <a:pPr marL="12700">
              <a:lnSpc>
                <a:spcPct val="100000"/>
              </a:lnSpc>
            </a:pPr>
            <a:r>
              <a:rPr sz="2400" dirty="0">
                <a:solidFill>
                  <a:srgbClr val="0000FF"/>
                </a:solidFill>
                <a:latin typeface="Arial"/>
                <a:cs typeface="Arial"/>
              </a:rPr>
              <a:t>Inter-user</a:t>
            </a:r>
            <a:r>
              <a:rPr sz="2400" spc="-295" dirty="0">
                <a:solidFill>
                  <a:srgbClr val="0000FF"/>
                </a:solidFill>
                <a:latin typeface="Arial"/>
                <a:cs typeface="Arial"/>
              </a:rPr>
              <a:t> </a:t>
            </a:r>
            <a:r>
              <a:rPr sz="1600" spc="-5" dirty="0">
                <a:latin typeface="Arial"/>
                <a:cs typeface="Arial"/>
              </a:rPr>
              <a:t>interference</a:t>
            </a:r>
            <a:endParaRPr sz="1600">
              <a:latin typeface="Arial"/>
              <a:cs typeface="Arial"/>
            </a:endParaRPr>
          </a:p>
          <a:p>
            <a:pPr marL="215900">
              <a:lnSpc>
                <a:spcPct val="100000"/>
              </a:lnSpc>
              <a:spcBef>
                <a:spcPts val="180"/>
              </a:spcBef>
            </a:pPr>
            <a:r>
              <a:rPr sz="1800" spc="-5" dirty="0">
                <a:latin typeface="Arial"/>
                <a:cs typeface="Arial"/>
              </a:rPr>
              <a:t>“IUI” </a:t>
            </a:r>
            <a:r>
              <a:rPr sz="1800" dirty="0">
                <a:latin typeface="Times New Roman"/>
                <a:cs typeface="Times New Roman"/>
              </a:rPr>
              <a:t>in this</a:t>
            </a:r>
            <a:r>
              <a:rPr sz="1800" spc="-45"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17" name="object 14">
            <a:extLst>
              <a:ext uri="{FF2B5EF4-FFF2-40B4-BE49-F238E27FC236}">
                <a16:creationId xmlns:a16="http://schemas.microsoft.com/office/drawing/2014/main" id="{82A7D4B4-919A-ED8A-6943-F9EFF7CD33E1}"/>
              </a:ext>
            </a:extLst>
          </p:cNvPr>
          <p:cNvSpPr txBox="1"/>
          <p:nvPr/>
        </p:nvSpPr>
        <p:spPr>
          <a:xfrm>
            <a:off x="515425" y="4000880"/>
            <a:ext cx="2994025" cy="551815"/>
          </a:xfrm>
          <a:prstGeom prst="rect">
            <a:avLst/>
          </a:prstGeom>
        </p:spPr>
        <p:txBody>
          <a:bodyPr vert="horz" wrap="square" lIns="0" tIns="0" rIns="0" bIns="0" rtlCol="0">
            <a:spAutoFit/>
          </a:bodyPr>
          <a:lstStyle/>
          <a:p>
            <a:pPr marL="70485" marR="5080" indent="-58419">
              <a:lnSpc>
                <a:spcPct val="110000"/>
              </a:lnSpc>
            </a:pPr>
            <a:r>
              <a:rPr sz="1600" spc="-5" dirty="0">
                <a:latin typeface="Arial"/>
                <a:cs typeface="Arial"/>
              </a:rPr>
              <a:t>Interference </a:t>
            </a:r>
            <a:r>
              <a:rPr sz="1600" dirty="0">
                <a:latin typeface="Arial"/>
                <a:cs typeface="Arial"/>
              </a:rPr>
              <a:t>from a system </a:t>
            </a:r>
            <a:r>
              <a:rPr sz="1600" spc="-5" dirty="0">
                <a:latin typeface="Arial"/>
                <a:cs typeface="Arial"/>
              </a:rPr>
              <a:t>using  </a:t>
            </a:r>
            <a:r>
              <a:rPr sz="1600" dirty="0">
                <a:latin typeface="Arial"/>
                <a:cs typeface="Arial"/>
              </a:rPr>
              <a:t>the </a:t>
            </a:r>
            <a:r>
              <a:rPr sz="1600" spc="10" dirty="0">
                <a:latin typeface="Arial"/>
                <a:cs typeface="Arial"/>
              </a:rPr>
              <a:t>same</a:t>
            </a:r>
            <a:r>
              <a:rPr sz="1600" spc="-150" dirty="0">
                <a:latin typeface="Arial"/>
                <a:cs typeface="Arial"/>
              </a:rPr>
              <a:t> </a:t>
            </a:r>
            <a:r>
              <a:rPr sz="1600" dirty="0">
                <a:latin typeface="Arial"/>
                <a:cs typeface="Arial"/>
              </a:rPr>
              <a:t>pulse</a:t>
            </a:r>
            <a:endParaRPr sz="1600">
              <a:latin typeface="Arial"/>
              <a:cs typeface="Arial"/>
            </a:endParaRPr>
          </a:p>
        </p:txBody>
      </p:sp>
      <p:sp>
        <p:nvSpPr>
          <p:cNvPr id="18" name="object 15">
            <a:extLst>
              <a:ext uri="{FF2B5EF4-FFF2-40B4-BE49-F238E27FC236}">
                <a16:creationId xmlns:a16="http://schemas.microsoft.com/office/drawing/2014/main" id="{F32710EF-83BE-6FD3-9109-8DE77604ED4A}"/>
              </a:ext>
            </a:extLst>
          </p:cNvPr>
          <p:cNvSpPr/>
          <p:nvPr/>
        </p:nvSpPr>
        <p:spPr>
          <a:xfrm>
            <a:off x="365759" y="4922520"/>
            <a:ext cx="3221990" cy="460375"/>
          </a:xfrm>
          <a:custGeom>
            <a:avLst/>
            <a:gdLst/>
            <a:ahLst/>
            <a:cxnLst/>
            <a:rect l="l" t="t" r="r" b="b"/>
            <a:pathLst>
              <a:path w="3221990" h="460375">
                <a:moveTo>
                  <a:pt x="0" y="0"/>
                </a:moveTo>
                <a:lnTo>
                  <a:pt x="3221736" y="0"/>
                </a:lnTo>
                <a:lnTo>
                  <a:pt x="3221736" y="460247"/>
                </a:lnTo>
                <a:lnTo>
                  <a:pt x="0" y="460247"/>
                </a:lnTo>
                <a:lnTo>
                  <a:pt x="0" y="0"/>
                </a:lnTo>
                <a:close/>
              </a:path>
            </a:pathLst>
          </a:custGeom>
          <a:solidFill>
            <a:srgbClr val="FFFFFF"/>
          </a:solidFill>
        </p:spPr>
        <p:txBody>
          <a:bodyPr wrap="square" lIns="0" tIns="0" rIns="0" bIns="0" rtlCol="0"/>
          <a:lstStyle/>
          <a:p>
            <a:endParaRPr/>
          </a:p>
        </p:txBody>
      </p:sp>
      <p:sp>
        <p:nvSpPr>
          <p:cNvPr id="19" name="object 16">
            <a:extLst>
              <a:ext uri="{FF2B5EF4-FFF2-40B4-BE49-F238E27FC236}">
                <a16:creationId xmlns:a16="http://schemas.microsoft.com/office/drawing/2014/main" id="{CFBCC7F2-2BE6-A19E-4080-690BB5CABABB}"/>
              </a:ext>
            </a:extLst>
          </p:cNvPr>
          <p:cNvSpPr txBox="1"/>
          <p:nvPr/>
        </p:nvSpPr>
        <p:spPr>
          <a:xfrm>
            <a:off x="443989" y="4957826"/>
            <a:ext cx="2836545" cy="659130"/>
          </a:xfrm>
          <a:prstGeom prst="rect">
            <a:avLst/>
          </a:prstGeom>
        </p:spPr>
        <p:txBody>
          <a:bodyPr vert="horz" wrap="square" lIns="0" tIns="0" rIns="0" bIns="0" rtlCol="0">
            <a:spAutoFit/>
          </a:bodyPr>
          <a:lstStyle/>
          <a:p>
            <a:pPr marL="12700">
              <a:lnSpc>
                <a:spcPct val="100000"/>
              </a:lnSpc>
            </a:pPr>
            <a:r>
              <a:rPr sz="2400" spc="-5" dirty="0">
                <a:solidFill>
                  <a:srgbClr val="0000FF"/>
                </a:solidFill>
                <a:latin typeface="Arial"/>
                <a:cs typeface="Arial"/>
              </a:rPr>
              <a:t>Inter-system</a:t>
            </a:r>
            <a:r>
              <a:rPr sz="2400" spc="-240" dirty="0">
                <a:solidFill>
                  <a:srgbClr val="0000FF"/>
                </a:solidFill>
                <a:latin typeface="Arial"/>
                <a:cs typeface="Arial"/>
              </a:rPr>
              <a:t> </a:t>
            </a:r>
            <a:r>
              <a:rPr sz="1600" spc="-5" dirty="0">
                <a:latin typeface="Arial"/>
                <a:cs typeface="Arial"/>
              </a:rPr>
              <a:t>interference</a:t>
            </a:r>
            <a:endParaRPr sz="1600">
              <a:latin typeface="Arial"/>
              <a:cs typeface="Arial"/>
            </a:endParaRPr>
          </a:p>
          <a:p>
            <a:pPr marL="375920">
              <a:lnSpc>
                <a:spcPct val="100000"/>
              </a:lnSpc>
              <a:spcBef>
                <a:spcPts val="20"/>
              </a:spcBef>
            </a:pPr>
            <a:r>
              <a:rPr sz="1800" dirty="0">
                <a:latin typeface="Arial"/>
                <a:cs typeface="Arial"/>
              </a:rPr>
              <a:t>“ISI” </a:t>
            </a:r>
            <a:r>
              <a:rPr sz="1800" dirty="0">
                <a:latin typeface="Times New Roman"/>
                <a:cs typeface="Times New Roman"/>
              </a:rPr>
              <a:t>in this</a:t>
            </a:r>
            <a:r>
              <a:rPr sz="1800" spc="-70"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20" name="object 21">
            <a:extLst>
              <a:ext uri="{FF2B5EF4-FFF2-40B4-BE49-F238E27FC236}">
                <a16:creationId xmlns:a16="http://schemas.microsoft.com/office/drawing/2014/main" id="{3E3AFCC0-0876-5CE0-AD31-CDA16A9E1F49}"/>
              </a:ext>
            </a:extLst>
          </p:cNvPr>
          <p:cNvSpPr txBox="1">
            <a:spLocks/>
          </p:cNvSpPr>
          <p:nvPr/>
        </p:nvSpPr>
        <p:spPr>
          <a:xfrm>
            <a:off x="814914" y="652995"/>
            <a:ext cx="7772399" cy="861774"/>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indent="118745" defTabSz="914400">
              <a:tabLst>
                <a:tab pos="3158490" algn="l"/>
              </a:tabLst>
            </a:pPr>
            <a:r>
              <a:rPr lang="en-US" sz="2800" b="1" kern="0" spc="5">
                <a:latin typeface="+mn-lt"/>
              </a:rPr>
              <a:t>7.1</a:t>
            </a:r>
            <a:r>
              <a:rPr lang="en-US" sz="2800" b="1" kern="0" spc="-5">
                <a:latin typeface="+mn-lt"/>
              </a:rPr>
              <a:t> </a:t>
            </a:r>
            <a:r>
              <a:rPr lang="en-US" sz="2800" b="1" kern="0" spc="-15">
                <a:latin typeface="+mn-lt"/>
              </a:rPr>
              <a:t>Approach</a:t>
            </a:r>
            <a:r>
              <a:rPr lang="en-US" sz="2800" b="1" kern="0" spc="80">
                <a:latin typeface="+mn-lt"/>
              </a:rPr>
              <a:t> </a:t>
            </a:r>
            <a:r>
              <a:rPr lang="en-US" sz="2800" b="1" kern="0" spc="-5">
                <a:latin typeface="+mn-lt"/>
              </a:rPr>
              <a:t>for </a:t>
            </a:r>
            <a:r>
              <a:rPr lang="en-US" sz="2800" b="1" kern="0">
                <a:latin typeface="+mn-lt"/>
              </a:rPr>
              <a:t>Intra </a:t>
            </a:r>
            <a:r>
              <a:rPr lang="en-US" sz="2800" b="1" kern="0" spc="-5">
                <a:latin typeface="+mn-lt"/>
              </a:rPr>
              <a:t>and</a:t>
            </a:r>
            <a:r>
              <a:rPr lang="en-US" sz="2800" b="1" kern="0" spc="-80">
                <a:latin typeface="+mn-lt"/>
              </a:rPr>
              <a:t> </a:t>
            </a:r>
            <a:r>
              <a:rPr lang="en-US" sz="2800" b="1" kern="0">
                <a:latin typeface="+mn-lt"/>
              </a:rPr>
              <a:t>Inter</a:t>
            </a:r>
            <a:r>
              <a:rPr lang="en-US" sz="2800" b="1" kern="0" spc="-20">
                <a:latin typeface="+mn-lt"/>
              </a:rPr>
              <a:t> </a:t>
            </a:r>
            <a:r>
              <a:rPr lang="en-US" sz="2800" b="1" kern="0" spc="-15">
                <a:latin typeface="+mn-lt"/>
              </a:rPr>
              <a:t>System </a:t>
            </a:r>
            <a:r>
              <a:rPr lang="en-US" sz="2800" b="1" kern="0">
                <a:latin typeface="+mn-lt"/>
              </a:rPr>
              <a:t> Interference </a:t>
            </a:r>
            <a:r>
              <a:rPr lang="en-US" sz="2800" b="1" kern="0" spc="-5">
                <a:latin typeface="+mn-lt"/>
              </a:rPr>
              <a:t>among </a:t>
            </a:r>
            <a:r>
              <a:rPr lang="en-US" sz="2800" b="1" kern="0" spc="-30">
                <a:latin typeface="+mn-lt"/>
              </a:rPr>
              <a:t>BAN </a:t>
            </a:r>
            <a:r>
              <a:rPr lang="en-US" sz="2800" b="1" kern="0" spc="-5">
                <a:latin typeface="+mn-lt"/>
              </a:rPr>
              <a:t>and Other</a:t>
            </a:r>
            <a:r>
              <a:rPr lang="en-US" sz="2800" b="1" kern="0" spc="65">
                <a:latin typeface="+mn-lt"/>
              </a:rPr>
              <a:t> </a:t>
            </a:r>
            <a:r>
              <a:rPr lang="en-US" sz="2800" b="1" kern="0" spc="-25">
                <a:latin typeface="+mn-lt"/>
              </a:rPr>
              <a:t>PANs</a:t>
            </a:r>
            <a:endParaRPr lang="en-US" sz="2800" b="1" kern="0" spc="-25" dirty="0">
              <a:latin typeface="+mn-lt"/>
            </a:endParaRPr>
          </a:p>
        </p:txBody>
      </p:sp>
      <p:sp>
        <p:nvSpPr>
          <p:cNvPr id="21" name="object 17">
            <a:extLst>
              <a:ext uri="{FF2B5EF4-FFF2-40B4-BE49-F238E27FC236}">
                <a16:creationId xmlns:a16="http://schemas.microsoft.com/office/drawing/2014/main" id="{5CB1F945-5D22-04C6-54EC-8BB3D49B82BE}"/>
              </a:ext>
            </a:extLst>
          </p:cNvPr>
          <p:cNvSpPr txBox="1"/>
          <p:nvPr/>
        </p:nvSpPr>
        <p:spPr>
          <a:xfrm>
            <a:off x="515370" y="5706382"/>
            <a:ext cx="2994025" cy="503555"/>
          </a:xfrm>
          <a:prstGeom prst="rect">
            <a:avLst/>
          </a:prstGeom>
        </p:spPr>
        <p:txBody>
          <a:bodyPr vert="horz" wrap="square" lIns="0" tIns="0" rIns="0" bIns="0" rtlCol="0">
            <a:spAutoFit/>
          </a:bodyPr>
          <a:lstStyle/>
          <a:p>
            <a:pPr marL="70485" marR="5080" indent="-58419">
              <a:lnSpc>
                <a:spcPct val="100000"/>
              </a:lnSpc>
            </a:pPr>
            <a:r>
              <a:rPr sz="1600" spc="-5" dirty="0">
                <a:latin typeface="Arial"/>
                <a:cs typeface="Arial"/>
              </a:rPr>
              <a:t>Interference </a:t>
            </a:r>
            <a:r>
              <a:rPr sz="1600" dirty="0">
                <a:latin typeface="Arial"/>
                <a:cs typeface="Arial"/>
              </a:rPr>
              <a:t>from a system </a:t>
            </a:r>
            <a:r>
              <a:rPr sz="1600" spc="-5" dirty="0">
                <a:latin typeface="Arial"/>
                <a:cs typeface="Arial"/>
              </a:rPr>
              <a:t>using  overlapped</a:t>
            </a:r>
            <a:r>
              <a:rPr sz="1600" spc="-60" dirty="0">
                <a:latin typeface="Arial"/>
                <a:cs typeface="Arial"/>
              </a:rPr>
              <a:t> </a:t>
            </a:r>
            <a:r>
              <a:rPr sz="1600" spc="-5" dirty="0">
                <a:latin typeface="Arial"/>
                <a:cs typeface="Arial"/>
              </a:rPr>
              <a:t>frequency</a:t>
            </a:r>
            <a:endParaRPr sz="1600">
              <a:latin typeface="Arial"/>
              <a:cs typeface="Arial"/>
            </a:endParaRPr>
          </a:p>
        </p:txBody>
      </p:sp>
      <p:sp>
        <p:nvSpPr>
          <p:cNvPr id="22" name="object 18">
            <a:extLst>
              <a:ext uri="{FF2B5EF4-FFF2-40B4-BE49-F238E27FC236}">
                <a16:creationId xmlns:a16="http://schemas.microsoft.com/office/drawing/2014/main" id="{A9EC55D8-1EBA-3B70-5A53-21F55D7467ED}"/>
              </a:ext>
            </a:extLst>
          </p:cNvPr>
          <p:cNvSpPr txBox="1"/>
          <p:nvPr/>
        </p:nvSpPr>
        <p:spPr>
          <a:xfrm>
            <a:off x="3950775" y="3500373"/>
            <a:ext cx="756920"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3" name="object 19">
            <a:extLst>
              <a:ext uri="{FF2B5EF4-FFF2-40B4-BE49-F238E27FC236}">
                <a16:creationId xmlns:a16="http://schemas.microsoft.com/office/drawing/2014/main" id="{B1CF11D2-8C83-183D-D475-A155C5C590BD}"/>
              </a:ext>
            </a:extLst>
          </p:cNvPr>
          <p:cNvSpPr txBox="1"/>
          <p:nvPr/>
        </p:nvSpPr>
        <p:spPr>
          <a:xfrm>
            <a:off x="3956262" y="5053025"/>
            <a:ext cx="1036955"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unkno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4" name="object 3">
            <a:extLst>
              <a:ext uri="{FF2B5EF4-FFF2-40B4-BE49-F238E27FC236}">
                <a16:creationId xmlns:a16="http://schemas.microsoft.com/office/drawing/2014/main" id="{59CD7758-FADB-7150-DBEA-210967DDA19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5" name="object 3">
            <a:extLst>
              <a:ext uri="{FF2B5EF4-FFF2-40B4-BE49-F238E27FC236}">
                <a16:creationId xmlns:a16="http://schemas.microsoft.com/office/drawing/2014/main" id="{36D200F0-116C-DA99-8701-9D2F0533F710}"/>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6" name="object 5">
            <a:extLst>
              <a:ext uri="{FF2B5EF4-FFF2-40B4-BE49-F238E27FC236}">
                <a16:creationId xmlns:a16="http://schemas.microsoft.com/office/drawing/2014/main" id="{0D5CAB01-2BF2-DBB7-5F4D-E77E0C9DADBD}"/>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111251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A0A6B3D-6F89-4AF0-77EA-2FAC90BCDC52}"/>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2816368E-F9A4-F2B8-0103-A55BF9C629C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C9DBD1D-E309-1F8A-76C4-5BEB3D0914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5" name="object 4">
            <a:extLst>
              <a:ext uri="{FF2B5EF4-FFF2-40B4-BE49-F238E27FC236}">
                <a16:creationId xmlns:a16="http://schemas.microsoft.com/office/drawing/2014/main" id="{5628809E-85C0-1BC7-7063-C80847F7B78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6">
            <a:extLst>
              <a:ext uri="{FF2B5EF4-FFF2-40B4-BE49-F238E27FC236}">
                <a16:creationId xmlns:a16="http://schemas.microsoft.com/office/drawing/2014/main" id="{253BF784-1601-8C85-6A8C-6146719C662F}"/>
              </a:ext>
            </a:extLst>
          </p:cNvPr>
          <p:cNvSpPr/>
          <p:nvPr/>
        </p:nvSpPr>
        <p:spPr>
          <a:xfrm>
            <a:off x="4572000" y="2362200"/>
            <a:ext cx="4419599" cy="2923031"/>
          </a:xfrm>
          <a:prstGeom prst="rect">
            <a:avLst/>
          </a:prstGeom>
          <a:blipFill>
            <a:blip r:embed="rId2"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DF6520F7-BDCC-15FD-4EE6-EC9A63BB42AC}"/>
              </a:ext>
            </a:extLst>
          </p:cNvPr>
          <p:cNvSpPr/>
          <p:nvPr/>
        </p:nvSpPr>
        <p:spPr>
          <a:xfrm>
            <a:off x="320040" y="1137889"/>
            <a:ext cx="240791" cy="249935"/>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035F6834-9958-B9BD-97C6-FA41A12B8A6D}"/>
              </a:ext>
            </a:extLst>
          </p:cNvPr>
          <p:cNvSpPr/>
          <p:nvPr/>
        </p:nvSpPr>
        <p:spPr>
          <a:xfrm>
            <a:off x="167639" y="1557528"/>
            <a:ext cx="152400" cy="161543"/>
          </a:xfrm>
          <a:prstGeom prst="rect">
            <a:avLst/>
          </a:prstGeom>
          <a:blipFill>
            <a:blip r:embed="rId4"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1A0BECA4-5474-7C79-D82A-A95C18EE5225}"/>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A30B6B52-8C2E-54B8-1105-65F7631CD269}"/>
              </a:ext>
            </a:extLst>
          </p:cNvPr>
          <p:cNvSpPr/>
          <p:nvPr/>
        </p:nvSpPr>
        <p:spPr>
          <a:xfrm>
            <a:off x="167639" y="2926079"/>
            <a:ext cx="152400" cy="161543"/>
          </a:xfrm>
          <a:prstGeom prst="rect">
            <a:avLst/>
          </a:prstGeom>
          <a:blipFill>
            <a:blip r:embed="rId4"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86FF207C-54D4-8DCA-9E41-73EFEC3EF5E7}"/>
              </a:ext>
            </a:extLst>
          </p:cNvPr>
          <p:cNvSpPr/>
          <p:nvPr/>
        </p:nvSpPr>
        <p:spPr>
          <a:xfrm>
            <a:off x="167639" y="3611879"/>
            <a:ext cx="152400" cy="161543"/>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40F604BD-7603-6ABC-BFA1-BA8D89EFD1C1}"/>
              </a:ext>
            </a:extLst>
          </p:cNvPr>
          <p:cNvSpPr/>
          <p:nvPr/>
        </p:nvSpPr>
        <p:spPr>
          <a:xfrm>
            <a:off x="167639" y="4571999"/>
            <a:ext cx="152400" cy="161543"/>
          </a:xfrm>
          <a:prstGeom prst="rect">
            <a:avLst/>
          </a:prstGeom>
          <a:blipFill>
            <a:blip r:embed="rId4"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2B68048F-EB6E-9BF3-B78C-93A8A36C590F}"/>
              </a:ext>
            </a:extLst>
          </p:cNvPr>
          <p:cNvSpPr/>
          <p:nvPr/>
        </p:nvSpPr>
        <p:spPr>
          <a:xfrm>
            <a:off x="167639" y="5532120"/>
            <a:ext cx="152400" cy="161543"/>
          </a:xfrm>
          <a:prstGeom prst="rect">
            <a:avLst/>
          </a:prstGeom>
          <a:blipFill>
            <a:blip r:embed="rId4" cstate="print"/>
            <a:stretch>
              <a:fillRect/>
            </a:stretch>
          </a:blipFill>
        </p:spPr>
        <p:txBody>
          <a:bodyPr wrap="square" lIns="0" tIns="0" rIns="0" bIns="0" rtlCol="0"/>
          <a:lstStyle/>
          <a:p>
            <a:endParaRPr/>
          </a:p>
        </p:txBody>
      </p:sp>
      <p:sp>
        <p:nvSpPr>
          <p:cNvPr id="14" name="object 14">
            <a:extLst>
              <a:ext uri="{FF2B5EF4-FFF2-40B4-BE49-F238E27FC236}">
                <a16:creationId xmlns:a16="http://schemas.microsoft.com/office/drawing/2014/main" id="{6BFB1CAD-ABB1-DC92-4520-B4309573DD28}"/>
              </a:ext>
            </a:extLst>
          </p:cNvPr>
          <p:cNvSpPr txBox="1"/>
          <p:nvPr/>
        </p:nvSpPr>
        <p:spPr>
          <a:xfrm>
            <a:off x="441223" y="1487423"/>
            <a:ext cx="3939540" cy="4577715"/>
          </a:xfrm>
          <a:prstGeom prst="rect">
            <a:avLst/>
          </a:prstGeom>
        </p:spPr>
        <p:txBody>
          <a:bodyPr vert="horz" wrap="square" lIns="0" tIns="0" rIns="0" bIns="0" rtlCol="0">
            <a:spAutoFit/>
          </a:bodyPr>
          <a:lstStyle/>
          <a:p>
            <a:pPr marL="12700" marR="5080" indent="-635">
              <a:lnSpc>
                <a:spcPct val="100000"/>
              </a:lnSpc>
            </a:pPr>
            <a:r>
              <a:rPr sz="1800" spc="-5" dirty="0">
                <a:latin typeface="Times New Roman"/>
                <a:cs typeface="Times New Roman"/>
              </a:rPr>
              <a:t>consists </a:t>
            </a:r>
            <a:r>
              <a:rPr sz="1800" dirty="0">
                <a:latin typeface="Times New Roman"/>
                <a:cs typeface="Times New Roman"/>
              </a:rPr>
              <a:t>a </a:t>
            </a:r>
            <a:r>
              <a:rPr sz="1800" spc="-10" dirty="0">
                <a:latin typeface="Times New Roman"/>
                <a:cs typeface="Times New Roman"/>
              </a:rPr>
              <a:t>matched filter </a:t>
            </a:r>
            <a:r>
              <a:rPr sz="1800" spc="5" dirty="0">
                <a:latin typeface="ＭＳ 明朝"/>
                <a:cs typeface="ＭＳ 明朝"/>
              </a:rPr>
              <a:t>（</a:t>
            </a:r>
            <a:r>
              <a:rPr sz="1800" spc="5" dirty="0">
                <a:latin typeface="Times New Roman"/>
                <a:cs typeface="Times New Roman"/>
              </a:rPr>
              <a:t>MF</a:t>
            </a:r>
            <a:r>
              <a:rPr sz="1800" spc="7" baseline="-20833" dirty="0">
                <a:latin typeface="Times New Roman"/>
                <a:cs typeface="Times New Roman"/>
              </a:rPr>
              <a:t>1</a:t>
            </a:r>
            <a:r>
              <a:rPr sz="1800" spc="5" dirty="0">
                <a:latin typeface="ＭＳ 明朝"/>
                <a:cs typeface="ＭＳ 明朝"/>
              </a:rPr>
              <a:t>）</a:t>
            </a:r>
            <a:r>
              <a:rPr sz="1800" spc="-450" dirty="0">
                <a:latin typeface="ＭＳ 明朝"/>
                <a:cs typeface="ＭＳ 明朝"/>
              </a:rPr>
              <a:t> </a:t>
            </a:r>
            <a:r>
              <a:rPr sz="1800" dirty="0">
                <a:latin typeface="Times New Roman"/>
                <a:cs typeface="Times New Roman"/>
              </a:rPr>
              <a:t>and MF  </a:t>
            </a:r>
            <a:r>
              <a:rPr sz="1800" spc="-5" dirty="0">
                <a:latin typeface="Times New Roman"/>
                <a:cs typeface="Times New Roman"/>
              </a:rPr>
              <a:t>Group</a:t>
            </a:r>
            <a:r>
              <a:rPr sz="1800" spc="-5" dirty="0">
                <a:latin typeface="ＭＳ 明朝"/>
                <a:cs typeface="ＭＳ 明朝"/>
              </a:rPr>
              <a:t>（</a:t>
            </a:r>
            <a:r>
              <a:rPr sz="1800" spc="-5" dirty="0">
                <a:latin typeface="Times New Roman"/>
                <a:cs typeface="Times New Roman"/>
              </a:rPr>
              <a:t>MFG</a:t>
            </a:r>
            <a:r>
              <a:rPr sz="1800" spc="-5" dirty="0">
                <a:latin typeface="ＭＳ 明朝"/>
                <a:cs typeface="ＭＳ 明朝"/>
              </a:rPr>
              <a:t>）</a:t>
            </a:r>
            <a:endParaRPr sz="1800">
              <a:latin typeface="ＭＳ 明朝"/>
              <a:cs typeface="ＭＳ 明朝"/>
            </a:endParaRPr>
          </a:p>
          <a:p>
            <a:pPr marL="12700" marR="294640">
              <a:lnSpc>
                <a:spcPct val="100000"/>
              </a:lnSpc>
              <a:spcBef>
                <a:spcPts val="1055"/>
              </a:spcBef>
            </a:pPr>
            <a:r>
              <a:rPr sz="1800" spc="-50" dirty="0">
                <a:latin typeface="Times New Roman"/>
                <a:cs typeface="Times New Roman"/>
              </a:rPr>
              <a:t>Tap </a:t>
            </a: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spc="-5" dirty="0">
                <a:latin typeface="Times New Roman"/>
                <a:cs typeface="Times New Roman"/>
              </a:rPr>
              <a:t>are </a:t>
            </a:r>
            <a:r>
              <a:rPr sz="1800" dirty="0">
                <a:latin typeface="Times New Roman"/>
                <a:cs typeface="Times New Roman"/>
              </a:rPr>
              <a:t>the </a:t>
            </a:r>
            <a:r>
              <a:rPr sz="1800" spc="-15" dirty="0">
                <a:latin typeface="Times New Roman"/>
                <a:cs typeface="Times New Roman"/>
              </a:rPr>
              <a:t>same as  </a:t>
            </a:r>
            <a:r>
              <a:rPr sz="1800" spc="-5" dirty="0">
                <a:latin typeface="Times New Roman"/>
                <a:cs typeface="Times New Roman"/>
              </a:rPr>
              <a:t>sequence </a:t>
            </a:r>
            <a:r>
              <a:rPr sz="1800" spc="5" dirty="0">
                <a:latin typeface="Times New Roman"/>
                <a:cs typeface="Times New Roman"/>
              </a:rPr>
              <a:t>of </a:t>
            </a:r>
            <a:r>
              <a:rPr sz="1800" spc="-5" dirty="0">
                <a:latin typeface="Times New Roman"/>
                <a:cs typeface="Times New Roman"/>
              </a:rPr>
              <a:t>desired</a:t>
            </a:r>
            <a:r>
              <a:rPr sz="1800" spc="-70" dirty="0">
                <a:latin typeface="Times New Roman"/>
                <a:cs typeface="Times New Roman"/>
              </a:rPr>
              <a:t> </a:t>
            </a:r>
            <a:r>
              <a:rPr sz="1800" spc="-5" dirty="0">
                <a:latin typeface="Times New Roman"/>
                <a:cs typeface="Times New Roman"/>
              </a:rPr>
              <a:t>signal.</a:t>
            </a:r>
            <a:endParaRPr sz="1800">
              <a:latin typeface="Times New Roman"/>
              <a:cs typeface="Times New Roman"/>
            </a:endParaRPr>
          </a:p>
          <a:p>
            <a:pPr marL="12700" marR="365125">
              <a:lnSpc>
                <a:spcPct val="100000"/>
              </a:lnSpc>
              <a:spcBef>
                <a:spcPts val="1075"/>
              </a:spcBef>
            </a:pP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dirty="0">
                <a:latin typeface="Times New Roman"/>
                <a:cs typeface="Times New Roman"/>
              </a:rPr>
              <a:t>and </a:t>
            </a:r>
            <a:r>
              <a:rPr sz="1800" spc="-10" dirty="0">
                <a:latin typeface="Times New Roman"/>
                <a:cs typeface="Times New Roman"/>
              </a:rPr>
              <a:t>each </a:t>
            </a:r>
            <a:r>
              <a:rPr sz="1800" dirty="0">
                <a:latin typeface="Times New Roman"/>
                <a:cs typeface="Times New Roman"/>
              </a:rPr>
              <a:t>MF</a:t>
            </a:r>
            <a:r>
              <a:rPr sz="1800" i="1" baseline="-20833" dirty="0">
                <a:latin typeface="Times New Roman"/>
                <a:cs typeface="Times New Roman"/>
              </a:rPr>
              <a:t>k </a:t>
            </a:r>
            <a:r>
              <a:rPr sz="1800" dirty="0">
                <a:latin typeface="Times New Roman"/>
                <a:cs typeface="Times New Roman"/>
              </a:rPr>
              <a:t>that  constituting MFG </a:t>
            </a:r>
            <a:r>
              <a:rPr sz="1800" spc="-5" dirty="0">
                <a:latin typeface="Times New Roman"/>
                <a:cs typeface="Times New Roman"/>
              </a:rPr>
              <a:t>are</a:t>
            </a:r>
            <a:r>
              <a:rPr sz="1800" spc="-100" dirty="0">
                <a:latin typeface="Times New Roman"/>
                <a:cs typeface="Times New Roman"/>
              </a:rPr>
              <a:t> </a:t>
            </a:r>
            <a:r>
              <a:rPr sz="1800" dirty="0">
                <a:solidFill>
                  <a:srgbClr val="FF0000"/>
                </a:solidFill>
                <a:latin typeface="Times New Roman"/>
                <a:cs typeface="Times New Roman"/>
              </a:rPr>
              <a:t>orthogonal</a:t>
            </a:r>
            <a:r>
              <a:rPr sz="1800" dirty="0">
                <a:latin typeface="Times New Roman"/>
                <a:cs typeface="Times New Roman"/>
              </a:rPr>
              <a:t>.</a:t>
            </a:r>
            <a:endParaRPr sz="1800">
              <a:latin typeface="Times New Roman"/>
              <a:cs typeface="Times New Roman"/>
            </a:endParaRPr>
          </a:p>
          <a:p>
            <a:pPr marL="12700" marR="163195">
              <a:lnSpc>
                <a:spcPct val="100000"/>
              </a:lnSpc>
              <a:spcBef>
                <a:spcPts val="1075"/>
              </a:spcBef>
            </a:pPr>
            <a:r>
              <a:rPr sz="1800" spc="-5" dirty="0">
                <a:latin typeface="Times New Roman"/>
                <a:cs typeface="Times New Roman"/>
              </a:rPr>
              <a:t>Desired signal </a:t>
            </a:r>
            <a:r>
              <a:rPr sz="1800" dirty="0">
                <a:latin typeface="Times New Roman"/>
                <a:cs typeface="Times New Roman"/>
              </a:rPr>
              <a:t>does </a:t>
            </a:r>
            <a:r>
              <a:rPr sz="1800" spc="5" dirty="0">
                <a:latin typeface="Times New Roman"/>
                <a:cs typeface="Times New Roman"/>
              </a:rPr>
              <a:t>not </a:t>
            </a:r>
            <a:r>
              <a:rPr sz="1800" dirty="0">
                <a:latin typeface="Times New Roman"/>
                <a:cs typeface="Times New Roman"/>
              </a:rPr>
              <a:t>through</a:t>
            </a:r>
            <a:r>
              <a:rPr sz="1800" spc="-100" dirty="0">
                <a:latin typeface="Times New Roman"/>
                <a:cs typeface="Times New Roman"/>
              </a:rPr>
              <a:t> </a:t>
            </a:r>
            <a:r>
              <a:rPr sz="1800" dirty="0">
                <a:latin typeface="Times New Roman"/>
                <a:cs typeface="Times New Roman"/>
              </a:rPr>
              <a:t>MF</a:t>
            </a:r>
            <a:r>
              <a:rPr sz="1800" baseline="-20833" dirty="0">
                <a:latin typeface="Times New Roman"/>
                <a:cs typeface="Times New Roman"/>
              </a:rPr>
              <a:t>2</a:t>
            </a:r>
            <a:r>
              <a:rPr sz="1800" baseline="-20833" dirty="0">
                <a:latin typeface="ＭＳ 明朝"/>
                <a:cs typeface="ＭＳ 明朝"/>
              </a:rPr>
              <a:t>～</a:t>
            </a:r>
            <a:r>
              <a:rPr sz="1800" i="1" baseline="-20833" dirty="0">
                <a:latin typeface="Times New Roman"/>
                <a:cs typeface="Times New Roman"/>
              </a:rPr>
              <a:t>K</a:t>
            </a:r>
            <a:r>
              <a:rPr sz="1800" baseline="-20833" dirty="0">
                <a:latin typeface="Times New Roman"/>
                <a:cs typeface="Times New Roman"/>
              </a:rPr>
              <a:t>-1  </a:t>
            </a:r>
            <a:r>
              <a:rPr sz="1800" spc="-5" dirty="0">
                <a:latin typeface="Times New Roman"/>
                <a:cs typeface="Times New Roman"/>
              </a:rPr>
              <a:t>because</a:t>
            </a:r>
            <a:r>
              <a:rPr sz="1800" spc="-85" dirty="0">
                <a:latin typeface="Times New Roman"/>
                <a:cs typeface="Times New Roman"/>
              </a:rPr>
              <a:t> </a:t>
            </a:r>
            <a:r>
              <a:rPr sz="1800" spc="-10" dirty="0">
                <a:latin typeface="Times New Roman"/>
                <a:cs typeface="Times New Roman"/>
              </a:rPr>
              <a:t>orthogonality.</a:t>
            </a:r>
            <a:endParaRPr sz="1800">
              <a:latin typeface="Times New Roman"/>
              <a:cs typeface="Times New Roman"/>
            </a:endParaRPr>
          </a:p>
          <a:p>
            <a:pPr marL="12700" algn="just">
              <a:lnSpc>
                <a:spcPct val="100000"/>
              </a:lnSpc>
            </a:pPr>
            <a:r>
              <a:rPr sz="1800" dirty="0">
                <a:solidFill>
                  <a:srgbClr val="FF0000"/>
                </a:solidFill>
                <a:latin typeface="Times New Roman"/>
                <a:cs typeface="Times New Roman"/>
              </a:rPr>
              <a:t>→only </a:t>
            </a:r>
            <a:r>
              <a:rPr sz="1800" spc="-5" dirty="0">
                <a:solidFill>
                  <a:srgbClr val="FF0000"/>
                </a:solidFill>
                <a:latin typeface="Times New Roman"/>
                <a:cs typeface="Times New Roman"/>
              </a:rPr>
              <a:t>interference </a:t>
            </a:r>
            <a:r>
              <a:rPr sz="1800" spc="-10" dirty="0">
                <a:solidFill>
                  <a:srgbClr val="FF0000"/>
                </a:solidFill>
                <a:latin typeface="Times New Roman"/>
                <a:cs typeface="Times New Roman"/>
              </a:rPr>
              <a:t>can</a:t>
            </a:r>
            <a:r>
              <a:rPr sz="1800" spc="-20" dirty="0">
                <a:solidFill>
                  <a:srgbClr val="FF0000"/>
                </a:solidFill>
                <a:latin typeface="Times New Roman"/>
                <a:cs typeface="Times New Roman"/>
              </a:rPr>
              <a:t> </a:t>
            </a:r>
            <a:r>
              <a:rPr sz="1800" dirty="0">
                <a:solidFill>
                  <a:srgbClr val="FF0000"/>
                </a:solidFill>
                <a:latin typeface="Times New Roman"/>
                <a:cs typeface="Times New Roman"/>
              </a:rPr>
              <a:t>through.</a:t>
            </a:r>
            <a:endParaRPr sz="1800">
              <a:latin typeface="Times New Roman"/>
              <a:cs typeface="Times New Roman"/>
            </a:endParaRPr>
          </a:p>
          <a:p>
            <a:pPr marL="12700" marR="102235" algn="just">
              <a:lnSpc>
                <a:spcPct val="100000"/>
              </a:lnSpc>
              <a:spcBef>
                <a:spcPts val="1080"/>
              </a:spcBef>
            </a:pPr>
            <a:r>
              <a:rPr sz="1800" dirty="0">
                <a:solidFill>
                  <a:srgbClr val="FF0000"/>
                </a:solidFill>
                <a:latin typeface="Times New Roman"/>
                <a:cs typeface="Times New Roman"/>
              </a:rPr>
              <a:t>MFG </a:t>
            </a:r>
            <a:r>
              <a:rPr sz="1800" spc="-15" dirty="0">
                <a:solidFill>
                  <a:srgbClr val="FF0000"/>
                </a:solidFill>
                <a:latin typeface="Times New Roman"/>
                <a:cs typeface="Times New Roman"/>
              </a:rPr>
              <a:t>makes </a:t>
            </a:r>
            <a:r>
              <a:rPr sz="1800" spc="-5" dirty="0">
                <a:solidFill>
                  <a:srgbClr val="FF0000"/>
                </a:solidFill>
                <a:latin typeface="Times New Roman"/>
                <a:cs typeface="Times New Roman"/>
              </a:rPr>
              <a:t>replica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interference signal  </a:t>
            </a:r>
            <a:r>
              <a:rPr sz="1800" spc="5" dirty="0">
                <a:solidFill>
                  <a:srgbClr val="FF0000"/>
                </a:solidFill>
                <a:latin typeface="Times New Roman"/>
                <a:cs typeface="Times New Roman"/>
              </a:rPr>
              <a:t>by </a:t>
            </a:r>
            <a:r>
              <a:rPr sz="1800" spc="-5" dirty="0">
                <a:solidFill>
                  <a:srgbClr val="FF0000"/>
                </a:solidFill>
                <a:latin typeface="Times New Roman"/>
                <a:cs typeface="Times New Roman"/>
              </a:rPr>
              <a:t>lenear combination </a:t>
            </a:r>
            <a:r>
              <a:rPr sz="1800" spc="-10" dirty="0">
                <a:solidFill>
                  <a:srgbClr val="FF0000"/>
                </a:solidFill>
                <a:latin typeface="Times New Roman"/>
                <a:cs typeface="Times New Roman"/>
              </a:rPr>
              <a:t>with weight </a:t>
            </a:r>
            <a:r>
              <a:rPr sz="1800" spc="-5" dirty="0">
                <a:solidFill>
                  <a:srgbClr val="FF0000"/>
                </a:solidFill>
                <a:latin typeface="Times New Roman"/>
                <a:cs typeface="Times New Roman"/>
              </a:rPr>
              <a:t>vector  w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linear combiner;</a:t>
            </a:r>
            <a:r>
              <a:rPr sz="1800" spc="-60" dirty="0">
                <a:solidFill>
                  <a:srgbClr val="FF0000"/>
                </a:solidFill>
                <a:latin typeface="Times New Roman"/>
                <a:cs typeface="Times New Roman"/>
              </a:rPr>
              <a:t> </a:t>
            </a:r>
            <a:r>
              <a:rPr sz="1800" spc="-10" dirty="0">
                <a:solidFill>
                  <a:srgbClr val="FF0000"/>
                </a:solidFill>
                <a:latin typeface="Times New Roman"/>
                <a:cs typeface="Times New Roman"/>
              </a:rPr>
              <a:t>LC.</a:t>
            </a:r>
            <a:endParaRPr sz="1800">
              <a:latin typeface="Times New Roman"/>
              <a:cs typeface="Times New Roman"/>
            </a:endParaRPr>
          </a:p>
          <a:p>
            <a:pPr marL="12700" marR="488315">
              <a:lnSpc>
                <a:spcPct val="100000"/>
              </a:lnSpc>
              <a:spcBef>
                <a:spcPts val="1080"/>
              </a:spcBef>
            </a:pPr>
            <a:r>
              <a:rPr sz="1800" dirty="0">
                <a:latin typeface="Times New Roman"/>
                <a:cs typeface="Times New Roman"/>
              </a:rPr>
              <a:t>Subtract </a:t>
            </a:r>
            <a:r>
              <a:rPr sz="1800" spc="-5" dirty="0">
                <a:latin typeface="Times New Roman"/>
                <a:cs typeface="Times New Roman"/>
              </a:rPr>
              <a:t>interference replica from </a:t>
            </a:r>
            <a:r>
              <a:rPr sz="1800" dirty="0">
                <a:latin typeface="Times New Roman"/>
                <a:cs typeface="Times New Roman"/>
              </a:rPr>
              <a:t>the  </a:t>
            </a:r>
            <a:r>
              <a:rPr sz="1800" spc="5" dirty="0">
                <a:latin typeface="Times New Roman"/>
                <a:cs typeface="Times New Roman"/>
              </a:rPr>
              <a:t>output of </a:t>
            </a:r>
            <a:r>
              <a:rPr sz="1800" dirty="0">
                <a:latin typeface="Times New Roman"/>
                <a:cs typeface="Times New Roman"/>
              </a:rPr>
              <a:t>MF</a:t>
            </a:r>
            <a:r>
              <a:rPr sz="1800" baseline="-20833" dirty="0">
                <a:latin typeface="Arial"/>
                <a:cs typeface="Arial"/>
              </a:rPr>
              <a:t>1</a:t>
            </a:r>
            <a:r>
              <a:rPr sz="1800" spc="-330" baseline="-20833" dirty="0">
                <a:latin typeface="Arial"/>
                <a:cs typeface="Arial"/>
              </a:rPr>
              <a:t> </a:t>
            </a:r>
            <a:r>
              <a:rPr sz="1800" dirty="0">
                <a:latin typeface="Times New Roman"/>
                <a:cs typeface="Times New Roman"/>
              </a:rPr>
              <a:t>.</a:t>
            </a:r>
            <a:endParaRPr sz="1800">
              <a:latin typeface="Times New Roman"/>
              <a:cs typeface="Times New Roman"/>
            </a:endParaRPr>
          </a:p>
        </p:txBody>
      </p:sp>
      <p:sp>
        <p:nvSpPr>
          <p:cNvPr id="15" name="object 15">
            <a:extLst>
              <a:ext uri="{FF2B5EF4-FFF2-40B4-BE49-F238E27FC236}">
                <a16:creationId xmlns:a16="http://schemas.microsoft.com/office/drawing/2014/main" id="{DA9C4F2D-7024-CEE0-6347-7633F7C09BCF}"/>
              </a:ext>
            </a:extLst>
          </p:cNvPr>
          <p:cNvSpPr txBox="1"/>
          <p:nvPr/>
        </p:nvSpPr>
        <p:spPr>
          <a:xfrm>
            <a:off x="4573523" y="1830323"/>
            <a:ext cx="4419600" cy="3657600"/>
          </a:xfrm>
          <a:prstGeom prst="rect">
            <a:avLst/>
          </a:prstGeom>
          <a:ln w="38100">
            <a:solidFill>
              <a:srgbClr val="000000"/>
            </a:solidFill>
          </a:ln>
        </p:spPr>
        <p:txBody>
          <a:bodyPr vert="horz" wrap="square" lIns="0" tIns="118110" rIns="0" bIns="0" rtlCol="0">
            <a:spAutoFit/>
          </a:bodyPr>
          <a:lstStyle/>
          <a:p>
            <a:pPr marL="375285">
              <a:lnSpc>
                <a:spcPct val="100000"/>
              </a:lnSpc>
              <a:spcBef>
                <a:spcPts val="930"/>
              </a:spcBef>
            </a:pPr>
            <a:r>
              <a:rPr sz="2100" spc="10" dirty="0">
                <a:latin typeface="Arial"/>
                <a:cs typeface="Arial"/>
              </a:rPr>
              <a:t>Principle </a:t>
            </a:r>
            <a:r>
              <a:rPr sz="2100" spc="5" dirty="0">
                <a:latin typeface="Arial"/>
                <a:cs typeface="Arial"/>
              </a:rPr>
              <a:t>of</a:t>
            </a:r>
            <a:r>
              <a:rPr sz="2100" spc="-65" dirty="0">
                <a:latin typeface="Arial"/>
                <a:cs typeface="Arial"/>
              </a:rPr>
              <a:t> </a:t>
            </a:r>
            <a:r>
              <a:rPr sz="2100" spc="10" dirty="0">
                <a:latin typeface="Arial"/>
                <a:cs typeface="Arial"/>
              </a:rPr>
              <a:t>OMF</a:t>
            </a:r>
            <a:endParaRPr sz="2100">
              <a:latin typeface="Arial"/>
              <a:cs typeface="Arial"/>
            </a:endParaRPr>
          </a:p>
        </p:txBody>
      </p:sp>
      <p:sp>
        <p:nvSpPr>
          <p:cNvPr id="16" name="object 16">
            <a:extLst>
              <a:ext uri="{FF2B5EF4-FFF2-40B4-BE49-F238E27FC236}">
                <a16:creationId xmlns:a16="http://schemas.microsoft.com/office/drawing/2014/main" id="{23332CA4-2525-FBBA-224A-2510BCAB49A4}"/>
              </a:ext>
            </a:extLst>
          </p:cNvPr>
          <p:cNvSpPr txBox="1"/>
          <p:nvPr/>
        </p:nvSpPr>
        <p:spPr>
          <a:xfrm>
            <a:off x="102107" y="6063996"/>
            <a:ext cx="8943340" cy="399415"/>
          </a:xfrm>
          <a:prstGeom prst="rect">
            <a:avLst/>
          </a:prstGeom>
          <a:ln w="9525">
            <a:solidFill>
              <a:srgbClr val="FF0000"/>
            </a:solidFill>
          </a:ln>
        </p:spPr>
        <p:txBody>
          <a:bodyPr vert="horz" wrap="square" lIns="0" tIns="30480" rIns="0" bIns="0" rtlCol="0">
            <a:spAutoFit/>
          </a:bodyPr>
          <a:lstStyle/>
          <a:p>
            <a:pPr marL="542925">
              <a:lnSpc>
                <a:spcPct val="100000"/>
              </a:lnSpc>
              <a:spcBef>
                <a:spcPts val="240"/>
              </a:spcBef>
            </a:pPr>
            <a:r>
              <a:rPr sz="2000" i="1" spc="-15" dirty="0">
                <a:solidFill>
                  <a:srgbClr val="FF0000"/>
                </a:solidFill>
                <a:latin typeface="Arial"/>
                <a:cs typeface="Arial"/>
              </a:rPr>
              <a:t>OMF </a:t>
            </a:r>
            <a:r>
              <a:rPr sz="2000" i="1" spc="-5" dirty="0">
                <a:solidFill>
                  <a:srgbClr val="FF0000"/>
                </a:solidFill>
                <a:latin typeface="Arial"/>
                <a:cs typeface="Arial"/>
              </a:rPr>
              <a:t>can remove </a:t>
            </a:r>
            <a:r>
              <a:rPr sz="2000" i="1" spc="-10" dirty="0">
                <a:solidFill>
                  <a:srgbClr val="FF0000"/>
                </a:solidFill>
                <a:latin typeface="Arial"/>
                <a:cs typeface="Arial"/>
              </a:rPr>
              <a:t>interference without any pre-knowledge of</a:t>
            </a:r>
            <a:r>
              <a:rPr sz="2000" i="1" spc="265" dirty="0">
                <a:solidFill>
                  <a:srgbClr val="FF0000"/>
                </a:solidFill>
                <a:latin typeface="Arial"/>
                <a:cs typeface="Arial"/>
              </a:rPr>
              <a:t> </a:t>
            </a:r>
            <a:r>
              <a:rPr sz="2000" i="1" spc="-10" dirty="0">
                <a:solidFill>
                  <a:srgbClr val="FF0000"/>
                </a:solidFill>
                <a:latin typeface="Arial"/>
                <a:cs typeface="Arial"/>
              </a:rPr>
              <a:t>interference.</a:t>
            </a:r>
            <a:endParaRPr sz="2000">
              <a:latin typeface="Arial"/>
              <a:cs typeface="Arial"/>
            </a:endParaRPr>
          </a:p>
        </p:txBody>
      </p:sp>
      <p:sp>
        <p:nvSpPr>
          <p:cNvPr id="17" name="object 17">
            <a:extLst>
              <a:ext uri="{FF2B5EF4-FFF2-40B4-BE49-F238E27FC236}">
                <a16:creationId xmlns:a16="http://schemas.microsoft.com/office/drawing/2014/main" id="{DC9EB52C-98F5-5E4C-7EE7-5D783AF9B431}"/>
              </a:ext>
            </a:extLst>
          </p:cNvPr>
          <p:cNvSpPr txBox="1"/>
          <p:nvPr/>
        </p:nvSpPr>
        <p:spPr>
          <a:xfrm>
            <a:off x="651763" y="576675"/>
            <a:ext cx="7772400" cy="887422"/>
          </a:xfrm>
          <a:prstGeom prst="rect">
            <a:avLst/>
          </a:prstGeom>
        </p:spPr>
        <p:txBody>
          <a:bodyPr vert="horz" wrap="square" lIns="0" tIns="0" rIns="0" bIns="0" rtlCol="0">
            <a:spAutoFit/>
          </a:bodyPr>
          <a:lstStyle/>
          <a:p>
            <a:pPr marL="384175">
              <a:lnSpc>
                <a:spcPct val="100000"/>
              </a:lnSpc>
            </a:pPr>
            <a:r>
              <a:rPr lang="en-US" sz="2800" b="1" spc="5" dirty="0">
                <a:latin typeface="Arial"/>
                <a:cs typeface="Arial"/>
              </a:rPr>
              <a:t>7.1.1</a:t>
            </a:r>
            <a:r>
              <a:rPr sz="2800" b="1" spc="5" dirty="0">
                <a:latin typeface="Arial"/>
                <a:cs typeface="Arial"/>
              </a:rPr>
              <a:t> </a:t>
            </a:r>
            <a:r>
              <a:rPr sz="2800" b="1" dirty="0">
                <a:latin typeface="Arial"/>
                <a:cs typeface="Arial"/>
              </a:rPr>
              <a:t>Time Domain Interference</a:t>
            </a:r>
            <a:r>
              <a:rPr sz="2800" b="1" spc="-140" dirty="0">
                <a:latin typeface="Arial"/>
                <a:cs typeface="Arial"/>
              </a:rPr>
              <a:t> </a:t>
            </a:r>
            <a:r>
              <a:rPr sz="2800" b="1" spc="5" dirty="0">
                <a:latin typeface="Arial"/>
                <a:cs typeface="Arial"/>
              </a:rPr>
              <a:t>Mitigation</a:t>
            </a:r>
            <a:endParaRPr sz="2800" dirty="0">
              <a:latin typeface="Arial"/>
              <a:cs typeface="Arial"/>
            </a:endParaRPr>
          </a:p>
          <a:p>
            <a:pPr marL="12700">
              <a:lnSpc>
                <a:spcPct val="100000"/>
              </a:lnSpc>
              <a:spcBef>
                <a:spcPts val="200"/>
              </a:spcBef>
            </a:pPr>
            <a:r>
              <a:rPr sz="2800" spc="-5" dirty="0">
                <a:latin typeface="Arial"/>
                <a:cs typeface="Arial"/>
              </a:rPr>
              <a:t>OMF</a:t>
            </a:r>
            <a:r>
              <a:rPr sz="2800" spc="-5" dirty="0">
                <a:latin typeface="ＭＳ ゴシック"/>
                <a:cs typeface="ＭＳ ゴシック"/>
              </a:rPr>
              <a:t>；</a:t>
            </a:r>
            <a:r>
              <a:rPr sz="2800" spc="-720" dirty="0">
                <a:latin typeface="ＭＳ ゴシック"/>
                <a:cs typeface="ＭＳ ゴシック"/>
              </a:rPr>
              <a:t> </a:t>
            </a:r>
            <a:r>
              <a:rPr sz="2800" dirty="0">
                <a:latin typeface="Arial"/>
                <a:cs typeface="Arial"/>
              </a:rPr>
              <a:t>orthogonal matched </a:t>
            </a:r>
            <a:r>
              <a:rPr sz="2800" spc="5" dirty="0">
                <a:latin typeface="Arial"/>
                <a:cs typeface="Arial"/>
              </a:rPr>
              <a:t>filter</a:t>
            </a:r>
            <a:endParaRPr sz="2800" dirty="0">
              <a:latin typeface="Arial"/>
              <a:cs typeface="Arial"/>
            </a:endParaRPr>
          </a:p>
        </p:txBody>
      </p:sp>
      <p:sp>
        <p:nvSpPr>
          <p:cNvPr id="18" name="object 3">
            <a:extLst>
              <a:ext uri="{FF2B5EF4-FFF2-40B4-BE49-F238E27FC236}">
                <a16:creationId xmlns:a16="http://schemas.microsoft.com/office/drawing/2014/main" id="{E5F4D44F-A99E-C06C-110E-829C60C2833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19" name="object 3">
            <a:extLst>
              <a:ext uri="{FF2B5EF4-FFF2-40B4-BE49-F238E27FC236}">
                <a16:creationId xmlns:a16="http://schemas.microsoft.com/office/drawing/2014/main" id="{6EB45070-FFA9-81E3-57F3-0E195ABB4DC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0" name="object 5">
            <a:extLst>
              <a:ext uri="{FF2B5EF4-FFF2-40B4-BE49-F238E27FC236}">
                <a16:creationId xmlns:a16="http://schemas.microsoft.com/office/drawing/2014/main" id="{10450917-22D5-26FD-348C-2185CD00193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1" name="object 4">
            <a:extLst>
              <a:ext uri="{FF2B5EF4-FFF2-40B4-BE49-F238E27FC236}">
                <a16:creationId xmlns:a16="http://schemas.microsoft.com/office/drawing/2014/main" id="{2C84D24B-7CBE-D54D-EC87-233E9FA0758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29403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DA1BCC-2303-0803-6F92-F20B349BB285}"/>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0C0CFA4B-E175-5992-A56F-A346A58BBD8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08DFFCF9-29EA-4FC3-8896-8E7AED6CA3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sp>
        <p:nvSpPr>
          <p:cNvPr id="5" name="object 4">
            <a:extLst>
              <a:ext uri="{FF2B5EF4-FFF2-40B4-BE49-F238E27FC236}">
                <a16:creationId xmlns:a16="http://schemas.microsoft.com/office/drawing/2014/main" id="{78C6FA78-29EE-83FF-9BCE-CC28AC48088C}"/>
              </a:ext>
            </a:extLst>
          </p:cNvPr>
          <p:cNvSpPr/>
          <p:nvPr/>
        </p:nvSpPr>
        <p:spPr>
          <a:xfrm>
            <a:off x="4419600" y="2240279"/>
            <a:ext cx="4571999" cy="3215639"/>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B3921D4D-A900-1A0C-F2CA-54B0FF35E6F9}"/>
              </a:ext>
            </a:extLst>
          </p:cNvPr>
          <p:cNvSpPr/>
          <p:nvPr/>
        </p:nvSpPr>
        <p:spPr>
          <a:xfrm>
            <a:off x="208915" y="1091501"/>
            <a:ext cx="204203" cy="213359"/>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18142CBC-EDFA-62D2-B810-B210A68D6A90}"/>
              </a:ext>
            </a:extLst>
          </p:cNvPr>
          <p:cNvSpPr txBox="1"/>
          <p:nvPr/>
        </p:nvSpPr>
        <p:spPr>
          <a:xfrm>
            <a:off x="540638" y="1000062"/>
            <a:ext cx="5765165" cy="382270"/>
          </a:xfrm>
          <a:prstGeom prst="rect">
            <a:avLst/>
          </a:prstGeom>
        </p:spPr>
        <p:txBody>
          <a:bodyPr vert="horz" wrap="square" lIns="0" tIns="0" rIns="0" bIns="0" rtlCol="0">
            <a:spAutoFit/>
          </a:bodyPr>
          <a:lstStyle/>
          <a:p>
            <a:pPr marL="12700">
              <a:lnSpc>
                <a:spcPct val="100000"/>
              </a:lnSpc>
            </a:pPr>
            <a:r>
              <a:rPr sz="2400" spc="-20" dirty="0">
                <a:latin typeface="Arial"/>
                <a:cs typeface="Arial"/>
              </a:rPr>
              <a:t>TDL-AA</a:t>
            </a:r>
            <a:r>
              <a:rPr sz="2400" spc="-20" dirty="0">
                <a:latin typeface="ＭＳ ゴシック"/>
                <a:cs typeface="ＭＳ ゴシック"/>
              </a:rPr>
              <a:t>；</a:t>
            </a:r>
            <a:r>
              <a:rPr sz="2400" spc="-20" dirty="0">
                <a:latin typeface="Arial"/>
                <a:cs typeface="Arial"/>
              </a:rPr>
              <a:t>Tapped </a:t>
            </a:r>
            <a:r>
              <a:rPr sz="2400" dirty="0">
                <a:latin typeface="Arial"/>
                <a:cs typeface="Arial"/>
              </a:rPr>
              <a:t>delay </a:t>
            </a:r>
            <a:r>
              <a:rPr sz="2400" spc="-5" dirty="0">
                <a:latin typeface="Arial"/>
                <a:cs typeface="Arial"/>
              </a:rPr>
              <a:t>line array</a:t>
            </a:r>
            <a:r>
              <a:rPr sz="2400" spc="-50" dirty="0">
                <a:latin typeface="Arial"/>
                <a:cs typeface="Arial"/>
              </a:rPr>
              <a:t> </a:t>
            </a:r>
            <a:r>
              <a:rPr sz="2400" dirty="0">
                <a:latin typeface="Arial"/>
                <a:cs typeface="Arial"/>
              </a:rPr>
              <a:t>antenna</a:t>
            </a:r>
          </a:p>
        </p:txBody>
      </p:sp>
      <p:sp>
        <p:nvSpPr>
          <p:cNvPr id="8" name="object 7">
            <a:extLst>
              <a:ext uri="{FF2B5EF4-FFF2-40B4-BE49-F238E27FC236}">
                <a16:creationId xmlns:a16="http://schemas.microsoft.com/office/drawing/2014/main" id="{257B7CA3-C148-FBE9-25DA-15F4B8F19A17}"/>
              </a:ext>
            </a:extLst>
          </p:cNvPr>
          <p:cNvSpPr/>
          <p:nvPr/>
        </p:nvSpPr>
        <p:spPr>
          <a:xfrm>
            <a:off x="167639" y="1554479"/>
            <a:ext cx="152400" cy="161543"/>
          </a:xfrm>
          <a:prstGeom prst="rect">
            <a:avLst/>
          </a:prstGeom>
          <a:blipFill>
            <a:blip r:embed="rId4" cstate="print"/>
            <a:stretch>
              <a:fillRect/>
            </a:stretch>
          </a:blipFill>
        </p:spPr>
        <p:txBody>
          <a:bodyPr wrap="square" lIns="0" tIns="0" rIns="0" bIns="0" rtlCol="0"/>
          <a:lstStyle/>
          <a:p>
            <a:endParaRPr dirty="0"/>
          </a:p>
        </p:txBody>
      </p:sp>
      <p:sp>
        <p:nvSpPr>
          <p:cNvPr id="9" name="object 8">
            <a:extLst>
              <a:ext uri="{FF2B5EF4-FFF2-40B4-BE49-F238E27FC236}">
                <a16:creationId xmlns:a16="http://schemas.microsoft.com/office/drawing/2014/main" id="{6972E64E-FC93-0B57-E603-9BF2962C39B2}"/>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dirty="0"/>
          </a:p>
        </p:txBody>
      </p:sp>
      <p:sp>
        <p:nvSpPr>
          <p:cNvPr id="10" name="object 9">
            <a:extLst>
              <a:ext uri="{FF2B5EF4-FFF2-40B4-BE49-F238E27FC236}">
                <a16:creationId xmlns:a16="http://schemas.microsoft.com/office/drawing/2014/main" id="{A98221BE-ABBE-ECE5-F77A-A8530576DBDA}"/>
              </a:ext>
            </a:extLst>
          </p:cNvPr>
          <p:cNvSpPr/>
          <p:nvPr/>
        </p:nvSpPr>
        <p:spPr>
          <a:xfrm>
            <a:off x="167639" y="2651760"/>
            <a:ext cx="152400" cy="161543"/>
          </a:xfrm>
          <a:prstGeom prst="rect">
            <a:avLst/>
          </a:prstGeom>
          <a:blipFill>
            <a:blip r:embed="rId4" cstate="print"/>
            <a:stretch>
              <a:fillRect/>
            </a:stretch>
          </a:blipFill>
        </p:spPr>
        <p:txBody>
          <a:bodyPr wrap="square" lIns="0" tIns="0" rIns="0" bIns="0" rtlCol="0"/>
          <a:lstStyle/>
          <a:p>
            <a:endParaRPr dirty="0"/>
          </a:p>
        </p:txBody>
      </p:sp>
      <p:sp>
        <p:nvSpPr>
          <p:cNvPr id="11" name="object 10">
            <a:extLst>
              <a:ext uri="{FF2B5EF4-FFF2-40B4-BE49-F238E27FC236}">
                <a16:creationId xmlns:a16="http://schemas.microsoft.com/office/drawing/2014/main" id="{0D7931BF-5384-FCC8-8294-E99940D30558}"/>
              </a:ext>
            </a:extLst>
          </p:cNvPr>
          <p:cNvSpPr txBox="1"/>
          <p:nvPr/>
        </p:nvSpPr>
        <p:spPr>
          <a:xfrm>
            <a:off x="441451" y="1484376"/>
            <a:ext cx="3925570" cy="2622550"/>
          </a:xfrm>
          <a:prstGeom prst="rect">
            <a:avLst/>
          </a:prstGeom>
        </p:spPr>
        <p:txBody>
          <a:bodyPr vert="horz" wrap="square" lIns="0" tIns="0" rIns="0" bIns="0" rtlCol="0">
            <a:spAutoFit/>
          </a:bodyPr>
          <a:lstStyle/>
          <a:p>
            <a:pPr marL="12700" marR="170180">
              <a:lnSpc>
                <a:spcPct val="100000"/>
              </a:lnSpc>
            </a:pPr>
            <a:r>
              <a:rPr sz="1800" spc="-10" dirty="0">
                <a:latin typeface="Times New Roman"/>
                <a:cs typeface="Times New Roman"/>
              </a:rPr>
              <a:t>Array </a:t>
            </a:r>
            <a:r>
              <a:rPr sz="1800" dirty="0">
                <a:latin typeface="Times New Roman"/>
                <a:cs typeface="Times New Roman"/>
              </a:rPr>
              <a:t>antenna </a:t>
            </a:r>
            <a:r>
              <a:rPr sz="1800" spc="5" dirty="0">
                <a:latin typeface="Times New Roman"/>
                <a:cs typeface="Times New Roman"/>
              </a:rPr>
              <a:t>by </a:t>
            </a:r>
            <a:r>
              <a:rPr sz="1800" dirty="0">
                <a:latin typeface="Times New Roman"/>
                <a:cs typeface="Times New Roman"/>
              </a:rPr>
              <a:t>using </a:t>
            </a:r>
            <a:r>
              <a:rPr sz="1800" spc="-5" dirty="0">
                <a:latin typeface="Times New Roman"/>
                <a:cs typeface="Times New Roman"/>
              </a:rPr>
              <a:t>multiple </a:t>
            </a:r>
            <a:r>
              <a:rPr sz="1800" dirty="0">
                <a:latin typeface="Times New Roman"/>
                <a:cs typeface="Times New Roman"/>
              </a:rPr>
              <a:t>antenna  </a:t>
            </a:r>
            <a:r>
              <a:rPr sz="1800" spc="-10" dirty="0">
                <a:latin typeface="Times New Roman"/>
                <a:cs typeface="Times New Roman"/>
              </a:rPr>
              <a:t>elements </a:t>
            </a:r>
            <a:r>
              <a:rPr sz="1800" dirty="0">
                <a:latin typeface="Times New Roman"/>
                <a:cs typeface="Times New Roman"/>
              </a:rPr>
              <a:t>and tapped </a:t>
            </a:r>
            <a:r>
              <a:rPr sz="1800" spc="-5" dirty="0">
                <a:latin typeface="Times New Roman"/>
                <a:cs typeface="Times New Roman"/>
              </a:rPr>
              <a:t>delay</a:t>
            </a:r>
            <a:r>
              <a:rPr sz="1800" spc="-15" dirty="0">
                <a:latin typeface="Times New Roman"/>
                <a:cs typeface="Times New Roman"/>
              </a:rPr>
              <a:t> </a:t>
            </a:r>
            <a:r>
              <a:rPr sz="1800" spc="-5" dirty="0">
                <a:latin typeface="Times New Roman"/>
                <a:cs typeface="Times New Roman"/>
              </a:rPr>
              <a:t>line.</a:t>
            </a:r>
            <a:endParaRPr sz="1800" dirty="0">
              <a:latin typeface="Times New Roman"/>
              <a:cs typeface="Times New Roman"/>
            </a:endParaRPr>
          </a:p>
          <a:p>
            <a:pPr marL="12700">
              <a:lnSpc>
                <a:spcPct val="100000"/>
              </a:lnSpc>
              <a:spcBef>
                <a:spcPts val="1080"/>
              </a:spcBef>
            </a:pPr>
            <a:r>
              <a:rPr sz="1800" spc="-5" dirty="0">
                <a:latin typeface="Times New Roman"/>
                <a:cs typeface="Times New Roman"/>
              </a:rPr>
              <a:t>Each </a:t>
            </a:r>
            <a:r>
              <a:rPr sz="1800" dirty="0">
                <a:latin typeface="Times New Roman"/>
                <a:cs typeface="Times New Roman"/>
              </a:rPr>
              <a:t>antenna branch has</a:t>
            </a:r>
            <a:r>
              <a:rPr sz="1800" spc="-80" dirty="0">
                <a:latin typeface="Times New Roman"/>
                <a:cs typeface="Times New Roman"/>
              </a:rPr>
              <a:t> </a:t>
            </a:r>
            <a:r>
              <a:rPr sz="1800" spc="-10" dirty="0">
                <a:latin typeface="Times New Roman"/>
                <a:cs typeface="Times New Roman"/>
              </a:rPr>
              <a:t>coefficients.</a:t>
            </a:r>
            <a:endParaRPr sz="1800" dirty="0">
              <a:latin typeface="Times New Roman"/>
              <a:cs typeface="Times New Roman"/>
            </a:endParaRPr>
          </a:p>
          <a:p>
            <a:pPr marL="12700" marR="12065">
              <a:lnSpc>
                <a:spcPct val="100000"/>
              </a:lnSpc>
              <a:spcBef>
                <a:spcPts val="1080"/>
              </a:spcBef>
            </a:pPr>
            <a:r>
              <a:rPr sz="1800" spc="-20" dirty="0">
                <a:latin typeface="Times New Roman"/>
                <a:cs typeface="Times New Roman"/>
              </a:rPr>
              <a:t>Transfer </a:t>
            </a:r>
            <a:r>
              <a:rPr sz="1800" spc="-5" dirty="0">
                <a:latin typeface="Times New Roman"/>
                <a:cs typeface="Times New Roman"/>
              </a:rPr>
              <a:t>function </a:t>
            </a:r>
            <a:r>
              <a:rPr sz="1800" spc="5" dirty="0">
                <a:latin typeface="Times New Roman"/>
                <a:cs typeface="Times New Roman"/>
              </a:rPr>
              <a:t>of </a:t>
            </a:r>
            <a:r>
              <a:rPr sz="1800" dirty="0">
                <a:latin typeface="Times New Roman"/>
                <a:cs typeface="Times New Roman"/>
              </a:rPr>
              <a:t>this antenna has  </a:t>
            </a:r>
            <a:r>
              <a:rPr sz="1800" spc="-10" dirty="0">
                <a:latin typeface="Times New Roman"/>
                <a:cs typeface="Times New Roman"/>
              </a:rPr>
              <a:t>parameters </a:t>
            </a:r>
            <a:r>
              <a:rPr sz="1800" spc="5" dirty="0">
                <a:latin typeface="Times New Roman"/>
                <a:cs typeface="Times New Roman"/>
              </a:rPr>
              <a:t>of </a:t>
            </a:r>
            <a:r>
              <a:rPr sz="1800" spc="-5" dirty="0">
                <a:latin typeface="Times New Roman"/>
                <a:cs typeface="Times New Roman"/>
              </a:rPr>
              <a:t>signal incoming </a:t>
            </a:r>
            <a:r>
              <a:rPr sz="1800" spc="-5" dirty="0">
                <a:solidFill>
                  <a:srgbClr val="FF0000"/>
                </a:solidFill>
                <a:latin typeface="Times New Roman"/>
                <a:cs typeface="Times New Roman"/>
              </a:rPr>
              <a:t>angle;</a:t>
            </a:r>
            <a:r>
              <a:rPr sz="1800" i="1" spc="-5" dirty="0">
                <a:solidFill>
                  <a:srgbClr val="FF0000"/>
                </a:solidFill>
                <a:latin typeface="Times New Roman"/>
                <a:cs typeface="Times New Roman"/>
              </a:rPr>
              <a:t>θ </a:t>
            </a:r>
            <a:r>
              <a:rPr sz="1800" dirty="0">
                <a:solidFill>
                  <a:srgbClr val="FF0000"/>
                </a:solidFill>
                <a:latin typeface="Times New Roman"/>
                <a:cs typeface="Times New Roman"/>
              </a:rPr>
              <a:t>and  </a:t>
            </a:r>
            <a:r>
              <a:rPr sz="1800" spc="-10" dirty="0">
                <a:solidFill>
                  <a:srgbClr val="FF0000"/>
                </a:solidFill>
                <a:latin typeface="Times New Roman"/>
                <a:cs typeface="Times New Roman"/>
              </a:rPr>
              <a:t>frequency; </a:t>
            </a:r>
            <a:r>
              <a:rPr sz="1800" i="1" dirty="0">
                <a:solidFill>
                  <a:srgbClr val="FF0000"/>
                </a:solidFill>
                <a:latin typeface="Times New Roman"/>
                <a:cs typeface="Times New Roman"/>
              </a:rPr>
              <a:t>ω</a:t>
            </a:r>
            <a:r>
              <a:rPr sz="1800" dirty="0">
                <a:solidFill>
                  <a:srgbClr val="FF0000"/>
                </a:solidFill>
                <a:latin typeface="Times New Roman"/>
                <a:cs typeface="Times New Roman"/>
              </a:rPr>
              <a:t>.</a:t>
            </a:r>
            <a:endParaRPr sz="1800" dirty="0">
              <a:latin typeface="Times New Roman"/>
              <a:cs typeface="Times New Roman"/>
            </a:endParaRPr>
          </a:p>
          <a:p>
            <a:pPr marL="12700" marR="5080">
              <a:lnSpc>
                <a:spcPts val="2140"/>
              </a:lnSpc>
              <a:spcBef>
                <a:spcPts val="1190"/>
              </a:spcBef>
            </a:pPr>
            <a:r>
              <a:rPr sz="1800" spc="455" dirty="0">
                <a:latin typeface="ＭＳ 明朝"/>
                <a:cs typeface="ＭＳ 明朝"/>
              </a:rPr>
              <a:t>⇒</a:t>
            </a:r>
            <a:r>
              <a:rPr sz="1800" spc="455" dirty="0">
                <a:solidFill>
                  <a:srgbClr val="FF0000"/>
                </a:solidFill>
                <a:latin typeface="Times New Roman"/>
                <a:cs typeface="Times New Roman"/>
              </a:rPr>
              <a:t>has</a:t>
            </a:r>
            <a:r>
              <a:rPr sz="1800" spc="-125" dirty="0">
                <a:solidFill>
                  <a:srgbClr val="FF0000"/>
                </a:solidFill>
                <a:latin typeface="Times New Roman"/>
                <a:cs typeface="Times New Roman"/>
              </a:rPr>
              <a:t> </a:t>
            </a:r>
            <a:r>
              <a:rPr sz="1800" spc="-5" dirty="0">
                <a:solidFill>
                  <a:srgbClr val="FF0000"/>
                </a:solidFill>
                <a:latin typeface="Times New Roman"/>
                <a:cs typeface="Times New Roman"/>
              </a:rPr>
              <a:t>characteristics </a:t>
            </a:r>
            <a:r>
              <a:rPr sz="1800" spc="5" dirty="0">
                <a:solidFill>
                  <a:srgbClr val="FF0000"/>
                </a:solidFill>
                <a:latin typeface="Times New Roman"/>
                <a:cs typeface="Times New Roman"/>
              </a:rPr>
              <a:t>of both of </a:t>
            </a:r>
            <a:r>
              <a:rPr sz="1800" spc="-5" dirty="0">
                <a:solidFill>
                  <a:srgbClr val="FF0000"/>
                </a:solidFill>
                <a:latin typeface="Times New Roman"/>
                <a:cs typeface="Times New Roman"/>
              </a:rPr>
              <a:t>spatial </a:t>
            </a:r>
            <a:r>
              <a:rPr sz="1800" spc="-585" dirty="0">
                <a:solidFill>
                  <a:srgbClr val="FF0000"/>
                </a:solidFill>
                <a:latin typeface="Times New Roman"/>
                <a:cs typeface="Times New Roman"/>
              </a:rPr>
              <a:t>and </a:t>
            </a:r>
            <a:r>
              <a:rPr sz="1800" spc="-440" dirty="0">
                <a:solidFill>
                  <a:srgbClr val="FF0000"/>
                </a:solidFill>
                <a:latin typeface="Times New Roman"/>
                <a:cs typeface="Times New Roman"/>
              </a:rPr>
              <a:t> </a:t>
            </a:r>
            <a:r>
              <a:rPr sz="1800" spc="-10" dirty="0">
                <a:solidFill>
                  <a:srgbClr val="FF0000"/>
                </a:solidFill>
                <a:latin typeface="Times New Roman"/>
                <a:cs typeface="Times New Roman"/>
              </a:rPr>
              <a:t>time</a:t>
            </a:r>
            <a:r>
              <a:rPr sz="1800" spc="-55" dirty="0">
                <a:solidFill>
                  <a:srgbClr val="FF0000"/>
                </a:solidFill>
                <a:latin typeface="Times New Roman"/>
                <a:cs typeface="Times New Roman"/>
              </a:rPr>
              <a:t> </a:t>
            </a:r>
            <a:r>
              <a:rPr sz="1800" spc="-5" dirty="0">
                <a:solidFill>
                  <a:srgbClr val="FF0000"/>
                </a:solidFill>
                <a:latin typeface="Times New Roman"/>
                <a:cs typeface="Times New Roman"/>
              </a:rPr>
              <a:t>domain.</a:t>
            </a:r>
            <a:endParaRPr sz="1800" dirty="0">
              <a:latin typeface="Times New Roman"/>
              <a:cs typeface="Times New Roman"/>
            </a:endParaRPr>
          </a:p>
        </p:txBody>
      </p:sp>
      <p:sp>
        <p:nvSpPr>
          <p:cNvPr id="12" name="object 11">
            <a:extLst>
              <a:ext uri="{FF2B5EF4-FFF2-40B4-BE49-F238E27FC236}">
                <a16:creationId xmlns:a16="http://schemas.microsoft.com/office/drawing/2014/main" id="{5DE0B2E4-58A3-9143-4751-187F02D55783}"/>
              </a:ext>
            </a:extLst>
          </p:cNvPr>
          <p:cNvSpPr txBox="1"/>
          <p:nvPr/>
        </p:nvSpPr>
        <p:spPr>
          <a:xfrm>
            <a:off x="4421123" y="1830323"/>
            <a:ext cx="4572000" cy="3834765"/>
          </a:xfrm>
          <a:prstGeom prst="rect">
            <a:avLst/>
          </a:prstGeom>
          <a:ln w="38100">
            <a:solidFill>
              <a:srgbClr val="000000"/>
            </a:solidFill>
          </a:ln>
        </p:spPr>
        <p:txBody>
          <a:bodyPr vert="horz" wrap="square" lIns="0" tIns="41910" rIns="0" bIns="0" rtlCol="0">
            <a:spAutoFit/>
          </a:bodyPr>
          <a:lstStyle/>
          <a:p>
            <a:pPr marL="70485">
              <a:lnSpc>
                <a:spcPct val="100000"/>
              </a:lnSpc>
              <a:spcBef>
                <a:spcPts val="330"/>
              </a:spcBef>
            </a:pPr>
            <a:r>
              <a:rPr sz="2100" spc="10" dirty="0">
                <a:latin typeface="Arial"/>
                <a:cs typeface="Arial"/>
              </a:rPr>
              <a:t>Principle </a:t>
            </a:r>
            <a:r>
              <a:rPr sz="2100" spc="5" dirty="0">
                <a:latin typeface="Arial"/>
                <a:cs typeface="Arial"/>
              </a:rPr>
              <a:t>of</a:t>
            </a:r>
            <a:r>
              <a:rPr sz="2100" spc="-105" dirty="0">
                <a:latin typeface="Arial"/>
                <a:cs typeface="Arial"/>
              </a:rPr>
              <a:t> </a:t>
            </a:r>
            <a:r>
              <a:rPr sz="2100" spc="10" dirty="0">
                <a:latin typeface="Arial"/>
                <a:cs typeface="Arial"/>
              </a:rPr>
              <a:t>TDL-AA</a:t>
            </a:r>
            <a:endParaRPr sz="2100" dirty="0">
              <a:latin typeface="Arial"/>
              <a:cs typeface="Arial"/>
            </a:endParaRPr>
          </a:p>
        </p:txBody>
      </p:sp>
      <p:sp>
        <p:nvSpPr>
          <p:cNvPr id="13" name="object 12">
            <a:extLst>
              <a:ext uri="{FF2B5EF4-FFF2-40B4-BE49-F238E27FC236}">
                <a16:creationId xmlns:a16="http://schemas.microsoft.com/office/drawing/2014/main" id="{3AC60FFC-AA3F-D428-8A19-B2A3A52DC07B}"/>
              </a:ext>
            </a:extLst>
          </p:cNvPr>
          <p:cNvSpPr txBox="1"/>
          <p:nvPr/>
        </p:nvSpPr>
        <p:spPr>
          <a:xfrm>
            <a:off x="5215725" y="1368247"/>
            <a:ext cx="3741420" cy="290195"/>
          </a:xfrm>
          <a:prstGeom prst="rect">
            <a:avLst/>
          </a:prstGeom>
        </p:spPr>
        <p:txBody>
          <a:bodyPr vert="horz" wrap="square" lIns="0" tIns="0" rIns="0" bIns="0" rtlCol="0">
            <a:spAutoFit/>
          </a:bodyPr>
          <a:lstStyle/>
          <a:p>
            <a:pPr marL="12700">
              <a:lnSpc>
                <a:spcPct val="100000"/>
              </a:lnSpc>
            </a:pPr>
            <a:r>
              <a:rPr sz="1800" spc="-30" dirty="0">
                <a:latin typeface="ＭＳ ゴシック"/>
                <a:cs typeface="ＭＳ ゴシック"/>
              </a:rPr>
              <a:t>（</a:t>
            </a:r>
            <a:r>
              <a:rPr sz="1800" spc="-30" dirty="0">
                <a:latin typeface="Arial"/>
                <a:cs typeface="Arial"/>
              </a:rPr>
              <a:t>Tapped </a:t>
            </a:r>
            <a:r>
              <a:rPr sz="1800" dirty="0">
                <a:latin typeface="Arial"/>
                <a:cs typeface="Arial"/>
              </a:rPr>
              <a:t>delay line array</a:t>
            </a:r>
            <a:r>
              <a:rPr sz="1800" spc="-95" dirty="0">
                <a:latin typeface="Arial"/>
                <a:cs typeface="Arial"/>
              </a:rPr>
              <a:t> </a:t>
            </a:r>
            <a:r>
              <a:rPr sz="1800" dirty="0">
                <a:latin typeface="Arial"/>
                <a:cs typeface="Arial"/>
              </a:rPr>
              <a:t>antenna</a:t>
            </a:r>
            <a:r>
              <a:rPr sz="1800" dirty="0">
                <a:latin typeface="ＭＳ ゴシック"/>
                <a:cs typeface="ＭＳ ゴシック"/>
              </a:rPr>
              <a:t>）</a:t>
            </a:r>
          </a:p>
        </p:txBody>
      </p:sp>
      <p:sp>
        <p:nvSpPr>
          <p:cNvPr id="14" name="object 13">
            <a:extLst>
              <a:ext uri="{FF2B5EF4-FFF2-40B4-BE49-F238E27FC236}">
                <a16:creationId xmlns:a16="http://schemas.microsoft.com/office/drawing/2014/main" id="{5E45D30E-662E-E5E3-0B7E-25057DE1780F}"/>
              </a:ext>
            </a:extLst>
          </p:cNvPr>
          <p:cNvSpPr/>
          <p:nvPr/>
        </p:nvSpPr>
        <p:spPr>
          <a:xfrm>
            <a:off x="76200" y="5419344"/>
            <a:ext cx="4190987" cy="643127"/>
          </a:xfrm>
          <a:prstGeom prst="rect">
            <a:avLst/>
          </a:prstGeom>
          <a:blipFill>
            <a:blip r:embed="rId5" cstate="print"/>
            <a:stretch>
              <a:fillRect/>
            </a:stretch>
          </a:blipFill>
        </p:spPr>
        <p:txBody>
          <a:bodyPr wrap="square" lIns="0" tIns="0" rIns="0" bIns="0" rtlCol="0"/>
          <a:lstStyle/>
          <a:p>
            <a:endParaRPr dirty="0"/>
          </a:p>
        </p:txBody>
      </p:sp>
      <p:sp>
        <p:nvSpPr>
          <p:cNvPr id="15" name="object 14">
            <a:extLst>
              <a:ext uri="{FF2B5EF4-FFF2-40B4-BE49-F238E27FC236}">
                <a16:creationId xmlns:a16="http://schemas.microsoft.com/office/drawing/2014/main" id="{06A496BA-7B2B-BFC9-EAB1-7F43949FAFEA}"/>
              </a:ext>
            </a:extLst>
          </p:cNvPr>
          <p:cNvSpPr/>
          <p:nvPr/>
        </p:nvSpPr>
        <p:spPr>
          <a:xfrm>
            <a:off x="118871" y="4565903"/>
            <a:ext cx="4148327" cy="890003"/>
          </a:xfrm>
          <a:prstGeom prst="rect">
            <a:avLst/>
          </a:prstGeom>
          <a:blipFill>
            <a:blip r:embed="rId6" cstate="print"/>
            <a:stretch>
              <a:fillRect/>
            </a:stretch>
          </a:blipFill>
        </p:spPr>
        <p:txBody>
          <a:bodyPr wrap="square" lIns="0" tIns="0" rIns="0" bIns="0" rtlCol="0"/>
          <a:lstStyle/>
          <a:p>
            <a:endParaRPr dirty="0"/>
          </a:p>
        </p:txBody>
      </p:sp>
      <p:sp>
        <p:nvSpPr>
          <p:cNvPr id="16" name="object 15">
            <a:extLst>
              <a:ext uri="{FF2B5EF4-FFF2-40B4-BE49-F238E27FC236}">
                <a16:creationId xmlns:a16="http://schemas.microsoft.com/office/drawing/2014/main" id="{18DE37EB-EBEB-2F71-A6C3-1F315DAC57BE}"/>
              </a:ext>
            </a:extLst>
          </p:cNvPr>
          <p:cNvSpPr/>
          <p:nvPr/>
        </p:nvSpPr>
        <p:spPr>
          <a:xfrm>
            <a:off x="118871" y="4093464"/>
            <a:ext cx="1219199" cy="563879"/>
          </a:xfrm>
          <a:prstGeom prst="rect">
            <a:avLst/>
          </a:prstGeom>
          <a:blipFill>
            <a:blip r:embed="rId7" cstate="print"/>
            <a:stretch>
              <a:fillRect/>
            </a:stretch>
          </a:blipFill>
        </p:spPr>
        <p:txBody>
          <a:bodyPr wrap="square" lIns="0" tIns="0" rIns="0" bIns="0" rtlCol="0"/>
          <a:lstStyle/>
          <a:p>
            <a:endParaRPr dirty="0"/>
          </a:p>
        </p:txBody>
      </p:sp>
      <p:sp>
        <p:nvSpPr>
          <p:cNvPr id="17" name="object 16">
            <a:extLst>
              <a:ext uri="{FF2B5EF4-FFF2-40B4-BE49-F238E27FC236}">
                <a16:creationId xmlns:a16="http://schemas.microsoft.com/office/drawing/2014/main" id="{CE934BCB-AAFD-279E-0487-1F8FBA617534}"/>
              </a:ext>
            </a:extLst>
          </p:cNvPr>
          <p:cNvSpPr txBox="1">
            <a:spLocks/>
          </p:cNvSpPr>
          <p:nvPr/>
        </p:nvSpPr>
        <p:spPr>
          <a:xfrm>
            <a:off x="462902" y="591389"/>
            <a:ext cx="7743032" cy="430887"/>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defTabSz="914400"/>
            <a:r>
              <a:rPr lang="en-US" sz="2800" b="1" kern="0" spc="5">
                <a:latin typeface="+mn-lt"/>
              </a:rPr>
              <a:t>7.1.2 </a:t>
            </a:r>
            <a:r>
              <a:rPr lang="en-US" sz="2800" b="1" kern="0" spc="-5">
                <a:latin typeface="+mn-lt"/>
              </a:rPr>
              <a:t>Space </a:t>
            </a:r>
            <a:r>
              <a:rPr lang="en-US" sz="2800" b="1" kern="0">
                <a:latin typeface="+mn-lt"/>
              </a:rPr>
              <a:t>Domain Interference</a:t>
            </a:r>
            <a:r>
              <a:rPr lang="en-US" sz="2800" b="1" kern="0" spc="-110">
                <a:latin typeface="+mn-lt"/>
              </a:rPr>
              <a:t> </a:t>
            </a:r>
            <a:r>
              <a:rPr lang="en-US" sz="2800" b="1" kern="0" spc="5">
                <a:latin typeface="+mn-lt"/>
              </a:rPr>
              <a:t>Mitigation</a:t>
            </a:r>
            <a:endParaRPr lang="en-US" sz="2800" b="1" kern="0" spc="5" dirty="0">
              <a:latin typeface="+mn-lt"/>
            </a:endParaRPr>
          </a:p>
        </p:txBody>
      </p:sp>
      <p:sp>
        <p:nvSpPr>
          <p:cNvPr id="18" name="object 17">
            <a:extLst>
              <a:ext uri="{FF2B5EF4-FFF2-40B4-BE49-F238E27FC236}">
                <a16:creationId xmlns:a16="http://schemas.microsoft.com/office/drawing/2014/main" id="{C6C5389B-44B9-86B4-9F8F-5701F6FB9059}"/>
              </a:ext>
            </a:extLst>
          </p:cNvPr>
          <p:cNvSpPr txBox="1"/>
          <p:nvPr/>
        </p:nvSpPr>
        <p:spPr>
          <a:xfrm>
            <a:off x="607377" y="6077903"/>
            <a:ext cx="7983855" cy="281305"/>
          </a:xfrm>
          <a:prstGeom prst="rect">
            <a:avLst/>
          </a:prstGeom>
        </p:spPr>
        <p:txBody>
          <a:bodyPr vert="horz" wrap="square" lIns="0" tIns="0" rIns="0" bIns="0" rtlCol="0">
            <a:spAutoFit/>
          </a:bodyPr>
          <a:lstStyle/>
          <a:p>
            <a:pPr marL="12700">
              <a:lnSpc>
                <a:spcPts val="2090"/>
              </a:lnSpc>
            </a:pPr>
            <a:r>
              <a:rPr sz="1800" i="1" spc="-5" dirty="0">
                <a:solidFill>
                  <a:srgbClr val="FF0000"/>
                </a:solidFill>
                <a:latin typeface="Arial"/>
                <a:cs typeface="Arial"/>
              </a:rPr>
              <a:t>TDL-AA </a:t>
            </a:r>
            <a:r>
              <a:rPr sz="1800" i="1" dirty="0">
                <a:solidFill>
                  <a:srgbClr val="FF0000"/>
                </a:solidFill>
                <a:latin typeface="Arial"/>
                <a:cs typeface="Arial"/>
              </a:rPr>
              <a:t>can </a:t>
            </a:r>
            <a:r>
              <a:rPr sz="1800" i="1" spc="-5" dirty="0">
                <a:solidFill>
                  <a:srgbClr val="FF0000"/>
                </a:solidFill>
                <a:latin typeface="Arial"/>
                <a:cs typeface="Arial"/>
              </a:rPr>
              <a:t>work </a:t>
            </a:r>
            <a:r>
              <a:rPr sz="1800" i="1" dirty="0">
                <a:solidFill>
                  <a:srgbClr val="FF0000"/>
                </a:solidFill>
                <a:latin typeface="Arial"/>
                <a:cs typeface="Arial"/>
              </a:rPr>
              <a:t>as interference </a:t>
            </a:r>
            <a:r>
              <a:rPr sz="1800" i="1" spc="5" dirty="0">
                <a:solidFill>
                  <a:srgbClr val="FF0000"/>
                </a:solidFill>
                <a:latin typeface="Arial"/>
                <a:cs typeface="Arial"/>
              </a:rPr>
              <a:t>canceller </a:t>
            </a:r>
            <a:r>
              <a:rPr sz="1800" i="1" dirty="0">
                <a:solidFill>
                  <a:srgbClr val="FF0000"/>
                </a:solidFill>
                <a:latin typeface="Arial"/>
                <a:cs typeface="Arial"/>
              </a:rPr>
              <a:t>on both of </a:t>
            </a:r>
            <a:r>
              <a:rPr sz="1800" i="1" spc="-5" dirty="0">
                <a:solidFill>
                  <a:srgbClr val="FF0000"/>
                </a:solidFill>
                <a:latin typeface="Arial"/>
                <a:cs typeface="Arial"/>
              </a:rPr>
              <a:t>time </a:t>
            </a:r>
            <a:r>
              <a:rPr sz="1800" i="1" dirty="0">
                <a:solidFill>
                  <a:srgbClr val="FF0000"/>
                </a:solidFill>
                <a:latin typeface="Arial"/>
                <a:cs typeface="Arial"/>
              </a:rPr>
              <a:t>and </a:t>
            </a:r>
            <a:r>
              <a:rPr sz="1800" i="1" spc="5" dirty="0">
                <a:solidFill>
                  <a:srgbClr val="FF0000"/>
                </a:solidFill>
                <a:latin typeface="Arial"/>
                <a:cs typeface="Arial"/>
              </a:rPr>
              <a:t>space</a:t>
            </a:r>
            <a:r>
              <a:rPr sz="1800" i="1" spc="-310" dirty="0">
                <a:solidFill>
                  <a:srgbClr val="FF0000"/>
                </a:solidFill>
                <a:latin typeface="Arial"/>
                <a:cs typeface="Arial"/>
              </a:rPr>
              <a:t> </a:t>
            </a:r>
            <a:r>
              <a:rPr sz="1800" i="1" dirty="0">
                <a:solidFill>
                  <a:srgbClr val="FF0000"/>
                </a:solidFill>
                <a:latin typeface="Arial"/>
                <a:cs typeface="Arial"/>
              </a:rPr>
              <a:t>domains</a:t>
            </a:r>
            <a:endParaRPr sz="1800" dirty="0">
              <a:latin typeface="Arial"/>
              <a:cs typeface="Arial"/>
            </a:endParaRPr>
          </a:p>
        </p:txBody>
      </p:sp>
      <p:sp>
        <p:nvSpPr>
          <p:cNvPr id="19" name="object 3">
            <a:extLst>
              <a:ext uri="{FF2B5EF4-FFF2-40B4-BE49-F238E27FC236}">
                <a16:creationId xmlns:a16="http://schemas.microsoft.com/office/drawing/2014/main" id="{D4079A2E-600F-237D-F498-0B2EA19EA4F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
        <p:nvSpPr>
          <p:cNvPr id="20" name="object 3">
            <a:extLst>
              <a:ext uri="{FF2B5EF4-FFF2-40B4-BE49-F238E27FC236}">
                <a16:creationId xmlns:a16="http://schemas.microsoft.com/office/drawing/2014/main" id="{CB098AE5-F9E0-9844-566C-A4B1C6CB85A1}"/>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3412864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FE4625A-C4D7-1C74-9E43-BEBD57B04094}"/>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230348C6-B9E3-E056-B160-B29E640ECFD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89A422-FF53-DD7A-A2ED-B3843A38384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5" name="object 4">
            <a:extLst>
              <a:ext uri="{FF2B5EF4-FFF2-40B4-BE49-F238E27FC236}">
                <a16:creationId xmlns:a16="http://schemas.microsoft.com/office/drawing/2014/main" id="{58E77F0C-C8B0-6765-7A9C-BEBF85C66B9E}"/>
              </a:ext>
            </a:extLst>
          </p:cNvPr>
          <p:cNvSpPr/>
          <p:nvPr/>
        </p:nvSpPr>
        <p:spPr>
          <a:xfrm>
            <a:off x="5071872" y="1767840"/>
            <a:ext cx="2837687" cy="1182611"/>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E2B4ABAE-D8CA-5A4A-8500-337504122FC4}"/>
              </a:ext>
            </a:extLst>
          </p:cNvPr>
          <p:cNvSpPr/>
          <p:nvPr/>
        </p:nvSpPr>
        <p:spPr>
          <a:xfrm>
            <a:off x="1097280" y="1758695"/>
            <a:ext cx="2895599" cy="1182611"/>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7D4D95B1-D69F-F46E-306D-526BC86281A2}"/>
              </a:ext>
            </a:extLst>
          </p:cNvPr>
          <p:cNvSpPr/>
          <p:nvPr/>
        </p:nvSpPr>
        <p:spPr>
          <a:xfrm>
            <a:off x="1860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8" name="object 7">
            <a:extLst>
              <a:ext uri="{FF2B5EF4-FFF2-40B4-BE49-F238E27FC236}">
                <a16:creationId xmlns:a16="http://schemas.microsoft.com/office/drawing/2014/main" id="{E91825DB-8EBA-CC3B-B329-CD046B53FADF}"/>
              </a:ext>
            </a:extLst>
          </p:cNvPr>
          <p:cNvSpPr/>
          <p:nvPr/>
        </p:nvSpPr>
        <p:spPr>
          <a:xfrm>
            <a:off x="2622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9" name="object 8">
            <a:extLst>
              <a:ext uri="{FF2B5EF4-FFF2-40B4-BE49-F238E27FC236}">
                <a16:creationId xmlns:a16="http://schemas.microsoft.com/office/drawing/2014/main" id="{E5E51AF3-8CA5-B77C-2801-F7E6C4727066}"/>
              </a:ext>
            </a:extLst>
          </p:cNvPr>
          <p:cNvSpPr txBox="1"/>
          <p:nvPr/>
        </p:nvSpPr>
        <p:spPr>
          <a:xfrm>
            <a:off x="1939184" y="2713654"/>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2</a:t>
            </a:r>
            <a:r>
              <a:rPr sz="900" spc="10" dirty="0">
                <a:solidFill>
                  <a:srgbClr val="0000FF"/>
                </a:solidFill>
                <a:latin typeface="Arial"/>
                <a:cs typeface="Arial"/>
              </a:rPr>
              <a:t>.</a:t>
            </a:r>
            <a:r>
              <a:rPr sz="900" dirty="0">
                <a:solidFill>
                  <a:srgbClr val="0000FF"/>
                </a:solidFill>
                <a:latin typeface="Arial"/>
                <a:cs typeface="Arial"/>
              </a:rPr>
              <a:t>4</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0" name="object 9">
            <a:extLst>
              <a:ext uri="{FF2B5EF4-FFF2-40B4-BE49-F238E27FC236}">
                <a16:creationId xmlns:a16="http://schemas.microsoft.com/office/drawing/2014/main" id="{85210F0E-A59A-4043-EFCE-15906D8C7D85}"/>
              </a:ext>
            </a:extLst>
          </p:cNvPr>
          <p:cNvSpPr txBox="1"/>
          <p:nvPr/>
        </p:nvSpPr>
        <p:spPr>
          <a:xfrm>
            <a:off x="2701190" y="2727900"/>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5</a:t>
            </a:r>
            <a:r>
              <a:rPr sz="900" spc="10" dirty="0">
                <a:solidFill>
                  <a:srgbClr val="0000FF"/>
                </a:solidFill>
                <a:latin typeface="Arial"/>
                <a:cs typeface="Arial"/>
              </a:rPr>
              <a:t>.</a:t>
            </a:r>
            <a:r>
              <a:rPr sz="900" dirty="0">
                <a:solidFill>
                  <a:srgbClr val="0000FF"/>
                </a:solidFill>
                <a:latin typeface="Arial"/>
                <a:cs typeface="Arial"/>
              </a:rPr>
              <a:t>2</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1" name="object 10">
            <a:extLst>
              <a:ext uri="{FF2B5EF4-FFF2-40B4-BE49-F238E27FC236}">
                <a16:creationId xmlns:a16="http://schemas.microsoft.com/office/drawing/2014/main" id="{0EBEE1BA-598F-9EDC-5C3A-2F1402C2AA6D}"/>
              </a:ext>
            </a:extLst>
          </p:cNvPr>
          <p:cNvSpPr/>
          <p:nvPr/>
        </p:nvSpPr>
        <p:spPr>
          <a:xfrm>
            <a:off x="4937759" y="3773424"/>
            <a:ext cx="2971798" cy="1219199"/>
          </a:xfrm>
          <a:prstGeom prst="rect">
            <a:avLst/>
          </a:prstGeom>
          <a:blipFill>
            <a:blip r:embed="rId4" cstate="print"/>
            <a:stretch>
              <a:fillRect/>
            </a:stretch>
          </a:blipFill>
        </p:spPr>
        <p:txBody>
          <a:bodyPr wrap="square" lIns="0" tIns="0" rIns="0" bIns="0" rtlCol="0"/>
          <a:lstStyle/>
          <a:p>
            <a:endParaRPr dirty="0"/>
          </a:p>
        </p:txBody>
      </p:sp>
      <p:sp>
        <p:nvSpPr>
          <p:cNvPr id="12" name="object 11">
            <a:extLst>
              <a:ext uri="{FF2B5EF4-FFF2-40B4-BE49-F238E27FC236}">
                <a16:creationId xmlns:a16="http://schemas.microsoft.com/office/drawing/2014/main" id="{2A044768-3D11-DED5-4DC9-892AA244AF16}"/>
              </a:ext>
            </a:extLst>
          </p:cNvPr>
          <p:cNvSpPr/>
          <p:nvPr/>
        </p:nvSpPr>
        <p:spPr>
          <a:xfrm>
            <a:off x="1075944" y="3785616"/>
            <a:ext cx="2895599" cy="1219199"/>
          </a:xfrm>
          <a:prstGeom prst="rect">
            <a:avLst/>
          </a:prstGeom>
          <a:blipFill>
            <a:blip r:embed="rId5" cstate="print"/>
            <a:stretch>
              <a:fillRect/>
            </a:stretch>
          </a:blipFill>
        </p:spPr>
        <p:txBody>
          <a:bodyPr wrap="square" lIns="0" tIns="0" rIns="0" bIns="0" rtlCol="0"/>
          <a:lstStyle/>
          <a:p>
            <a:endParaRPr dirty="0"/>
          </a:p>
        </p:txBody>
      </p:sp>
      <p:sp>
        <p:nvSpPr>
          <p:cNvPr id="13" name="object 12">
            <a:extLst>
              <a:ext uri="{FF2B5EF4-FFF2-40B4-BE49-F238E27FC236}">
                <a16:creationId xmlns:a16="http://schemas.microsoft.com/office/drawing/2014/main" id="{45206154-A470-BC9D-6B9C-534177DED1C1}"/>
              </a:ext>
            </a:extLst>
          </p:cNvPr>
          <p:cNvSpPr/>
          <p:nvPr/>
        </p:nvSpPr>
        <p:spPr>
          <a:xfrm>
            <a:off x="1649350" y="4785359"/>
            <a:ext cx="227965" cy="0"/>
          </a:xfrm>
          <a:custGeom>
            <a:avLst/>
            <a:gdLst/>
            <a:ahLst/>
            <a:cxnLst/>
            <a:rect l="l" t="t" r="r" b="b"/>
            <a:pathLst>
              <a:path w="227964">
                <a:moveTo>
                  <a:pt x="0" y="0"/>
                </a:moveTo>
                <a:lnTo>
                  <a:pt x="227838" y="0"/>
                </a:lnTo>
              </a:path>
            </a:pathLst>
          </a:custGeom>
          <a:ln w="12700">
            <a:solidFill>
              <a:srgbClr val="E7E6E6"/>
            </a:solidFill>
          </a:ln>
        </p:spPr>
        <p:txBody>
          <a:bodyPr wrap="square" lIns="0" tIns="0" rIns="0" bIns="0" rtlCol="0"/>
          <a:lstStyle/>
          <a:p>
            <a:endParaRPr dirty="0"/>
          </a:p>
        </p:txBody>
      </p:sp>
      <p:sp>
        <p:nvSpPr>
          <p:cNvPr id="14" name="object 13">
            <a:extLst>
              <a:ext uri="{FF2B5EF4-FFF2-40B4-BE49-F238E27FC236}">
                <a16:creationId xmlns:a16="http://schemas.microsoft.com/office/drawing/2014/main" id="{22FF78B1-B64C-40AD-18FC-71482AE34A5E}"/>
              </a:ext>
            </a:extLst>
          </p:cNvPr>
          <p:cNvSpPr/>
          <p:nvPr/>
        </p:nvSpPr>
        <p:spPr>
          <a:xfrm>
            <a:off x="1800988" y="4740906"/>
            <a:ext cx="76200" cy="88900"/>
          </a:xfrm>
          <a:custGeom>
            <a:avLst/>
            <a:gdLst/>
            <a:ahLst/>
            <a:cxnLst/>
            <a:rect l="l" t="t" r="r" b="b"/>
            <a:pathLst>
              <a:path w="76200" h="88900">
                <a:moveTo>
                  <a:pt x="0" y="0"/>
                </a:moveTo>
                <a:lnTo>
                  <a:pt x="76200" y="44449"/>
                </a:lnTo>
                <a:lnTo>
                  <a:pt x="0" y="88899"/>
                </a:lnTo>
              </a:path>
            </a:pathLst>
          </a:custGeom>
          <a:ln w="12700">
            <a:solidFill>
              <a:srgbClr val="E7E6E6"/>
            </a:solidFill>
          </a:ln>
        </p:spPr>
        <p:txBody>
          <a:bodyPr wrap="square" lIns="0" tIns="0" rIns="0" bIns="0" rtlCol="0"/>
          <a:lstStyle/>
          <a:p>
            <a:endParaRPr dirty="0"/>
          </a:p>
        </p:txBody>
      </p:sp>
      <p:sp>
        <p:nvSpPr>
          <p:cNvPr id="15" name="object 14">
            <a:extLst>
              <a:ext uri="{FF2B5EF4-FFF2-40B4-BE49-F238E27FC236}">
                <a16:creationId xmlns:a16="http://schemas.microsoft.com/office/drawing/2014/main" id="{D064E404-AACA-036F-CF8A-B2D0D7337B96}"/>
              </a:ext>
            </a:extLst>
          </p:cNvPr>
          <p:cNvSpPr/>
          <p:nvPr/>
        </p:nvSpPr>
        <p:spPr>
          <a:xfrm>
            <a:off x="1649351" y="4740906"/>
            <a:ext cx="76200" cy="88900"/>
          </a:xfrm>
          <a:custGeom>
            <a:avLst/>
            <a:gdLst/>
            <a:ahLst/>
            <a:cxnLst/>
            <a:rect l="l" t="t" r="r" b="b"/>
            <a:pathLst>
              <a:path w="76200" h="88900">
                <a:moveTo>
                  <a:pt x="76200" y="88899"/>
                </a:moveTo>
                <a:lnTo>
                  <a:pt x="0" y="44449"/>
                </a:lnTo>
                <a:lnTo>
                  <a:pt x="76200" y="0"/>
                </a:lnTo>
              </a:path>
            </a:pathLst>
          </a:custGeom>
          <a:ln w="12700">
            <a:solidFill>
              <a:srgbClr val="E7E6E6"/>
            </a:solidFill>
          </a:ln>
        </p:spPr>
        <p:txBody>
          <a:bodyPr wrap="square" lIns="0" tIns="0" rIns="0" bIns="0" rtlCol="0"/>
          <a:lstStyle/>
          <a:p>
            <a:endParaRPr dirty="0"/>
          </a:p>
        </p:txBody>
      </p:sp>
      <p:sp>
        <p:nvSpPr>
          <p:cNvPr id="16" name="object 15">
            <a:extLst>
              <a:ext uri="{FF2B5EF4-FFF2-40B4-BE49-F238E27FC236}">
                <a16:creationId xmlns:a16="http://schemas.microsoft.com/office/drawing/2014/main" id="{A7558B9A-D6A6-7CC1-FA3B-CB64DB7FBE53}"/>
              </a:ext>
            </a:extLst>
          </p:cNvPr>
          <p:cNvSpPr/>
          <p:nvPr/>
        </p:nvSpPr>
        <p:spPr>
          <a:xfrm>
            <a:off x="2217666" y="4617901"/>
            <a:ext cx="157480" cy="0"/>
          </a:xfrm>
          <a:custGeom>
            <a:avLst/>
            <a:gdLst/>
            <a:ahLst/>
            <a:cxnLst/>
            <a:rect l="l" t="t" r="r" b="b"/>
            <a:pathLst>
              <a:path w="157480">
                <a:moveTo>
                  <a:pt x="0" y="0"/>
                </a:moveTo>
                <a:lnTo>
                  <a:pt x="157162" y="0"/>
                </a:lnTo>
              </a:path>
            </a:pathLst>
          </a:custGeom>
          <a:ln w="3720">
            <a:solidFill>
              <a:srgbClr val="000000"/>
            </a:solidFill>
          </a:ln>
        </p:spPr>
        <p:txBody>
          <a:bodyPr wrap="square" lIns="0" tIns="0" rIns="0" bIns="0" rtlCol="0"/>
          <a:lstStyle/>
          <a:p>
            <a:endParaRPr dirty="0"/>
          </a:p>
        </p:txBody>
      </p:sp>
      <p:sp>
        <p:nvSpPr>
          <p:cNvPr id="17" name="object 16">
            <a:extLst>
              <a:ext uri="{FF2B5EF4-FFF2-40B4-BE49-F238E27FC236}">
                <a16:creationId xmlns:a16="http://schemas.microsoft.com/office/drawing/2014/main" id="{80BBC548-6A02-BDC2-9F66-B82ADFC460E5}"/>
              </a:ext>
            </a:extLst>
          </p:cNvPr>
          <p:cNvSpPr/>
          <p:nvPr/>
        </p:nvSpPr>
        <p:spPr>
          <a:xfrm>
            <a:off x="1799831" y="4626864"/>
            <a:ext cx="242570" cy="152400"/>
          </a:xfrm>
          <a:custGeom>
            <a:avLst/>
            <a:gdLst/>
            <a:ahLst/>
            <a:cxnLst/>
            <a:rect l="l" t="t" r="r" b="b"/>
            <a:pathLst>
              <a:path w="242569" h="152400">
                <a:moveTo>
                  <a:pt x="242328" y="0"/>
                </a:moveTo>
                <a:lnTo>
                  <a:pt x="0" y="151815"/>
                </a:lnTo>
              </a:path>
            </a:pathLst>
          </a:custGeom>
          <a:ln w="12700">
            <a:solidFill>
              <a:srgbClr val="E7E6E6"/>
            </a:solidFill>
          </a:ln>
        </p:spPr>
        <p:txBody>
          <a:bodyPr wrap="square" lIns="0" tIns="0" rIns="0" bIns="0" rtlCol="0"/>
          <a:lstStyle/>
          <a:p>
            <a:endParaRPr dirty="0"/>
          </a:p>
        </p:txBody>
      </p:sp>
      <p:sp>
        <p:nvSpPr>
          <p:cNvPr id="18" name="object 17">
            <a:extLst>
              <a:ext uri="{FF2B5EF4-FFF2-40B4-BE49-F238E27FC236}">
                <a16:creationId xmlns:a16="http://schemas.microsoft.com/office/drawing/2014/main" id="{50A9F582-C44B-CFB7-4725-939D8037FE74}"/>
              </a:ext>
            </a:extLst>
          </p:cNvPr>
          <p:cNvSpPr/>
          <p:nvPr/>
        </p:nvSpPr>
        <p:spPr>
          <a:xfrm>
            <a:off x="1799832" y="4700558"/>
            <a:ext cx="88265" cy="78740"/>
          </a:xfrm>
          <a:custGeom>
            <a:avLst/>
            <a:gdLst/>
            <a:ahLst/>
            <a:cxnLst/>
            <a:rect l="l" t="t" r="r" b="b"/>
            <a:pathLst>
              <a:path w="88264" h="78739">
                <a:moveTo>
                  <a:pt x="40970" y="0"/>
                </a:moveTo>
                <a:lnTo>
                  <a:pt x="0" y="78130"/>
                </a:lnTo>
                <a:lnTo>
                  <a:pt x="88176" y="75336"/>
                </a:lnTo>
              </a:path>
            </a:pathLst>
          </a:custGeom>
          <a:ln w="12700">
            <a:solidFill>
              <a:srgbClr val="E7E6E6"/>
            </a:solidFill>
          </a:ln>
        </p:spPr>
        <p:txBody>
          <a:bodyPr wrap="square" lIns="0" tIns="0" rIns="0" bIns="0" rtlCol="0"/>
          <a:lstStyle/>
          <a:p>
            <a:endParaRPr dirty="0"/>
          </a:p>
        </p:txBody>
      </p:sp>
      <p:sp>
        <p:nvSpPr>
          <p:cNvPr id="19" name="object 18">
            <a:extLst>
              <a:ext uri="{FF2B5EF4-FFF2-40B4-BE49-F238E27FC236}">
                <a16:creationId xmlns:a16="http://schemas.microsoft.com/office/drawing/2014/main" id="{3CC34625-4863-488F-F39D-557E8EB8EE06}"/>
              </a:ext>
            </a:extLst>
          </p:cNvPr>
          <p:cNvSpPr txBox="1"/>
          <p:nvPr/>
        </p:nvSpPr>
        <p:spPr>
          <a:xfrm>
            <a:off x="1075944" y="3785615"/>
            <a:ext cx="2895600" cy="1219200"/>
          </a:xfrm>
          <a:prstGeom prst="rect">
            <a:avLst/>
          </a:prstGeom>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R="626745" algn="ctr">
              <a:lnSpc>
                <a:spcPct val="100000"/>
              </a:lnSpc>
              <a:spcBef>
                <a:spcPts val="5"/>
              </a:spcBef>
            </a:pPr>
            <a:r>
              <a:rPr sz="1050" spc="644" baseline="-35714" dirty="0">
                <a:latin typeface="Symbol"/>
                <a:cs typeface="Symbol"/>
              </a:rPr>
              <a:t>∝</a:t>
            </a:r>
            <a:r>
              <a:rPr sz="1050" spc="494" baseline="-35714" dirty="0">
                <a:latin typeface="Times New Roman"/>
                <a:cs typeface="Times New Roman"/>
              </a:rPr>
              <a:t> </a:t>
            </a:r>
            <a:r>
              <a:rPr sz="700" spc="215" dirty="0">
                <a:latin typeface="Times New Roman"/>
                <a:cs typeface="Times New Roman"/>
              </a:rPr>
              <a:t>1</a:t>
            </a:r>
            <a:endParaRPr sz="700" dirty="0">
              <a:latin typeface="Times New Roman"/>
              <a:cs typeface="Times New Roman"/>
            </a:endParaRPr>
          </a:p>
          <a:p>
            <a:pPr marL="1135380">
              <a:lnSpc>
                <a:spcPct val="100000"/>
              </a:lnSpc>
              <a:spcBef>
                <a:spcPts val="50"/>
              </a:spcBef>
            </a:pPr>
            <a:r>
              <a:rPr sz="800" i="1" spc="330" dirty="0">
                <a:latin typeface="Symbol"/>
                <a:cs typeface="Symbol"/>
              </a:rPr>
              <a:t>τ</a:t>
            </a:r>
            <a:r>
              <a:rPr sz="800" spc="-70" dirty="0">
                <a:latin typeface="Times New Roman"/>
                <a:cs typeface="Times New Roman"/>
              </a:rPr>
              <a:t> </a:t>
            </a:r>
            <a:r>
              <a:rPr sz="600" i="1" spc="277" baseline="-27777" dirty="0">
                <a:latin typeface="Times New Roman"/>
                <a:cs typeface="Times New Roman"/>
              </a:rPr>
              <a:t>m</a:t>
            </a:r>
            <a:endParaRPr sz="600" baseline="-27777" dirty="0">
              <a:latin typeface="Times New Roman"/>
              <a:cs typeface="Times New Roman"/>
            </a:endParaRPr>
          </a:p>
          <a:p>
            <a:pPr>
              <a:lnSpc>
                <a:spcPct val="100000"/>
              </a:lnSpc>
              <a:spcBef>
                <a:spcPts val="45"/>
              </a:spcBef>
            </a:pPr>
            <a:endParaRPr sz="850" dirty="0">
              <a:latin typeface="Times New Roman"/>
              <a:cs typeface="Times New Roman"/>
            </a:endParaRPr>
          </a:p>
          <a:p>
            <a:pPr marL="640715">
              <a:lnSpc>
                <a:spcPct val="100000"/>
              </a:lnSpc>
            </a:pPr>
            <a:r>
              <a:rPr sz="750" i="1" spc="254" dirty="0">
                <a:latin typeface="Symbol"/>
                <a:cs typeface="Symbol"/>
              </a:rPr>
              <a:t>ω</a:t>
            </a:r>
            <a:r>
              <a:rPr sz="600" spc="382" baseline="-20833" dirty="0">
                <a:latin typeface="Times New Roman"/>
                <a:cs typeface="Times New Roman"/>
              </a:rPr>
              <a:t>0</a:t>
            </a:r>
            <a:endParaRPr sz="600" baseline="-20833" dirty="0">
              <a:latin typeface="Times New Roman"/>
              <a:cs typeface="Times New Roman"/>
            </a:endParaRPr>
          </a:p>
        </p:txBody>
      </p:sp>
      <p:sp>
        <p:nvSpPr>
          <p:cNvPr id="20" name="object 19">
            <a:extLst>
              <a:ext uri="{FF2B5EF4-FFF2-40B4-BE49-F238E27FC236}">
                <a16:creationId xmlns:a16="http://schemas.microsoft.com/office/drawing/2014/main" id="{00D1DD23-35FC-C0E4-0376-1D094704F9F2}"/>
              </a:ext>
            </a:extLst>
          </p:cNvPr>
          <p:cNvSpPr/>
          <p:nvPr/>
        </p:nvSpPr>
        <p:spPr>
          <a:xfrm>
            <a:off x="1761744" y="4230623"/>
            <a:ext cx="0" cy="655320"/>
          </a:xfrm>
          <a:custGeom>
            <a:avLst/>
            <a:gdLst/>
            <a:ahLst/>
            <a:cxnLst/>
            <a:rect l="l" t="t" r="r" b="b"/>
            <a:pathLst>
              <a:path h="655320">
                <a:moveTo>
                  <a:pt x="0" y="0"/>
                </a:moveTo>
                <a:lnTo>
                  <a:pt x="0" y="655320"/>
                </a:lnTo>
              </a:path>
            </a:pathLst>
          </a:custGeom>
          <a:ln w="12700">
            <a:solidFill>
              <a:srgbClr val="E7E6E6"/>
            </a:solidFill>
            <a:prstDash val="sysDot"/>
          </a:ln>
        </p:spPr>
        <p:txBody>
          <a:bodyPr wrap="square" lIns="0" tIns="0" rIns="0" bIns="0" rtlCol="0"/>
          <a:lstStyle/>
          <a:p>
            <a:endParaRPr dirty="0"/>
          </a:p>
        </p:txBody>
      </p:sp>
      <p:sp>
        <p:nvSpPr>
          <p:cNvPr id="21" name="object 20">
            <a:extLst>
              <a:ext uri="{FF2B5EF4-FFF2-40B4-BE49-F238E27FC236}">
                <a16:creationId xmlns:a16="http://schemas.microsoft.com/office/drawing/2014/main" id="{AB7BBD34-744F-AF2E-44CC-D342370E35A1}"/>
              </a:ext>
            </a:extLst>
          </p:cNvPr>
          <p:cNvSpPr/>
          <p:nvPr/>
        </p:nvSpPr>
        <p:spPr>
          <a:xfrm>
            <a:off x="1075944" y="3785615"/>
            <a:ext cx="2895599" cy="1219199"/>
          </a:xfrm>
          <a:prstGeom prst="rect">
            <a:avLst/>
          </a:prstGeom>
          <a:blipFill>
            <a:blip r:embed="rId6" cstate="print"/>
            <a:stretch>
              <a:fillRect/>
            </a:stretch>
          </a:blipFill>
        </p:spPr>
        <p:txBody>
          <a:bodyPr wrap="square" lIns="0" tIns="0" rIns="0" bIns="0" rtlCol="0"/>
          <a:lstStyle/>
          <a:p>
            <a:endParaRPr dirty="0"/>
          </a:p>
        </p:txBody>
      </p:sp>
      <p:sp>
        <p:nvSpPr>
          <p:cNvPr id="22" name="object 21">
            <a:extLst>
              <a:ext uri="{FF2B5EF4-FFF2-40B4-BE49-F238E27FC236}">
                <a16:creationId xmlns:a16="http://schemas.microsoft.com/office/drawing/2014/main" id="{FB7FB93F-EBC4-A484-BCD5-E5080F9B8893}"/>
              </a:ext>
            </a:extLst>
          </p:cNvPr>
          <p:cNvSpPr/>
          <p:nvPr/>
        </p:nvSpPr>
        <p:spPr>
          <a:xfrm>
            <a:off x="4303776" y="2228088"/>
            <a:ext cx="426720" cy="195580"/>
          </a:xfrm>
          <a:custGeom>
            <a:avLst/>
            <a:gdLst/>
            <a:ahLst/>
            <a:cxnLst/>
            <a:rect l="l" t="t" r="r" b="b"/>
            <a:pathLst>
              <a:path w="426720" h="195580">
                <a:moveTo>
                  <a:pt x="97536" y="0"/>
                </a:moveTo>
                <a:lnTo>
                  <a:pt x="0" y="97536"/>
                </a:lnTo>
                <a:lnTo>
                  <a:pt x="97536" y="195072"/>
                </a:lnTo>
                <a:lnTo>
                  <a:pt x="97536" y="146304"/>
                </a:lnTo>
                <a:lnTo>
                  <a:pt x="377952" y="146304"/>
                </a:lnTo>
                <a:lnTo>
                  <a:pt x="426720" y="97536"/>
                </a:lnTo>
                <a:lnTo>
                  <a:pt x="377952" y="48768"/>
                </a:lnTo>
                <a:lnTo>
                  <a:pt x="97536" y="48768"/>
                </a:lnTo>
                <a:lnTo>
                  <a:pt x="97536" y="0"/>
                </a:lnTo>
                <a:close/>
              </a:path>
              <a:path w="426720" h="195580">
                <a:moveTo>
                  <a:pt x="377952" y="146304"/>
                </a:moveTo>
                <a:lnTo>
                  <a:pt x="329184" y="146304"/>
                </a:lnTo>
                <a:lnTo>
                  <a:pt x="329184" y="195072"/>
                </a:lnTo>
                <a:lnTo>
                  <a:pt x="377952" y="146304"/>
                </a:lnTo>
                <a:close/>
              </a:path>
              <a:path w="426720" h="195580">
                <a:moveTo>
                  <a:pt x="329184" y="0"/>
                </a:moveTo>
                <a:lnTo>
                  <a:pt x="329184" y="48768"/>
                </a:lnTo>
                <a:lnTo>
                  <a:pt x="377952" y="48768"/>
                </a:lnTo>
                <a:lnTo>
                  <a:pt x="329184" y="0"/>
                </a:lnTo>
                <a:close/>
              </a:path>
            </a:pathLst>
          </a:custGeom>
          <a:solidFill>
            <a:srgbClr val="4472C4"/>
          </a:solidFill>
        </p:spPr>
        <p:txBody>
          <a:bodyPr wrap="square" lIns="0" tIns="0" rIns="0" bIns="0" rtlCol="0"/>
          <a:lstStyle/>
          <a:p>
            <a:endParaRPr dirty="0"/>
          </a:p>
        </p:txBody>
      </p:sp>
      <p:sp>
        <p:nvSpPr>
          <p:cNvPr id="23" name="object 22">
            <a:extLst>
              <a:ext uri="{FF2B5EF4-FFF2-40B4-BE49-F238E27FC236}">
                <a16:creationId xmlns:a16="http://schemas.microsoft.com/office/drawing/2014/main" id="{42DE9763-9F1C-F9F7-308E-DAF3182A36A6}"/>
              </a:ext>
            </a:extLst>
          </p:cNvPr>
          <p:cNvSpPr/>
          <p:nvPr/>
        </p:nvSpPr>
        <p:spPr>
          <a:xfrm>
            <a:off x="4303776" y="2228088"/>
            <a:ext cx="426720" cy="195580"/>
          </a:xfrm>
          <a:custGeom>
            <a:avLst/>
            <a:gdLst/>
            <a:ahLst/>
            <a:cxnLst/>
            <a:rect l="l" t="t" r="r" b="b"/>
            <a:pathLst>
              <a:path w="426720" h="195580">
                <a:moveTo>
                  <a:pt x="0" y="97536"/>
                </a:moveTo>
                <a:lnTo>
                  <a:pt x="97536" y="0"/>
                </a:lnTo>
                <a:lnTo>
                  <a:pt x="97536" y="48768"/>
                </a:lnTo>
                <a:lnTo>
                  <a:pt x="329184" y="48768"/>
                </a:lnTo>
                <a:lnTo>
                  <a:pt x="329184" y="0"/>
                </a:lnTo>
                <a:lnTo>
                  <a:pt x="426720" y="97536"/>
                </a:lnTo>
                <a:lnTo>
                  <a:pt x="329184" y="195072"/>
                </a:lnTo>
                <a:lnTo>
                  <a:pt x="329184" y="146304"/>
                </a:lnTo>
                <a:lnTo>
                  <a:pt x="97536" y="146304"/>
                </a:lnTo>
                <a:lnTo>
                  <a:pt x="97536" y="195072"/>
                </a:lnTo>
                <a:lnTo>
                  <a:pt x="0" y="97536"/>
                </a:lnTo>
                <a:close/>
              </a:path>
            </a:pathLst>
          </a:custGeom>
          <a:ln w="12700">
            <a:solidFill>
              <a:srgbClr val="2F528F"/>
            </a:solidFill>
          </a:ln>
        </p:spPr>
        <p:txBody>
          <a:bodyPr wrap="square" lIns="0" tIns="0" rIns="0" bIns="0" rtlCol="0"/>
          <a:lstStyle/>
          <a:p>
            <a:endParaRPr dirty="0"/>
          </a:p>
        </p:txBody>
      </p:sp>
      <p:sp>
        <p:nvSpPr>
          <p:cNvPr id="24" name="object 23">
            <a:extLst>
              <a:ext uri="{FF2B5EF4-FFF2-40B4-BE49-F238E27FC236}">
                <a16:creationId xmlns:a16="http://schemas.microsoft.com/office/drawing/2014/main" id="{8CD66131-6079-16E2-A4B4-6756F539A353}"/>
              </a:ext>
            </a:extLst>
          </p:cNvPr>
          <p:cNvSpPr/>
          <p:nvPr/>
        </p:nvSpPr>
        <p:spPr>
          <a:xfrm>
            <a:off x="4340352" y="4145279"/>
            <a:ext cx="390525" cy="198120"/>
          </a:xfrm>
          <a:custGeom>
            <a:avLst/>
            <a:gdLst/>
            <a:ahLst/>
            <a:cxnLst/>
            <a:rect l="l" t="t" r="r" b="b"/>
            <a:pathLst>
              <a:path w="390525" h="198120">
                <a:moveTo>
                  <a:pt x="99060" y="0"/>
                </a:moveTo>
                <a:lnTo>
                  <a:pt x="0" y="99060"/>
                </a:lnTo>
                <a:lnTo>
                  <a:pt x="99060" y="198120"/>
                </a:lnTo>
                <a:lnTo>
                  <a:pt x="99060" y="148590"/>
                </a:lnTo>
                <a:lnTo>
                  <a:pt x="340614" y="148590"/>
                </a:lnTo>
                <a:lnTo>
                  <a:pt x="390144" y="99060"/>
                </a:lnTo>
                <a:lnTo>
                  <a:pt x="340614" y="49530"/>
                </a:lnTo>
                <a:lnTo>
                  <a:pt x="99060" y="49530"/>
                </a:lnTo>
                <a:lnTo>
                  <a:pt x="99060" y="0"/>
                </a:lnTo>
                <a:close/>
              </a:path>
              <a:path w="390525" h="198120">
                <a:moveTo>
                  <a:pt x="340614" y="148590"/>
                </a:moveTo>
                <a:lnTo>
                  <a:pt x="291084" y="148590"/>
                </a:lnTo>
                <a:lnTo>
                  <a:pt x="291084" y="198120"/>
                </a:lnTo>
                <a:lnTo>
                  <a:pt x="340614" y="148590"/>
                </a:lnTo>
                <a:close/>
              </a:path>
              <a:path w="390525" h="198120">
                <a:moveTo>
                  <a:pt x="291084" y="0"/>
                </a:moveTo>
                <a:lnTo>
                  <a:pt x="291084" y="49530"/>
                </a:lnTo>
                <a:lnTo>
                  <a:pt x="340614" y="49530"/>
                </a:lnTo>
                <a:lnTo>
                  <a:pt x="291084" y="0"/>
                </a:lnTo>
                <a:close/>
              </a:path>
            </a:pathLst>
          </a:custGeom>
          <a:solidFill>
            <a:srgbClr val="4472C4"/>
          </a:solidFill>
        </p:spPr>
        <p:txBody>
          <a:bodyPr wrap="square" lIns="0" tIns="0" rIns="0" bIns="0" rtlCol="0"/>
          <a:lstStyle/>
          <a:p>
            <a:endParaRPr dirty="0"/>
          </a:p>
        </p:txBody>
      </p:sp>
      <p:sp>
        <p:nvSpPr>
          <p:cNvPr id="25" name="object 24">
            <a:extLst>
              <a:ext uri="{FF2B5EF4-FFF2-40B4-BE49-F238E27FC236}">
                <a16:creationId xmlns:a16="http://schemas.microsoft.com/office/drawing/2014/main" id="{E88ED53F-DAD3-0718-9703-2267A308EBA2}"/>
              </a:ext>
            </a:extLst>
          </p:cNvPr>
          <p:cNvSpPr/>
          <p:nvPr/>
        </p:nvSpPr>
        <p:spPr>
          <a:xfrm>
            <a:off x="4340352" y="4145279"/>
            <a:ext cx="390525" cy="198120"/>
          </a:xfrm>
          <a:custGeom>
            <a:avLst/>
            <a:gdLst/>
            <a:ahLst/>
            <a:cxnLst/>
            <a:rect l="l" t="t" r="r" b="b"/>
            <a:pathLst>
              <a:path w="390525" h="198120">
                <a:moveTo>
                  <a:pt x="0" y="99060"/>
                </a:moveTo>
                <a:lnTo>
                  <a:pt x="99060" y="0"/>
                </a:lnTo>
                <a:lnTo>
                  <a:pt x="99060" y="49530"/>
                </a:lnTo>
                <a:lnTo>
                  <a:pt x="291084" y="49530"/>
                </a:lnTo>
                <a:lnTo>
                  <a:pt x="291084" y="0"/>
                </a:lnTo>
                <a:lnTo>
                  <a:pt x="390144" y="99060"/>
                </a:lnTo>
                <a:lnTo>
                  <a:pt x="291084" y="198120"/>
                </a:lnTo>
                <a:lnTo>
                  <a:pt x="291084" y="148590"/>
                </a:lnTo>
                <a:lnTo>
                  <a:pt x="99060" y="148590"/>
                </a:lnTo>
                <a:lnTo>
                  <a:pt x="99060" y="198120"/>
                </a:lnTo>
                <a:lnTo>
                  <a:pt x="0" y="99060"/>
                </a:lnTo>
                <a:close/>
              </a:path>
            </a:pathLst>
          </a:custGeom>
          <a:ln w="12700">
            <a:solidFill>
              <a:srgbClr val="2F528F"/>
            </a:solidFill>
          </a:ln>
        </p:spPr>
        <p:txBody>
          <a:bodyPr wrap="square" lIns="0" tIns="0" rIns="0" bIns="0" rtlCol="0"/>
          <a:lstStyle/>
          <a:p>
            <a:endParaRPr dirty="0"/>
          </a:p>
        </p:txBody>
      </p:sp>
      <p:sp>
        <p:nvSpPr>
          <p:cNvPr id="26" name="object 25">
            <a:extLst>
              <a:ext uri="{FF2B5EF4-FFF2-40B4-BE49-F238E27FC236}">
                <a16:creationId xmlns:a16="http://schemas.microsoft.com/office/drawing/2014/main" id="{32AC6396-1E9E-5CA6-2E91-D8AA72425C48}"/>
              </a:ext>
            </a:extLst>
          </p:cNvPr>
          <p:cNvSpPr txBox="1"/>
          <p:nvPr/>
        </p:nvSpPr>
        <p:spPr>
          <a:xfrm>
            <a:off x="6339861" y="4965234"/>
            <a:ext cx="74803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p:txBody>
      </p:sp>
      <p:sp>
        <p:nvSpPr>
          <p:cNvPr id="27" name="object 26">
            <a:extLst>
              <a:ext uri="{FF2B5EF4-FFF2-40B4-BE49-F238E27FC236}">
                <a16:creationId xmlns:a16="http://schemas.microsoft.com/office/drawing/2014/main" id="{3AADD67D-8D20-48B9-FC80-EE9ADD649176}"/>
              </a:ext>
            </a:extLst>
          </p:cNvPr>
          <p:cNvSpPr txBox="1"/>
          <p:nvPr/>
        </p:nvSpPr>
        <p:spPr>
          <a:xfrm>
            <a:off x="1120184" y="2992818"/>
            <a:ext cx="6816090" cy="680085"/>
          </a:xfrm>
          <a:prstGeom prst="rect">
            <a:avLst/>
          </a:prstGeom>
        </p:spPr>
        <p:txBody>
          <a:bodyPr vert="horz" wrap="square" lIns="0" tIns="0" rIns="0" bIns="0" rtlCol="0">
            <a:spAutoFit/>
          </a:bodyPr>
          <a:lstStyle/>
          <a:p>
            <a:pPr marL="935990">
              <a:lnSpc>
                <a:spcPct val="100000"/>
              </a:lnSpc>
              <a:tabLst>
                <a:tab pos="5186045" algn="l"/>
              </a:tabLst>
            </a:pPr>
            <a:r>
              <a:rPr sz="1200" dirty="0">
                <a:latin typeface="Arial"/>
                <a:cs typeface="Arial"/>
              </a:rPr>
              <a:t>Frequency</a:t>
            </a:r>
            <a:r>
              <a:rPr sz="1200" dirty="0">
                <a:latin typeface="ＭＳ Ｐゴシック"/>
                <a:cs typeface="ＭＳ Ｐゴシック"/>
              </a:rPr>
              <a:t>（</a:t>
            </a:r>
            <a:r>
              <a:rPr sz="1200" dirty="0">
                <a:latin typeface="Arial"/>
                <a:cs typeface="Arial"/>
              </a:rPr>
              <a:t>Hz)	</a:t>
            </a: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a:p>
            <a:pPr marL="241300" marR="5080" indent="-228600">
              <a:lnSpc>
                <a:spcPct val="100000"/>
              </a:lnSpc>
              <a:spcBef>
                <a:spcPts val="380"/>
              </a:spcBef>
            </a:pPr>
            <a:r>
              <a:rPr sz="1400" dirty="0">
                <a:latin typeface="Calibri"/>
                <a:cs typeface="Calibri"/>
              </a:rPr>
              <a:t>(a)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with notches </a:t>
            </a:r>
            <a:r>
              <a:rPr sz="1400" spc="-10" dirty="0">
                <a:latin typeface="Calibri"/>
                <a:cs typeface="Calibri"/>
              </a:rPr>
              <a:t>in </a:t>
            </a:r>
            <a:r>
              <a:rPr sz="1400" spc="-5" dirty="0">
                <a:latin typeface="Calibri"/>
                <a:cs typeface="Calibri"/>
              </a:rPr>
              <a:t>2.4 </a:t>
            </a:r>
            <a:r>
              <a:rPr sz="1400" spc="-15" dirty="0">
                <a:latin typeface="Calibri"/>
                <a:cs typeface="Calibri"/>
              </a:rPr>
              <a:t>and  </a:t>
            </a:r>
            <a:r>
              <a:rPr sz="1400" spc="-10" dirty="0">
                <a:latin typeface="Calibri"/>
                <a:cs typeface="Calibri"/>
              </a:rPr>
              <a:t>5.2GHz for </a:t>
            </a:r>
            <a:r>
              <a:rPr sz="1400" spc="-5" dirty="0">
                <a:latin typeface="Calibri"/>
                <a:cs typeface="Calibri"/>
              </a:rPr>
              <a:t>WLAN </a:t>
            </a:r>
            <a:r>
              <a:rPr sz="1400" spc="-10" dirty="0">
                <a:latin typeface="Calibri"/>
                <a:cs typeface="Calibri"/>
              </a:rPr>
              <a:t>(left</a:t>
            </a:r>
            <a:r>
              <a:rPr sz="1400" spc="25" dirty="0">
                <a:latin typeface="Calibri"/>
                <a:cs typeface="Calibri"/>
              </a:rPr>
              <a:t> </a:t>
            </a:r>
            <a:r>
              <a:rPr sz="1400" spc="-15" dirty="0">
                <a:latin typeface="Calibri"/>
                <a:cs typeface="Calibri"/>
              </a:rPr>
              <a:t>figure)</a:t>
            </a:r>
            <a:endParaRPr sz="1400" dirty="0">
              <a:latin typeface="Calibri"/>
              <a:cs typeface="Calibri"/>
            </a:endParaRPr>
          </a:p>
        </p:txBody>
      </p:sp>
      <p:sp>
        <p:nvSpPr>
          <p:cNvPr id="28" name="object 27">
            <a:extLst>
              <a:ext uri="{FF2B5EF4-FFF2-40B4-BE49-F238E27FC236}">
                <a16:creationId xmlns:a16="http://schemas.microsoft.com/office/drawing/2014/main" id="{40B556B0-D807-0C32-D6E9-68C44D183993}"/>
              </a:ext>
            </a:extLst>
          </p:cNvPr>
          <p:cNvSpPr/>
          <p:nvPr/>
        </p:nvSpPr>
        <p:spPr>
          <a:xfrm>
            <a:off x="2090927" y="4943855"/>
            <a:ext cx="1216660" cy="277495"/>
          </a:xfrm>
          <a:custGeom>
            <a:avLst/>
            <a:gdLst/>
            <a:ahLst/>
            <a:cxnLst/>
            <a:rect l="l" t="t" r="r" b="b"/>
            <a:pathLst>
              <a:path w="1216660" h="277495">
                <a:moveTo>
                  <a:pt x="0" y="0"/>
                </a:moveTo>
                <a:lnTo>
                  <a:pt x="1216152" y="0"/>
                </a:lnTo>
                <a:lnTo>
                  <a:pt x="1216152" y="277368"/>
                </a:lnTo>
                <a:lnTo>
                  <a:pt x="0" y="277368"/>
                </a:lnTo>
                <a:lnTo>
                  <a:pt x="0" y="0"/>
                </a:lnTo>
                <a:close/>
              </a:path>
            </a:pathLst>
          </a:custGeom>
          <a:solidFill>
            <a:srgbClr val="FFFFFF"/>
          </a:solidFill>
        </p:spPr>
        <p:txBody>
          <a:bodyPr wrap="square" lIns="0" tIns="0" rIns="0" bIns="0" rtlCol="0"/>
          <a:lstStyle/>
          <a:p>
            <a:endParaRPr dirty="0"/>
          </a:p>
        </p:txBody>
      </p:sp>
      <p:sp>
        <p:nvSpPr>
          <p:cNvPr id="29" name="object 28">
            <a:extLst>
              <a:ext uri="{FF2B5EF4-FFF2-40B4-BE49-F238E27FC236}">
                <a16:creationId xmlns:a16="http://schemas.microsoft.com/office/drawing/2014/main" id="{98874FFC-2094-33AD-C3AB-54F57CB7AD00}"/>
              </a:ext>
            </a:extLst>
          </p:cNvPr>
          <p:cNvSpPr txBox="1"/>
          <p:nvPr/>
        </p:nvSpPr>
        <p:spPr>
          <a:xfrm>
            <a:off x="2168150" y="4986273"/>
            <a:ext cx="106426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F</a:t>
            </a:r>
            <a:r>
              <a:rPr sz="1200" spc="5" dirty="0">
                <a:latin typeface="Arial"/>
                <a:cs typeface="Arial"/>
              </a:rPr>
              <a:t>r</a:t>
            </a:r>
            <a:r>
              <a:rPr sz="1200" spc="-5" dirty="0">
                <a:latin typeface="Arial"/>
                <a:cs typeface="Arial"/>
              </a:rPr>
              <a:t>equenc</a:t>
            </a:r>
            <a:r>
              <a:rPr sz="1200" dirty="0">
                <a:latin typeface="Arial"/>
                <a:cs typeface="Arial"/>
              </a:rPr>
              <a:t>y</a:t>
            </a:r>
            <a:r>
              <a:rPr sz="1200" dirty="0">
                <a:latin typeface="ＭＳ Ｐゴシック"/>
                <a:cs typeface="ＭＳ Ｐゴシック"/>
              </a:rPr>
              <a:t>（</a:t>
            </a:r>
            <a:r>
              <a:rPr sz="1200" spc="-10" dirty="0">
                <a:latin typeface="Arial"/>
                <a:cs typeface="Arial"/>
              </a:rPr>
              <a:t>H</a:t>
            </a:r>
            <a:r>
              <a:rPr sz="1200" dirty="0">
                <a:latin typeface="Arial"/>
                <a:cs typeface="Arial"/>
              </a:rPr>
              <a:t>z)</a:t>
            </a:r>
          </a:p>
        </p:txBody>
      </p:sp>
      <p:sp>
        <p:nvSpPr>
          <p:cNvPr id="30" name="object 29">
            <a:extLst>
              <a:ext uri="{FF2B5EF4-FFF2-40B4-BE49-F238E27FC236}">
                <a16:creationId xmlns:a16="http://schemas.microsoft.com/office/drawing/2014/main" id="{40267E77-ECB5-0848-6934-8F45A902AC4C}"/>
              </a:ext>
            </a:extLst>
          </p:cNvPr>
          <p:cNvSpPr txBox="1"/>
          <p:nvPr/>
        </p:nvSpPr>
        <p:spPr>
          <a:xfrm>
            <a:off x="440818" y="973276"/>
            <a:ext cx="8338564" cy="430887"/>
          </a:xfrm>
          <a:prstGeom prst="rect">
            <a:avLst/>
          </a:prstGeom>
        </p:spPr>
        <p:txBody>
          <a:bodyPr vert="horz" wrap="square" lIns="0" tIns="0" rIns="0" bIns="0" rtlCol="0">
            <a:spAutoFit/>
          </a:bodyPr>
          <a:lstStyle/>
          <a:p>
            <a:pPr marL="2783205" marR="5080" indent="-2771140">
              <a:lnSpc>
                <a:spcPct val="100000"/>
              </a:lnSpc>
            </a:pPr>
            <a:r>
              <a:rPr lang="en-US" sz="2800" b="1" spc="5" dirty="0">
                <a:latin typeface="Arial"/>
                <a:cs typeface="Arial"/>
              </a:rPr>
              <a:t>7.1.3</a:t>
            </a:r>
            <a:r>
              <a:rPr sz="2800" b="1" spc="5" dirty="0">
                <a:latin typeface="Arial"/>
                <a:cs typeface="Arial"/>
              </a:rPr>
              <a:t> </a:t>
            </a:r>
            <a:r>
              <a:rPr sz="2800" b="1" dirty="0">
                <a:latin typeface="Arial"/>
                <a:cs typeface="Arial"/>
              </a:rPr>
              <a:t>Interference </a:t>
            </a:r>
            <a:r>
              <a:rPr sz="2800" b="1" spc="5" dirty="0">
                <a:latin typeface="Arial"/>
                <a:cs typeface="Arial"/>
              </a:rPr>
              <a:t>Mitigation </a:t>
            </a:r>
            <a:r>
              <a:rPr sz="2800" b="1" spc="-5" dirty="0">
                <a:latin typeface="Arial"/>
                <a:cs typeface="Arial"/>
              </a:rPr>
              <a:t>among</a:t>
            </a:r>
            <a:r>
              <a:rPr sz="2800" b="1" spc="-155" dirty="0">
                <a:latin typeface="Arial"/>
                <a:cs typeface="Arial"/>
              </a:rPr>
              <a:t> </a:t>
            </a:r>
            <a:r>
              <a:rPr sz="2800" b="1" spc="-5" dirty="0">
                <a:latin typeface="Arial"/>
                <a:cs typeface="Arial"/>
              </a:rPr>
              <a:t>Other Radios</a:t>
            </a:r>
            <a:endParaRPr sz="2800" dirty="0">
              <a:latin typeface="Arial"/>
              <a:cs typeface="Arial"/>
            </a:endParaRPr>
          </a:p>
        </p:txBody>
      </p:sp>
      <p:sp>
        <p:nvSpPr>
          <p:cNvPr id="31" name="object 30">
            <a:extLst>
              <a:ext uri="{FF2B5EF4-FFF2-40B4-BE49-F238E27FC236}">
                <a16:creationId xmlns:a16="http://schemas.microsoft.com/office/drawing/2014/main" id="{7E95BD79-C4F1-36ED-BA5F-3D7D0EBFF229}"/>
              </a:ext>
            </a:extLst>
          </p:cNvPr>
          <p:cNvSpPr txBox="1"/>
          <p:nvPr/>
        </p:nvSpPr>
        <p:spPr>
          <a:xfrm>
            <a:off x="590608" y="5231399"/>
            <a:ext cx="7956492" cy="1000274"/>
          </a:xfrm>
          <a:prstGeom prst="rect">
            <a:avLst/>
          </a:prstGeom>
        </p:spPr>
        <p:txBody>
          <a:bodyPr vert="horz" wrap="square" lIns="0" tIns="0" rIns="0" bIns="0" rtlCol="0">
            <a:spAutoFit/>
          </a:bodyPr>
          <a:lstStyle/>
          <a:p>
            <a:pPr marL="535940" marR="151765">
              <a:lnSpc>
                <a:spcPct val="100000"/>
              </a:lnSpc>
            </a:pPr>
            <a:r>
              <a:rPr sz="1400" spc="-10" dirty="0">
                <a:latin typeface="Calibri"/>
                <a:cs typeface="Calibri"/>
              </a:rPr>
              <a:t>(b)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satisfying </a:t>
            </a:r>
            <a:r>
              <a:rPr sz="1400" spc="-10" dirty="0">
                <a:latin typeface="Calibri"/>
                <a:cs typeface="Calibri"/>
              </a:rPr>
              <a:t>spectrum </a:t>
            </a:r>
            <a:r>
              <a:rPr sz="1400" spc="-5" dirty="0">
                <a:latin typeface="Calibri"/>
                <a:cs typeface="Calibri"/>
              </a:rPr>
              <a:t>mask  </a:t>
            </a:r>
            <a:r>
              <a:rPr sz="1400" spc="-10" dirty="0">
                <a:latin typeface="Calibri"/>
                <a:cs typeface="Calibri"/>
              </a:rPr>
              <a:t>(left</a:t>
            </a:r>
            <a:r>
              <a:rPr sz="1400" spc="-55" dirty="0">
                <a:latin typeface="Calibri"/>
                <a:cs typeface="Calibri"/>
              </a:rPr>
              <a:t> </a:t>
            </a:r>
            <a:r>
              <a:rPr sz="1400" spc="-15" dirty="0">
                <a:latin typeface="Calibri"/>
                <a:cs typeface="Calibri"/>
              </a:rPr>
              <a:t>figure)</a:t>
            </a:r>
            <a:endParaRPr sz="1400" dirty="0">
              <a:latin typeface="Calibri"/>
              <a:cs typeface="Calibri"/>
            </a:endParaRPr>
          </a:p>
          <a:p>
            <a:pPr marL="12700" marR="5080">
              <a:lnSpc>
                <a:spcPct val="100000"/>
              </a:lnSpc>
              <a:spcBef>
                <a:spcPts val="600"/>
              </a:spcBef>
            </a:pPr>
            <a:r>
              <a:rPr sz="1600" spc="-5" dirty="0">
                <a:latin typeface="Times New Roman"/>
                <a:cs typeface="Times New Roman"/>
              </a:rPr>
              <a:t>Ref. R.Kohno, </a:t>
            </a:r>
            <a:r>
              <a:rPr sz="1600" dirty="0">
                <a:latin typeface="Times New Roman"/>
                <a:cs typeface="Times New Roman"/>
              </a:rPr>
              <a:t>H.Zhang, H.Nagasaka, </a:t>
            </a:r>
            <a:r>
              <a:rPr sz="1600" spc="-5" dirty="0">
                <a:latin typeface="Times New Roman"/>
                <a:cs typeface="Times New Roman"/>
              </a:rPr>
              <a:t>"Ultra </a:t>
            </a:r>
            <a:r>
              <a:rPr sz="1600" spc="-10" dirty="0">
                <a:latin typeface="Times New Roman"/>
                <a:cs typeface="Times New Roman"/>
              </a:rPr>
              <a:t>Wideband </a:t>
            </a:r>
            <a:r>
              <a:rPr sz="1600" dirty="0">
                <a:latin typeface="Times New Roman"/>
                <a:cs typeface="Times New Roman"/>
              </a:rPr>
              <a:t>impulse </a:t>
            </a:r>
            <a:r>
              <a:rPr sz="1600" spc="5" dirty="0">
                <a:latin typeface="Times New Roman"/>
                <a:cs typeface="Times New Roman"/>
              </a:rPr>
              <a:t>radio using </a:t>
            </a:r>
            <a:r>
              <a:rPr sz="1600" spc="-10" dirty="0">
                <a:latin typeface="Times New Roman"/>
                <a:cs typeface="Times New Roman"/>
              </a:rPr>
              <a:t>free-verse </a:t>
            </a:r>
            <a:r>
              <a:rPr sz="1600" dirty="0">
                <a:latin typeface="Times New Roman"/>
                <a:cs typeface="Times New Roman"/>
              </a:rPr>
              <a:t>pulse  </a:t>
            </a:r>
            <a:r>
              <a:rPr sz="1600" spc="-10" dirty="0">
                <a:latin typeface="Times New Roman"/>
                <a:cs typeface="Times New Roman"/>
              </a:rPr>
              <a:t>waveform </a:t>
            </a:r>
            <a:r>
              <a:rPr sz="1600" spc="5" dirty="0">
                <a:latin typeface="Times New Roman"/>
                <a:cs typeface="Times New Roman"/>
              </a:rPr>
              <a:t>shaping </a:t>
            </a:r>
            <a:r>
              <a:rPr sz="1600" dirty="0">
                <a:latin typeface="Times New Roman"/>
                <a:cs typeface="Times New Roman"/>
              </a:rPr>
              <a:t>, </a:t>
            </a:r>
            <a:r>
              <a:rPr sz="1600" b="1" spc="-5" dirty="0">
                <a:solidFill>
                  <a:srgbClr val="FF0000"/>
                </a:solidFill>
                <a:latin typeface="Times New Roman"/>
                <a:cs typeface="Times New Roman"/>
              </a:rPr>
              <a:t>Soft-Spectrum </a:t>
            </a:r>
            <a:r>
              <a:rPr sz="1600" b="1" spc="5" dirty="0">
                <a:solidFill>
                  <a:srgbClr val="FF0000"/>
                </a:solidFill>
                <a:latin typeface="Times New Roman"/>
                <a:cs typeface="Times New Roman"/>
              </a:rPr>
              <a:t>adaptation</a:t>
            </a:r>
            <a:r>
              <a:rPr sz="1600" spc="5" dirty="0">
                <a:latin typeface="Times New Roman"/>
                <a:cs typeface="Times New Roman"/>
              </a:rPr>
              <a:t>, and </a:t>
            </a:r>
            <a:r>
              <a:rPr sz="1600" spc="-5" dirty="0">
                <a:latin typeface="Times New Roman"/>
                <a:cs typeface="Times New Roman"/>
              </a:rPr>
              <a:t>local </a:t>
            </a:r>
            <a:r>
              <a:rPr sz="1600" spc="5" dirty="0">
                <a:latin typeface="Times New Roman"/>
                <a:cs typeface="Times New Roman"/>
              </a:rPr>
              <a:t>sine </a:t>
            </a:r>
            <a:r>
              <a:rPr sz="1600" dirty="0">
                <a:latin typeface="Times New Roman"/>
                <a:cs typeface="Times New Roman"/>
              </a:rPr>
              <a:t>template </a:t>
            </a:r>
            <a:r>
              <a:rPr sz="1600" spc="-5" dirty="0">
                <a:latin typeface="Times New Roman"/>
                <a:cs typeface="Times New Roman"/>
              </a:rPr>
              <a:t>receiving," </a:t>
            </a:r>
            <a:r>
              <a:rPr sz="1600" dirty="0">
                <a:latin typeface="Times New Roman"/>
                <a:cs typeface="Times New Roman"/>
              </a:rPr>
              <a:t>doc.:</a:t>
            </a:r>
            <a:r>
              <a:rPr sz="1600" spc="10" dirty="0">
                <a:latin typeface="Times New Roman"/>
                <a:cs typeface="Times New Roman"/>
              </a:rPr>
              <a:t> </a:t>
            </a:r>
            <a:r>
              <a:rPr sz="1600" spc="-15" dirty="0">
                <a:latin typeface="Times New Roman"/>
                <a:cs typeface="Times New Roman"/>
              </a:rPr>
              <a:t>IEEE</a:t>
            </a:r>
            <a:endParaRPr sz="1600" dirty="0">
              <a:latin typeface="Times New Roman"/>
              <a:cs typeface="Times New Roman"/>
            </a:endParaRPr>
          </a:p>
        </p:txBody>
      </p:sp>
    </p:spTree>
    <p:extLst>
      <p:ext uri="{BB962C8B-B14F-4D97-AF65-F5344CB8AC3E}">
        <p14:creationId xmlns:p14="http://schemas.microsoft.com/office/powerpoint/2010/main" val="1236632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B0A34E-1A87-4D59-0CC7-1FD87051C6A8}"/>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5B19DB17-9F5B-AEFC-37C6-E1917F1B27F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0102B17-4410-75AB-B454-50D43670AF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5" name="object 2">
            <a:extLst>
              <a:ext uri="{FF2B5EF4-FFF2-40B4-BE49-F238E27FC236}">
                <a16:creationId xmlns:a16="http://schemas.microsoft.com/office/drawing/2014/main" id="{26CE77FF-5C2C-D7DF-B0C5-A2801C7ECD5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 name="object 3">
            <a:extLst>
              <a:ext uri="{FF2B5EF4-FFF2-40B4-BE49-F238E27FC236}">
                <a16:creationId xmlns:a16="http://schemas.microsoft.com/office/drawing/2014/main" id="{B72C721A-BFA9-F8C4-7F3C-C9023621ADD0}"/>
              </a:ext>
            </a:extLst>
          </p:cNvPr>
          <p:cNvSpPr/>
          <p:nvPr/>
        </p:nvSpPr>
        <p:spPr>
          <a:xfrm>
            <a:off x="2129389" y="3452974"/>
            <a:ext cx="619760" cy="619125"/>
          </a:xfrm>
          <a:custGeom>
            <a:avLst/>
            <a:gdLst/>
            <a:ahLst/>
            <a:cxnLst/>
            <a:rect l="l" t="t" r="r" b="b"/>
            <a:pathLst>
              <a:path w="619760" h="619125">
                <a:moveTo>
                  <a:pt x="619492" y="310307"/>
                </a:moveTo>
                <a:lnTo>
                  <a:pt x="619492" y="341030"/>
                </a:lnTo>
                <a:lnTo>
                  <a:pt x="605657" y="402477"/>
                </a:lnTo>
                <a:lnTo>
                  <a:pt x="582599" y="457779"/>
                </a:lnTo>
                <a:lnTo>
                  <a:pt x="548780" y="506937"/>
                </a:lnTo>
                <a:lnTo>
                  <a:pt x="507276" y="549950"/>
                </a:lnTo>
                <a:lnTo>
                  <a:pt x="458086" y="582210"/>
                </a:lnTo>
                <a:lnTo>
                  <a:pt x="402746" y="606788"/>
                </a:lnTo>
                <a:lnTo>
                  <a:pt x="341258" y="619078"/>
                </a:lnTo>
                <a:lnTo>
                  <a:pt x="310514" y="619078"/>
                </a:lnTo>
                <a:lnTo>
                  <a:pt x="278233" y="619078"/>
                </a:lnTo>
                <a:lnTo>
                  <a:pt x="216745" y="606788"/>
                </a:lnTo>
                <a:lnTo>
                  <a:pt x="161406" y="582210"/>
                </a:lnTo>
                <a:lnTo>
                  <a:pt x="112215" y="549950"/>
                </a:lnTo>
                <a:lnTo>
                  <a:pt x="70711" y="506937"/>
                </a:lnTo>
                <a:lnTo>
                  <a:pt x="36892" y="457779"/>
                </a:lnTo>
                <a:lnTo>
                  <a:pt x="13834" y="402477"/>
                </a:lnTo>
                <a:lnTo>
                  <a:pt x="1537" y="341030"/>
                </a:lnTo>
                <a:lnTo>
                  <a:pt x="0" y="310307"/>
                </a:lnTo>
                <a:lnTo>
                  <a:pt x="1537" y="278047"/>
                </a:lnTo>
                <a:lnTo>
                  <a:pt x="13834" y="218136"/>
                </a:lnTo>
                <a:lnTo>
                  <a:pt x="36892" y="161298"/>
                </a:lnTo>
                <a:lnTo>
                  <a:pt x="70711" y="112140"/>
                </a:lnTo>
                <a:lnTo>
                  <a:pt x="112215" y="70664"/>
                </a:lnTo>
                <a:lnTo>
                  <a:pt x="161406" y="36868"/>
                </a:lnTo>
                <a:lnTo>
                  <a:pt x="216745" y="13825"/>
                </a:lnTo>
                <a:lnTo>
                  <a:pt x="278233" y="1536"/>
                </a:lnTo>
                <a:lnTo>
                  <a:pt x="310514" y="0"/>
                </a:lnTo>
                <a:lnTo>
                  <a:pt x="341258" y="1536"/>
                </a:lnTo>
                <a:lnTo>
                  <a:pt x="402746" y="13825"/>
                </a:lnTo>
                <a:lnTo>
                  <a:pt x="458086" y="36868"/>
                </a:lnTo>
                <a:lnTo>
                  <a:pt x="507276" y="70664"/>
                </a:lnTo>
                <a:lnTo>
                  <a:pt x="548780" y="112140"/>
                </a:lnTo>
                <a:lnTo>
                  <a:pt x="582599" y="161298"/>
                </a:lnTo>
                <a:lnTo>
                  <a:pt x="605657" y="218136"/>
                </a:lnTo>
                <a:lnTo>
                  <a:pt x="619492" y="278047"/>
                </a:lnTo>
                <a:lnTo>
                  <a:pt x="619492" y="310307"/>
                </a:lnTo>
                <a:close/>
              </a:path>
            </a:pathLst>
          </a:custGeom>
          <a:ln w="21513">
            <a:solidFill>
              <a:srgbClr val="000000"/>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DE3B4557-BD44-3817-CBAF-6FA05878A9C4}"/>
              </a:ext>
            </a:extLst>
          </p:cNvPr>
          <p:cNvSpPr/>
          <p:nvPr/>
        </p:nvSpPr>
        <p:spPr>
          <a:xfrm>
            <a:off x="2430681" y="4064372"/>
            <a:ext cx="10795" cy="1066165"/>
          </a:xfrm>
          <a:custGeom>
            <a:avLst/>
            <a:gdLst/>
            <a:ahLst/>
            <a:cxnLst/>
            <a:rect l="l" t="t" r="r" b="b"/>
            <a:pathLst>
              <a:path w="10794" h="1066164">
                <a:moveTo>
                  <a:pt x="10760" y="0"/>
                </a:moveTo>
                <a:lnTo>
                  <a:pt x="0" y="1066104"/>
                </a:lnTo>
              </a:path>
            </a:pathLst>
          </a:custGeom>
          <a:ln w="21520">
            <a:solidFill>
              <a:srgbClr val="000000"/>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7D29CAED-09A8-5199-0F6F-E5E71022DCE5}"/>
              </a:ext>
            </a:extLst>
          </p:cNvPr>
          <p:cNvSpPr/>
          <p:nvPr/>
        </p:nvSpPr>
        <p:spPr>
          <a:xfrm>
            <a:off x="2430681" y="5130477"/>
            <a:ext cx="403225" cy="695960"/>
          </a:xfrm>
          <a:custGeom>
            <a:avLst/>
            <a:gdLst/>
            <a:ahLst/>
            <a:cxnLst/>
            <a:rect l="l" t="t" r="r" b="b"/>
            <a:pathLst>
              <a:path w="403225" h="695960">
                <a:moveTo>
                  <a:pt x="0" y="0"/>
                </a:moveTo>
                <a:lnTo>
                  <a:pt x="402746" y="695886"/>
                </a:lnTo>
              </a:path>
            </a:pathLst>
          </a:custGeom>
          <a:ln w="21517">
            <a:solidFill>
              <a:srgbClr val="000000"/>
            </a:solidFill>
          </a:ln>
        </p:spPr>
        <p:txBody>
          <a:bodyPr wrap="square" lIns="0" tIns="0" rIns="0" bIns="0" rtlCol="0"/>
          <a:lstStyle/>
          <a:p>
            <a:endParaRPr dirty="0"/>
          </a:p>
        </p:txBody>
      </p:sp>
      <p:sp>
        <p:nvSpPr>
          <p:cNvPr id="9" name="object 6">
            <a:extLst>
              <a:ext uri="{FF2B5EF4-FFF2-40B4-BE49-F238E27FC236}">
                <a16:creationId xmlns:a16="http://schemas.microsoft.com/office/drawing/2014/main" id="{767BC861-9FA4-C743-7E8E-0A015EF63EE7}"/>
              </a:ext>
            </a:extLst>
          </p:cNvPr>
          <p:cNvSpPr/>
          <p:nvPr/>
        </p:nvSpPr>
        <p:spPr>
          <a:xfrm>
            <a:off x="2027934" y="5130477"/>
            <a:ext cx="403225" cy="695960"/>
          </a:xfrm>
          <a:custGeom>
            <a:avLst/>
            <a:gdLst/>
            <a:ahLst/>
            <a:cxnLst/>
            <a:rect l="l" t="t" r="r" b="b"/>
            <a:pathLst>
              <a:path w="403225" h="695960">
                <a:moveTo>
                  <a:pt x="402746" y="0"/>
                </a:moveTo>
                <a:lnTo>
                  <a:pt x="0" y="695886"/>
                </a:lnTo>
              </a:path>
            </a:pathLst>
          </a:custGeom>
          <a:ln w="21517">
            <a:solidFill>
              <a:srgbClr val="000000"/>
            </a:solidFill>
          </a:ln>
        </p:spPr>
        <p:txBody>
          <a:bodyPr wrap="square" lIns="0" tIns="0" rIns="0" bIns="0" rtlCol="0"/>
          <a:lstStyle/>
          <a:p>
            <a:endParaRPr dirty="0"/>
          </a:p>
        </p:txBody>
      </p:sp>
      <p:sp>
        <p:nvSpPr>
          <p:cNvPr id="10" name="object 7">
            <a:extLst>
              <a:ext uri="{FF2B5EF4-FFF2-40B4-BE49-F238E27FC236}">
                <a16:creationId xmlns:a16="http://schemas.microsoft.com/office/drawing/2014/main" id="{6FCA73E0-98EE-B329-BD2F-9374CBCF5512}"/>
              </a:ext>
            </a:extLst>
          </p:cNvPr>
          <p:cNvSpPr/>
          <p:nvPr/>
        </p:nvSpPr>
        <p:spPr>
          <a:xfrm>
            <a:off x="1774296" y="4313232"/>
            <a:ext cx="664210" cy="294005"/>
          </a:xfrm>
          <a:custGeom>
            <a:avLst/>
            <a:gdLst/>
            <a:ahLst/>
            <a:cxnLst/>
            <a:rect l="l" t="t" r="r" b="b"/>
            <a:pathLst>
              <a:path w="664210" h="294004">
                <a:moveTo>
                  <a:pt x="664071" y="0"/>
                </a:moveTo>
                <a:lnTo>
                  <a:pt x="0" y="293409"/>
                </a:lnTo>
              </a:path>
            </a:pathLst>
          </a:custGeom>
          <a:ln w="21508">
            <a:solidFill>
              <a:srgbClr val="000000"/>
            </a:solidFill>
          </a:ln>
        </p:spPr>
        <p:txBody>
          <a:bodyPr wrap="square" lIns="0" tIns="0" rIns="0" bIns="0" rtlCol="0"/>
          <a:lstStyle/>
          <a:p>
            <a:endParaRPr dirty="0"/>
          </a:p>
        </p:txBody>
      </p:sp>
      <p:sp>
        <p:nvSpPr>
          <p:cNvPr id="11" name="object 8">
            <a:extLst>
              <a:ext uri="{FF2B5EF4-FFF2-40B4-BE49-F238E27FC236}">
                <a16:creationId xmlns:a16="http://schemas.microsoft.com/office/drawing/2014/main" id="{D5DEBE74-6817-A703-3466-634C9C7CFC97}"/>
              </a:ext>
            </a:extLst>
          </p:cNvPr>
          <p:cNvSpPr/>
          <p:nvPr/>
        </p:nvSpPr>
        <p:spPr>
          <a:xfrm>
            <a:off x="2438367" y="4313232"/>
            <a:ext cx="664210" cy="294005"/>
          </a:xfrm>
          <a:custGeom>
            <a:avLst/>
            <a:gdLst/>
            <a:ahLst/>
            <a:cxnLst/>
            <a:rect l="l" t="t" r="r" b="b"/>
            <a:pathLst>
              <a:path w="664210" h="294004">
                <a:moveTo>
                  <a:pt x="0" y="0"/>
                </a:moveTo>
                <a:lnTo>
                  <a:pt x="664071" y="293409"/>
                </a:lnTo>
              </a:path>
            </a:pathLst>
          </a:custGeom>
          <a:ln w="21508">
            <a:solidFill>
              <a:srgbClr val="000000"/>
            </a:solidFill>
          </a:ln>
        </p:spPr>
        <p:txBody>
          <a:bodyPr wrap="square" lIns="0" tIns="0" rIns="0" bIns="0" rtlCol="0"/>
          <a:lstStyle/>
          <a:p>
            <a:endParaRPr dirty="0"/>
          </a:p>
        </p:txBody>
      </p:sp>
      <p:sp>
        <p:nvSpPr>
          <p:cNvPr id="12" name="object 9">
            <a:extLst>
              <a:ext uri="{FF2B5EF4-FFF2-40B4-BE49-F238E27FC236}">
                <a16:creationId xmlns:a16="http://schemas.microsoft.com/office/drawing/2014/main" id="{005A1F0D-4EEE-3D57-0BD6-5BAB190CC148}"/>
              </a:ext>
            </a:extLst>
          </p:cNvPr>
          <p:cNvSpPr/>
          <p:nvPr/>
        </p:nvSpPr>
        <p:spPr>
          <a:xfrm>
            <a:off x="5810988" y="3310111"/>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51470C59-F7D6-201D-4574-04757F9546BB}"/>
              </a:ext>
            </a:extLst>
          </p:cNvPr>
          <p:cNvSpPr/>
          <p:nvPr/>
        </p:nvSpPr>
        <p:spPr>
          <a:xfrm>
            <a:off x="5810988" y="3310111"/>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3C6B103B-A326-26FF-284D-D379F54026E9}"/>
              </a:ext>
            </a:extLst>
          </p:cNvPr>
          <p:cNvSpPr/>
          <p:nvPr/>
        </p:nvSpPr>
        <p:spPr>
          <a:xfrm>
            <a:off x="3148556" y="4511400"/>
            <a:ext cx="424815" cy="323215"/>
          </a:xfrm>
          <a:custGeom>
            <a:avLst/>
            <a:gdLst/>
            <a:ahLst/>
            <a:cxnLst/>
            <a:rect l="l" t="t" r="r" b="b"/>
            <a:pathLst>
              <a:path w="424814" h="323214">
                <a:moveTo>
                  <a:pt x="253638" y="322596"/>
                </a:moveTo>
                <a:lnTo>
                  <a:pt x="172166" y="322596"/>
                </a:lnTo>
                <a:lnTo>
                  <a:pt x="95306" y="298017"/>
                </a:lnTo>
                <a:lnTo>
                  <a:pt x="61488" y="276511"/>
                </a:lnTo>
                <a:lnTo>
                  <a:pt x="24595" y="238106"/>
                </a:lnTo>
                <a:lnTo>
                  <a:pt x="0" y="176661"/>
                </a:lnTo>
                <a:lnTo>
                  <a:pt x="0" y="145936"/>
                </a:lnTo>
                <a:lnTo>
                  <a:pt x="24595" y="86025"/>
                </a:lnTo>
                <a:lnTo>
                  <a:pt x="61488" y="46085"/>
                </a:lnTo>
                <a:lnTo>
                  <a:pt x="95306" y="24580"/>
                </a:lnTo>
                <a:lnTo>
                  <a:pt x="172166" y="0"/>
                </a:lnTo>
                <a:lnTo>
                  <a:pt x="253638" y="0"/>
                </a:lnTo>
                <a:lnTo>
                  <a:pt x="328961" y="24580"/>
                </a:lnTo>
                <a:lnTo>
                  <a:pt x="362779" y="46085"/>
                </a:lnTo>
                <a:lnTo>
                  <a:pt x="399672" y="86025"/>
                </a:lnTo>
                <a:lnTo>
                  <a:pt x="424267" y="145936"/>
                </a:lnTo>
                <a:lnTo>
                  <a:pt x="424267" y="176661"/>
                </a:lnTo>
                <a:lnTo>
                  <a:pt x="399672" y="238106"/>
                </a:lnTo>
                <a:lnTo>
                  <a:pt x="362779" y="276511"/>
                </a:lnTo>
                <a:lnTo>
                  <a:pt x="328961" y="298017"/>
                </a:lnTo>
                <a:lnTo>
                  <a:pt x="253638" y="322596"/>
                </a:lnTo>
                <a:close/>
              </a:path>
            </a:pathLst>
          </a:custGeom>
          <a:solidFill>
            <a:srgbClr val="CDCDCD"/>
          </a:solidFill>
        </p:spPr>
        <p:txBody>
          <a:bodyPr wrap="square" lIns="0" tIns="0" rIns="0" bIns="0" rtlCol="0"/>
          <a:lstStyle/>
          <a:p>
            <a:endParaRPr dirty="0"/>
          </a:p>
        </p:txBody>
      </p:sp>
      <p:sp>
        <p:nvSpPr>
          <p:cNvPr id="15" name="object 12">
            <a:extLst>
              <a:ext uri="{FF2B5EF4-FFF2-40B4-BE49-F238E27FC236}">
                <a16:creationId xmlns:a16="http://schemas.microsoft.com/office/drawing/2014/main" id="{D11B084E-8D9A-DCB9-7311-63F562EBCFDE}"/>
              </a:ext>
            </a:extLst>
          </p:cNvPr>
          <p:cNvSpPr/>
          <p:nvPr/>
        </p:nvSpPr>
        <p:spPr>
          <a:xfrm>
            <a:off x="3148556" y="4511401"/>
            <a:ext cx="424815" cy="323215"/>
          </a:xfrm>
          <a:custGeom>
            <a:avLst/>
            <a:gdLst/>
            <a:ahLst/>
            <a:cxnLst/>
            <a:rect l="l" t="t" r="r" b="b"/>
            <a:pathLst>
              <a:path w="424814" h="323214">
                <a:moveTo>
                  <a:pt x="362779" y="276511"/>
                </a:moveTo>
                <a:lnTo>
                  <a:pt x="328961" y="298017"/>
                </a:lnTo>
                <a:lnTo>
                  <a:pt x="253638" y="322596"/>
                </a:lnTo>
                <a:lnTo>
                  <a:pt x="172166" y="322596"/>
                </a:lnTo>
                <a:lnTo>
                  <a:pt x="95306" y="298017"/>
                </a:lnTo>
                <a:lnTo>
                  <a:pt x="61488" y="276511"/>
                </a:lnTo>
                <a:lnTo>
                  <a:pt x="24595" y="238106"/>
                </a:lnTo>
                <a:lnTo>
                  <a:pt x="0" y="176659"/>
                </a:lnTo>
                <a:lnTo>
                  <a:pt x="0" y="145936"/>
                </a:lnTo>
                <a:lnTo>
                  <a:pt x="24595" y="86025"/>
                </a:lnTo>
                <a:lnTo>
                  <a:pt x="61488" y="46085"/>
                </a:lnTo>
                <a:lnTo>
                  <a:pt x="95306" y="24578"/>
                </a:lnTo>
                <a:lnTo>
                  <a:pt x="172166" y="0"/>
                </a:lnTo>
                <a:lnTo>
                  <a:pt x="253638" y="0"/>
                </a:lnTo>
                <a:lnTo>
                  <a:pt x="328961" y="24578"/>
                </a:lnTo>
                <a:lnTo>
                  <a:pt x="362779" y="46085"/>
                </a:lnTo>
                <a:lnTo>
                  <a:pt x="399672" y="86025"/>
                </a:lnTo>
                <a:lnTo>
                  <a:pt x="424267" y="145936"/>
                </a:lnTo>
                <a:lnTo>
                  <a:pt x="424267" y="176659"/>
                </a:lnTo>
                <a:lnTo>
                  <a:pt x="416581" y="207383"/>
                </a:lnTo>
                <a:lnTo>
                  <a:pt x="399672" y="238106"/>
                </a:lnTo>
                <a:lnTo>
                  <a:pt x="376614" y="264221"/>
                </a:lnTo>
                <a:lnTo>
                  <a:pt x="362779" y="276511"/>
                </a:lnTo>
                <a:close/>
              </a:path>
            </a:pathLst>
          </a:custGeom>
          <a:ln w="39950">
            <a:solidFill>
              <a:srgbClr val="000000"/>
            </a:solidFill>
          </a:ln>
        </p:spPr>
        <p:txBody>
          <a:bodyPr wrap="square" lIns="0" tIns="0" rIns="0" bIns="0" rtlCol="0"/>
          <a:lstStyle/>
          <a:p>
            <a:endParaRPr dirty="0"/>
          </a:p>
        </p:txBody>
      </p:sp>
      <p:sp>
        <p:nvSpPr>
          <p:cNvPr id="16" name="object 13">
            <a:extLst>
              <a:ext uri="{FF2B5EF4-FFF2-40B4-BE49-F238E27FC236}">
                <a16:creationId xmlns:a16="http://schemas.microsoft.com/office/drawing/2014/main" id="{8CC37961-C046-396D-262C-EA941FA85805}"/>
              </a:ext>
            </a:extLst>
          </p:cNvPr>
          <p:cNvSpPr/>
          <p:nvPr/>
        </p:nvSpPr>
        <p:spPr>
          <a:xfrm>
            <a:off x="3351466" y="4509865"/>
            <a:ext cx="222885" cy="170815"/>
          </a:xfrm>
          <a:custGeom>
            <a:avLst/>
            <a:gdLst/>
            <a:ahLst/>
            <a:cxnLst/>
            <a:rect l="l" t="t" r="r" b="b"/>
            <a:pathLst>
              <a:path w="222885" h="170814">
                <a:moveTo>
                  <a:pt x="0" y="0"/>
                </a:moveTo>
                <a:lnTo>
                  <a:pt x="222894" y="170515"/>
                </a:lnTo>
              </a:path>
            </a:pathLst>
          </a:custGeom>
          <a:ln w="39950">
            <a:solidFill>
              <a:srgbClr val="000000"/>
            </a:solidFill>
          </a:ln>
        </p:spPr>
        <p:txBody>
          <a:bodyPr wrap="square" lIns="0" tIns="0" rIns="0" bIns="0" rtlCol="0"/>
          <a:lstStyle/>
          <a:p>
            <a:endParaRPr dirty="0"/>
          </a:p>
        </p:txBody>
      </p:sp>
      <p:sp>
        <p:nvSpPr>
          <p:cNvPr id="17" name="object 14">
            <a:extLst>
              <a:ext uri="{FF2B5EF4-FFF2-40B4-BE49-F238E27FC236}">
                <a16:creationId xmlns:a16="http://schemas.microsoft.com/office/drawing/2014/main" id="{3F04CC7C-F44F-4CDC-539D-388EA1679547}"/>
              </a:ext>
            </a:extLst>
          </p:cNvPr>
          <p:cNvSpPr/>
          <p:nvPr/>
        </p:nvSpPr>
        <p:spPr>
          <a:xfrm>
            <a:off x="3250011" y="4535980"/>
            <a:ext cx="289560" cy="222885"/>
          </a:xfrm>
          <a:custGeom>
            <a:avLst/>
            <a:gdLst/>
            <a:ahLst/>
            <a:cxnLst/>
            <a:rect l="l" t="t" r="r" b="b"/>
            <a:pathLst>
              <a:path w="289560" h="222885">
                <a:moveTo>
                  <a:pt x="0" y="0"/>
                </a:moveTo>
                <a:lnTo>
                  <a:pt x="288993" y="222745"/>
                </a:lnTo>
              </a:path>
            </a:pathLst>
          </a:custGeom>
          <a:ln w="39950">
            <a:solidFill>
              <a:srgbClr val="000000"/>
            </a:solidFill>
          </a:ln>
        </p:spPr>
        <p:txBody>
          <a:bodyPr wrap="square" lIns="0" tIns="0" rIns="0" bIns="0" rtlCol="0"/>
          <a:lstStyle/>
          <a:p>
            <a:endParaRPr dirty="0"/>
          </a:p>
        </p:txBody>
      </p:sp>
      <p:sp>
        <p:nvSpPr>
          <p:cNvPr id="18" name="object 15">
            <a:extLst>
              <a:ext uri="{FF2B5EF4-FFF2-40B4-BE49-F238E27FC236}">
                <a16:creationId xmlns:a16="http://schemas.microsoft.com/office/drawing/2014/main" id="{6189C638-71E8-1204-99DE-7A19A5DF8473}"/>
              </a:ext>
            </a:extLst>
          </p:cNvPr>
          <p:cNvSpPr/>
          <p:nvPr/>
        </p:nvSpPr>
        <p:spPr>
          <a:xfrm>
            <a:off x="3182374" y="4588210"/>
            <a:ext cx="289560" cy="221615"/>
          </a:xfrm>
          <a:custGeom>
            <a:avLst/>
            <a:gdLst/>
            <a:ahLst/>
            <a:cxnLst/>
            <a:rect l="l" t="t" r="r" b="b"/>
            <a:pathLst>
              <a:path w="289560" h="221614">
                <a:moveTo>
                  <a:pt x="0" y="0"/>
                </a:moveTo>
                <a:lnTo>
                  <a:pt x="288993" y="221208"/>
                </a:lnTo>
              </a:path>
            </a:pathLst>
          </a:custGeom>
          <a:ln w="39950">
            <a:solidFill>
              <a:srgbClr val="000000"/>
            </a:solidFill>
          </a:ln>
        </p:spPr>
        <p:txBody>
          <a:bodyPr wrap="square" lIns="0" tIns="0" rIns="0" bIns="0" rtlCol="0"/>
          <a:lstStyle/>
          <a:p>
            <a:endParaRPr dirty="0"/>
          </a:p>
        </p:txBody>
      </p:sp>
      <p:sp>
        <p:nvSpPr>
          <p:cNvPr id="19" name="object 16">
            <a:extLst>
              <a:ext uri="{FF2B5EF4-FFF2-40B4-BE49-F238E27FC236}">
                <a16:creationId xmlns:a16="http://schemas.microsoft.com/office/drawing/2014/main" id="{AF0247CB-1CB1-F74D-D375-3DC34AF0DC9B}"/>
              </a:ext>
            </a:extLst>
          </p:cNvPr>
          <p:cNvSpPr/>
          <p:nvPr/>
        </p:nvSpPr>
        <p:spPr>
          <a:xfrm>
            <a:off x="3148556" y="4666555"/>
            <a:ext cx="220345" cy="169545"/>
          </a:xfrm>
          <a:custGeom>
            <a:avLst/>
            <a:gdLst/>
            <a:ahLst/>
            <a:cxnLst/>
            <a:rect l="l" t="t" r="r" b="b"/>
            <a:pathLst>
              <a:path w="220345" h="169545">
                <a:moveTo>
                  <a:pt x="0" y="0"/>
                </a:moveTo>
                <a:lnTo>
                  <a:pt x="219819" y="168979"/>
                </a:lnTo>
              </a:path>
            </a:pathLst>
          </a:custGeom>
          <a:ln w="39950">
            <a:solidFill>
              <a:srgbClr val="000000"/>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FA7436BE-6B3F-CB85-7613-7F5EE0026868}"/>
              </a:ext>
            </a:extLst>
          </p:cNvPr>
          <p:cNvSpPr/>
          <p:nvPr/>
        </p:nvSpPr>
        <p:spPr>
          <a:xfrm>
            <a:off x="4676535" y="2360759"/>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21" name="object 18">
            <a:extLst>
              <a:ext uri="{FF2B5EF4-FFF2-40B4-BE49-F238E27FC236}">
                <a16:creationId xmlns:a16="http://schemas.microsoft.com/office/drawing/2014/main" id="{80DE5301-6CA6-1BC8-F800-45B8B8787C06}"/>
              </a:ext>
            </a:extLst>
          </p:cNvPr>
          <p:cNvSpPr/>
          <p:nvPr/>
        </p:nvSpPr>
        <p:spPr>
          <a:xfrm>
            <a:off x="4676535" y="2360759"/>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E67E16B5-261A-567F-3F4F-9720FE3EEFC1}"/>
              </a:ext>
            </a:extLst>
          </p:cNvPr>
          <p:cNvSpPr/>
          <p:nvPr/>
        </p:nvSpPr>
        <p:spPr>
          <a:xfrm>
            <a:off x="4965529" y="2356150"/>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2467FCEC-78F2-6441-0DAF-2B232AA7D50A}"/>
              </a:ext>
            </a:extLst>
          </p:cNvPr>
          <p:cNvSpPr/>
          <p:nvPr/>
        </p:nvSpPr>
        <p:spPr>
          <a:xfrm>
            <a:off x="4824106" y="2359223"/>
            <a:ext cx="267970" cy="267335"/>
          </a:xfrm>
          <a:custGeom>
            <a:avLst/>
            <a:gdLst/>
            <a:ahLst/>
            <a:cxnLst/>
            <a:rect l="l" t="t" r="r" b="b"/>
            <a:pathLst>
              <a:path w="267970" h="267335">
                <a:moveTo>
                  <a:pt x="0" y="0"/>
                </a:moveTo>
                <a:lnTo>
                  <a:pt x="267473" y="267294"/>
                </a:lnTo>
              </a:path>
            </a:pathLst>
          </a:custGeom>
          <a:ln w="43027">
            <a:solidFill>
              <a:srgbClr val="000000"/>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D8EF4E1E-BEEF-C79D-042F-FF8A094F7B54}"/>
              </a:ext>
            </a:extLst>
          </p:cNvPr>
          <p:cNvSpPr/>
          <p:nvPr/>
        </p:nvSpPr>
        <p:spPr>
          <a:xfrm>
            <a:off x="4691907" y="2362295"/>
            <a:ext cx="266065" cy="266065"/>
          </a:xfrm>
          <a:custGeom>
            <a:avLst/>
            <a:gdLst/>
            <a:ahLst/>
            <a:cxnLst/>
            <a:rect l="l" t="t" r="r" b="b"/>
            <a:pathLst>
              <a:path w="266064" h="266064">
                <a:moveTo>
                  <a:pt x="0" y="0"/>
                </a:moveTo>
                <a:lnTo>
                  <a:pt x="265935" y="265757"/>
                </a:lnTo>
              </a:path>
            </a:pathLst>
          </a:custGeom>
          <a:ln w="43027">
            <a:solidFill>
              <a:srgbClr val="000000"/>
            </a:solidFill>
          </a:ln>
        </p:spPr>
        <p:txBody>
          <a:bodyPr wrap="square" lIns="0" tIns="0" rIns="0" bIns="0" rtlCol="0"/>
          <a:lstStyle/>
          <a:p>
            <a:endParaRPr dirty="0"/>
          </a:p>
        </p:txBody>
      </p:sp>
      <p:sp>
        <p:nvSpPr>
          <p:cNvPr id="25" name="object 22">
            <a:extLst>
              <a:ext uri="{FF2B5EF4-FFF2-40B4-BE49-F238E27FC236}">
                <a16:creationId xmlns:a16="http://schemas.microsoft.com/office/drawing/2014/main" id="{3F21CFBE-E379-D935-6245-2AD7CF680313}"/>
              </a:ext>
            </a:extLst>
          </p:cNvPr>
          <p:cNvSpPr/>
          <p:nvPr/>
        </p:nvSpPr>
        <p:spPr>
          <a:xfrm>
            <a:off x="4671923" y="2485189"/>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F939F1BD-6864-2E3F-2D34-5CD5E81C7A01}"/>
              </a:ext>
            </a:extLst>
          </p:cNvPr>
          <p:cNvSpPr/>
          <p:nvPr/>
        </p:nvSpPr>
        <p:spPr>
          <a:xfrm>
            <a:off x="2050994" y="4833997"/>
            <a:ext cx="320040" cy="318135"/>
          </a:xfrm>
          <a:custGeom>
            <a:avLst/>
            <a:gdLst/>
            <a:ahLst/>
            <a:cxnLst/>
            <a:rect l="l" t="t" r="r" b="b"/>
            <a:pathLst>
              <a:path w="320039" h="318135">
                <a:moveTo>
                  <a:pt x="190613" y="317987"/>
                </a:moveTo>
                <a:lnTo>
                  <a:pt x="129124" y="317987"/>
                </a:lnTo>
                <a:lnTo>
                  <a:pt x="70711" y="294945"/>
                </a:lnTo>
                <a:lnTo>
                  <a:pt x="44578" y="273440"/>
                </a:lnTo>
                <a:lnTo>
                  <a:pt x="23058" y="247323"/>
                </a:lnTo>
                <a:lnTo>
                  <a:pt x="0" y="190485"/>
                </a:lnTo>
                <a:lnTo>
                  <a:pt x="0" y="129038"/>
                </a:lnTo>
                <a:lnTo>
                  <a:pt x="23058" y="70663"/>
                </a:lnTo>
                <a:lnTo>
                  <a:pt x="44578" y="46085"/>
                </a:lnTo>
                <a:lnTo>
                  <a:pt x="70711" y="24580"/>
                </a:lnTo>
                <a:lnTo>
                  <a:pt x="129124" y="0"/>
                </a:lnTo>
                <a:lnTo>
                  <a:pt x="190613" y="0"/>
                </a:lnTo>
                <a:lnTo>
                  <a:pt x="249026" y="24580"/>
                </a:lnTo>
                <a:lnTo>
                  <a:pt x="273621" y="46085"/>
                </a:lnTo>
                <a:lnTo>
                  <a:pt x="295142" y="70663"/>
                </a:lnTo>
                <a:lnTo>
                  <a:pt x="319737" y="129038"/>
                </a:lnTo>
                <a:lnTo>
                  <a:pt x="319737" y="190485"/>
                </a:lnTo>
                <a:lnTo>
                  <a:pt x="295142" y="247323"/>
                </a:lnTo>
                <a:lnTo>
                  <a:pt x="273621" y="273440"/>
                </a:lnTo>
                <a:lnTo>
                  <a:pt x="249026" y="294945"/>
                </a:lnTo>
                <a:lnTo>
                  <a:pt x="190613" y="317987"/>
                </a:lnTo>
                <a:close/>
              </a:path>
            </a:pathLst>
          </a:custGeom>
          <a:solidFill>
            <a:srgbClr val="CDCDCD"/>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C79C2089-804F-C8C8-4835-9FD0AC4794CC}"/>
              </a:ext>
            </a:extLst>
          </p:cNvPr>
          <p:cNvSpPr/>
          <p:nvPr/>
        </p:nvSpPr>
        <p:spPr>
          <a:xfrm>
            <a:off x="2050994" y="4833997"/>
            <a:ext cx="320040" cy="318135"/>
          </a:xfrm>
          <a:custGeom>
            <a:avLst/>
            <a:gdLst/>
            <a:ahLst/>
            <a:cxnLst/>
            <a:rect l="l" t="t" r="r" b="b"/>
            <a:pathLst>
              <a:path w="320039" h="318135">
                <a:moveTo>
                  <a:pt x="273621" y="273438"/>
                </a:moveTo>
                <a:lnTo>
                  <a:pt x="249026" y="294945"/>
                </a:lnTo>
                <a:lnTo>
                  <a:pt x="190613" y="317987"/>
                </a:lnTo>
                <a:lnTo>
                  <a:pt x="129124" y="317987"/>
                </a:lnTo>
                <a:lnTo>
                  <a:pt x="70711" y="294945"/>
                </a:lnTo>
                <a:lnTo>
                  <a:pt x="44578" y="273438"/>
                </a:lnTo>
                <a:lnTo>
                  <a:pt x="23058" y="247323"/>
                </a:lnTo>
                <a:lnTo>
                  <a:pt x="0" y="190485"/>
                </a:lnTo>
                <a:lnTo>
                  <a:pt x="0" y="129038"/>
                </a:lnTo>
                <a:lnTo>
                  <a:pt x="23058" y="70663"/>
                </a:lnTo>
                <a:lnTo>
                  <a:pt x="44578" y="46085"/>
                </a:lnTo>
                <a:lnTo>
                  <a:pt x="70711" y="24578"/>
                </a:lnTo>
                <a:lnTo>
                  <a:pt x="129124" y="0"/>
                </a:lnTo>
                <a:lnTo>
                  <a:pt x="190613" y="0"/>
                </a:lnTo>
                <a:lnTo>
                  <a:pt x="249026" y="24578"/>
                </a:lnTo>
                <a:lnTo>
                  <a:pt x="273621" y="46085"/>
                </a:lnTo>
                <a:lnTo>
                  <a:pt x="295142" y="70663"/>
                </a:lnTo>
                <a:lnTo>
                  <a:pt x="319737" y="129038"/>
                </a:lnTo>
                <a:lnTo>
                  <a:pt x="319737" y="190485"/>
                </a:lnTo>
                <a:lnTo>
                  <a:pt x="295142" y="247323"/>
                </a:lnTo>
                <a:lnTo>
                  <a:pt x="273621" y="273438"/>
                </a:lnTo>
                <a:close/>
              </a:path>
            </a:pathLst>
          </a:custGeom>
          <a:ln w="39953">
            <a:solidFill>
              <a:srgbClr val="000000"/>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BFDD65F5-3D3C-25BF-1311-D7D10502E273}"/>
              </a:ext>
            </a:extLst>
          </p:cNvPr>
          <p:cNvSpPr txBox="1"/>
          <p:nvPr/>
        </p:nvSpPr>
        <p:spPr>
          <a:xfrm>
            <a:off x="1903018" y="1699397"/>
            <a:ext cx="4684395" cy="2538730"/>
          </a:xfrm>
          <a:prstGeom prst="rect">
            <a:avLst/>
          </a:prstGeom>
        </p:spPr>
        <p:txBody>
          <a:bodyPr vert="horz" wrap="square" lIns="0" tIns="0" rIns="0" bIns="0" rtlCol="0">
            <a:spAutoFit/>
          </a:bodyPr>
          <a:lstStyle/>
          <a:p>
            <a:pPr marL="2367280" indent="-361315">
              <a:lnSpc>
                <a:spcPts val="2130"/>
              </a:lnSpc>
            </a:pPr>
            <a:r>
              <a:rPr sz="1800" spc="5" dirty="0">
                <a:latin typeface="Times New Roman"/>
                <a:cs typeface="Times New Roman"/>
              </a:rPr>
              <a:t>Cellular Base</a:t>
            </a:r>
            <a:r>
              <a:rPr sz="1800" spc="-85" dirty="0">
                <a:latin typeface="Times New Roman"/>
                <a:cs typeface="Times New Roman"/>
              </a:rPr>
              <a:t> </a:t>
            </a:r>
            <a:r>
              <a:rPr sz="1800" spc="5" dirty="0">
                <a:latin typeface="Times New Roman"/>
                <a:cs typeface="Times New Roman"/>
              </a:rPr>
              <a:t>Station</a:t>
            </a:r>
            <a:endParaRPr sz="1800" dirty="0">
              <a:latin typeface="Times New Roman"/>
              <a:cs typeface="Times New Roman"/>
            </a:endParaRPr>
          </a:p>
          <a:p>
            <a:pPr marL="2367280">
              <a:lnSpc>
                <a:spcPct val="100000"/>
              </a:lnSpc>
              <a:spcBef>
                <a:spcPts val="100"/>
              </a:spcBef>
            </a:pP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a:lnSpc>
                <a:spcPct val="100000"/>
              </a:lnSpc>
            </a:pPr>
            <a:endParaRPr sz="2000" dirty="0">
              <a:latin typeface="Times New Roman"/>
              <a:cs typeface="Times New Roman"/>
            </a:endParaRPr>
          </a:p>
          <a:p>
            <a:pPr marL="12700" marR="3043555" indent="287020">
              <a:lnSpc>
                <a:spcPct val="104700"/>
              </a:lnSpc>
              <a:spcBef>
                <a:spcPts val="1725"/>
              </a:spcBef>
            </a:pPr>
            <a:r>
              <a:rPr sz="1800" spc="5" dirty="0">
                <a:latin typeface="Times New Roman"/>
                <a:cs typeface="Times New Roman"/>
              </a:rPr>
              <a:t>BAN Node  (Secondary</a:t>
            </a:r>
            <a:r>
              <a:rPr sz="1800" spc="-75"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a:p>
            <a:pPr>
              <a:lnSpc>
                <a:spcPct val="100000"/>
              </a:lnSpc>
              <a:spcBef>
                <a:spcPts val="20"/>
              </a:spcBef>
            </a:pPr>
            <a:endParaRPr sz="2050" dirty="0">
              <a:latin typeface="Times New Roman"/>
              <a:cs typeface="Times New Roman"/>
            </a:endParaRPr>
          </a:p>
          <a:p>
            <a:pPr marL="3157855" marR="5080" indent="-117475">
              <a:lnSpc>
                <a:spcPct val="104700"/>
              </a:lnSpc>
              <a:spcBef>
                <a:spcPts val="5"/>
              </a:spcBef>
            </a:pPr>
            <a:r>
              <a:rPr sz="1800" spc="5" dirty="0">
                <a:latin typeface="Times New Roman"/>
                <a:cs typeface="Times New Roman"/>
              </a:rPr>
              <a:t>Cellular</a:t>
            </a:r>
            <a:r>
              <a:rPr sz="1800" spc="-90" dirty="0">
                <a:latin typeface="Times New Roman"/>
                <a:cs typeface="Times New Roman"/>
              </a:rPr>
              <a:t> </a:t>
            </a:r>
            <a:r>
              <a:rPr sz="1800" spc="-10" dirty="0">
                <a:latin typeface="Times New Roman"/>
                <a:cs typeface="Times New Roman"/>
              </a:rPr>
              <a:t>Terminal  </a:t>
            </a: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p:txBody>
      </p:sp>
      <p:sp>
        <p:nvSpPr>
          <p:cNvPr id="29" name="object 26">
            <a:extLst>
              <a:ext uri="{FF2B5EF4-FFF2-40B4-BE49-F238E27FC236}">
                <a16:creationId xmlns:a16="http://schemas.microsoft.com/office/drawing/2014/main" id="{1408E979-B666-BD71-E289-2EF0AD7EAEE7}"/>
              </a:ext>
            </a:extLst>
          </p:cNvPr>
          <p:cNvSpPr/>
          <p:nvPr/>
        </p:nvSpPr>
        <p:spPr>
          <a:xfrm>
            <a:off x="6656451" y="2233257"/>
            <a:ext cx="619760" cy="621030"/>
          </a:xfrm>
          <a:custGeom>
            <a:avLst/>
            <a:gdLst/>
            <a:ahLst/>
            <a:cxnLst/>
            <a:rect l="l" t="t" r="r" b="b"/>
            <a:pathLst>
              <a:path w="619759" h="621030">
                <a:moveTo>
                  <a:pt x="619492" y="310306"/>
                </a:moveTo>
                <a:lnTo>
                  <a:pt x="605657" y="402477"/>
                </a:lnTo>
                <a:lnTo>
                  <a:pt x="582599" y="457779"/>
                </a:lnTo>
                <a:lnTo>
                  <a:pt x="548780" y="508473"/>
                </a:lnTo>
                <a:lnTo>
                  <a:pt x="507276" y="549949"/>
                </a:lnTo>
                <a:lnTo>
                  <a:pt x="458086" y="583745"/>
                </a:lnTo>
                <a:lnTo>
                  <a:pt x="401209" y="606788"/>
                </a:lnTo>
                <a:lnTo>
                  <a:pt x="341258" y="619077"/>
                </a:lnTo>
                <a:lnTo>
                  <a:pt x="308977" y="620613"/>
                </a:lnTo>
                <a:lnTo>
                  <a:pt x="278233" y="619077"/>
                </a:lnTo>
                <a:lnTo>
                  <a:pt x="216745" y="606788"/>
                </a:lnTo>
                <a:lnTo>
                  <a:pt x="161406" y="583745"/>
                </a:lnTo>
                <a:lnTo>
                  <a:pt x="112215" y="549949"/>
                </a:lnTo>
                <a:lnTo>
                  <a:pt x="69174" y="508473"/>
                </a:lnTo>
                <a:lnTo>
                  <a:pt x="36892" y="457779"/>
                </a:lnTo>
                <a:lnTo>
                  <a:pt x="12297" y="402477"/>
                </a:lnTo>
                <a:lnTo>
                  <a:pt x="0" y="342566"/>
                </a:lnTo>
                <a:lnTo>
                  <a:pt x="0" y="310306"/>
                </a:lnTo>
                <a:lnTo>
                  <a:pt x="0" y="278047"/>
                </a:lnTo>
                <a:lnTo>
                  <a:pt x="12297" y="218136"/>
                </a:lnTo>
                <a:lnTo>
                  <a:pt x="36892" y="162834"/>
                </a:lnTo>
                <a:lnTo>
                  <a:pt x="69174" y="113676"/>
                </a:lnTo>
                <a:lnTo>
                  <a:pt x="112215" y="70663"/>
                </a:lnTo>
                <a:lnTo>
                  <a:pt x="161406" y="36868"/>
                </a:lnTo>
                <a:lnTo>
                  <a:pt x="216745" y="13825"/>
                </a:lnTo>
                <a:lnTo>
                  <a:pt x="278233" y="1536"/>
                </a:lnTo>
                <a:lnTo>
                  <a:pt x="308977" y="0"/>
                </a:lnTo>
                <a:lnTo>
                  <a:pt x="341258" y="1536"/>
                </a:lnTo>
                <a:lnTo>
                  <a:pt x="401209" y="13825"/>
                </a:lnTo>
                <a:lnTo>
                  <a:pt x="458086" y="36868"/>
                </a:lnTo>
                <a:lnTo>
                  <a:pt x="507276" y="70663"/>
                </a:lnTo>
                <a:lnTo>
                  <a:pt x="548780" y="113676"/>
                </a:lnTo>
                <a:lnTo>
                  <a:pt x="582599" y="162834"/>
                </a:lnTo>
                <a:lnTo>
                  <a:pt x="605657" y="218136"/>
                </a:lnTo>
                <a:lnTo>
                  <a:pt x="617955" y="278047"/>
                </a:lnTo>
                <a:lnTo>
                  <a:pt x="619492" y="310306"/>
                </a:lnTo>
                <a:close/>
              </a:path>
            </a:pathLst>
          </a:custGeom>
          <a:ln w="21513">
            <a:solidFill>
              <a:srgbClr val="000000"/>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439693F1-036F-BD24-A7FB-37147B01BE98}"/>
              </a:ext>
            </a:extLst>
          </p:cNvPr>
          <p:cNvSpPr/>
          <p:nvPr/>
        </p:nvSpPr>
        <p:spPr>
          <a:xfrm>
            <a:off x="6957743" y="2846190"/>
            <a:ext cx="10795" cy="1064895"/>
          </a:xfrm>
          <a:custGeom>
            <a:avLst/>
            <a:gdLst/>
            <a:ahLst/>
            <a:cxnLst/>
            <a:rect l="l" t="t" r="r" b="b"/>
            <a:pathLst>
              <a:path w="10795" h="1064895">
                <a:moveTo>
                  <a:pt x="10760" y="0"/>
                </a:moveTo>
                <a:lnTo>
                  <a:pt x="0" y="1064567"/>
                </a:lnTo>
              </a:path>
            </a:pathLst>
          </a:custGeom>
          <a:ln w="21520">
            <a:solidFill>
              <a:srgbClr val="000000"/>
            </a:solidFill>
          </a:ln>
        </p:spPr>
        <p:txBody>
          <a:bodyPr wrap="square" lIns="0" tIns="0" rIns="0" bIns="0" rtlCol="0"/>
          <a:lstStyle/>
          <a:p>
            <a:endParaRPr dirty="0"/>
          </a:p>
        </p:txBody>
      </p:sp>
      <p:sp>
        <p:nvSpPr>
          <p:cNvPr id="31" name="object 28">
            <a:extLst>
              <a:ext uri="{FF2B5EF4-FFF2-40B4-BE49-F238E27FC236}">
                <a16:creationId xmlns:a16="http://schemas.microsoft.com/office/drawing/2014/main" id="{D8EA0F44-7A88-467A-2DAC-7AA5BCFA3291}"/>
              </a:ext>
            </a:extLst>
          </p:cNvPr>
          <p:cNvSpPr/>
          <p:nvPr/>
        </p:nvSpPr>
        <p:spPr>
          <a:xfrm>
            <a:off x="6957743" y="3910758"/>
            <a:ext cx="403225" cy="697865"/>
          </a:xfrm>
          <a:custGeom>
            <a:avLst/>
            <a:gdLst/>
            <a:ahLst/>
            <a:cxnLst/>
            <a:rect l="l" t="t" r="r" b="b"/>
            <a:pathLst>
              <a:path w="403225" h="697864">
                <a:moveTo>
                  <a:pt x="0" y="0"/>
                </a:moveTo>
                <a:lnTo>
                  <a:pt x="402746" y="697422"/>
                </a:lnTo>
              </a:path>
            </a:pathLst>
          </a:custGeom>
          <a:ln w="21517">
            <a:solidFill>
              <a:srgbClr val="000000"/>
            </a:solidFill>
          </a:ln>
        </p:spPr>
        <p:txBody>
          <a:bodyPr wrap="square" lIns="0" tIns="0" rIns="0" bIns="0" rtlCol="0"/>
          <a:lstStyle/>
          <a:p>
            <a:endParaRPr dirty="0"/>
          </a:p>
        </p:txBody>
      </p:sp>
      <p:sp>
        <p:nvSpPr>
          <p:cNvPr id="32" name="object 29">
            <a:extLst>
              <a:ext uri="{FF2B5EF4-FFF2-40B4-BE49-F238E27FC236}">
                <a16:creationId xmlns:a16="http://schemas.microsoft.com/office/drawing/2014/main" id="{8257B46F-52C3-96DA-82AE-86BAD2D950B6}"/>
              </a:ext>
            </a:extLst>
          </p:cNvPr>
          <p:cNvSpPr/>
          <p:nvPr/>
        </p:nvSpPr>
        <p:spPr>
          <a:xfrm>
            <a:off x="6554996" y="3910758"/>
            <a:ext cx="403225" cy="697865"/>
          </a:xfrm>
          <a:custGeom>
            <a:avLst/>
            <a:gdLst/>
            <a:ahLst/>
            <a:cxnLst/>
            <a:rect l="l" t="t" r="r" b="b"/>
            <a:pathLst>
              <a:path w="403225" h="697864">
                <a:moveTo>
                  <a:pt x="402746" y="0"/>
                </a:moveTo>
                <a:lnTo>
                  <a:pt x="0" y="697422"/>
                </a:lnTo>
              </a:path>
            </a:pathLst>
          </a:custGeom>
          <a:ln w="21517">
            <a:solidFill>
              <a:srgbClr val="000000"/>
            </a:solidFill>
          </a:ln>
        </p:spPr>
        <p:txBody>
          <a:bodyPr wrap="square" lIns="0" tIns="0" rIns="0" bIns="0" rtlCol="0"/>
          <a:lstStyle/>
          <a:p>
            <a:endParaRPr dirty="0"/>
          </a:p>
        </p:txBody>
      </p:sp>
      <p:sp>
        <p:nvSpPr>
          <p:cNvPr id="33" name="object 30">
            <a:extLst>
              <a:ext uri="{FF2B5EF4-FFF2-40B4-BE49-F238E27FC236}">
                <a16:creationId xmlns:a16="http://schemas.microsoft.com/office/drawing/2014/main" id="{F6C41D80-195D-3CF4-8F62-79675F9DD981}"/>
              </a:ext>
            </a:extLst>
          </p:cNvPr>
          <p:cNvSpPr/>
          <p:nvPr/>
        </p:nvSpPr>
        <p:spPr>
          <a:xfrm>
            <a:off x="6301359" y="3095050"/>
            <a:ext cx="664210" cy="292100"/>
          </a:xfrm>
          <a:custGeom>
            <a:avLst/>
            <a:gdLst/>
            <a:ahLst/>
            <a:cxnLst/>
            <a:rect l="l" t="t" r="r" b="b"/>
            <a:pathLst>
              <a:path w="664209" h="292100">
                <a:moveTo>
                  <a:pt x="664071" y="0"/>
                </a:moveTo>
                <a:lnTo>
                  <a:pt x="0" y="291872"/>
                </a:lnTo>
              </a:path>
            </a:pathLst>
          </a:custGeom>
          <a:ln w="21508">
            <a:solidFill>
              <a:srgbClr val="000000"/>
            </a:solidFill>
          </a:ln>
        </p:spPr>
        <p:txBody>
          <a:bodyPr wrap="square" lIns="0" tIns="0" rIns="0" bIns="0" rtlCol="0"/>
          <a:lstStyle/>
          <a:p>
            <a:endParaRPr dirty="0"/>
          </a:p>
        </p:txBody>
      </p:sp>
      <p:sp>
        <p:nvSpPr>
          <p:cNvPr id="34" name="object 31">
            <a:extLst>
              <a:ext uri="{FF2B5EF4-FFF2-40B4-BE49-F238E27FC236}">
                <a16:creationId xmlns:a16="http://schemas.microsoft.com/office/drawing/2014/main" id="{52511C8A-761F-8EE3-D44E-084FC8ACDE97}"/>
              </a:ext>
            </a:extLst>
          </p:cNvPr>
          <p:cNvSpPr/>
          <p:nvPr/>
        </p:nvSpPr>
        <p:spPr>
          <a:xfrm>
            <a:off x="6965429" y="3095050"/>
            <a:ext cx="664210" cy="292100"/>
          </a:xfrm>
          <a:custGeom>
            <a:avLst/>
            <a:gdLst/>
            <a:ahLst/>
            <a:cxnLst/>
            <a:rect l="l" t="t" r="r" b="b"/>
            <a:pathLst>
              <a:path w="664209" h="292100">
                <a:moveTo>
                  <a:pt x="0" y="0"/>
                </a:moveTo>
                <a:lnTo>
                  <a:pt x="664071" y="291872"/>
                </a:lnTo>
              </a:path>
            </a:pathLst>
          </a:custGeom>
          <a:ln w="21508">
            <a:solidFill>
              <a:srgbClr val="000000"/>
            </a:solidFill>
          </a:ln>
        </p:spPr>
        <p:txBody>
          <a:bodyPr wrap="square" lIns="0" tIns="0" rIns="0" bIns="0" rtlCol="0"/>
          <a:lstStyle/>
          <a:p>
            <a:endParaRPr dirty="0"/>
          </a:p>
        </p:txBody>
      </p:sp>
      <p:sp>
        <p:nvSpPr>
          <p:cNvPr id="35" name="object 32">
            <a:extLst>
              <a:ext uri="{FF2B5EF4-FFF2-40B4-BE49-F238E27FC236}">
                <a16:creationId xmlns:a16="http://schemas.microsoft.com/office/drawing/2014/main" id="{7D0A3224-24E3-F196-F6AF-C0F34B74DFF8}"/>
              </a:ext>
            </a:extLst>
          </p:cNvPr>
          <p:cNvSpPr/>
          <p:nvPr/>
        </p:nvSpPr>
        <p:spPr>
          <a:xfrm>
            <a:off x="3560528" y="2694109"/>
            <a:ext cx="1197610" cy="1822450"/>
          </a:xfrm>
          <a:custGeom>
            <a:avLst/>
            <a:gdLst/>
            <a:ahLst/>
            <a:cxnLst/>
            <a:rect l="l" t="t" r="r" b="b"/>
            <a:pathLst>
              <a:path w="1197610" h="1822450">
                <a:moveTo>
                  <a:pt x="1197480" y="0"/>
                </a:moveTo>
                <a:lnTo>
                  <a:pt x="0" y="1821901"/>
                </a:lnTo>
              </a:path>
            </a:pathLst>
          </a:custGeom>
          <a:ln w="12295">
            <a:solidFill>
              <a:srgbClr val="000000"/>
            </a:solidFill>
          </a:ln>
        </p:spPr>
        <p:txBody>
          <a:bodyPr wrap="square" lIns="0" tIns="0" rIns="0" bIns="0" rtlCol="0"/>
          <a:lstStyle/>
          <a:p>
            <a:endParaRPr dirty="0"/>
          </a:p>
        </p:txBody>
      </p:sp>
      <p:sp>
        <p:nvSpPr>
          <p:cNvPr id="36" name="object 33">
            <a:extLst>
              <a:ext uri="{FF2B5EF4-FFF2-40B4-BE49-F238E27FC236}">
                <a16:creationId xmlns:a16="http://schemas.microsoft.com/office/drawing/2014/main" id="{A552CD3E-0DFF-D302-6EF7-B471F8105C1B}"/>
              </a:ext>
            </a:extLst>
          </p:cNvPr>
          <p:cNvSpPr/>
          <p:nvPr/>
        </p:nvSpPr>
        <p:spPr>
          <a:xfrm>
            <a:off x="4694983" y="2683355"/>
            <a:ext cx="71120" cy="89535"/>
          </a:xfrm>
          <a:custGeom>
            <a:avLst/>
            <a:gdLst/>
            <a:ahLst/>
            <a:cxnLst/>
            <a:rect l="l" t="t" r="r" b="b"/>
            <a:pathLst>
              <a:path w="71120" h="89535">
                <a:moveTo>
                  <a:pt x="0" y="61448"/>
                </a:moveTo>
                <a:lnTo>
                  <a:pt x="70709" y="0"/>
                </a:lnTo>
                <a:lnTo>
                  <a:pt x="54013" y="53766"/>
                </a:lnTo>
                <a:lnTo>
                  <a:pt x="35354" y="53766"/>
                </a:lnTo>
                <a:lnTo>
                  <a:pt x="0" y="61448"/>
                </a:lnTo>
                <a:close/>
              </a:path>
              <a:path w="71120" h="89535">
                <a:moveTo>
                  <a:pt x="43041" y="89098"/>
                </a:moveTo>
                <a:lnTo>
                  <a:pt x="35354" y="53766"/>
                </a:lnTo>
                <a:lnTo>
                  <a:pt x="54013" y="53766"/>
                </a:lnTo>
                <a:lnTo>
                  <a:pt x="43041" y="89098"/>
                </a:lnTo>
                <a:close/>
              </a:path>
            </a:pathLst>
          </a:custGeom>
          <a:solidFill>
            <a:srgbClr val="000000"/>
          </a:solidFill>
        </p:spPr>
        <p:txBody>
          <a:bodyPr wrap="square" lIns="0" tIns="0" rIns="0" bIns="0" rtlCol="0"/>
          <a:lstStyle/>
          <a:p>
            <a:endParaRPr dirty="0"/>
          </a:p>
        </p:txBody>
      </p:sp>
      <p:sp>
        <p:nvSpPr>
          <p:cNvPr id="37" name="object 34">
            <a:extLst>
              <a:ext uri="{FF2B5EF4-FFF2-40B4-BE49-F238E27FC236}">
                <a16:creationId xmlns:a16="http://schemas.microsoft.com/office/drawing/2014/main" id="{0D73A2C8-E689-6E59-F7E3-04F0FBBB3CAE}"/>
              </a:ext>
            </a:extLst>
          </p:cNvPr>
          <p:cNvSpPr/>
          <p:nvPr/>
        </p:nvSpPr>
        <p:spPr>
          <a:xfrm>
            <a:off x="4694983" y="2683355"/>
            <a:ext cx="71120" cy="89535"/>
          </a:xfrm>
          <a:custGeom>
            <a:avLst/>
            <a:gdLst/>
            <a:ahLst/>
            <a:cxnLst/>
            <a:rect l="l" t="t" r="r" b="b"/>
            <a:pathLst>
              <a:path w="71120" h="89535">
                <a:moveTo>
                  <a:pt x="35355" y="53766"/>
                </a:moveTo>
                <a:lnTo>
                  <a:pt x="43041" y="89098"/>
                </a:lnTo>
                <a:lnTo>
                  <a:pt x="70711" y="0"/>
                </a:lnTo>
                <a:lnTo>
                  <a:pt x="0" y="61446"/>
                </a:lnTo>
                <a:lnTo>
                  <a:pt x="35355" y="53766"/>
                </a:lnTo>
                <a:close/>
              </a:path>
            </a:pathLst>
          </a:custGeom>
          <a:ln w="6147">
            <a:solidFill>
              <a:srgbClr val="000000"/>
            </a:solidFill>
          </a:ln>
        </p:spPr>
        <p:txBody>
          <a:bodyPr wrap="square" lIns="0" tIns="0" rIns="0" bIns="0" rtlCol="0"/>
          <a:lstStyle/>
          <a:p>
            <a:endParaRPr dirty="0"/>
          </a:p>
        </p:txBody>
      </p:sp>
      <p:sp>
        <p:nvSpPr>
          <p:cNvPr id="38" name="object 35">
            <a:extLst>
              <a:ext uri="{FF2B5EF4-FFF2-40B4-BE49-F238E27FC236}">
                <a16:creationId xmlns:a16="http://schemas.microsoft.com/office/drawing/2014/main" id="{B05FC9B6-C5B2-A92A-9A92-32DCE3D3F485}"/>
              </a:ext>
            </a:extLst>
          </p:cNvPr>
          <p:cNvSpPr/>
          <p:nvPr/>
        </p:nvSpPr>
        <p:spPr>
          <a:xfrm>
            <a:off x="3554379" y="4437665"/>
            <a:ext cx="69215" cy="89535"/>
          </a:xfrm>
          <a:custGeom>
            <a:avLst/>
            <a:gdLst/>
            <a:ahLst/>
            <a:cxnLst/>
            <a:rect l="l" t="t" r="r" b="b"/>
            <a:pathLst>
              <a:path w="69214" h="89535">
                <a:moveTo>
                  <a:pt x="0" y="89098"/>
                </a:moveTo>
                <a:lnTo>
                  <a:pt x="27669" y="0"/>
                </a:lnTo>
                <a:lnTo>
                  <a:pt x="33818" y="36868"/>
                </a:lnTo>
                <a:lnTo>
                  <a:pt x="60305" y="36868"/>
                </a:lnTo>
                <a:lnTo>
                  <a:pt x="0" y="89098"/>
                </a:lnTo>
                <a:close/>
              </a:path>
              <a:path w="69214" h="89535">
                <a:moveTo>
                  <a:pt x="60305" y="36868"/>
                </a:moveTo>
                <a:lnTo>
                  <a:pt x="33818" y="36868"/>
                </a:lnTo>
                <a:lnTo>
                  <a:pt x="69174" y="29187"/>
                </a:lnTo>
                <a:lnTo>
                  <a:pt x="60305" y="36868"/>
                </a:lnTo>
                <a:close/>
              </a:path>
            </a:pathLst>
          </a:custGeom>
          <a:solidFill>
            <a:srgbClr val="000000"/>
          </a:solidFill>
        </p:spPr>
        <p:txBody>
          <a:bodyPr wrap="square" lIns="0" tIns="0" rIns="0" bIns="0" rtlCol="0"/>
          <a:lstStyle/>
          <a:p>
            <a:endParaRPr dirty="0"/>
          </a:p>
        </p:txBody>
      </p:sp>
      <p:sp>
        <p:nvSpPr>
          <p:cNvPr id="39" name="object 36">
            <a:extLst>
              <a:ext uri="{FF2B5EF4-FFF2-40B4-BE49-F238E27FC236}">
                <a16:creationId xmlns:a16="http://schemas.microsoft.com/office/drawing/2014/main" id="{554F5240-0812-7652-A8E6-2CE438664E4F}"/>
              </a:ext>
            </a:extLst>
          </p:cNvPr>
          <p:cNvSpPr/>
          <p:nvPr/>
        </p:nvSpPr>
        <p:spPr>
          <a:xfrm>
            <a:off x="3554379" y="4437665"/>
            <a:ext cx="69215" cy="89535"/>
          </a:xfrm>
          <a:custGeom>
            <a:avLst/>
            <a:gdLst/>
            <a:ahLst/>
            <a:cxnLst/>
            <a:rect l="l" t="t" r="r" b="b"/>
            <a:pathLst>
              <a:path w="69214" h="89535">
                <a:moveTo>
                  <a:pt x="33818" y="36868"/>
                </a:moveTo>
                <a:lnTo>
                  <a:pt x="27669" y="0"/>
                </a:lnTo>
                <a:lnTo>
                  <a:pt x="0" y="89098"/>
                </a:lnTo>
                <a:lnTo>
                  <a:pt x="69174" y="29187"/>
                </a:lnTo>
                <a:lnTo>
                  <a:pt x="33818" y="36868"/>
                </a:lnTo>
                <a:close/>
              </a:path>
            </a:pathLst>
          </a:custGeom>
          <a:ln w="6147">
            <a:solidFill>
              <a:srgbClr val="000000"/>
            </a:solidFill>
          </a:ln>
        </p:spPr>
        <p:txBody>
          <a:bodyPr wrap="square" lIns="0" tIns="0" rIns="0" bIns="0" rtlCol="0"/>
          <a:lstStyle/>
          <a:p>
            <a:endParaRPr dirty="0"/>
          </a:p>
        </p:txBody>
      </p:sp>
      <p:sp>
        <p:nvSpPr>
          <p:cNvPr id="40" name="object 37">
            <a:extLst>
              <a:ext uri="{FF2B5EF4-FFF2-40B4-BE49-F238E27FC236}">
                <a16:creationId xmlns:a16="http://schemas.microsoft.com/office/drawing/2014/main" id="{1C7F36EC-65DD-EBED-8405-641057C6BDF3}"/>
              </a:ext>
            </a:extLst>
          </p:cNvPr>
          <p:cNvSpPr/>
          <p:nvPr/>
        </p:nvSpPr>
        <p:spPr>
          <a:xfrm>
            <a:off x="5083895" y="2686428"/>
            <a:ext cx="661035" cy="554990"/>
          </a:xfrm>
          <a:custGeom>
            <a:avLst/>
            <a:gdLst/>
            <a:ahLst/>
            <a:cxnLst/>
            <a:rect l="l" t="t" r="r" b="b"/>
            <a:pathLst>
              <a:path w="661035" h="554989">
                <a:moveTo>
                  <a:pt x="0" y="0"/>
                </a:moveTo>
                <a:lnTo>
                  <a:pt x="660996" y="554558"/>
                </a:lnTo>
              </a:path>
            </a:pathLst>
          </a:custGeom>
          <a:ln w="12292">
            <a:solidFill>
              <a:srgbClr val="000000"/>
            </a:solidFill>
          </a:ln>
        </p:spPr>
        <p:txBody>
          <a:bodyPr wrap="square" lIns="0" tIns="0" rIns="0" bIns="0" rtlCol="0"/>
          <a:lstStyle/>
          <a:p>
            <a:endParaRPr dirty="0"/>
          </a:p>
        </p:txBody>
      </p:sp>
      <p:sp>
        <p:nvSpPr>
          <p:cNvPr id="41" name="object 38">
            <a:extLst>
              <a:ext uri="{FF2B5EF4-FFF2-40B4-BE49-F238E27FC236}">
                <a16:creationId xmlns:a16="http://schemas.microsoft.com/office/drawing/2014/main" id="{93F0E647-737A-F7A0-F730-25248E4A49E5}"/>
              </a:ext>
            </a:extLst>
          </p:cNvPr>
          <p:cNvSpPr/>
          <p:nvPr/>
        </p:nvSpPr>
        <p:spPr>
          <a:xfrm>
            <a:off x="5074672" y="2678746"/>
            <a:ext cx="85090" cy="76835"/>
          </a:xfrm>
          <a:custGeom>
            <a:avLst/>
            <a:gdLst/>
            <a:ahLst/>
            <a:cxnLst/>
            <a:rect l="l" t="t" r="r" b="b"/>
            <a:pathLst>
              <a:path w="85089" h="76835">
                <a:moveTo>
                  <a:pt x="52264" y="76808"/>
                </a:moveTo>
                <a:lnTo>
                  <a:pt x="0" y="0"/>
                </a:lnTo>
                <a:lnTo>
                  <a:pt x="84547" y="38404"/>
                </a:lnTo>
                <a:lnTo>
                  <a:pt x="49190" y="41478"/>
                </a:lnTo>
                <a:lnTo>
                  <a:pt x="52264" y="76808"/>
                </a:lnTo>
                <a:close/>
              </a:path>
            </a:pathLst>
          </a:custGeom>
          <a:solidFill>
            <a:srgbClr val="000000"/>
          </a:solidFill>
        </p:spPr>
        <p:txBody>
          <a:bodyPr wrap="square" lIns="0" tIns="0" rIns="0" bIns="0" rtlCol="0"/>
          <a:lstStyle/>
          <a:p>
            <a:endParaRPr dirty="0"/>
          </a:p>
        </p:txBody>
      </p:sp>
      <p:sp>
        <p:nvSpPr>
          <p:cNvPr id="42" name="object 39">
            <a:extLst>
              <a:ext uri="{FF2B5EF4-FFF2-40B4-BE49-F238E27FC236}">
                <a16:creationId xmlns:a16="http://schemas.microsoft.com/office/drawing/2014/main" id="{7296F957-79D2-7998-932B-8DB50A48DA0C}"/>
              </a:ext>
            </a:extLst>
          </p:cNvPr>
          <p:cNvSpPr/>
          <p:nvPr/>
        </p:nvSpPr>
        <p:spPr>
          <a:xfrm>
            <a:off x="5074672" y="2678747"/>
            <a:ext cx="85090" cy="76835"/>
          </a:xfrm>
          <a:custGeom>
            <a:avLst/>
            <a:gdLst/>
            <a:ahLst/>
            <a:cxnLst/>
            <a:rect l="l" t="t" r="r" b="b"/>
            <a:pathLst>
              <a:path w="85089" h="76835">
                <a:moveTo>
                  <a:pt x="49190" y="41476"/>
                </a:moveTo>
                <a:lnTo>
                  <a:pt x="84546" y="38404"/>
                </a:lnTo>
                <a:lnTo>
                  <a:pt x="0" y="0"/>
                </a:lnTo>
                <a:lnTo>
                  <a:pt x="52264" y="76808"/>
                </a:lnTo>
                <a:lnTo>
                  <a:pt x="49190" y="41476"/>
                </a:lnTo>
                <a:close/>
              </a:path>
            </a:pathLst>
          </a:custGeom>
          <a:ln w="6146">
            <a:solidFill>
              <a:srgbClr val="000000"/>
            </a:solidFill>
          </a:ln>
        </p:spPr>
        <p:txBody>
          <a:bodyPr wrap="square" lIns="0" tIns="0" rIns="0" bIns="0" rtlCol="0"/>
          <a:lstStyle/>
          <a:p>
            <a:endParaRPr dirty="0"/>
          </a:p>
        </p:txBody>
      </p:sp>
      <p:sp>
        <p:nvSpPr>
          <p:cNvPr id="43" name="object 40">
            <a:extLst>
              <a:ext uri="{FF2B5EF4-FFF2-40B4-BE49-F238E27FC236}">
                <a16:creationId xmlns:a16="http://schemas.microsoft.com/office/drawing/2014/main" id="{EE7DB87C-D674-44CC-541C-7FEC5519AB50}"/>
              </a:ext>
            </a:extLst>
          </p:cNvPr>
          <p:cNvSpPr/>
          <p:nvPr/>
        </p:nvSpPr>
        <p:spPr>
          <a:xfrm>
            <a:off x="5669569" y="3171859"/>
            <a:ext cx="85090" cy="78740"/>
          </a:xfrm>
          <a:custGeom>
            <a:avLst/>
            <a:gdLst/>
            <a:ahLst/>
            <a:cxnLst/>
            <a:rect l="l" t="t" r="r" b="b"/>
            <a:pathLst>
              <a:path w="85089" h="78739">
                <a:moveTo>
                  <a:pt x="84546" y="78344"/>
                </a:moveTo>
                <a:lnTo>
                  <a:pt x="0" y="39940"/>
                </a:lnTo>
                <a:lnTo>
                  <a:pt x="35354" y="36866"/>
                </a:lnTo>
                <a:lnTo>
                  <a:pt x="32281" y="0"/>
                </a:lnTo>
                <a:lnTo>
                  <a:pt x="84546" y="78344"/>
                </a:lnTo>
                <a:close/>
              </a:path>
            </a:pathLst>
          </a:custGeom>
          <a:solidFill>
            <a:srgbClr val="000000"/>
          </a:solidFill>
        </p:spPr>
        <p:txBody>
          <a:bodyPr wrap="square" lIns="0" tIns="0" rIns="0" bIns="0" rtlCol="0"/>
          <a:lstStyle/>
          <a:p>
            <a:endParaRPr dirty="0"/>
          </a:p>
        </p:txBody>
      </p:sp>
      <p:sp>
        <p:nvSpPr>
          <p:cNvPr id="44" name="object 41">
            <a:extLst>
              <a:ext uri="{FF2B5EF4-FFF2-40B4-BE49-F238E27FC236}">
                <a16:creationId xmlns:a16="http://schemas.microsoft.com/office/drawing/2014/main" id="{0C98D8BD-00DF-B190-A1B4-8E415E596536}"/>
              </a:ext>
            </a:extLst>
          </p:cNvPr>
          <p:cNvSpPr/>
          <p:nvPr/>
        </p:nvSpPr>
        <p:spPr>
          <a:xfrm>
            <a:off x="5669569" y="3171858"/>
            <a:ext cx="85090" cy="78740"/>
          </a:xfrm>
          <a:custGeom>
            <a:avLst/>
            <a:gdLst/>
            <a:ahLst/>
            <a:cxnLst/>
            <a:rect l="l" t="t" r="r" b="b"/>
            <a:pathLst>
              <a:path w="85089" h="78739">
                <a:moveTo>
                  <a:pt x="35355" y="36868"/>
                </a:moveTo>
                <a:lnTo>
                  <a:pt x="0" y="39940"/>
                </a:lnTo>
                <a:lnTo>
                  <a:pt x="84546" y="78344"/>
                </a:lnTo>
                <a:lnTo>
                  <a:pt x="32281" y="0"/>
                </a:lnTo>
                <a:lnTo>
                  <a:pt x="35355" y="36868"/>
                </a:lnTo>
                <a:close/>
              </a:path>
            </a:pathLst>
          </a:custGeom>
          <a:ln w="6146">
            <a:solidFill>
              <a:srgbClr val="000000"/>
            </a:solidFill>
          </a:ln>
        </p:spPr>
        <p:txBody>
          <a:bodyPr wrap="square" lIns="0" tIns="0" rIns="0" bIns="0" rtlCol="0"/>
          <a:lstStyle/>
          <a:p>
            <a:endParaRPr dirty="0"/>
          </a:p>
        </p:txBody>
      </p:sp>
      <p:sp>
        <p:nvSpPr>
          <p:cNvPr id="45" name="object 42">
            <a:extLst>
              <a:ext uri="{FF2B5EF4-FFF2-40B4-BE49-F238E27FC236}">
                <a16:creationId xmlns:a16="http://schemas.microsoft.com/office/drawing/2014/main" id="{C9B88871-5274-FB69-FDEA-99B9F3539B7B}"/>
              </a:ext>
            </a:extLst>
          </p:cNvPr>
          <p:cNvSpPr/>
          <p:nvPr/>
        </p:nvSpPr>
        <p:spPr>
          <a:xfrm>
            <a:off x="3031731" y="3849311"/>
            <a:ext cx="204470" cy="625475"/>
          </a:xfrm>
          <a:custGeom>
            <a:avLst/>
            <a:gdLst/>
            <a:ahLst/>
            <a:cxnLst/>
            <a:rect l="l" t="t" r="r" b="b"/>
            <a:pathLst>
              <a:path w="204469" h="625475">
                <a:moveTo>
                  <a:pt x="204447" y="625222"/>
                </a:moveTo>
                <a:lnTo>
                  <a:pt x="0" y="0"/>
                </a:lnTo>
              </a:path>
            </a:pathLst>
          </a:custGeom>
          <a:ln w="12296">
            <a:solidFill>
              <a:srgbClr val="000000"/>
            </a:solidFill>
          </a:ln>
        </p:spPr>
        <p:txBody>
          <a:bodyPr wrap="square" lIns="0" tIns="0" rIns="0" bIns="0" rtlCol="0"/>
          <a:lstStyle/>
          <a:p>
            <a:endParaRPr dirty="0"/>
          </a:p>
        </p:txBody>
      </p:sp>
      <p:sp>
        <p:nvSpPr>
          <p:cNvPr id="46" name="object 43">
            <a:extLst>
              <a:ext uri="{FF2B5EF4-FFF2-40B4-BE49-F238E27FC236}">
                <a16:creationId xmlns:a16="http://schemas.microsoft.com/office/drawing/2014/main" id="{A70DCD14-2402-C740-EB9A-9C286E532FF7}"/>
              </a:ext>
            </a:extLst>
          </p:cNvPr>
          <p:cNvSpPr/>
          <p:nvPr/>
        </p:nvSpPr>
        <p:spPr>
          <a:xfrm>
            <a:off x="3186990" y="4393116"/>
            <a:ext cx="52705" cy="92710"/>
          </a:xfrm>
          <a:custGeom>
            <a:avLst/>
            <a:gdLst/>
            <a:ahLst/>
            <a:cxnLst/>
            <a:rect l="l" t="t" r="r" b="b"/>
            <a:pathLst>
              <a:path w="52705" h="92710">
                <a:moveTo>
                  <a:pt x="50265" y="32258"/>
                </a:moveTo>
                <a:lnTo>
                  <a:pt x="32281" y="32258"/>
                </a:lnTo>
                <a:lnTo>
                  <a:pt x="49188" y="0"/>
                </a:lnTo>
                <a:lnTo>
                  <a:pt x="50265" y="32258"/>
                </a:lnTo>
                <a:close/>
              </a:path>
              <a:path w="52705" h="92710">
                <a:moveTo>
                  <a:pt x="52264" y="92170"/>
                </a:moveTo>
                <a:lnTo>
                  <a:pt x="0" y="15361"/>
                </a:lnTo>
                <a:lnTo>
                  <a:pt x="32281" y="32258"/>
                </a:lnTo>
                <a:lnTo>
                  <a:pt x="50265" y="32258"/>
                </a:lnTo>
                <a:lnTo>
                  <a:pt x="52264" y="92170"/>
                </a:lnTo>
                <a:close/>
              </a:path>
            </a:pathLst>
          </a:custGeom>
          <a:solidFill>
            <a:srgbClr val="000000"/>
          </a:solidFill>
        </p:spPr>
        <p:txBody>
          <a:bodyPr wrap="square" lIns="0" tIns="0" rIns="0" bIns="0" rtlCol="0"/>
          <a:lstStyle/>
          <a:p>
            <a:endParaRPr dirty="0"/>
          </a:p>
        </p:txBody>
      </p:sp>
      <p:sp>
        <p:nvSpPr>
          <p:cNvPr id="47" name="object 44">
            <a:extLst>
              <a:ext uri="{FF2B5EF4-FFF2-40B4-BE49-F238E27FC236}">
                <a16:creationId xmlns:a16="http://schemas.microsoft.com/office/drawing/2014/main" id="{279CE372-9C5A-D74A-F1E5-305EEDDE3A0C}"/>
              </a:ext>
            </a:extLst>
          </p:cNvPr>
          <p:cNvSpPr/>
          <p:nvPr/>
        </p:nvSpPr>
        <p:spPr>
          <a:xfrm>
            <a:off x="3186989" y="4393116"/>
            <a:ext cx="52705" cy="92710"/>
          </a:xfrm>
          <a:custGeom>
            <a:avLst/>
            <a:gdLst/>
            <a:ahLst/>
            <a:cxnLst/>
            <a:rect l="l" t="t" r="r" b="b"/>
            <a:pathLst>
              <a:path w="52705" h="92710">
                <a:moveTo>
                  <a:pt x="32281" y="32259"/>
                </a:moveTo>
                <a:lnTo>
                  <a:pt x="0" y="15361"/>
                </a:lnTo>
                <a:lnTo>
                  <a:pt x="52264" y="92170"/>
                </a:lnTo>
                <a:lnTo>
                  <a:pt x="49190" y="0"/>
                </a:lnTo>
                <a:lnTo>
                  <a:pt x="32281" y="32259"/>
                </a:lnTo>
                <a:close/>
              </a:path>
            </a:pathLst>
          </a:custGeom>
          <a:ln w="6147">
            <a:solidFill>
              <a:srgbClr val="000000"/>
            </a:solidFill>
          </a:ln>
        </p:spPr>
        <p:txBody>
          <a:bodyPr wrap="square" lIns="0" tIns="0" rIns="0" bIns="0" rtlCol="0"/>
          <a:lstStyle/>
          <a:p>
            <a:endParaRPr dirty="0"/>
          </a:p>
        </p:txBody>
      </p:sp>
      <p:sp>
        <p:nvSpPr>
          <p:cNvPr id="48" name="object 45">
            <a:extLst>
              <a:ext uri="{FF2B5EF4-FFF2-40B4-BE49-F238E27FC236}">
                <a16:creationId xmlns:a16="http://schemas.microsoft.com/office/drawing/2014/main" id="{A98FB9F3-8DBF-A5F7-7A6C-B379C638EA73}"/>
              </a:ext>
            </a:extLst>
          </p:cNvPr>
          <p:cNvSpPr/>
          <p:nvPr/>
        </p:nvSpPr>
        <p:spPr>
          <a:xfrm>
            <a:off x="3027120" y="3837022"/>
            <a:ext cx="52705" cy="93980"/>
          </a:xfrm>
          <a:custGeom>
            <a:avLst/>
            <a:gdLst/>
            <a:ahLst/>
            <a:cxnLst/>
            <a:rect l="l" t="t" r="r" b="b"/>
            <a:pathLst>
              <a:path w="52705" h="93979">
                <a:moveTo>
                  <a:pt x="4611" y="93706"/>
                </a:moveTo>
                <a:lnTo>
                  <a:pt x="0" y="0"/>
                </a:lnTo>
                <a:lnTo>
                  <a:pt x="41812" y="61446"/>
                </a:lnTo>
                <a:lnTo>
                  <a:pt x="19983" y="61446"/>
                </a:lnTo>
                <a:lnTo>
                  <a:pt x="4611" y="93706"/>
                </a:lnTo>
                <a:close/>
              </a:path>
              <a:path w="52705" h="93979">
                <a:moveTo>
                  <a:pt x="52264" y="76807"/>
                </a:moveTo>
                <a:lnTo>
                  <a:pt x="19983" y="61446"/>
                </a:lnTo>
                <a:lnTo>
                  <a:pt x="41812" y="61446"/>
                </a:lnTo>
                <a:lnTo>
                  <a:pt x="52264" y="76807"/>
                </a:lnTo>
                <a:close/>
              </a:path>
            </a:pathLst>
          </a:custGeom>
          <a:solidFill>
            <a:srgbClr val="000000"/>
          </a:solidFill>
        </p:spPr>
        <p:txBody>
          <a:bodyPr wrap="square" lIns="0" tIns="0" rIns="0" bIns="0" rtlCol="0"/>
          <a:lstStyle/>
          <a:p>
            <a:endParaRPr dirty="0"/>
          </a:p>
        </p:txBody>
      </p:sp>
      <p:sp>
        <p:nvSpPr>
          <p:cNvPr id="49" name="object 46">
            <a:extLst>
              <a:ext uri="{FF2B5EF4-FFF2-40B4-BE49-F238E27FC236}">
                <a16:creationId xmlns:a16="http://schemas.microsoft.com/office/drawing/2014/main" id="{B9A2B6E6-750D-DF18-E2B4-7D13AFCD9774}"/>
              </a:ext>
            </a:extLst>
          </p:cNvPr>
          <p:cNvSpPr/>
          <p:nvPr/>
        </p:nvSpPr>
        <p:spPr>
          <a:xfrm>
            <a:off x="3027120" y="3837021"/>
            <a:ext cx="52705" cy="93980"/>
          </a:xfrm>
          <a:custGeom>
            <a:avLst/>
            <a:gdLst/>
            <a:ahLst/>
            <a:cxnLst/>
            <a:rect l="l" t="t" r="r" b="b"/>
            <a:pathLst>
              <a:path w="52705" h="93979">
                <a:moveTo>
                  <a:pt x="19983" y="61446"/>
                </a:moveTo>
                <a:lnTo>
                  <a:pt x="52264" y="76808"/>
                </a:lnTo>
                <a:lnTo>
                  <a:pt x="0" y="0"/>
                </a:lnTo>
                <a:lnTo>
                  <a:pt x="4611" y="93706"/>
                </a:lnTo>
                <a:lnTo>
                  <a:pt x="19983" y="61446"/>
                </a:lnTo>
                <a:close/>
              </a:path>
            </a:pathLst>
          </a:custGeom>
          <a:ln w="6147">
            <a:solidFill>
              <a:srgbClr val="000000"/>
            </a:solidFill>
          </a:ln>
        </p:spPr>
        <p:txBody>
          <a:bodyPr wrap="square" lIns="0" tIns="0" rIns="0" bIns="0" rtlCol="0"/>
          <a:lstStyle/>
          <a:p>
            <a:endParaRPr dirty="0"/>
          </a:p>
        </p:txBody>
      </p:sp>
      <p:sp>
        <p:nvSpPr>
          <p:cNvPr id="50" name="object 47">
            <a:extLst>
              <a:ext uri="{FF2B5EF4-FFF2-40B4-BE49-F238E27FC236}">
                <a16:creationId xmlns:a16="http://schemas.microsoft.com/office/drawing/2014/main" id="{551E7E5A-930D-7B56-92B9-E96167D0179C}"/>
              </a:ext>
            </a:extLst>
          </p:cNvPr>
          <p:cNvSpPr/>
          <p:nvPr/>
        </p:nvSpPr>
        <p:spPr>
          <a:xfrm>
            <a:off x="2438372" y="4744899"/>
            <a:ext cx="661035" cy="201295"/>
          </a:xfrm>
          <a:custGeom>
            <a:avLst/>
            <a:gdLst/>
            <a:ahLst/>
            <a:cxnLst/>
            <a:rect l="l" t="t" r="r" b="b"/>
            <a:pathLst>
              <a:path w="661035" h="201295">
                <a:moveTo>
                  <a:pt x="0" y="201238"/>
                </a:moveTo>
                <a:lnTo>
                  <a:pt x="660996" y="0"/>
                </a:lnTo>
              </a:path>
            </a:pathLst>
          </a:custGeom>
          <a:ln w="12290">
            <a:solidFill>
              <a:srgbClr val="000000"/>
            </a:solidFill>
          </a:ln>
        </p:spPr>
        <p:txBody>
          <a:bodyPr wrap="square" lIns="0" tIns="0" rIns="0" bIns="0" rtlCol="0"/>
          <a:lstStyle/>
          <a:p>
            <a:endParaRPr dirty="0"/>
          </a:p>
        </p:txBody>
      </p:sp>
      <p:sp>
        <p:nvSpPr>
          <p:cNvPr id="51" name="object 48">
            <a:extLst>
              <a:ext uri="{FF2B5EF4-FFF2-40B4-BE49-F238E27FC236}">
                <a16:creationId xmlns:a16="http://schemas.microsoft.com/office/drawing/2014/main" id="{812F02D2-F1BD-4030-C918-3F3497525F1B}"/>
              </a:ext>
            </a:extLst>
          </p:cNvPr>
          <p:cNvSpPr/>
          <p:nvPr/>
        </p:nvSpPr>
        <p:spPr>
          <a:xfrm>
            <a:off x="2426074" y="4900053"/>
            <a:ext cx="93980" cy="50800"/>
          </a:xfrm>
          <a:custGeom>
            <a:avLst/>
            <a:gdLst/>
            <a:ahLst/>
            <a:cxnLst/>
            <a:rect l="l" t="t" r="r" b="b"/>
            <a:pathLst>
              <a:path w="93980" h="50800">
                <a:moveTo>
                  <a:pt x="0" y="50693"/>
                </a:moveTo>
                <a:lnTo>
                  <a:pt x="78398" y="0"/>
                </a:lnTo>
                <a:lnTo>
                  <a:pt x="61488" y="32259"/>
                </a:lnTo>
                <a:lnTo>
                  <a:pt x="93769" y="49157"/>
                </a:lnTo>
                <a:lnTo>
                  <a:pt x="0" y="50693"/>
                </a:lnTo>
                <a:close/>
              </a:path>
            </a:pathLst>
          </a:custGeom>
          <a:solidFill>
            <a:srgbClr val="000000"/>
          </a:solidFill>
        </p:spPr>
        <p:txBody>
          <a:bodyPr wrap="square" lIns="0" tIns="0" rIns="0" bIns="0" rtlCol="0"/>
          <a:lstStyle/>
          <a:p>
            <a:endParaRPr dirty="0"/>
          </a:p>
        </p:txBody>
      </p:sp>
      <p:sp>
        <p:nvSpPr>
          <p:cNvPr id="52" name="object 49">
            <a:extLst>
              <a:ext uri="{FF2B5EF4-FFF2-40B4-BE49-F238E27FC236}">
                <a16:creationId xmlns:a16="http://schemas.microsoft.com/office/drawing/2014/main" id="{C74A939A-4053-AA9C-CE87-E41AE9B8DE8C}"/>
              </a:ext>
            </a:extLst>
          </p:cNvPr>
          <p:cNvSpPr/>
          <p:nvPr/>
        </p:nvSpPr>
        <p:spPr>
          <a:xfrm>
            <a:off x="2426074" y="4900053"/>
            <a:ext cx="93980" cy="50800"/>
          </a:xfrm>
          <a:custGeom>
            <a:avLst/>
            <a:gdLst/>
            <a:ahLst/>
            <a:cxnLst/>
            <a:rect l="l" t="t" r="r" b="b"/>
            <a:pathLst>
              <a:path w="93980" h="50800">
                <a:moveTo>
                  <a:pt x="61488" y="32259"/>
                </a:moveTo>
                <a:lnTo>
                  <a:pt x="78397" y="0"/>
                </a:lnTo>
                <a:lnTo>
                  <a:pt x="0" y="50693"/>
                </a:lnTo>
                <a:lnTo>
                  <a:pt x="93769" y="49157"/>
                </a:lnTo>
                <a:lnTo>
                  <a:pt x="61488" y="32259"/>
                </a:lnTo>
                <a:close/>
              </a:path>
            </a:pathLst>
          </a:custGeom>
          <a:ln w="6145">
            <a:solidFill>
              <a:srgbClr val="000000"/>
            </a:solidFill>
          </a:ln>
        </p:spPr>
        <p:txBody>
          <a:bodyPr wrap="square" lIns="0" tIns="0" rIns="0" bIns="0" rtlCol="0"/>
          <a:lstStyle/>
          <a:p>
            <a:endParaRPr dirty="0"/>
          </a:p>
        </p:txBody>
      </p:sp>
      <p:sp>
        <p:nvSpPr>
          <p:cNvPr id="53" name="object 50">
            <a:extLst>
              <a:ext uri="{FF2B5EF4-FFF2-40B4-BE49-F238E27FC236}">
                <a16:creationId xmlns:a16="http://schemas.microsoft.com/office/drawing/2014/main" id="{35CE1AD7-2E33-FAA0-E91A-C47E4B5C5C82}"/>
              </a:ext>
            </a:extLst>
          </p:cNvPr>
          <p:cNvSpPr/>
          <p:nvPr/>
        </p:nvSpPr>
        <p:spPr>
          <a:xfrm>
            <a:off x="3017896" y="4741827"/>
            <a:ext cx="93980" cy="50800"/>
          </a:xfrm>
          <a:custGeom>
            <a:avLst/>
            <a:gdLst/>
            <a:ahLst/>
            <a:cxnLst/>
            <a:rect l="l" t="t" r="r" b="b"/>
            <a:pathLst>
              <a:path w="93980" h="50800">
                <a:moveTo>
                  <a:pt x="15372" y="50693"/>
                </a:moveTo>
                <a:lnTo>
                  <a:pt x="32281" y="18434"/>
                </a:lnTo>
                <a:lnTo>
                  <a:pt x="0" y="1536"/>
                </a:lnTo>
                <a:lnTo>
                  <a:pt x="93769" y="0"/>
                </a:lnTo>
                <a:lnTo>
                  <a:pt x="15372" y="50693"/>
                </a:lnTo>
                <a:close/>
              </a:path>
            </a:pathLst>
          </a:custGeom>
          <a:solidFill>
            <a:srgbClr val="000000"/>
          </a:solidFill>
        </p:spPr>
        <p:txBody>
          <a:bodyPr wrap="square" lIns="0" tIns="0" rIns="0" bIns="0" rtlCol="0"/>
          <a:lstStyle/>
          <a:p>
            <a:endParaRPr dirty="0"/>
          </a:p>
        </p:txBody>
      </p:sp>
      <p:sp>
        <p:nvSpPr>
          <p:cNvPr id="54" name="object 51">
            <a:extLst>
              <a:ext uri="{FF2B5EF4-FFF2-40B4-BE49-F238E27FC236}">
                <a16:creationId xmlns:a16="http://schemas.microsoft.com/office/drawing/2014/main" id="{26897379-F35C-63C3-3041-935C3771C30E}"/>
              </a:ext>
            </a:extLst>
          </p:cNvPr>
          <p:cNvSpPr/>
          <p:nvPr/>
        </p:nvSpPr>
        <p:spPr>
          <a:xfrm>
            <a:off x="3017897" y="4741827"/>
            <a:ext cx="93980" cy="50800"/>
          </a:xfrm>
          <a:custGeom>
            <a:avLst/>
            <a:gdLst/>
            <a:ahLst/>
            <a:cxnLst/>
            <a:rect l="l" t="t" r="r" b="b"/>
            <a:pathLst>
              <a:path w="93980" h="50800">
                <a:moveTo>
                  <a:pt x="32281" y="18434"/>
                </a:moveTo>
                <a:lnTo>
                  <a:pt x="15372" y="50693"/>
                </a:lnTo>
                <a:lnTo>
                  <a:pt x="93769" y="0"/>
                </a:lnTo>
                <a:lnTo>
                  <a:pt x="0" y="1536"/>
                </a:lnTo>
                <a:lnTo>
                  <a:pt x="32281" y="18434"/>
                </a:lnTo>
                <a:close/>
              </a:path>
            </a:pathLst>
          </a:custGeom>
          <a:ln w="6145">
            <a:solidFill>
              <a:srgbClr val="000000"/>
            </a:solidFill>
          </a:ln>
        </p:spPr>
        <p:txBody>
          <a:bodyPr wrap="square" lIns="0" tIns="0" rIns="0" bIns="0" rtlCol="0"/>
          <a:lstStyle/>
          <a:p>
            <a:endParaRPr dirty="0"/>
          </a:p>
        </p:txBody>
      </p:sp>
      <p:sp>
        <p:nvSpPr>
          <p:cNvPr id="55" name="object 52">
            <a:extLst>
              <a:ext uri="{FF2B5EF4-FFF2-40B4-BE49-F238E27FC236}">
                <a16:creationId xmlns:a16="http://schemas.microsoft.com/office/drawing/2014/main" id="{B88EEC05-2969-ADD4-ED6F-612114B4820A}"/>
              </a:ext>
            </a:extLst>
          </p:cNvPr>
          <p:cNvSpPr/>
          <p:nvPr/>
        </p:nvSpPr>
        <p:spPr>
          <a:xfrm>
            <a:off x="2034088" y="4367001"/>
            <a:ext cx="1045844" cy="288925"/>
          </a:xfrm>
          <a:custGeom>
            <a:avLst/>
            <a:gdLst/>
            <a:ahLst/>
            <a:cxnLst/>
            <a:rect l="l" t="t" r="r" b="b"/>
            <a:pathLst>
              <a:path w="1045844" h="288925">
                <a:moveTo>
                  <a:pt x="0" y="0"/>
                </a:moveTo>
                <a:lnTo>
                  <a:pt x="1045297" y="288800"/>
                </a:lnTo>
              </a:path>
            </a:pathLst>
          </a:custGeom>
          <a:ln w="12289">
            <a:solidFill>
              <a:srgbClr val="000000"/>
            </a:solidFill>
          </a:ln>
        </p:spPr>
        <p:txBody>
          <a:bodyPr wrap="square" lIns="0" tIns="0" rIns="0" bIns="0" rtlCol="0"/>
          <a:lstStyle/>
          <a:p>
            <a:endParaRPr dirty="0"/>
          </a:p>
        </p:txBody>
      </p:sp>
      <p:sp>
        <p:nvSpPr>
          <p:cNvPr id="56" name="object 53">
            <a:extLst>
              <a:ext uri="{FF2B5EF4-FFF2-40B4-BE49-F238E27FC236}">
                <a16:creationId xmlns:a16="http://schemas.microsoft.com/office/drawing/2014/main" id="{B6CD6432-013F-86B3-4E6A-E0EBA862DF78}"/>
              </a:ext>
            </a:extLst>
          </p:cNvPr>
          <p:cNvSpPr/>
          <p:nvPr/>
        </p:nvSpPr>
        <p:spPr>
          <a:xfrm>
            <a:off x="2021791" y="4362394"/>
            <a:ext cx="92710" cy="49530"/>
          </a:xfrm>
          <a:custGeom>
            <a:avLst/>
            <a:gdLst/>
            <a:ahLst/>
            <a:cxnLst/>
            <a:rect l="l" t="t" r="r" b="b"/>
            <a:pathLst>
              <a:path w="92710" h="49529">
                <a:moveTo>
                  <a:pt x="79934" y="49155"/>
                </a:moveTo>
                <a:lnTo>
                  <a:pt x="0" y="1534"/>
                </a:lnTo>
                <a:lnTo>
                  <a:pt x="92230" y="0"/>
                </a:lnTo>
                <a:lnTo>
                  <a:pt x="61488" y="18434"/>
                </a:lnTo>
                <a:lnTo>
                  <a:pt x="79934" y="49155"/>
                </a:lnTo>
                <a:close/>
              </a:path>
            </a:pathLst>
          </a:custGeom>
          <a:solidFill>
            <a:srgbClr val="000000"/>
          </a:solidFill>
        </p:spPr>
        <p:txBody>
          <a:bodyPr wrap="square" lIns="0" tIns="0" rIns="0" bIns="0" rtlCol="0"/>
          <a:lstStyle/>
          <a:p>
            <a:endParaRPr dirty="0"/>
          </a:p>
        </p:txBody>
      </p:sp>
      <p:sp>
        <p:nvSpPr>
          <p:cNvPr id="57" name="object 54">
            <a:extLst>
              <a:ext uri="{FF2B5EF4-FFF2-40B4-BE49-F238E27FC236}">
                <a16:creationId xmlns:a16="http://schemas.microsoft.com/office/drawing/2014/main" id="{560C99BB-973E-7DD9-58DD-DED841762EB0}"/>
              </a:ext>
            </a:extLst>
          </p:cNvPr>
          <p:cNvSpPr/>
          <p:nvPr/>
        </p:nvSpPr>
        <p:spPr>
          <a:xfrm>
            <a:off x="2021790" y="4362393"/>
            <a:ext cx="92710" cy="49530"/>
          </a:xfrm>
          <a:custGeom>
            <a:avLst/>
            <a:gdLst/>
            <a:ahLst/>
            <a:cxnLst/>
            <a:rect l="l" t="t" r="r" b="b"/>
            <a:pathLst>
              <a:path w="92710" h="49529">
                <a:moveTo>
                  <a:pt x="61488" y="18434"/>
                </a:moveTo>
                <a:lnTo>
                  <a:pt x="92232" y="0"/>
                </a:lnTo>
                <a:lnTo>
                  <a:pt x="0" y="1536"/>
                </a:lnTo>
                <a:lnTo>
                  <a:pt x="79934" y="49157"/>
                </a:lnTo>
                <a:lnTo>
                  <a:pt x="61488" y="18434"/>
                </a:lnTo>
                <a:close/>
              </a:path>
            </a:pathLst>
          </a:custGeom>
          <a:ln w="6145">
            <a:solidFill>
              <a:srgbClr val="000000"/>
            </a:solidFill>
          </a:ln>
        </p:spPr>
        <p:txBody>
          <a:bodyPr wrap="square" lIns="0" tIns="0" rIns="0" bIns="0" rtlCol="0"/>
          <a:lstStyle/>
          <a:p>
            <a:endParaRPr dirty="0"/>
          </a:p>
        </p:txBody>
      </p:sp>
      <p:sp>
        <p:nvSpPr>
          <p:cNvPr id="58" name="object 55">
            <a:extLst>
              <a:ext uri="{FF2B5EF4-FFF2-40B4-BE49-F238E27FC236}">
                <a16:creationId xmlns:a16="http://schemas.microsoft.com/office/drawing/2014/main" id="{21D43CE8-B8E5-CA1F-5FCA-46ABDA7884DF}"/>
              </a:ext>
            </a:extLst>
          </p:cNvPr>
          <p:cNvSpPr/>
          <p:nvPr/>
        </p:nvSpPr>
        <p:spPr>
          <a:xfrm>
            <a:off x="2997913" y="4611253"/>
            <a:ext cx="93980" cy="49530"/>
          </a:xfrm>
          <a:custGeom>
            <a:avLst/>
            <a:gdLst/>
            <a:ahLst/>
            <a:cxnLst/>
            <a:rect l="l" t="t" r="r" b="b"/>
            <a:pathLst>
              <a:path w="93980" h="49529">
                <a:moveTo>
                  <a:pt x="0" y="49157"/>
                </a:moveTo>
                <a:lnTo>
                  <a:pt x="32281" y="30723"/>
                </a:lnTo>
                <a:lnTo>
                  <a:pt x="13834" y="0"/>
                </a:lnTo>
                <a:lnTo>
                  <a:pt x="93770" y="47619"/>
                </a:lnTo>
                <a:lnTo>
                  <a:pt x="0" y="49157"/>
                </a:lnTo>
                <a:close/>
              </a:path>
            </a:pathLst>
          </a:custGeom>
          <a:solidFill>
            <a:srgbClr val="000000"/>
          </a:solidFill>
        </p:spPr>
        <p:txBody>
          <a:bodyPr wrap="square" lIns="0" tIns="0" rIns="0" bIns="0" rtlCol="0"/>
          <a:lstStyle/>
          <a:p>
            <a:endParaRPr dirty="0"/>
          </a:p>
        </p:txBody>
      </p:sp>
      <p:sp>
        <p:nvSpPr>
          <p:cNvPr id="59" name="object 56">
            <a:extLst>
              <a:ext uri="{FF2B5EF4-FFF2-40B4-BE49-F238E27FC236}">
                <a16:creationId xmlns:a16="http://schemas.microsoft.com/office/drawing/2014/main" id="{DC75EF9A-E2DD-1D66-300D-A8D63A1F5A43}"/>
              </a:ext>
            </a:extLst>
          </p:cNvPr>
          <p:cNvSpPr/>
          <p:nvPr/>
        </p:nvSpPr>
        <p:spPr>
          <a:xfrm>
            <a:off x="2997914" y="4611253"/>
            <a:ext cx="93980" cy="49530"/>
          </a:xfrm>
          <a:custGeom>
            <a:avLst/>
            <a:gdLst/>
            <a:ahLst/>
            <a:cxnLst/>
            <a:rect l="l" t="t" r="r" b="b"/>
            <a:pathLst>
              <a:path w="93980" h="49529">
                <a:moveTo>
                  <a:pt x="32281" y="30723"/>
                </a:moveTo>
                <a:lnTo>
                  <a:pt x="0" y="49157"/>
                </a:lnTo>
                <a:lnTo>
                  <a:pt x="93769" y="47621"/>
                </a:lnTo>
                <a:lnTo>
                  <a:pt x="13834" y="0"/>
                </a:lnTo>
                <a:lnTo>
                  <a:pt x="32281" y="30723"/>
                </a:lnTo>
                <a:close/>
              </a:path>
            </a:pathLst>
          </a:custGeom>
          <a:ln w="6145">
            <a:solidFill>
              <a:srgbClr val="000000"/>
            </a:solidFill>
          </a:ln>
        </p:spPr>
        <p:txBody>
          <a:bodyPr wrap="square" lIns="0" tIns="0" rIns="0" bIns="0" rtlCol="0"/>
          <a:lstStyle/>
          <a:p>
            <a:endParaRPr dirty="0"/>
          </a:p>
        </p:txBody>
      </p:sp>
      <p:sp>
        <p:nvSpPr>
          <p:cNvPr id="60" name="object 57">
            <a:extLst>
              <a:ext uri="{FF2B5EF4-FFF2-40B4-BE49-F238E27FC236}">
                <a16:creationId xmlns:a16="http://schemas.microsoft.com/office/drawing/2014/main" id="{0FE476E1-770B-1FF1-9621-E22430C1A790}"/>
              </a:ext>
            </a:extLst>
          </p:cNvPr>
          <p:cNvSpPr/>
          <p:nvPr/>
        </p:nvSpPr>
        <p:spPr>
          <a:xfrm>
            <a:off x="1648250" y="4130431"/>
            <a:ext cx="318770" cy="316865"/>
          </a:xfrm>
          <a:custGeom>
            <a:avLst/>
            <a:gdLst/>
            <a:ahLst/>
            <a:cxnLst/>
            <a:rect l="l" t="t" r="r" b="b"/>
            <a:pathLst>
              <a:path w="318769" h="316864">
                <a:moveTo>
                  <a:pt x="190613" y="316451"/>
                </a:moveTo>
                <a:lnTo>
                  <a:pt x="127587" y="316451"/>
                </a:lnTo>
                <a:lnTo>
                  <a:pt x="69174" y="293409"/>
                </a:lnTo>
                <a:lnTo>
                  <a:pt x="44578" y="271902"/>
                </a:lnTo>
                <a:lnTo>
                  <a:pt x="23058" y="247322"/>
                </a:lnTo>
                <a:lnTo>
                  <a:pt x="0" y="188949"/>
                </a:lnTo>
                <a:lnTo>
                  <a:pt x="0" y="127500"/>
                </a:lnTo>
                <a:lnTo>
                  <a:pt x="23058" y="69127"/>
                </a:lnTo>
                <a:lnTo>
                  <a:pt x="44578" y="44549"/>
                </a:lnTo>
                <a:lnTo>
                  <a:pt x="69174" y="23042"/>
                </a:lnTo>
                <a:lnTo>
                  <a:pt x="127587" y="0"/>
                </a:lnTo>
                <a:lnTo>
                  <a:pt x="190613" y="0"/>
                </a:lnTo>
                <a:lnTo>
                  <a:pt x="249028" y="23042"/>
                </a:lnTo>
                <a:lnTo>
                  <a:pt x="273621" y="44549"/>
                </a:lnTo>
                <a:lnTo>
                  <a:pt x="295142" y="69127"/>
                </a:lnTo>
                <a:lnTo>
                  <a:pt x="318200" y="127500"/>
                </a:lnTo>
                <a:lnTo>
                  <a:pt x="318200" y="188949"/>
                </a:lnTo>
                <a:lnTo>
                  <a:pt x="295142" y="247322"/>
                </a:lnTo>
                <a:lnTo>
                  <a:pt x="273621" y="271902"/>
                </a:lnTo>
                <a:lnTo>
                  <a:pt x="249028" y="293409"/>
                </a:lnTo>
                <a:lnTo>
                  <a:pt x="190613" y="316451"/>
                </a:lnTo>
                <a:close/>
              </a:path>
            </a:pathLst>
          </a:custGeom>
          <a:solidFill>
            <a:srgbClr val="CDCDCD"/>
          </a:solidFill>
        </p:spPr>
        <p:txBody>
          <a:bodyPr wrap="square" lIns="0" tIns="0" rIns="0" bIns="0" rtlCol="0"/>
          <a:lstStyle/>
          <a:p>
            <a:endParaRPr dirty="0"/>
          </a:p>
        </p:txBody>
      </p:sp>
      <p:sp>
        <p:nvSpPr>
          <p:cNvPr id="61" name="object 58">
            <a:extLst>
              <a:ext uri="{FF2B5EF4-FFF2-40B4-BE49-F238E27FC236}">
                <a16:creationId xmlns:a16="http://schemas.microsoft.com/office/drawing/2014/main" id="{918C6847-83D8-F817-5532-BF721E4CD6DC}"/>
              </a:ext>
            </a:extLst>
          </p:cNvPr>
          <p:cNvSpPr/>
          <p:nvPr/>
        </p:nvSpPr>
        <p:spPr>
          <a:xfrm>
            <a:off x="1648251" y="4130430"/>
            <a:ext cx="318770" cy="316865"/>
          </a:xfrm>
          <a:custGeom>
            <a:avLst/>
            <a:gdLst/>
            <a:ahLst/>
            <a:cxnLst/>
            <a:rect l="l" t="t" r="r" b="b"/>
            <a:pathLst>
              <a:path w="318769" h="316864">
                <a:moveTo>
                  <a:pt x="273621" y="271902"/>
                </a:moveTo>
                <a:lnTo>
                  <a:pt x="249026" y="293409"/>
                </a:lnTo>
                <a:lnTo>
                  <a:pt x="190613" y="316451"/>
                </a:lnTo>
                <a:lnTo>
                  <a:pt x="127587" y="316451"/>
                </a:lnTo>
                <a:lnTo>
                  <a:pt x="69174" y="293409"/>
                </a:lnTo>
                <a:lnTo>
                  <a:pt x="44578" y="271902"/>
                </a:lnTo>
                <a:lnTo>
                  <a:pt x="23058" y="247323"/>
                </a:lnTo>
                <a:lnTo>
                  <a:pt x="0" y="188949"/>
                </a:lnTo>
                <a:lnTo>
                  <a:pt x="0" y="127502"/>
                </a:lnTo>
                <a:lnTo>
                  <a:pt x="23058" y="69127"/>
                </a:lnTo>
                <a:lnTo>
                  <a:pt x="44578" y="44549"/>
                </a:lnTo>
                <a:lnTo>
                  <a:pt x="69174" y="23042"/>
                </a:lnTo>
                <a:lnTo>
                  <a:pt x="127587" y="0"/>
                </a:lnTo>
                <a:lnTo>
                  <a:pt x="190613" y="0"/>
                </a:lnTo>
                <a:lnTo>
                  <a:pt x="249026" y="23042"/>
                </a:lnTo>
                <a:lnTo>
                  <a:pt x="273621" y="44549"/>
                </a:lnTo>
                <a:lnTo>
                  <a:pt x="295142" y="69127"/>
                </a:lnTo>
                <a:lnTo>
                  <a:pt x="318200" y="127502"/>
                </a:lnTo>
                <a:lnTo>
                  <a:pt x="318200" y="188949"/>
                </a:lnTo>
                <a:lnTo>
                  <a:pt x="295142" y="247323"/>
                </a:lnTo>
                <a:lnTo>
                  <a:pt x="273621" y="271902"/>
                </a:lnTo>
                <a:close/>
              </a:path>
            </a:pathLst>
          </a:custGeom>
          <a:ln w="39953">
            <a:solidFill>
              <a:srgbClr val="000000"/>
            </a:solidFill>
          </a:ln>
        </p:spPr>
        <p:txBody>
          <a:bodyPr wrap="square" lIns="0" tIns="0" rIns="0" bIns="0" rtlCol="0"/>
          <a:lstStyle/>
          <a:p>
            <a:endParaRPr dirty="0"/>
          </a:p>
        </p:txBody>
      </p:sp>
      <p:sp>
        <p:nvSpPr>
          <p:cNvPr id="62" name="object 59">
            <a:extLst>
              <a:ext uri="{FF2B5EF4-FFF2-40B4-BE49-F238E27FC236}">
                <a16:creationId xmlns:a16="http://schemas.microsoft.com/office/drawing/2014/main" id="{16BFE9CA-FB0C-0CFC-5DB8-12832D7D6159}"/>
              </a:ext>
            </a:extLst>
          </p:cNvPr>
          <p:cNvSpPr/>
          <p:nvPr/>
        </p:nvSpPr>
        <p:spPr>
          <a:xfrm>
            <a:off x="2805764" y="3456050"/>
            <a:ext cx="320040" cy="316865"/>
          </a:xfrm>
          <a:custGeom>
            <a:avLst/>
            <a:gdLst/>
            <a:ahLst/>
            <a:cxnLst/>
            <a:rect l="l" t="t" r="r" b="b"/>
            <a:pathLst>
              <a:path w="320039" h="316864">
                <a:moveTo>
                  <a:pt x="190613" y="316451"/>
                </a:moveTo>
                <a:lnTo>
                  <a:pt x="129124" y="316451"/>
                </a:lnTo>
                <a:lnTo>
                  <a:pt x="70711" y="293409"/>
                </a:lnTo>
                <a:lnTo>
                  <a:pt x="46116" y="271902"/>
                </a:lnTo>
                <a:lnTo>
                  <a:pt x="24593" y="247322"/>
                </a:lnTo>
                <a:lnTo>
                  <a:pt x="0" y="188949"/>
                </a:lnTo>
                <a:lnTo>
                  <a:pt x="0" y="127502"/>
                </a:lnTo>
                <a:lnTo>
                  <a:pt x="24593" y="69127"/>
                </a:lnTo>
                <a:lnTo>
                  <a:pt x="46116" y="44549"/>
                </a:lnTo>
                <a:lnTo>
                  <a:pt x="70711" y="23041"/>
                </a:lnTo>
                <a:lnTo>
                  <a:pt x="129124" y="0"/>
                </a:lnTo>
                <a:lnTo>
                  <a:pt x="190613" y="0"/>
                </a:lnTo>
                <a:lnTo>
                  <a:pt x="249025" y="23041"/>
                </a:lnTo>
                <a:lnTo>
                  <a:pt x="275159" y="44549"/>
                </a:lnTo>
                <a:lnTo>
                  <a:pt x="296678" y="69127"/>
                </a:lnTo>
                <a:lnTo>
                  <a:pt x="319737" y="127502"/>
                </a:lnTo>
                <a:lnTo>
                  <a:pt x="319737" y="188949"/>
                </a:lnTo>
                <a:lnTo>
                  <a:pt x="296678" y="247322"/>
                </a:lnTo>
                <a:lnTo>
                  <a:pt x="275159" y="271902"/>
                </a:lnTo>
                <a:lnTo>
                  <a:pt x="249025" y="293409"/>
                </a:lnTo>
                <a:lnTo>
                  <a:pt x="190613" y="316451"/>
                </a:lnTo>
                <a:close/>
              </a:path>
            </a:pathLst>
          </a:custGeom>
          <a:solidFill>
            <a:srgbClr val="CDCDCD"/>
          </a:solidFill>
        </p:spPr>
        <p:txBody>
          <a:bodyPr wrap="square" lIns="0" tIns="0" rIns="0" bIns="0" rtlCol="0"/>
          <a:lstStyle/>
          <a:p>
            <a:endParaRPr dirty="0"/>
          </a:p>
        </p:txBody>
      </p:sp>
      <p:sp>
        <p:nvSpPr>
          <p:cNvPr id="63" name="object 60">
            <a:extLst>
              <a:ext uri="{FF2B5EF4-FFF2-40B4-BE49-F238E27FC236}">
                <a16:creationId xmlns:a16="http://schemas.microsoft.com/office/drawing/2014/main" id="{3230A818-3BBA-8146-E57A-0D0E03975960}"/>
              </a:ext>
            </a:extLst>
          </p:cNvPr>
          <p:cNvSpPr/>
          <p:nvPr/>
        </p:nvSpPr>
        <p:spPr>
          <a:xfrm>
            <a:off x="2805764" y="3456050"/>
            <a:ext cx="320040" cy="316865"/>
          </a:xfrm>
          <a:custGeom>
            <a:avLst/>
            <a:gdLst/>
            <a:ahLst/>
            <a:cxnLst/>
            <a:rect l="l" t="t" r="r" b="b"/>
            <a:pathLst>
              <a:path w="320039" h="316864">
                <a:moveTo>
                  <a:pt x="275159" y="271902"/>
                </a:moveTo>
                <a:lnTo>
                  <a:pt x="249026" y="293409"/>
                </a:lnTo>
                <a:lnTo>
                  <a:pt x="190613" y="316451"/>
                </a:lnTo>
                <a:lnTo>
                  <a:pt x="129124" y="316451"/>
                </a:lnTo>
                <a:lnTo>
                  <a:pt x="70711" y="293409"/>
                </a:lnTo>
                <a:lnTo>
                  <a:pt x="46116" y="271902"/>
                </a:lnTo>
                <a:lnTo>
                  <a:pt x="24595" y="247323"/>
                </a:lnTo>
                <a:lnTo>
                  <a:pt x="0" y="188949"/>
                </a:lnTo>
                <a:lnTo>
                  <a:pt x="0" y="127502"/>
                </a:lnTo>
                <a:lnTo>
                  <a:pt x="24595" y="69127"/>
                </a:lnTo>
                <a:lnTo>
                  <a:pt x="46116" y="44549"/>
                </a:lnTo>
                <a:lnTo>
                  <a:pt x="70711" y="23042"/>
                </a:lnTo>
                <a:lnTo>
                  <a:pt x="129124" y="0"/>
                </a:lnTo>
                <a:lnTo>
                  <a:pt x="190613" y="0"/>
                </a:lnTo>
                <a:lnTo>
                  <a:pt x="249026" y="23042"/>
                </a:lnTo>
                <a:lnTo>
                  <a:pt x="275159" y="44549"/>
                </a:lnTo>
                <a:lnTo>
                  <a:pt x="296679" y="69127"/>
                </a:lnTo>
                <a:lnTo>
                  <a:pt x="319737" y="127502"/>
                </a:lnTo>
                <a:lnTo>
                  <a:pt x="319737" y="188949"/>
                </a:lnTo>
                <a:lnTo>
                  <a:pt x="296679" y="247323"/>
                </a:lnTo>
                <a:lnTo>
                  <a:pt x="275159" y="271902"/>
                </a:lnTo>
                <a:close/>
              </a:path>
            </a:pathLst>
          </a:custGeom>
          <a:ln w="39953">
            <a:solidFill>
              <a:srgbClr val="000000"/>
            </a:solidFill>
          </a:ln>
        </p:spPr>
        <p:txBody>
          <a:bodyPr wrap="square" lIns="0" tIns="0" rIns="0" bIns="0" rtlCol="0"/>
          <a:lstStyle/>
          <a:p>
            <a:endParaRPr dirty="0"/>
          </a:p>
        </p:txBody>
      </p:sp>
      <p:sp>
        <p:nvSpPr>
          <p:cNvPr id="64" name="object 61">
            <a:extLst>
              <a:ext uri="{FF2B5EF4-FFF2-40B4-BE49-F238E27FC236}">
                <a16:creationId xmlns:a16="http://schemas.microsoft.com/office/drawing/2014/main" id="{D48E49A6-26CA-D8C9-2509-B6A906B13B68}"/>
              </a:ext>
            </a:extLst>
          </p:cNvPr>
          <p:cNvSpPr txBox="1">
            <a:spLocks/>
          </p:cNvSpPr>
          <p:nvPr/>
        </p:nvSpPr>
        <p:spPr>
          <a:xfrm>
            <a:off x="175479" y="716619"/>
            <a:ext cx="8672831" cy="1094852"/>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defTabSz="914400">
              <a:lnSpc>
                <a:spcPts val="2880"/>
              </a:lnSpc>
              <a:tabLst>
                <a:tab pos="5447030" algn="l"/>
              </a:tabLst>
            </a:pPr>
            <a:r>
              <a:rPr lang="en-US" sz="2400" b="1" kern="0" dirty="0">
                <a:latin typeface="+mn-lt"/>
              </a:rPr>
              <a:t>7.1.4 </a:t>
            </a:r>
            <a:r>
              <a:rPr lang="en-US" sz="2400" b="1" kern="0" spc="-5" dirty="0">
                <a:latin typeface="+mn-lt"/>
              </a:rPr>
              <a:t>Integrated </a:t>
            </a:r>
            <a:r>
              <a:rPr lang="en-US" sz="2400" b="1" kern="0" spc="-25" dirty="0">
                <a:latin typeface="+mn-lt"/>
              </a:rPr>
              <a:t>Terminal </a:t>
            </a:r>
            <a:r>
              <a:rPr lang="en-US" sz="2400" b="1" kern="0" spc="-5" dirty="0">
                <a:latin typeface="+mn-lt"/>
              </a:rPr>
              <a:t>to </a:t>
            </a:r>
            <a:r>
              <a:rPr lang="en-US" sz="2400" b="1" kern="0" spc="-45" dirty="0">
                <a:latin typeface="+mn-lt"/>
              </a:rPr>
              <a:t>Avoid </a:t>
            </a:r>
            <a:r>
              <a:rPr lang="en-US" sz="2400" b="1" kern="0" spc="-5" dirty="0">
                <a:latin typeface="+mn-lt"/>
              </a:rPr>
              <a:t>Mutual Interference </a:t>
            </a:r>
            <a:r>
              <a:rPr lang="en-US" sz="2400" b="1" kern="0" dirty="0">
                <a:latin typeface="+mn-lt"/>
              </a:rPr>
              <a:t>in  case </a:t>
            </a:r>
            <a:r>
              <a:rPr lang="en-US" sz="2400" b="1" kern="0" spc="-5" dirty="0">
                <a:latin typeface="+mn-lt"/>
              </a:rPr>
              <a:t>of overlaid </a:t>
            </a:r>
            <a:r>
              <a:rPr lang="en-US" sz="2400" b="1" kern="0" dirty="0">
                <a:latin typeface="+mn-lt"/>
              </a:rPr>
              <a:t>coexisting</a:t>
            </a:r>
            <a:r>
              <a:rPr lang="en-US" sz="2400" b="1" kern="0" spc="-65" dirty="0">
                <a:latin typeface="+mn-lt"/>
              </a:rPr>
              <a:t> </a:t>
            </a:r>
            <a:r>
              <a:rPr lang="en-US" sz="2400" b="1" kern="0" spc="-30" dirty="0">
                <a:latin typeface="+mn-lt"/>
              </a:rPr>
              <a:t>BAN</a:t>
            </a:r>
            <a:r>
              <a:rPr lang="en-US" sz="2400" b="1" kern="0" spc="95" dirty="0">
                <a:latin typeface="+mn-lt"/>
              </a:rPr>
              <a:t> </a:t>
            </a:r>
            <a:r>
              <a:rPr lang="en-US" sz="2400" b="1" kern="0" dirty="0">
                <a:latin typeface="+mn-lt"/>
              </a:rPr>
              <a:t>and </a:t>
            </a:r>
            <a:r>
              <a:rPr lang="en-US" sz="2400" b="1" kern="0" spc="-5" dirty="0">
                <a:latin typeface="+mn-lt"/>
              </a:rPr>
              <a:t>other</a:t>
            </a:r>
            <a:r>
              <a:rPr lang="en-US" sz="2400" b="1" kern="0" spc="-90" dirty="0">
                <a:latin typeface="+mn-lt"/>
              </a:rPr>
              <a:t> </a:t>
            </a:r>
            <a:r>
              <a:rPr lang="en-US" sz="2400" b="1" kern="0" spc="-5" dirty="0">
                <a:latin typeface="+mn-lt"/>
              </a:rPr>
              <a:t>Radios  </a:t>
            </a:r>
            <a:r>
              <a:rPr lang="en-US" sz="2400" b="1" kern="0" dirty="0">
                <a:latin typeface="+mn-lt"/>
              </a:rPr>
              <a:t>such as </a:t>
            </a:r>
            <a:r>
              <a:rPr lang="en-US" sz="2400" b="1" kern="0" spc="-15" dirty="0">
                <a:latin typeface="+mn-lt"/>
              </a:rPr>
              <a:t>UWB-BAN </a:t>
            </a:r>
            <a:r>
              <a:rPr lang="en-US" sz="2400" b="1" kern="0" dirty="0">
                <a:latin typeface="+mn-lt"/>
              </a:rPr>
              <a:t>and</a:t>
            </a:r>
            <a:r>
              <a:rPr lang="en-US" sz="2400" b="1" kern="0" spc="-25" dirty="0">
                <a:latin typeface="+mn-lt"/>
              </a:rPr>
              <a:t> </a:t>
            </a:r>
            <a:r>
              <a:rPr lang="en-US" sz="2400" b="1" kern="0" dirty="0">
                <a:latin typeface="+mn-lt"/>
              </a:rPr>
              <a:t>4G/5G</a:t>
            </a:r>
          </a:p>
        </p:txBody>
      </p:sp>
      <p:sp>
        <p:nvSpPr>
          <p:cNvPr id="65" name="object 64">
            <a:extLst>
              <a:ext uri="{FF2B5EF4-FFF2-40B4-BE49-F238E27FC236}">
                <a16:creationId xmlns:a16="http://schemas.microsoft.com/office/drawing/2014/main" id="{E23C550D-EF09-20BA-33C8-70DA793661E7}"/>
              </a:ext>
            </a:extLst>
          </p:cNvPr>
          <p:cNvSpPr txBox="1"/>
          <p:nvPr/>
        </p:nvSpPr>
        <p:spPr>
          <a:xfrm>
            <a:off x="175479" y="6243813"/>
            <a:ext cx="4195445" cy="196215"/>
          </a:xfrm>
          <a:prstGeom prst="rect">
            <a:avLst/>
          </a:prstGeom>
        </p:spPr>
        <p:txBody>
          <a:bodyPr vert="horz" wrap="square" lIns="0" tIns="0" rIns="0" bIns="0" rtlCol="0">
            <a:spAutoFit/>
          </a:bodyPr>
          <a:lstStyle/>
          <a:p>
            <a:pPr marL="12700">
              <a:lnSpc>
                <a:spcPts val="1425"/>
              </a:lnSpc>
            </a:pPr>
            <a:r>
              <a:rPr sz="1200" dirty="0">
                <a:latin typeface="Arial"/>
                <a:cs typeface="Arial"/>
              </a:rPr>
              <a:t>2047-3338 (Online)  , </a:t>
            </a:r>
            <a:r>
              <a:rPr sz="1200" spc="-20" dirty="0">
                <a:latin typeface="Arial"/>
                <a:cs typeface="Arial"/>
              </a:rPr>
              <a:t>Vol. </a:t>
            </a:r>
            <a:r>
              <a:rPr sz="1200" spc="-35" dirty="0">
                <a:latin typeface="Arial"/>
                <a:cs typeface="Arial"/>
              </a:rPr>
              <a:t>11, </a:t>
            </a:r>
            <a:r>
              <a:rPr sz="1200" dirty="0">
                <a:latin typeface="Arial"/>
                <a:cs typeface="Arial"/>
              </a:rPr>
              <a:t>Issue 02, pp.8-15,  </a:t>
            </a:r>
            <a:r>
              <a:rPr sz="1200" spc="-5" dirty="0">
                <a:latin typeface="Arial"/>
                <a:cs typeface="Arial"/>
              </a:rPr>
              <a:t>March</a:t>
            </a:r>
            <a:r>
              <a:rPr sz="1200" spc="160" dirty="0">
                <a:latin typeface="Arial"/>
                <a:cs typeface="Arial"/>
              </a:rPr>
              <a:t> </a:t>
            </a:r>
            <a:r>
              <a:rPr sz="1200" spc="-5" dirty="0">
                <a:latin typeface="Arial"/>
                <a:cs typeface="Arial"/>
              </a:rPr>
              <a:t>2020</a:t>
            </a:r>
            <a:endParaRPr sz="1200" dirty="0">
              <a:latin typeface="Arial"/>
              <a:cs typeface="Arial"/>
            </a:endParaRPr>
          </a:p>
        </p:txBody>
      </p:sp>
      <p:sp>
        <p:nvSpPr>
          <p:cNvPr id="66" name="object 62">
            <a:extLst>
              <a:ext uri="{FF2B5EF4-FFF2-40B4-BE49-F238E27FC236}">
                <a16:creationId xmlns:a16="http://schemas.microsoft.com/office/drawing/2014/main" id="{A133C0A9-438E-E252-0A5F-0D2A6F0DB92C}"/>
              </a:ext>
            </a:extLst>
          </p:cNvPr>
          <p:cNvSpPr txBox="1"/>
          <p:nvPr/>
        </p:nvSpPr>
        <p:spPr>
          <a:xfrm>
            <a:off x="175479" y="4872690"/>
            <a:ext cx="8888730" cy="1384300"/>
          </a:xfrm>
          <a:prstGeom prst="rect">
            <a:avLst/>
          </a:prstGeom>
        </p:spPr>
        <p:txBody>
          <a:bodyPr vert="horz" wrap="square" lIns="0" tIns="0" rIns="0" bIns="0" rtlCol="0">
            <a:spAutoFit/>
          </a:bodyPr>
          <a:lstStyle/>
          <a:p>
            <a:pPr marR="1026160" algn="ctr">
              <a:lnSpc>
                <a:spcPct val="100000"/>
              </a:lnSpc>
            </a:pPr>
            <a:r>
              <a:rPr sz="1800" spc="5" dirty="0">
                <a:latin typeface="Times New Roman"/>
                <a:cs typeface="Times New Roman"/>
              </a:rPr>
              <a:t>Integrated</a:t>
            </a:r>
            <a:r>
              <a:rPr sz="1800" spc="-85" dirty="0">
                <a:latin typeface="Times New Roman"/>
                <a:cs typeface="Times New Roman"/>
              </a:rPr>
              <a:t> </a:t>
            </a:r>
            <a:r>
              <a:rPr sz="1800" spc="-10" dirty="0">
                <a:latin typeface="Times New Roman"/>
                <a:cs typeface="Times New Roman"/>
              </a:rPr>
              <a:t>Terminal</a:t>
            </a:r>
            <a:endParaRPr sz="1800" dirty="0">
              <a:latin typeface="Times New Roman"/>
              <a:cs typeface="Times New Roman"/>
            </a:endParaRPr>
          </a:p>
          <a:p>
            <a:pPr marL="3015615">
              <a:lnSpc>
                <a:spcPct val="100000"/>
              </a:lnSpc>
              <a:spcBef>
                <a:spcPts val="115"/>
              </a:spcBef>
            </a:pPr>
            <a:r>
              <a:rPr sz="1800" spc="5" dirty="0">
                <a:latin typeface="Times New Roman"/>
                <a:cs typeface="Times New Roman"/>
              </a:rPr>
              <a:t>= (Cellular </a:t>
            </a:r>
            <a:r>
              <a:rPr sz="1800" spc="-10" dirty="0">
                <a:latin typeface="Times New Roman"/>
                <a:cs typeface="Times New Roman"/>
              </a:rPr>
              <a:t>Terminal </a:t>
            </a:r>
            <a:r>
              <a:rPr sz="1800" spc="5" dirty="0">
                <a:latin typeface="Times New Roman"/>
                <a:cs typeface="Times New Roman"/>
              </a:rPr>
              <a:t>+ BAN</a:t>
            </a:r>
            <a:r>
              <a:rPr sz="1800" spc="-65" dirty="0">
                <a:latin typeface="Times New Roman"/>
                <a:cs typeface="Times New Roman"/>
              </a:rPr>
              <a:t> </a:t>
            </a:r>
            <a:r>
              <a:rPr sz="1800" spc="5" dirty="0">
                <a:latin typeface="Times New Roman"/>
                <a:cs typeface="Times New Roman"/>
              </a:rPr>
              <a:t>Coordinator)</a:t>
            </a:r>
            <a:endParaRPr sz="1800" dirty="0">
              <a:latin typeface="Times New Roman"/>
              <a:cs typeface="Times New Roman"/>
            </a:endParaRPr>
          </a:p>
          <a:p>
            <a:pPr marL="3015615">
              <a:lnSpc>
                <a:spcPct val="100000"/>
              </a:lnSpc>
              <a:spcBef>
                <a:spcPts val="100"/>
              </a:spcBef>
            </a:pPr>
            <a:r>
              <a:rPr sz="1800" spc="5" dirty="0">
                <a:latin typeface="Times New Roman"/>
                <a:cs typeface="Times New Roman"/>
              </a:rPr>
              <a:t>= (Primary User + Secondary</a:t>
            </a:r>
            <a:r>
              <a:rPr sz="1800" spc="-75"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marL="12700" marR="5080">
              <a:lnSpc>
                <a:spcPct val="100000"/>
              </a:lnSpc>
              <a:spcBef>
                <a:spcPts val="1200"/>
              </a:spcBef>
            </a:pPr>
            <a:r>
              <a:rPr sz="1200" spc="-10" dirty="0">
                <a:latin typeface="Arial"/>
                <a:cs typeface="Arial"/>
              </a:rPr>
              <a:t>M. Kim, </a:t>
            </a:r>
            <a:r>
              <a:rPr sz="1200" spc="-70" dirty="0">
                <a:latin typeface="Arial"/>
                <a:cs typeface="Arial"/>
              </a:rPr>
              <a:t>T. </a:t>
            </a:r>
            <a:r>
              <a:rPr sz="1200" dirty="0">
                <a:latin typeface="Arial"/>
                <a:cs typeface="Arial"/>
              </a:rPr>
              <a:t>Kobayashi, </a:t>
            </a:r>
            <a:r>
              <a:rPr sz="1200" spc="-5" dirty="0">
                <a:latin typeface="Arial"/>
                <a:cs typeface="Arial"/>
              </a:rPr>
              <a:t>C.Sugimoto, R Kohno, ”Transmission </a:t>
            </a:r>
            <a:r>
              <a:rPr sz="1200" spc="-10" dirty="0">
                <a:latin typeface="Arial"/>
                <a:cs typeface="Arial"/>
              </a:rPr>
              <a:t>Power </a:t>
            </a:r>
            <a:r>
              <a:rPr sz="1200" spc="-5" dirty="0">
                <a:latin typeface="Arial"/>
                <a:cs typeface="Arial"/>
              </a:rPr>
              <a:t>Control </a:t>
            </a:r>
            <a:r>
              <a:rPr sz="1200" dirty="0">
                <a:latin typeface="Arial"/>
                <a:cs typeface="Arial"/>
              </a:rPr>
              <a:t>of </a:t>
            </a:r>
            <a:r>
              <a:rPr sz="1200" spc="20" dirty="0">
                <a:latin typeface="Arial"/>
                <a:cs typeface="Arial"/>
              </a:rPr>
              <a:t>UWB </a:t>
            </a:r>
            <a:r>
              <a:rPr sz="1200" spc="10" dirty="0">
                <a:latin typeface="Arial"/>
                <a:cs typeface="Arial"/>
              </a:rPr>
              <a:t>-WBAN </a:t>
            </a:r>
            <a:r>
              <a:rPr sz="1200" dirty="0">
                <a:latin typeface="Arial"/>
                <a:cs typeface="Arial"/>
              </a:rPr>
              <a:t>for </a:t>
            </a:r>
            <a:r>
              <a:rPr sz="1200" spc="-5" dirty="0">
                <a:latin typeface="Arial"/>
                <a:cs typeface="Arial"/>
              </a:rPr>
              <a:t>Avoidance </a:t>
            </a:r>
            <a:r>
              <a:rPr sz="1200" dirty="0">
                <a:latin typeface="Arial"/>
                <a:cs typeface="Arial"/>
              </a:rPr>
              <a:t>of Interference to Cellular  </a:t>
            </a:r>
            <a:r>
              <a:rPr sz="1200" spc="-5" dirty="0">
                <a:latin typeface="Arial"/>
                <a:cs typeface="Arial"/>
              </a:rPr>
              <a:t>Networks</a:t>
            </a:r>
            <a:r>
              <a:rPr sz="1200" spc="5" dirty="0">
                <a:latin typeface="Arial"/>
                <a:cs typeface="Arial"/>
              </a:rPr>
              <a:t> </a:t>
            </a:r>
            <a:r>
              <a:rPr sz="1200" dirty="0">
                <a:latin typeface="Arial"/>
                <a:cs typeface="Arial"/>
              </a:rPr>
              <a:t>Using</a:t>
            </a:r>
            <a:r>
              <a:rPr sz="1200" spc="-45" dirty="0">
                <a:latin typeface="Arial"/>
                <a:cs typeface="Arial"/>
              </a:rPr>
              <a:t> </a:t>
            </a:r>
            <a:r>
              <a:rPr sz="1200" dirty="0">
                <a:latin typeface="Arial"/>
                <a:cs typeface="Arial"/>
              </a:rPr>
              <a:t>Integrated</a:t>
            </a:r>
            <a:r>
              <a:rPr sz="1200" spc="-65" dirty="0">
                <a:latin typeface="Arial"/>
                <a:cs typeface="Arial"/>
              </a:rPr>
              <a:t> </a:t>
            </a:r>
            <a:r>
              <a:rPr sz="1200" spc="-20" dirty="0">
                <a:latin typeface="Arial"/>
                <a:cs typeface="Arial"/>
              </a:rPr>
              <a:t>Terminal</a:t>
            </a:r>
            <a:r>
              <a:rPr sz="1200" spc="-25" dirty="0">
                <a:latin typeface="Arial"/>
                <a:cs typeface="Arial"/>
              </a:rPr>
              <a:t> </a:t>
            </a:r>
            <a:r>
              <a:rPr sz="1200" dirty="0">
                <a:latin typeface="Arial"/>
                <a:cs typeface="Arial"/>
              </a:rPr>
              <a:t>for</a:t>
            </a:r>
            <a:r>
              <a:rPr sz="1200" spc="-10" dirty="0">
                <a:latin typeface="Arial"/>
                <a:cs typeface="Arial"/>
              </a:rPr>
              <a:t> </a:t>
            </a:r>
            <a:r>
              <a:rPr sz="1200" spc="-5" dirty="0">
                <a:latin typeface="Arial"/>
                <a:cs typeface="Arial"/>
              </a:rPr>
              <a:t>Both</a:t>
            </a:r>
            <a:r>
              <a:rPr sz="1200" spc="10" dirty="0">
                <a:latin typeface="Arial"/>
                <a:cs typeface="Arial"/>
              </a:rPr>
              <a:t> </a:t>
            </a:r>
            <a:r>
              <a:rPr sz="1200" spc="-5" dirty="0">
                <a:latin typeface="Arial"/>
                <a:cs typeface="Arial"/>
              </a:rPr>
              <a:t>Networks,”</a:t>
            </a:r>
            <a:r>
              <a:rPr sz="1200" spc="15" dirty="0">
                <a:latin typeface="Arial"/>
                <a:cs typeface="Arial"/>
              </a:rPr>
              <a:t> </a:t>
            </a:r>
            <a:r>
              <a:rPr sz="1200" dirty="0">
                <a:latin typeface="Arial"/>
                <a:cs typeface="Arial"/>
              </a:rPr>
              <a:t>International</a:t>
            </a:r>
            <a:r>
              <a:rPr sz="1200" spc="-75" dirty="0">
                <a:latin typeface="Arial"/>
                <a:cs typeface="Arial"/>
              </a:rPr>
              <a:t> </a:t>
            </a:r>
            <a:r>
              <a:rPr sz="1200" dirty="0">
                <a:latin typeface="Arial"/>
                <a:cs typeface="Arial"/>
              </a:rPr>
              <a:t>Journal</a:t>
            </a:r>
            <a:r>
              <a:rPr sz="1200" spc="-50" dirty="0">
                <a:latin typeface="Arial"/>
                <a:cs typeface="Arial"/>
              </a:rPr>
              <a:t> </a:t>
            </a:r>
            <a:r>
              <a:rPr sz="1200" dirty="0">
                <a:latin typeface="Arial"/>
                <a:cs typeface="Arial"/>
              </a:rPr>
              <a:t>of</a:t>
            </a:r>
            <a:r>
              <a:rPr sz="1200" spc="-15" dirty="0">
                <a:latin typeface="Arial"/>
                <a:cs typeface="Arial"/>
              </a:rPr>
              <a:t> </a:t>
            </a:r>
            <a:r>
              <a:rPr sz="1200" spc="-10" dirty="0">
                <a:latin typeface="Arial"/>
                <a:cs typeface="Arial"/>
              </a:rPr>
              <a:t>Computer</a:t>
            </a:r>
            <a:r>
              <a:rPr sz="1200" spc="15" dirty="0">
                <a:latin typeface="Arial"/>
                <a:cs typeface="Arial"/>
              </a:rPr>
              <a:t> </a:t>
            </a:r>
            <a:r>
              <a:rPr sz="1200" dirty="0">
                <a:latin typeface="Arial"/>
                <a:cs typeface="Arial"/>
              </a:rPr>
              <a:t>Science</a:t>
            </a:r>
            <a:r>
              <a:rPr sz="1200" spc="-45" dirty="0">
                <a:latin typeface="Arial"/>
                <a:cs typeface="Arial"/>
              </a:rPr>
              <a:t> </a:t>
            </a:r>
            <a:r>
              <a:rPr sz="1200" spc="-5" dirty="0">
                <a:latin typeface="Arial"/>
                <a:cs typeface="Arial"/>
              </a:rPr>
              <a:t>and</a:t>
            </a:r>
            <a:r>
              <a:rPr sz="1200" spc="-45" dirty="0">
                <a:latin typeface="Arial"/>
                <a:cs typeface="Arial"/>
              </a:rPr>
              <a:t> </a:t>
            </a:r>
            <a:r>
              <a:rPr sz="1200" spc="-10" dirty="0">
                <a:latin typeface="Arial"/>
                <a:cs typeface="Arial"/>
              </a:rPr>
              <a:t>Telecommunications,</a:t>
            </a:r>
            <a:r>
              <a:rPr sz="1200" spc="-45" dirty="0">
                <a:latin typeface="Arial"/>
                <a:cs typeface="Arial"/>
              </a:rPr>
              <a:t> </a:t>
            </a:r>
            <a:r>
              <a:rPr sz="1200" spc="-5" dirty="0">
                <a:latin typeface="Arial"/>
                <a:cs typeface="Arial"/>
              </a:rPr>
              <a:t>ISSN</a:t>
            </a:r>
            <a:endParaRPr sz="1200" dirty="0">
              <a:latin typeface="Arial"/>
              <a:cs typeface="Arial"/>
            </a:endParaRPr>
          </a:p>
        </p:txBody>
      </p:sp>
      <p:sp>
        <p:nvSpPr>
          <p:cNvPr id="67" name="object 5">
            <a:extLst>
              <a:ext uri="{FF2B5EF4-FFF2-40B4-BE49-F238E27FC236}">
                <a16:creationId xmlns:a16="http://schemas.microsoft.com/office/drawing/2014/main" id="{8ADB5DD9-C793-8538-88DB-E5A9EA438FE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8" name="object 4">
            <a:extLst>
              <a:ext uri="{FF2B5EF4-FFF2-40B4-BE49-F238E27FC236}">
                <a16:creationId xmlns:a16="http://schemas.microsoft.com/office/drawing/2014/main" id="{EE5DA87E-2ECD-D753-8270-004761F39F0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4278137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37</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307565"/>
            <a:ext cx="6416316" cy="954107"/>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Medica Access Control Layer (MAC)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79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D9D2BB-7180-2D52-8AB1-F971E349830E}"/>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925F8405-2C70-08F3-5EB6-88E7D41C3317}"/>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98B1BA0-2E86-BDA7-64C0-BF796E6608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38</a:t>
            </a:fld>
            <a:endParaRPr dirty="0"/>
          </a:p>
        </p:txBody>
      </p:sp>
      <p:sp>
        <p:nvSpPr>
          <p:cNvPr id="5" name="Title 1">
            <a:extLst>
              <a:ext uri="{FF2B5EF4-FFF2-40B4-BE49-F238E27FC236}">
                <a16:creationId xmlns:a16="http://schemas.microsoft.com/office/drawing/2014/main" id="{240BFCBC-C287-A230-A5D9-F2E49B25D109}"/>
              </a:ext>
            </a:extLst>
          </p:cNvPr>
          <p:cNvSpPr txBox="1">
            <a:spLocks/>
          </p:cNvSpPr>
          <p:nvPr/>
        </p:nvSpPr>
        <p:spPr>
          <a:xfrm>
            <a:off x="2494223"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   MAC Basic Consensus</a:t>
            </a:r>
          </a:p>
        </p:txBody>
      </p:sp>
      <p:sp>
        <p:nvSpPr>
          <p:cNvPr id="9" name="Content Placeholder 5">
            <a:extLst>
              <a:ext uri="{FF2B5EF4-FFF2-40B4-BE49-F238E27FC236}">
                <a16:creationId xmlns:a16="http://schemas.microsoft.com/office/drawing/2014/main" id="{4BD5BA97-ED31-8167-0840-EFF623531148}"/>
              </a:ext>
            </a:extLst>
          </p:cNvPr>
          <p:cNvSpPr txBox="1">
            <a:spLocks/>
          </p:cNvSpPr>
          <p:nvPr/>
        </p:nvSpPr>
        <p:spPr>
          <a:xfrm>
            <a:off x="180753" y="1064121"/>
            <a:ext cx="8963247" cy="54112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914400">
              <a:lnSpc>
                <a:spcPts val="2000"/>
              </a:lnSpc>
              <a:buFont typeface="Arial" panose="020B0604020202020204" pitchFamily="34" charset="0"/>
              <a:buChar char="•"/>
            </a:pPr>
            <a:r>
              <a:rPr lang="en-US" altLang="ja-JP" sz="2000" dirty="0"/>
              <a:t>Two channels using two UWB band channels are applied for control channel to control frames of coexisting networks and data transmission channel. </a:t>
            </a:r>
            <a:r>
              <a:rPr lang="en-US" altLang="ja-JP" sz="2000" dirty="0">
                <a:solidFill>
                  <a:srgbClr val="FF0000"/>
                </a:solidFill>
              </a:rPr>
              <a:t>Its alternative mode is two channels or time slots for control and data transmission using a single UWB band channel. </a:t>
            </a:r>
          </a:p>
          <a:p>
            <a:pPr marL="342900" indent="-342900" defTabSz="914400">
              <a:lnSpc>
                <a:spcPts val="2000"/>
              </a:lnSpc>
              <a:buFont typeface="Arial" panose="020B0604020202020204" pitchFamily="34" charset="0"/>
              <a:buChar char="•"/>
            </a:pPr>
            <a:r>
              <a:rPr lang="en-US" sz="2000" kern="0" dirty="0"/>
              <a:t>IEEE802.15.6ma; revision of IEEE802.15.6-2012 focuses on enhanced dependability in data transmission and ranging according to the class 0-7 of coexistence. </a:t>
            </a:r>
          </a:p>
          <a:p>
            <a:pPr marL="800100" lvl="1" indent="-342900" defTabSz="914400">
              <a:lnSpc>
                <a:spcPts val="2000"/>
              </a:lnSpc>
              <a:buFont typeface="+mj-lt"/>
              <a:buAutoNum type="arabicPeriod"/>
            </a:pPr>
            <a:r>
              <a:rPr lang="en-US" sz="1800" b="1" kern="0" dirty="0">
                <a:solidFill>
                  <a:schemeClr val="tx1"/>
                </a:solidFill>
              </a:rPr>
              <a:t>Class 0&amp;1:</a:t>
            </a:r>
            <a:r>
              <a:rPr lang="en-US" sz="1800" b="1" kern="0" dirty="0">
                <a:solidFill>
                  <a:srgbClr val="FF0000"/>
                </a:solidFill>
              </a:rPr>
              <a:t> </a:t>
            </a:r>
            <a:r>
              <a:rPr lang="en-US" sz="1800" kern="0" dirty="0">
                <a:solidFill>
                  <a:srgbClr val="FF0000"/>
                </a:solidFill>
              </a:rPr>
              <a:t>New 15.6ma MAC is defined primarily to support enhanced dependability of a new 15.6ma BAN (Class 0) and multiple 15.6ma BANs (Class 1).</a:t>
            </a:r>
          </a:p>
          <a:p>
            <a:pPr marL="800100" lvl="1" indent="-342900" defTabSz="914400">
              <a:lnSpc>
                <a:spcPts val="2000"/>
              </a:lnSpc>
              <a:buFont typeface="+mj-lt"/>
              <a:buAutoNum type="arabicPeriod"/>
            </a:pPr>
            <a:r>
              <a:rPr lang="en-US" sz="1800" b="1" kern="0" dirty="0">
                <a:solidFill>
                  <a:schemeClr val="tx1"/>
                </a:solidFill>
              </a:rPr>
              <a:t>Class 2:</a:t>
            </a:r>
            <a:r>
              <a:rPr lang="en-US" sz="1800" b="1" kern="0" dirty="0">
                <a:solidFill>
                  <a:srgbClr val="FF0000"/>
                </a:solidFill>
              </a:rPr>
              <a:t> </a:t>
            </a:r>
            <a:r>
              <a:rPr lang="en-US" sz="1800" kern="0" dirty="0">
                <a:solidFill>
                  <a:srgbClr val="FF0000"/>
                </a:solidFill>
              </a:rPr>
              <a:t>15,6ma MAC is defined secondarily to support backward compatibility with a legacy 15.6-2012 BAN as long as enhanced dependability of a new 15.6ma BAN can be performed in Class 2.</a:t>
            </a:r>
          </a:p>
          <a:p>
            <a:pPr marL="800100" lvl="1" indent="-342900" defTabSz="914400">
              <a:lnSpc>
                <a:spcPts val="2000"/>
              </a:lnSpc>
              <a:buFont typeface="+mj-lt"/>
              <a:buAutoNum type="arabicPeriod"/>
            </a:pPr>
            <a:r>
              <a:rPr lang="en-US" sz="1800" b="1" kern="0" dirty="0">
                <a:solidFill>
                  <a:schemeClr val="tx1"/>
                </a:solidFill>
              </a:rPr>
              <a:t>Class 4:</a:t>
            </a:r>
            <a:r>
              <a:rPr lang="en-US" sz="1800" b="1" kern="0" dirty="0">
                <a:solidFill>
                  <a:srgbClr val="FF0000"/>
                </a:solidFill>
              </a:rPr>
              <a:t> </a:t>
            </a:r>
            <a:r>
              <a:rPr lang="en-US" sz="1800" kern="0" dirty="0">
                <a:solidFill>
                  <a:srgbClr val="FF0000"/>
                </a:solidFill>
              </a:rPr>
              <a:t>15.6ma MAC is defined to support interoperability with coexisting 15.4ab WSN/PAN in secondary </a:t>
            </a:r>
            <a:r>
              <a:rPr lang="en-US" sz="1800" kern="0" dirty="0">
                <a:solidFill>
                  <a:schemeClr val="tx1"/>
                </a:solidFill>
              </a:rPr>
              <a:t>as long as enhanced dependability of 15.6ma BAN can be performed in primary in Class 4.</a:t>
            </a:r>
          </a:p>
          <a:p>
            <a:pPr marL="800100" lvl="1" indent="-342900" defTabSz="914400">
              <a:lnSpc>
                <a:spcPts val="2000"/>
              </a:lnSpc>
              <a:buFont typeface="+mj-lt"/>
              <a:buAutoNum type="arabicPeriod"/>
            </a:pPr>
            <a:r>
              <a:rPr lang="en-US" sz="1800" b="1" kern="0" dirty="0">
                <a:solidFill>
                  <a:schemeClr val="tx1"/>
                </a:solidFill>
              </a:rPr>
              <a:t>Class 3,5,6,7:  </a:t>
            </a:r>
            <a:r>
              <a:rPr lang="en-US" altLang="ja-JP" sz="1800" kern="0" dirty="0">
                <a:solidFill>
                  <a:schemeClr val="tx1"/>
                </a:solidFill>
              </a:rPr>
              <a:t>15.6ma</a:t>
            </a:r>
            <a:r>
              <a:rPr lang="ja-JP" altLang="en-US" sz="1800" kern="0" dirty="0">
                <a:solidFill>
                  <a:schemeClr val="tx1"/>
                </a:solidFill>
              </a:rPr>
              <a:t> </a:t>
            </a:r>
            <a:r>
              <a:rPr lang="en-US" altLang="ja-JP" sz="1800" kern="0" dirty="0">
                <a:solidFill>
                  <a:schemeClr val="tx1"/>
                </a:solidFill>
              </a:rPr>
              <a:t>MAC</a:t>
            </a:r>
            <a:r>
              <a:rPr lang="ja-JP" altLang="en-US" sz="1800" kern="0" dirty="0">
                <a:solidFill>
                  <a:schemeClr val="tx1"/>
                </a:solidFill>
              </a:rPr>
              <a:t> </a:t>
            </a:r>
            <a:r>
              <a:rPr lang="en-US" altLang="ja-JP" sz="1800" kern="0" dirty="0">
                <a:solidFill>
                  <a:schemeClr val="tx1"/>
                </a:solidFill>
              </a:rPr>
              <a:t>is</a:t>
            </a:r>
            <a:r>
              <a:rPr lang="ja-JP" altLang="en-US" sz="1800" kern="0" dirty="0">
                <a:solidFill>
                  <a:schemeClr val="tx1"/>
                </a:solidFill>
              </a:rPr>
              <a:t> </a:t>
            </a:r>
            <a:r>
              <a:rPr lang="en-US" altLang="ja-JP" sz="1800" kern="0" dirty="0">
                <a:solidFill>
                  <a:schemeClr val="tx1"/>
                </a:solidFill>
              </a:rPr>
              <a:t>defined</a:t>
            </a:r>
            <a:r>
              <a:rPr lang="ja-JP" altLang="en-US" sz="1800" kern="0" dirty="0">
                <a:solidFill>
                  <a:schemeClr val="tx1"/>
                </a:solidFill>
              </a:rPr>
              <a:t> </a:t>
            </a:r>
            <a:r>
              <a:rPr lang="en-US" altLang="ja-JP" sz="1800" kern="0" dirty="0">
                <a:solidFill>
                  <a:schemeClr val="tx1"/>
                </a:solidFill>
              </a:rPr>
              <a:t>to</a:t>
            </a:r>
            <a:r>
              <a:rPr lang="ja-JP" altLang="en-US" sz="1800" kern="0" dirty="0">
                <a:solidFill>
                  <a:schemeClr val="tx1"/>
                </a:solidFill>
              </a:rPr>
              <a:t> </a:t>
            </a:r>
            <a:r>
              <a:rPr lang="en-US" altLang="ja-JP" sz="1800" kern="0" dirty="0">
                <a:solidFill>
                  <a:schemeClr val="tx1"/>
                </a:solidFill>
              </a:rPr>
              <a:t>support enhanced dependability of 15.6ma BAN</a:t>
            </a:r>
            <a:r>
              <a:rPr lang="en-US" altLang="ja-JP" sz="1800" kern="0" dirty="0">
                <a:solidFill>
                  <a:srgbClr val="FF0000"/>
                </a:solidFill>
              </a:rPr>
              <a:t> </a:t>
            </a:r>
            <a:r>
              <a:rPr lang="en-US" sz="1800" kern="0" dirty="0">
                <a:solidFill>
                  <a:srgbClr val="FF0000"/>
                </a:solidFill>
              </a:rPr>
              <a:t>while mitigating interference from coexisting other radios.</a:t>
            </a:r>
            <a:endParaRPr lang="en-US" sz="1000" kern="0" dirty="0">
              <a:solidFill>
                <a:srgbClr val="FF0000"/>
              </a:solidFill>
            </a:endParaRPr>
          </a:p>
          <a:p>
            <a:pPr marL="342900" indent="-342900" defTabSz="914400">
              <a:lnSpc>
                <a:spcPts val="2000"/>
              </a:lnSpc>
              <a:buFont typeface="Arial" panose="020B0604020202020204" pitchFamily="34" charset="0"/>
              <a:buChar char="•"/>
            </a:pPr>
            <a:r>
              <a:rPr lang="en-US" sz="2000" b="1" kern="0" dirty="0">
                <a:solidFill>
                  <a:srgbClr val="3333FF"/>
                </a:solidFill>
              </a:rPr>
              <a:t>Hence, new 15.6ma MAC documentation must be good enough by describing mostly in Class 1 including Class 0, and Class 4 while describing a way to recognize class of coexistence and to mitigate interference in other classes.</a:t>
            </a:r>
          </a:p>
          <a:p>
            <a:pPr marL="342900" indent="-342900" defTabSz="914400">
              <a:lnSpc>
                <a:spcPts val="2000"/>
              </a:lnSpc>
              <a:buFont typeface="Arial" panose="020B0604020202020204" pitchFamily="34" charset="0"/>
              <a:buChar char="•"/>
            </a:pPr>
            <a:endParaRPr lang="en-US" sz="2000" kern="0" dirty="0"/>
          </a:p>
        </p:txBody>
      </p:sp>
    </p:spTree>
    <p:extLst>
      <p:ext uri="{BB962C8B-B14F-4D97-AF65-F5344CB8AC3E}">
        <p14:creationId xmlns:p14="http://schemas.microsoft.com/office/powerpoint/2010/main" val="1058661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5693-630B-7FC7-B7FD-399D71DC1CD0}"/>
              </a:ext>
            </a:extLst>
          </p:cNvPr>
          <p:cNvSpPr>
            <a:spLocks noGrp="1"/>
          </p:cNvSpPr>
          <p:nvPr>
            <p:ph type="title"/>
          </p:nvPr>
        </p:nvSpPr>
        <p:spPr>
          <a:xfrm>
            <a:off x="685800" y="1221702"/>
            <a:ext cx="7772400" cy="399474"/>
          </a:xfrm>
        </p:spPr>
        <p:txBody>
          <a:bodyPr/>
          <a:lstStyle/>
          <a:p>
            <a:r>
              <a:rPr lang="en-US" sz="3200" dirty="0"/>
              <a:t>8.1.1. MSDU format in 15.6-2012</a:t>
            </a:r>
          </a:p>
        </p:txBody>
      </p:sp>
      <p:sp>
        <p:nvSpPr>
          <p:cNvPr id="3" name="Text Placeholder 2">
            <a:extLst>
              <a:ext uri="{FF2B5EF4-FFF2-40B4-BE49-F238E27FC236}">
                <a16:creationId xmlns:a16="http://schemas.microsoft.com/office/drawing/2014/main" id="{61B1EBDA-0E17-2267-1118-2198ACECBA89}"/>
              </a:ext>
            </a:extLst>
          </p:cNvPr>
          <p:cNvSpPr>
            <a:spLocks noGrp="1"/>
          </p:cNvSpPr>
          <p:nvPr>
            <p:ph type="body" idx="1"/>
          </p:nvPr>
        </p:nvSpPr>
        <p:spPr/>
        <p:txBody>
          <a:bodyPr/>
          <a:lstStyle/>
          <a:p>
            <a:r>
              <a:rPr lang="en-US" sz="2400" dirty="0">
                <a:latin typeface="+mn-lt"/>
              </a:rPr>
              <a:t>The usual: MAC header + MAC payload + MAC footer</a:t>
            </a:r>
          </a:p>
          <a:p>
            <a:endParaRPr lang="en-US" sz="2400" dirty="0">
              <a:latin typeface="+mn-lt"/>
            </a:endParaRPr>
          </a:p>
        </p:txBody>
      </p:sp>
      <p:sp>
        <p:nvSpPr>
          <p:cNvPr id="4" name="Date Placeholder 3">
            <a:extLst>
              <a:ext uri="{FF2B5EF4-FFF2-40B4-BE49-F238E27FC236}">
                <a16:creationId xmlns:a16="http://schemas.microsoft.com/office/drawing/2014/main" id="{51290BC0-D5D1-E2D9-171F-9EEFE1CE0972}"/>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42FEBAE5-0FB8-43E9-75B5-AFD64131C85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7996A9D0-4EC1-7F49-96F9-A7E82A1A913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39</a:t>
            </a:fld>
            <a:endParaRPr dirty="0"/>
          </a:p>
        </p:txBody>
      </p:sp>
      <p:pic>
        <p:nvPicPr>
          <p:cNvPr id="7" name="Picture 6">
            <a:extLst>
              <a:ext uri="{FF2B5EF4-FFF2-40B4-BE49-F238E27FC236}">
                <a16:creationId xmlns:a16="http://schemas.microsoft.com/office/drawing/2014/main" id="{BE4197F3-23E5-87B4-0A83-C4B0088D1563}"/>
              </a:ext>
            </a:extLst>
          </p:cNvPr>
          <p:cNvPicPr>
            <a:picLocks noChangeAspect="1"/>
          </p:cNvPicPr>
          <p:nvPr/>
        </p:nvPicPr>
        <p:blipFill>
          <a:blip r:embed="rId2"/>
          <a:stretch>
            <a:fillRect/>
          </a:stretch>
        </p:blipFill>
        <p:spPr>
          <a:xfrm>
            <a:off x="571607" y="2944239"/>
            <a:ext cx="2910625" cy="1115438"/>
          </a:xfrm>
          <a:prstGeom prst="rect">
            <a:avLst/>
          </a:prstGeom>
        </p:spPr>
      </p:pic>
      <p:pic>
        <p:nvPicPr>
          <p:cNvPr id="8" name="Picture 7">
            <a:extLst>
              <a:ext uri="{FF2B5EF4-FFF2-40B4-BE49-F238E27FC236}">
                <a16:creationId xmlns:a16="http://schemas.microsoft.com/office/drawing/2014/main" id="{082680E8-CF8A-6CA1-324C-558CCE36D86F}"/>
              </a:ext>
            </a:extLst>
          </p:cNvPr>
          <p:cNvPicPr>
            <a:picLocks noChangeAspect="1"/>
          </p:cNvPicPr>
          <p:nvPr/>
        </p:nvPicPr>
        <p:blipFill>
          <a:blip r:embed="rId3"/>
          <a:stretch>
            <a:fillRect/>
          </a:stretch>
        </p:blipFill>
        <p:spPr>
          <a:xfrm>
            <a:off x="4233071" y="2944239"/>
            <a:ext cx="3451538" cy="1180289"/>
          </a:xfrm>
          <a:prstGeom prst="rect">
            <a:avLst/>
          </a:prstGeom>
        </p:spPr>
      </p:pic>
      <p:pic>
        <p:nvPicPr>
          <p:cNvPr id="9" name="Picture 8">
            <a:extLst>
              <a:ext uri="{FF2B5EF4-FFF2-40B4-BE49-F238E27FC236}">
                <a16:creationId xmlns:a16="http://schemas.microsoft.com/office/drawing/2014/main" id="{C26501EA-4CEF-2372-6659-9D10EDFB071B}"/>
              </a:ext>
            </a:extLst>
          </p:cNvPr>
          <p:cNvPicPr>
            <a:picLocks noChangeAspect="1"/>
          </p:cNvPicPr>
          <p:nvPr/>
        </p:nvPicPr>
        <p:blipFill>
          <a:blip r:embed="rId4"/>
          <a:stretch>
            <a:fillRect/>
          </a:stretch>
        </p:blipFill>
        <p:spPr>
          <a:xfrm>
            <a:off x="3138367" y="4325403"/>
            <a:ext cx="5640946" cy="2036323"/>
          </a:xfrm>
          <a:prstGeom prst="rect">
            <a:avLst/>
          </a:prstGeom>
        </p:spPr>
      </p:pic>
      <p:sp>
        <p:nvSpPr>
          <p:cNvPr id="10" name="Title 1">
            <a:extLst>
              <a:ext uri="{FF2B5EF4-FFF2-40B4-BE49-F238E27FC236}">
                <a16:creationId xmlns:a16="http://schemas.microsoft.com/office/drawing/2014/main" id="{3E7DAAE4-8A6B-9476-EFE2-DEDF166D5B5E}"/>
              </a:ext>
            </a:extLst>
          </p:cNvPr>
          <p:cNvSpPr txBox="1">
            <a:spLocks/>
          </p:cNvSpPr>
          <p:nvPr/>
        </p:nvSpPr>
        <p:spPr>
          <a:xfrm>
            <a:off x="2058286"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8.1   MAC Frame Structure</a:t>
            </a:r>
          </a:p>
        </p:txBody>
      </p:sp>
    </p:spTree>
    <p:extLst>
      <p:ext uri="{BB962C8B-B14F-4D97-AF65-F5344CB8AC3E}">
        <p14:creationId xmlns:p14="http://schemas.microsoft.com/office/powerpoint/2010/main" val="384847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Consensus(2/2)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23223"/>
            <a:ext cx="7772401" cy="5261181"/>
          </a:xfrm>
        </p:spPr>
        <p:txBody>
          <a:bodyPr/>
          <a:lstStyle/>
          <a:p>
            <a:r>
              <a:rPr lang="en-US" dirty="0"/>
              <a:t>In order to perform </a:t>
            </a:r>
            <a:r>
              <a:rPr lang="en-US" dirty="0" err="1"/>
              <a:t>enhaced</a:t>
            </a:r>
            <a:r>
              <a:rPr lang="en-US" dirty="0"/>
              <a:t> dependability in revision of IEEE802.15.6-2012(</a:t>
            </a:r>
            <a:r>
              <a:rPr lang="en-US" altLang="ja-JP" dirty="0"/>
              <a:t>IEEE802.15.6ma), coexistence environments have been classified. </a:t>
            </a:r>
            <a:r>
              <a:rPr lang="en-US" altLang="ja-JP" dirty="0">
                <a:solidFill>
                  <a:srgbClr val="FF0000"/>
                </a:solidFill>
              </a:rPr>
              <a:t>Some classes of multiple new and legacy BANs coexistence are </a:t>
            </a:r>
            <a:r>
              <a:rPr lang="en-US" dirty="0">
                <a:solidFill>
                  <a:srgbClr val="FF0000"/>
                </a:solidFill>
              </a:rPr>
              <a:t>focused to manage packet contention in MAC layer while other classes are taken care by mitigation of interference in Physical layer(PHY) and manage contention in MAC.</a:t>
            </a:r>
          </a:p>
          <a:p>
            <a:r>
              <a:rPr lang="en-US" dirty="0"/>
              <a:t> Ranging in 802.15.6ma is optional but </a:t>
            </a:r>
            <a:r>
              <a:rPr lang="en-US" dirty="0">
                <a:solidFill>
                  <a:srgbClr val="FF0000"/>
                </a:solidFill>
              </a:rPr>
              <a:t>ranging between coordinators of </a:t>
            </a:r>
            <a:r>
              <a:rPr lang="en-US" dirty="0" err="1">
                <a:solidFill>
                  <a:srgbClr val="FF0000"/>
                </a:solidFill>
              </a:rPr>
              <a:t>neibouring</a:t>
            </a:r>
            <a:r>
              <a:rPr lang="en-US" dirty="0">
                <a:solidFill>
                  <a:srgbClr val="FF0000"/>
                </a:solidFill>
              </a:rPr>
              <a:t> or coverage overlaid BANs is helpful to identify geographical overlay and mobility of incoming and outgoing to determine coexistence class </a:t>
            </a:r>
            <a:r>
              <a:rPr lang="en-US" dirty="0" err="1">
                <a:solidFill>
                  <a:srgbClr val="FF0000"/>
                </a:solidFill>
              </a:rPr>
              <a:t>stataes</a:t>
            </a:r>
            <a:r>
              <a:rPr lang="en-US" dirty="0"/>
              <a:t>. Ranging between BAN coordinator and its nodes in star topology in 802.15.6ma is the same as 802.15.4z and its amendment.</a:t>
            </a:r>
          </a:p>
          <a:p>
            <a:r>
              <a:rPr lang="en-US" dirty="0"/>
              <a:t> </a:t>
            </a:r>
          </a:p>
        </p:txBody>
      </p:sp>
    </p:spTree>
    <p:extLst>
      <p:ext uri="{BB962C8B-B14F-4D97-AF65-F5344CB8AC3E}">
        <p14:creationId xmlns:p14="http://schemas.microsoft.com/office/powerpoint/2010/main" val="119052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5F60-A241-7AE2-AE77-444B620B1AB6}"/>
              </a:ext>
            </a:extLst>
          </p:cNvPr>
          <p:cNvSpPr>
            <a:spLocks noGrp="1"/>
          </p:cNvSpPr>
          <p:nvPr>
            <p:ph type="title"/>
          </p:nvPr>
        </p:nvSpPr>
        <p:spPr/>
        <p:txBody>
          <a:bodyPr/>
          <a:lstStyle/>
          <a:p>
            <a:r>
              <a:rPr lang="en-US" dirty="0"/>
              <a:t>8.1.2  15.6ma MAC </a:t>
            </a:r>
          </a:p>
        </p:txBody>
      </p:sp>
      <p:sp>
        <p:nvSpPr>
          <p:cNvPr id="3" name="Text Placeholder 2">
            <a:extLst>
              <a:ext uri="{FF2B5EF4-FFF2-40B4-BE49-F238E27FC236}">
                <a16:creationId xmlns:a16="http://schemas.microsoft.com/office/drawing/2014/main" id="{45D1005D-D6EC-7F4B-F0C6-9300E06F7E31}"/>
              </a:ext>
            </a:extLst>
          </p:cNvPr>
          <p:cNvSpPr>
            <a:spLocks noGrp="1"/>
          </p:cNvSpPr>
          <p:nvPr>
            <p:ph type="body" idx="1"/>
          </p:nvPr>
        </p:nvSpPr>
        <p:spPr/>
        <p:txBody>
          <a:bodyPr/>
          <a:lstStyle/>
          <a:p>
            <a:r>
              <a:rPr lang="en-US" sz="2400" dirty="0">
                <a:latin typeface="+mn-lt"/>
              </a:rPr>
              <a:t>Due to the historic background of 15.6, the MSDU format supports several MAC mechanisms (polling, CSMA, slotted Aloha, LBT), and it is up to vendors what specifically to implement.</a:t>
            </a:r>
          </a:p>
          <a:p>
            <a:pPr lvl="1"/>
            <a:r>
              <a:rPr lang="en-US" sz="2000" dirty="0">
                <a:latin typeface="+mn-lt"/>
              </a:rPr>
              <a:t>However, the result was that the MAC spec is difficult to understand</a:t>
            </a:r>
          </a:p>
          <a:p>
            <a:r>
              <a:rPr lang="en-US" sz="2400" dirty="0">
                <a:latin typeface="+mn-lt"/>
              </a:rPr>
              <a:t>The revision 15.6ma plans to simplify the MAC mechanism under a UWB PHY: </a:t>
            </a:r>
          </a:p>
          <a:p>
            <a:pPr lvl="1"/>
            <a:r>
              <a:rPr lang="en-US" sz="2000" dirty="0">
                <a:latin typeface="+mn-lt"/>
              </a:rPr>
              <a:t>LBT &amp; slotted Aloha (CAP) and TDMA (CFP) </a:t>
            </a:r>
          </a:p>
          <a:p>
            <a:pPr lvl="1"/>
            <a:r>
              <a:rPr lang="en-US" sz="2000" dirty="0">
                <a:latin typeface="+mn-lt"/>
              </a:rPr>
              <a:t>(maybe the support of an Ethertype field)</a:t>
            </a:r>
          </a:p>
          <a:p>
            <a:pPr lvl="1"/>
            <a:r>
              <a:rPr lang="en-US" sz="2000" dirty="0">
                <a:solidFill>
                  <a:srgbClr val="FF0000"/>
                </a:solidFill>
                <a:latin typeface="+mn-lt"/>
              </a:rPr>
              <a:t>Hence, the MSDU Header will change.</a:t>
            </a:r>
          </a:p>
          <a:p>
            <a:endParaRPr lang="en-US" sz="2400" dirty="0">
              <a:latin typeface="+mn-lt"/>
            </a:endParaRPr>
          </a:p>
        </p:txBody>
      </p:sp>
      <p:sp>
        <p:nvSpPr>
          <p:cNvPr id="4" name="Date Placeholder 3">
            <a:extLst>
              <a:ext uri="{FF2B5EF4-FFF2-40B4-BE49-F238E27FC236}">
                <a16:creationId xmlns:a16="http://schemas.microsoft.com/office/drawing/2014/main" id="{A1F771B0-73D5-ECDD-CE18-951B06BBD84A}"/>
              </a:ext>
            </a:extLst>
          </p:cNvPr>
          <p:cNvSpPr>
            <a:spLocks noGrp="1"/>
          </p:cNvSpPr>
          <p:nvPr>
            <p:ph type="dt" idx="10"/>
          </p:nvPr>
        </p:nvSpPr>
        <p:spPr/>
        <p:txBody>
          <a:bodyPr/>
          <a:lstStyle/>
          <a:p>
            <a:r>
              <a:rPr lang="en-US" altLang="ja-JP"/>
              <a:t>January 2024</a:t>
            </a:r>
            <a:endParaRPr lang="en-US" dirty="0"/>
          </a:p>
        </p:txBody>
      </p:sp>
      <p:sp>
        <p:nvSpPr>
          <p:cNvPr id="5" name="Footer Placeholder 4">
            <a:extLst>
              <a:ext uri="{FF2B5EF4-FFF2-40B4-BE49-F238E27FC236}">
                <a16:creationId xmlns:a16="http://schemas.microsoft.com/office/drawing/2014/main" id="{B0ABED62-F09A-5CF3-A39F-FAB9EF8702F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248CCE7D-CE13-DADB-75D6-0BE3E1D73A3C}"/>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40</a:t>
            </a:fld>
            <a:endParaRPr dirty="0"/>
          </a:p>
        </p:txBody>
      </p:sp>
    </p:spTree>
    <p:extLst>
      <p:ext uri="{BB962C8B-B14F-4D97-AF65-F5344CB8AC3E}">
        <p14:creationId xmlns:p14="http://schemas.microsoft.com/office/powerpoint/2010/main" val="3429024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96F47F-90DB-B5FB-DFA5-057A12140A3B}"/>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A7584004-F953-D41B-B160-BDB61E2A33E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2B7E0C2-D948-6A00-D897-0AD669DD7F3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41</a:t>
            </a:fld>
            <a:endParaRPr dirty="0"/>
          </a:p>
        </p:txBody>
      </p:sp>
      <p:sp>
        <p:nvSpPr>
          <p:cNvPr id="5" name="Title 1">
            <a:extLst>
              <a:ext uri="{FF2B5EF4-FFF2-40B4-BE49-F238E27FC236}">
                <a16:creationId xmlns:a16="http://schemas.microsoft.com/office/drawing/2014/main" id="{89907DF1-68AF-AC3D-E312-EB94C9DA01A2}"/>
              </a:ext>
            </a:extLst>
          </p:cNvPr>
          <p:cNvSpPr txBox="1">
            <a:spLocks/>
          </p:cNvSpPr>
          <p:nvPr/>
        </p:nvSpPr>
        <p:spPr>
          <a:xfrm>
            <a:off x="632634" y="717698"/>
            <a:ext cx="8128591"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8.2   MAC Protocol for Multiple BAN Environment (Class 1) # 15-22-0639 &amp; 15-22-651-01</a:t>
            </a:r>
          </a:p>
        </p:txBody>
      </p:sp>
      <p:sp>
        <p:nvSpPr>
          <p:cNvPr id="6" name="Content Placeholder 2">
            <a:extLst>
              <a:ext uri="{FF2B5EF4-FFF2-40B4-BE49-F238E27FC236}">
                <a16:creationId xmlns:a16="http://schemas.microsoft.com/office/drawing/2014/main" id="{EC090444-A99C-8FB2-4BE8-D74CA514824C}"/>
              </a:ext>
            </a:extLst>
          </p:cNvPr>
          <p:cNvSpPr txBox="1">
            <a:spLocks/>
          </p:cNvSpPr>
          <p:nvPr/>
        </p:nvSpPr>
        <p:spPr>
          <a:xfrm>
            <a:off x="568841" y="1586143"/>
            <a:ext cx="8309345" cy="472044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2000" b="1" kern="0" dirty="0"/>
              <a:t>Utilizes Control Channel.</a:t>
            </a:r>
          </a:p>
          <a:p>
            <a:pPr lvl="2" indent="-457200" defTabSz="914400">
              <a:buFont typeface="Arial" panose="020B0604020202020204" pitchFamily="34" charset="0"/>
              <a:buChar char="•"/>
            </a:pPr>
            <a:r>
              <a:rPr lang="en-US" sz="1600" kern="0" dirty="0"/>
              <a:t>Limits transmission privilege on Control Channel only to coordinators.</a:t>
            </a:r>
          </a:p>
          <a:p>
            <a:pPr lvl="2" indent="-457200" defTabSz="914400">
              <a:buFont typeface="Arial" panose="020B0604020202020204" pitchFamily="34" charset="0"/>
              <a:buChar char="•"/>
            </a:pPr>
            <a:r>
              <a:rPr lang="en-US" sz="1600" kern="0" dirty="0"/>
              <a:t>Allows more efficient and accurate clear channel assessment by separating control frames and data frames.</a:t>
            </a:r>
          </a:p>
          <a:p>
            <a:pPr lvl="2" indent="-457200" defTabSz="914400">
              <a:buFont typeface="Arial" panose="020B0604020202020204" pitchFamily="34" charset="0"/>
              <a:buChar char="•"/>
            </a:pPr>
            <a:r>
              <a:rPr lang="en-US" sz="1600" kern="0" dirty="0"/>
              <a:t>Two mandatory channels for control and data frames are required.</a:t>
            </a:r>
          </a:p>
          <a:p>
            <a:pPr lvl="2" indent="-457200" defTabSz="914400">
              <a:buFont typeface="Arial" panose="020B0604020202020204" pitchFamily="34" charset="0"/>
              <a:buChar char="•"/>
            </a:pPr>
            <a:endParaRPr lang="en-US" sz="1600" kern="0" dirty="0"/>
          </a:p>
          <a:p>
            <a:pPr defTabSz="914400">
              <a:buFont typeface="+mj-lt"/>
              <a:buAutoNum type="arabicPeriod"/>
            </a:pPr>
            <a:r>
              <a:rPr lang="en-US" sz="2000" b="1" kern="0" dirty="0"/>
              <a:t>Introduces 3 Periods in Data Channel</a:t>
            </a:r>
          </a:p>
          <a:p>
            <a:pPr marL="742950" lvl="2" indent="-285750" defTabSz="914400">
              <a:buFont typeface="Arial" panose="020B0604020202020204" pitchFamily="34" charset="0"/>
              <a:buChar char="•"/>
            </a:pPr>
            <a:r>
              <a:rPr lang="en-US" sz="1600" kern="0" dirty="0"/>
              <a:t>Network Management Period (</a:t>
            </a:r>
            <a:r>
              <a:rPr lang="en-US" sz="1600" kern="0" dirty="0">
                <a:solidFill>
                  <a:srgbClr val="FF0000"/>
                </a:solidFill>
              </a:rPr>
              <a:t>NMP</a:t>
            </a:r>
            <a:r>
              <a:rPr lang="en-US" sz="1600" kern="0" dirty="0"/>
              <a:t>) for Data Beacons,</a:t>
            </a:r>
          </a:p>
          <a:p>
            <a:pPr marL="742950" lvl="2" indent="-285750" defTabSz="914400">
              <a:buFont typeface="Arial" panose="020B0604020202020204" pitchFamily="34" charset="0"/>
              <a:buChar char="•"/>
            </a:pPr>
            <a:r>
              <a:rPr lang="en-US" sz="1600" kern="0" dirty="0"/>
              <a:t>Contention Free Period (</a:t>
            </a:r>
            <a:r>
              <a:rPr lang="en-US" sz="1600" kern="0" dirty="0">
                <a:solidFill>
                  <a:srgbClr val="FF0000"/>
                </a:solidFill>
              </a:rPr>
              <a:t>CFP</a:t>
            </a:r>
            <a:r>
              <a:rPr lang="en-US" sz="1600" kern="0" dirty="0"/>
              <a:t>) for scheduled data frames,</a:t>
            </a:r>
          </a:p>
          <a:p>
            <a:pPr marL="742950" lvl="2" indent="-285750" defTabSz="914400">
              <a:buFont typeface="Arial" panose="020B0604020202020204" pitchFamily="34" charset="0"/>
              <a:buChar char="•"/>
            </a:pPr>
            <a:r>
              <a:rPr lang="en-US" sz="1600" kern="0" dirty="0"/>
              <a:t>And Contention Access Period (</a:t>
            </a:r>
            <a:r>
              <a:rPr lang="en-US" sz="1600" kern="0" dirty="0">
                <a:solidFill>
                  <a:srgbClr val="FF0000"/>
                </a:solidFill>
              </a:rPr>
              <a:t>CAP</a:t>
            </a:r>
            <a:r>
              <a:rPr lang="en-US" sz="1600" kern="0" dirty="0"/>
              <a:t>) for unscheduled data frames and node connection/disconnection.</a:t>
            </a:r>
          </a:p>
          <a:p>
            <a:pPr marL="742950" lvl="2" indent="-285750" defTabSz="914400">
              <a:buFont typeface="Arial" panose="020B0604020202020204" pitchFamily="34" charset="0"/>
              <a:buChar char="•"/>
            </a:pPr>
            <a:endParaRPr lang="en-US" sz="2000" kern="0" dirty="0"/>
          </a:p>
          <a:p>
            <a:pPr defTabSz="914400">
              <a:buFont typeface="+mj-lt"/>
              <a:buAutoNum type="arabicPeriod"/>
            </a:pPr>
            <a:r>
              <a:rPr lang="en-US" sz="2000" b="1" kern="0" dirty="0"/>
              <a:t>Each BAN has its own contention free period while sharing </a:t>
            </a:r>
            <a:r>
              <a:rPr lang="en-US" sz="2000" b="1" kern="0" dirty="0" err="1"/>
              <a:t>superframes</a:t>
            </a:r>
            <a:r>
              <a:rPr lang="en-US" sz="2000" b="1" kern="0" dirty="0"/>
              <a:t>.</a:t>
            </a:r>
          </a:p>
          <a:p>
            <a:pPr marL="742950" lvl="2" indent="-285750" defTabSz="914400">
              <a:buFont typeface="Arial" panose="020B0604020202020204" pitchFamily="34" charset="0"/>
              <a:buChar char="•"/>
            </a:pPr>
            <a:r>
              <a:rPr lang="en-US" sz="1600" kern="0" dirty="0"/>
              <a:t>To avoid frame collision between coexisting BANs.</a:t>
            </a:r>
          </a:p>
          <a:p>
            <a:pPr marL="0" lvl="1" defTabSz="914400"/>
            <a:endParaRPr lang="en-US" sz="1600" kern="0" dirty="0"/>
          </a:p>
          <a:p>
            <a:pPr marL="285750" indent="-285750" defTabSz="914400">
              <a:buFont typeface="Wingdings" panose="05000000000000000000" pitchFamily="2" charset="2"/>
              <a:buChar char="l"/>
            </a:pPr>
            <a:r>
              <a:rPr lang="en-US" sz="1800" kern="0" dirty="0"/>
              <a:t>Operating procedures of some MAC functions such as BAN Creation and </a:t>
            </a:r>
            <a:r>
              <a:rPr lang="en-US" sz="1800" kern="0" dirty="0" err="1"/>
              <a:t>Superframe</a:t>
            </a:r>
            <a:r>
              <a:rPr lang="en-US" sz="1800" kern="0" dirty="0"/>
              <a:t> Transition are explained.</a:t>
            </a:r>
          </a:p>
          <a:p>
            <a:pPr marL="285750" indent="-285750" defTabSz="914400">
              <a:buFont typeface="Wingdings" panose="05000000000000000000" pitchFamily="2" charset="2"/>
              <a:buChar char="l"/>
            </a:pPr>
            <a:r>
              <a:rPr lang="en-US" sz="1800" kern="0" dirty="0"/>
              <a:t>The newly required fields for performing this procedure have been explained.</a:t>
            </a:r>
          </a:p>
        </p:txBody>
      </p:sp>
    </p:spTree>
    <p:extLst>
      <p:ext uri="{BB962C8B-B14F-4D97-AF65-F5344CB8AC3E}">
        <p14:creationId xmlns:p14="http://schemas.microsoft.com/office/powerpoint/2010/main" val="1156311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7DF970F-3CF5-DBB0-95ED-E77881C5623F}"/>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F2B9B5F4-B454-F60F-F357-CF72A1BC539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B5CB310E-C086-DF97-BFFB-9EC660AE1A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42</a:t>
            </a:fld>
            <a:endParaRPr dirty="0"/>
          </a:p>
        </p:txBody>
      </p:sp>
      <p:sp>
        <p:nvSpPr>
          <p:cNvPr id="5" name="Title 1">
            <a:extLst>
              <a:ext uri="{FF2B5EF4-FFF2-40B4-BE49-F238E27FC236}">
                <a16:creationId xmlns:a16="http://schemas.microsoft.com/office/drawing/2014/main" id="{6A434824-1A4F-6CC3-9D89-68B5C8804DCF}"/>
              </a:ext>
            </a:extLst>
          </p:cNvPr>
          <p:cNvSpPr txBox="1">
            <a:spLocks/>
          </p:cNvSpPr>
          <p:nvPr/>
        </p:nvSpPr>
        <p:spPr>
          <a:xfrm>
            <a:off x="685800" y="685799"/>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8.3  MAC in Class 1 for coexisting dependable BANs</a:t>
            </a:r>
            <a:br>
              <a:rPr lang="en-US" sz="2400" b="1" kern="0" dirty="0"/>
            </a:br>
            <a:r>
              <a:rPr lang="en-US" sz="2400" b="1" kern="0" dirty="0"/>
              <a:t># 15-22-0594 </a:t>
            </a:r>
            <a:r>
              <a:rPr lang="en-US" altLang="ja-JP" sz="2400" b="1" kern="0" dirty="0"/>
              <a:t>&amp; 15-22-651-01(January 2023)</a:t>
            </a:r>
            <a:endParaRPr lang="en-US" sz="2400" b="1" kern="0" dirty="0"/>
          </a:p>
          <a:p>
            <a:pPr defTabSz="914400"/>
            <a:endParaRPr lang="en-US" sz="2400" b="1" kern="0" dirty="0"/>
          </a:p>
        </p:txBody>
      </p:sp>
      <p:sp>
        <p:nvSpPr>
          <p:cNvPr id="6" name="Content Placeholder 2">
            <a:extLst>
              <a:ext uri="{FF2B5EF4-FFF2-40B4-BE49-F238E27FC236}">
                <a16:creationId xmlns:a16="http://schemas.microsoft.com/office/drawing/2014/main" id="{488C83C3-1915-21B2-24F7-12264A522724}"/>
              </a:ext>
            </a:extLst>
          </p:cNvPr>
          <p:cNvSpPr txBox="1">
            <a:spLocks/>
          </p:cNvSpPr>
          <p:nvPr/>
        </p:nvSpPr>
        <p:spPr>
          <a:xfrm>
            <a:off x="685800" y="1635617"/>
            <a:ext cx="7772400" cy="46689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1800" b="1" kern="0" dirty="0"/>
              <a:t>Dependable BAN Service Classes</a:t>
            </a:r>
          </a:p>
          <a:p>
            <a:pPr marL="742950" lvl="2" indent="-285750" defTabSz="914400">
              <a:buFont typeface="Arial" panose="020B0604020202020204" pitchFamily="34" charset="0"/>
              <a:buChar char="•"/>
            </a:pPr>
            <a:r>
              <a:rPr lang="en-US" kern="0" dirty="0"/>
              <a:t>Specifies three classes. Coexisting BANs will coordinates based on the BAN class.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Beacon Period Extension</a:t>
            </a:r>
          </a:p>
          <a:p>
            <a:pPr marL="742950" lvl="2" indent="-285750" defTabSz="914400">
              <a:buFont typeface="Arial" panose="020B0604020202020204" pitchFamily="34" charset="0"/>
              <a:buChar char="•"/>
            </a:pPr>
            <a:r>
              <a:rPr lang="en-US" kern="0" dirty="0"/>
              <a:t>Allows flexible configuration of the beacon period.</a:t>
            </a:r>
          </a:p>
          <a:p>
            <a:pPr marL="742950" lvl="2" indent="-285750" defTabSz="914400">
              <a:buFont typeface="Arial" panose="020B0604020202020204" pitchFamily="34" charset="0"/>
              <a:buChar char="•"/>
            </a:pPr>
            <a:r>
              <a:rPr lang="en-US" kern="0" dirty="0"/>
              <a:t>Supports large number of nodes while guaranteeing short cycle time.</a:t>
            </a:r>
          </a:p>
          <a:p>
            <a:pPr marL="742950" lvl="2" indent="-285750" defTabSz="914400">
              <a:buFont typeface="Arial" panose="020B0604020202020204" pitchFamily="34" charset="0"/>
              <a:buChar char="•"/>
            </a:pPr>
            <a:r>
              <a:rPr lang="en-US" kern="0" dirty="0"/>
              <a:t>Guarantees that nodes can access the channel every cycle time.</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Coordinator Hub and Beacon Access Phase</a:t>
            </a:r>
          </a:p>
          <a:p>
            <a:pPr marL="742950" lvl="2" indent="-285750" defTabSz="914400">
              <a:buFont typeface="Arial" panose="020B0604020202020204" pitchFamily="34" charset="0"/>
              <a:buChar char="•"/>
            </a:pPr>
            <a:r>
              <a:rPr lang="en-US" kern="0" dirty="0"/>
              <a:t>Defines Beacon Access Phase (</a:t>
            </a:r>
            <a:r>
              <a:rPr lang="en-US" kern="0" dirty="0">
                <a:solidFill>
                  <a:srgbClr val="FF0000"/>
                </a:solidFill>
              </a:rPr>
              <a:t>BAP</a:t>
            </a:r>
            <a:r>
              <a:rPr lang="en-US" kern="0" dirty="0"/>
              <a:t>) in the beacon period.</a:t>
            </a:r>
          </a:p>
          <a:p>
            <a:pPr marL="742950" lvl="2" indent="-285750" defTabSz="914400">
              <a:buFont typeface="Arial" panose="020B0604020202020204" pitchFamily="34" charset="0"/>
              <a:buChar char="•"/>
            </a:pPr>
            <a:r>
              <a:rPr lang="en-US" kern="0" dirty="0"/>
              <a:t>Defines a coordinator hub and a leaf hub and let coordinator hub assigns beacon slots for leaf hubs.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Scheduled Access Extension</a:t>
            </a:r>
          </a:p>
          <a:p>
            <a:pPr marL="742950" lvl="2" indent="-285750" defTabSz="914400">
              <a:buFont typeface="Arial" panose="020B0604020202020204" pitchFamily="34" charset="0"/>
              <a:buChar char="•"/>
            </a:pPr>
            <a:r>
              <a:rPr lang="en-US" kern="0" dirty="0"/>
              <a:t>Allows nodes have periodic access multiple ties in a beacon period</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Adaptative </a:t>
            </a:r>
            <a:r>
              <a:rPr lang="en-US" sz="1800" b="1" kern="0" dirty="0" err="1"/>
              <a:t>Superframe</a:t>
            </a:r>
            <a:r>
              <a:rPr lang="en-US" sz="1800" b="1" kern="0" dirty="0"/>
              <a:t> Interleaving with Adjustment and Regulation</a:t>
            </a:r>
          </a:p>
          <a:p>
            <a:pPr marL="742950" lvl="2" indent="-285750" defTabSz="914400">
              <a:buFont typeface="Arial" panose="020B0604020202020204" pitchFamily="34" charset="0"/>
              <a:buChar char="•"/>
            </a:pPr>
            <a:r>
              <a:rPr lang="en-US" kern="0" dirty="0"/>
              <a:t>Negotiates the structure of beacon period among coexisting dependable BANs and regulates transmissions.</a:t>
            </a:r>
          </a:p>
        </p:txBody>
      </p:sp>
    </p:spTree>
    <p:extLst>
      <p:ext uri="{BB962C8B-B14F-4D97-AF65-F5344CB8AC3E}">
        <p14:creationId xmlns:p14="http://schemas.microsoft.com/office/powerpoint/2010/main" val="2810441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43</a:t>
            </a:fld>
            <a:endParaRPr dirty="0"/>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498145" y="945508"/>
            <a:ext cx="8397949" cy="1200329"/>
          </a:xfrm>
          <a:prstGeom prst="rect">
            <a:avLst/>
          </a:prstGeom>
          <a:noFill/>
        </p:spPr>
        <p:txBody>
          <a:bodyPr wrap="square" rtlCol="0">
            <a:spAutoFit/>
          </a:bodyPr>
          <a:lstStyle/>
          <a:p>
            <a:r>
              <a:rPr kumimoji="1" lang="en-US" altLang="ja-JP" sz="2400" b="1" dirty="0">
                <a:latin typeface="Arial" panose="020B0604020202020204" pitchFamily="34" charset="0"/>
                <a:cs typeface="Arial" panose="020B0604020202020204" pitchFamily="34" charset="0"/>
              </a:rPr>
              <a:t>8.4.1  MAC Mode 1  </a:t>
            </a:r>
          </a:p>
          <a:p>
            <a:r>
              <a:rPr kumimoji="1" lang="en-US" altLang="ja-JP" sz="2400" b="1" dirty="0">
                <a:latin typeface="Arial" panose="020B0604020202020204" pitchFamily="34" charset="0"/>
                <a:cs typeface="Arial" panose="020B0604020202020204" pitchFamily="34" charset="0"/>
              </a:rPr>
              <a:t>Two UWB Bands Use for Control and Data Transmission Channels for Enhanced Dependability </a:t>
            </a:r>
            <a:endParaRPr kumimoji="1" lang="ja-JP" altLang="en-US" sz="2400" b="1"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373025" y="2135233"/>
            <a:ext cx="8770975" cy="4154984"/>
          </a:xfrm>
          <a:prstGeom prst="rect">
            <a:avLst/>
          </a:prstGeom>
          <a:noFill/>
        </p:spPr>
        <p:txBody>
          <a:bodyPr wrap="square">
            <a:spAutoFit/>
          </a:bodyPr>
          <a:lstStyle/>
          <a:p>
            <a:r>
              <a:rPr kumimoji="0" lang="en-US" altLang="ja-JP" sz="2400" b="0" i="0" u="none" strike="noStrike" kern="0" cap="none" spc="0" normalizeH="0" baseline="0" noProof="0" dirty="0">
                <a:ln>
                  <a:noFill/>
                </a:ln>
                <a:effectLst/>
                <a:uLnTx/>
                <a:uFillTx/>
                <a:latin typeface="Times New Roman"/>
                <a:cs typeface="Arial"/>
                <a:sym typeface="Arial"/>
              </a:rPr>
              <a:t>According to functionality of used RF devices and modules, the following two modes of MAC function can be chosen. Primarily mode 1 is recommended for highly enhanced dependability if RF devices and modules can use two UWB bands channels while mode 2 is alternative choice if only a single UWB band channel is available</a:t>
            </a: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a:t>
            </a:r>
          </a:p>
          <a:p>
            <a:pPr marL="800100" lvl="1" indent="-342900">
              <a:buFont typeface="Arial" panose="020B0604020202020204" pitchFamily="34" charset="0"/>
              <a:buChar char="•"/>
            </a:pP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cs typeface="Arial"/>
                <a:sym typeface="Arial"/>
              </a:rPr>
              <a:t>:  Two channels using two UWB band channels are applied for control channel to manage frames of coexisting networks and data transmission channel. </a:t>
            </a:r>
          </a:p>
          <a:p>
            <a:pPr marL="800100" lvl="1" indent="-342900">
              <a:buFont typeface="Arial" panose="020B0604020202020204" pitchFamily="34" charset="0"/>
              <a:buChar char="•"/>
            </a:pPr>
            <a:r>
              <a:rPr lang="en-US" altLang="ja-JP" sz="2400" kern="0" dirty="0">
                <a:solidFill>
                  <a:srgbClr val="000000"/>
                </a:solidFill>
                <a:latin typeface="Times New Roman"/>
                <a:cs typeface="Arial"/>
                <a:sym typeface="Arial"/>
              </a:rPr>
              <a:t>MAC Mode 2:  Another</a:t>
            </a:r>
            <a:r>
              <a:rPr kumimoji="0" lang="en-US" altLang="ja-JP" sz="2400" b="0" i="0" u="none" strike="noStrike" kern="0" cap="none" spc="0" normalizeH="0" baseline="0" noProof="0" dirty="0">
                <a:ln>
                  <a:noFill/>
                </a:ln>
                <a:effectLst/>
                <a:uLnTx/>
                <a:uFillTx/>
                <a:latin typeface="Times New Roman"/>
                <a:cs typeface="Arial"/>
                <a:sym typeface="Arial"/>
              </a:rPr>
              <a:t> alternative mode is two channels in time slots for control and data transmission using a single UWB band channel.</a:t>
            </a:r>
            <a:endParaRPr lang="ja-JP" altLang="en-US" dirty="0"/>
          </a:p>
        </p:txBody>
      </p:sp>
      <p:sp>
        <p:nvSpPr>
          <p:cNvPr id="8" name="Title 1">
            <a:extLst>
              <a:ext uri="{FF2B5EF4-FFF2-40B4-BE49-F238E27FC236}">
                <a16:creationId xmlns:a16="http://schemas.microsoft.com/office/drawing/2014/main" id="{342E0718-B89F-9EEA-3B3C-0AF487FBA86B}"/>
              </a:ext>
            </a:extLst>
          </p:cNvPr>
          <p:cNvSpPr txBox="1">
            <a:spLocks/>
          </p:cNvSpPr>
          <p:nvPr/>
        </p:nvSpPr>
        <p:spPr>
          <a:xfrm>
            <a:off x="498145" y="634935"/>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277560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Slide </a:t>
            </a:r>
            <a:fld id="{E1A173A1-C39B-41EB-BCF2-B522BCC141FC}" type="slidenum">
              <a:rPr kumimoji="0" lang="en-US" altLang="ja-JP" sz="1200" b="0" i="0" u="none" strike="noStrike" kern="0" cap="none" spc="0" normalizeH="0" baseline="0" noProof="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sz="3600" b="0" i="0" u="none" strike="noStrike" cap="none" dirty="0">
                <a:solidFill>
                  <a:schemeClr val="dk2"/>
                </a:solidFill>
                <a:latin typeface="Times New Roman"/>
                <a:ea typeface="Times New Roman"/>
                <a:cs typeface="Times New Roman"/>
                <a:sym typeface="Times New Roman"/>
              </a:rPr>
              <a:t>MAC Protocol Proposal for Multiple BAN Environment (</a:t>
            </a:r>
            <a:r>
              <a:rPr lang="en-US" sz="3600" b="0" i="0" u="none" strike="noStrike" cap="none" dirty="0">
                <a:latin typeface="Times New Roman"/>
                <a:ea typeface="Times New Roman"/>
                <a:cs typeface="Times New Roman"/>
                <a:sym typeface="Times New Roman"/>
              </a:rPr>
              <a:t>Level 1</a:t>
            </a:r>
            <a:r>
              <a:rPr lang="en-US" sz="3600" b="0" i="0" u="none" strike="noStrike" cap="none" dirty="0">
                <a:solidFill>
                  <a:schemeClr val="dk2"/>
                </a:solidFill>
                <a:latin typeface="Times New Roman"/>
                <a:ea typeface="Times New Roman"/>
                <a:cs typeface="Times New Roman"/>
                <a:sym typeface="Times New Roman"/>
              </a:rPr>
              <a: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ea typeface="ＭＳ Ｐゴシック" charset="-128"/>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ea typeface="ＭＳ Ｐゴシック" charset="-128"/>
              <a:cs typeface="Times New Roman"/>
              <a:sym typeface="Times New Roman"/>
            </a:endParaRPr>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テキスト ボックス 2">
            <a:extLst>
              <a:ext uri="{FF2B5EF4-FFF2-40B4-BE49-F238E27FC236}">
                <a16:creationId xmlns:a16="http://schemas.microsoft.com/office/drawing/2014/main" id="{85AB27F7-72CA-EC53-606F-1D165EFAAB1C}"/>
              </a:ext>
            </a:extLst>
          </p:cNvPr>
          <p:cNvSpPr txBox="1"/>
          <p:nvPr/>
        </p:nvSpPr>
        <p:spPr>
          <a:xfrm>
            <a:off x="5709682" y="3105834"/>
            <a:ext cx="1701209" cy="646331"/>
          </a:xfrm>
          <a:prstGeom prst="rect">
            <a:avLst/>
          </a:prstGeom>
          <a:noFill/>
        </p:spPr>
        <p:txBody>
          <a:bodyPr wrap="square" rtlCol="0">
            <a:spAutoFit/>
          </a:bodyPr>
          <a:lstStyle/>
          <a:p>
            <a:r>
              <a:rPr kumimoji="1" lang="en-US" altLang="ja-JP" sz="3600" b="1" dirty="0">
                <a:solidFill>
                  <a:srgbClr val="FF0000"/>
                </a:solidFill>
              </a:rPr>
              <a:t>Class 1</a:t>
            </a:r>
            <a:endParaRPr kumimoji="1" lang="ja-JP" altLang="en-US" sz="3600" b="1" dirty="0">
              <a:solidFill>
                <a:srgbClr val="FF0000"/>
              </a:solidFill>
            </a:endParaRPr>
          </a:p>
        </p:txBody>
      </p:sp>
      <p:sp>
        <p:nvSpPr>
          <p:cNvPr id="5" name="テキスト ボックス 4">
            <a:extLst>
              <a:ext uri="{FF2B5EF4-FFF2-40B4-BE49-F238E27FC236}">
                <a16:creationId xmlns:a16="http://schemas.microsoft.com/office/drawing/2014/main" id="{58FCE159-5B6E-ACA5-4663-581AE6B5B3CF}"/>
              </a:ext>
            </a:extLst>
          </p:cNvPr>
          <p:cNvSpPr txBox="1"/>
          <p:nvPr/>
        </p:nvSpPr>
        <p:spPr>
          <a:xfrm flipH="1">
            <a:off x="4291554" y="1754372"/>
            <a:ext cx="4167963" cy="369332"/>
          </a:xfrm>
          <a:prstGeom prst="rect">
            <a:avLst/>
          </a:prstGeom>
          <a:noFill/>
        </p:spPr>
        <p:txBody>
          <a:bodyPr wrap="square" rtlCol="0">
            <a:spAutoFit/>
          </a:bodyPr>
          <a:lstStyle/>
          <a:p>
            <a:r>
              <a:rPr kumimoji="1" lang="en-US" altLang="ja-JP" dirty="0">
                <a:solidFill>
                  <a:srgbClr val="FF0000"/>
                </a:solidFill>
              </a:rPr>
              <a:t>Doc.#802.15-22-0639-03-06a (May 2023)</a:t>
            </a:r>
            <a:endParaRPr kumimoji="1" lang="ja-JP" alt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In this draft proposal, we are focusing on ensuring high dependability in scenarios where multiple Body Area Networks (BANs) are operating together.</a:t>
            </a:r>
          </a:p>
          <a:p>
            <a:r>
              <a:rPr lang="en-US" sz="1800" dirty="0"/>
              <a:t>One of our key strategies is to allocate specific time slots (or periods) to each BAN, which helps to prevent frame collisions, even among different BANs.</a:t>
            </a:r>
          </a:p>
          <a:p>
            <a:r>
              <a:rPr lang="en-US" sz="1800" dirty="0"/>
              <a:t>To achieve this, we are proposing the use of a dedicated channel for exchanging network control frames and coordinator-to-coordinator frames.</a:t>
            </a:r>
          </a:p>
          <a:p>
            <a:r>
              <a:rPr lang="en-US" sz="1800" dirty="0"/>
              <a:t>This strategy will not only enable efficient time slot allocation to each BAN, but also allow for more precise Clear Channel Assessment (CCA),  especially in dense environments.</a:t>
            </a:r>
          </a:p>
          <a:p>
            <a:endParaRPr lang="en-US" sz="1800" dirty="0"/>
          </a:p>
          <a:p>
            <a:r>
              <a:rPr lang="en-US" sz="1800" dirty="0"/>
              <a:t>It is also crucial to maintain backward compatibility and ensure coexistence with devices based on the original standard.</a:t>
            </a:r>
            <a:r>
              <a:rPr lang="ko-KR" altLang="en-US" sz="1800" dirty="0"/>
              <a:t> </a:t>
            </a:r>
            <a:r>
              <a:rPr lang="en-US" altLang="ko-KR" sz="1800" dirty="0"/>
              <a:t>We</a:t>
            </a:r>
            <a:r>
              <a:rPr lang="ko-KR" altLang="en-US" sz="1800" dirty="0"/>
              <a:t> </a:t>
            </a:r>
            <a:r>
              <a:rPr lang="en-US" altLang="ko-KR" sz="1800" dirty="0"/>
              <a:t>would also like to consider ways to ensure this.</a:t>
            </a:r>
            <a:endParaRPr lang="en-US" sz="1800" dirty="0"/>
          </a:p>
          <a:p>
            <a:pPr marL="25400" indent="0">
              <a:buNone/>
            </a:pPr>
            <a:endParaRPr lang="en-US" sz="1800" dirty="0"/>
          </a:p>
        </p:txBody>
      </p:sp>
    </p:spTree>
    <p:extLst>
      <p:ext uri="{BB962C8B-B14F-4D97-AF65-F5344CB8AC3E}">
        <p14:creationId xmlns:p14="http://schemas.microsoft.com/office/powerpoint/2010/main" val="1441806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Dedicating a channel for control frames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In the original IEEE Std 802.15.6-2012, both network control and data exchange happen on the same channel, with different frame types distinguishing between the two.</a:t>
            </a:r>
          </a:p>
          <a:p>
            <a:r>
              <a:rPr lang="en-US" sz="1800" dirty="0"/>
              <a:t>In our proposal, we suggest dedicating one channel exclusively for the exchange of network control frames. There are a few key advantages to this approach:</a:t>
            </a:r>
          </a:p>
          <a:p>
            <a:pPr lvl="1">
              <a:buFont typeface="+mj-lt"/>
              <a:buAutoNum type="arabicPeriod"/>
            </a:pPr>
            <a:r>
              <a:rPr lang="en-US" sz="1800" b="1" dirty="0"/>
              <a:t>Efficient Clear Channel Assessment (CCA)</a:t>
            </a:r>
            <a:r>
              <a:rPr lang="en-US" sz="1800" dirty="0"/>
              <a:t>: With just one channel to monitor, CCA can be conducted more efficiently.</a:t>
            </a:r>
          </a:p>
          <a:p>
            <a:pPr lvl="1">
              <a:buFont typeface="+mj-lt"/>
              <a:buAutoNum type="arabicPeriod"/>
            </a:pPr>
            <a:r>
              <a:rPr lang="en-US" sz="1800" b="1" dirty="0"/>
              <a:t>Reduced Control Frame Collisions</a:t>
            </a:r>
            <a:r>
              <a:rPr lang="en-US" sz="1800" dirty="0"/>
              <a:t>: By transmitting control frames on a less congested channel (where data frames are absent), we can significantly reduce the likelihood of frame collisions.</a:t>
            </a:r>
          </a:p>
          <a:p>
            <a:pPr lvl="1">
              <a:buFont typeface="+mj-lt"/>
              <a:buAutoNum type="arabicPeriod"/>
            </a:pPr>
            <a:r>
              <a:rPr lang="en-US" sz="1800" b="1" dirty="0"/>
              <a:t>Enhanced Dependability</a:t>
            </a:r>
            <a:r>
              <a:rPr lang="en-US" sz="1800" dirty="0"/>
              <a:t>: Devices designed for an extra level of dependability may be able to utilize this dedicated control channel, thereby enhancing the overall reliability of the network. </a:t>
            </a:r>
          </a:p>
        </p:txBody>
      </p:sp>
    </p:spTree>
    <p:extLst>
      <p:ext uri="{BB962C8B-B14F-4D97-AF65-F5344CB8AC3E}">
        <p14:creationId xmlns:p14="http://schemas.microsoft.com/office/powerpoint/2010/main" val="3281882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Channel configuration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4593771"/>
            <a:ext cx="7772400" cy="1881643"/>
          </a:xfrm>
          <a:prstGeom prst="rect">
            <a:avLst/>
          </a:prstGeom>
        </p:spPr>
        <p:txBody>
          <a:bodyPr/>
          <a:lstStyle/>
          <a:p>
            <a:r>
              <a:rPr lang="en-US" sz="1600" dirty="0"/>
              <a:t>In the original IEEE Std 802.15.6-2012, one specific channel is designated as mandatory for each band group.</a:t>
            </a:r>
          </a:p>
          <a:p>
            <a:r>
              <a:rPr lang="en-US" sz="1600" dirty="0"/>
              <a:t>To maintain backward compatibility with the original standard, the mandatory channel configuration remains unchanged in the proposed revision.</a:t>
            </a:r>
          </a:p>
          <a:p>
            <a:r>
              <a:rPr lang="en-US" sz="1600" dirty="0"/>
              <a:t>Additionally, in the proposed revision, one channel is designated as the control channel, which can be utilized as a common channel shared by multiple systems.</a:t>
            </a:r>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685801" y="1670519"/>
          <a:ext cx="7772399" cy="2988566"/>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640407">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13469">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r h="213469">
                <a:tc rowSpan="8">
                  <a:txBody>
                    <a:bodyPr/>
                    <a:lstStyle/>
                    <a:p>
                      <a:pPr marL="0" marR="0" algn="ctr">
                        <a:spcBef>
                          <a:spcPts val="0"/>
                        </a:spcBef>
                        <a:spcAft>
                          <a:spcPts val="0"/>
                        </a:spcAft>
                      </a:pPr>
                      <a:r>
                        <a:rPr lang="en-US" sz="1400" dirty="0">
                          <a:effectLst/>
                        </a:rPr>
                        <a:t>High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3</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6489.6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22894075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4</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6988.8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97969047"/>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5</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7488.0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59443012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6</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7987.2</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5">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5036825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7</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8486.4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408540753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8</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8985.6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609990553"/>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9</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9484.8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6694003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9984.0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626073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Frame assignments for Control/Data Channels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5105401"/>
            <a:ext cx="7772400" cy="1199146"/>
          </a:xfrm>
          <a:prstGeom prst="rect">
            <a:avLst/>
          </a:prstGeom>
        </p:spPr>
        <p:txBody>
          <a:bodyPr/>
          <a:lstStyle/>
          <a:p>
            <a:r>
              <a:rPr lang="en-US" sz="1800" dirty="0"/>
              <a:t>The frame assignments have been developed to account for hardware limitations between the coordinator and the nodes, including processing power, transmitting power, memory capacity, and energy efficiency.</a:t>
            </a:r>
          </a:p>
        </p:txBody>
      </p:sp>
      <p:graphicFrame>
        <p:nvGraphicFramePr>
          <p:cNvPr id="7" name="Table 6">
            <a:extLst>
              <a:ext uri="{FF2B5EF4-FFF2-40B4-BE49-F238E27FC236}">
                <a16:creationId xmlns:a16="http://schemas.microsoft.com/office/drawing/2014/main" id="{9D60B514-9A75-9520-38D5-9D37B9560F9F}"/>
              </a:ext>
            </a:extLst>
          </p:cNvPr>
          <p:cNvGraphicFramePr>
            <a:graphicFrameLocks noGrp="1"/>
          </p:cNvGraphicFramePr>
          <p:nvPr/>
        </p:nvGraphicFramePr>
        <p:xfrm>
          <a:off x="723899" y="1923466"/>
          <a:ext cx="7772401" cy="3143413"/>
        </p:xfrm>
        <a:graphic>
          <a:graphicData uri="http://schemas.openxmlformats.org/drawingml/2006/table">
            <a:tbl>
              <a:tblPr firstRow="1" firstCol="1" bandRow="1">
                <a:tableStyleId>{D7AC3CCA-C797-4891-BE02-D94E43425B78}</a:tableStyleId>
              </a:tblPr>
              <a:tblGrid>
                <a:gridCol w="885445">
                  <a:extLst>
                    <a:ext uri="{9D8B030D-6E8A-4147-A177-3AD203B41FA5}">
                      <a16:colId xmlns:a16="http://schemas.microsoft.com/office/drawing/2014/main" val="3145501691"/>
                    </a:ext>
                  </a:extLst>
                </a:gridCol>
                <a:gridCol w="1776407">
                  <a:extLst>
                    <a:ext uri="{9D8B030D-6E8A-4147-A177-3AD203B41FA5}">
                      <a16:colId xmlns:a16="http://schemas.microsoft.com/office/drawing/2014/main" val="1780428118"/>
                    </a:ext>
                  </a:extLst>
                </a:gridCol>
                <a:gridCol w="2582563">
                  <a:extLst>
                    <a:ext uri="{9D8B030D-6E8A-4147-A177-3AD203B41FA5}">
                      <a16:colId xmlns:a16="http://schemas.microsoft.com/office/drawing/2014/main" val="513965160"/>
                    </a:ext>
                  </a:extLst>
                </a:gridCol>
                <a:gridCol w="2527986">
                  <a:extLst>
                    <a:ext uri="{9D8B030D-6E8A-4147-A177-3AD203B41FA5}">
                      <a16:colId xmlns:a16="http://schemas.microsoft.com/office/drawing/2014/main" val="3844078677"/>
                    </a:ext>
                  </a:extLst>
                </a:gridCol>
              </a:tblGrid>
              <a:tr h="421393">
                <a:tc rowSpan="2">
                  <a:txBody>
                    <a:bodyPr/>
                    <a:lstStyle/>
                    <a:p>
                      <a:pPr marL="0" marR="0" algn="ctr">
                        <a:lnSpc>
                          <a:spcPct val="115000"/>
                        </a:lnSpc>
                        <a:spcBef>
                          <a:spcPts val="0"/>
                        </a:spcBef>
                        <a:spcAft>
                          <a:spcPts val="0"/>
                        </a:spcAft>
                      </a:pPr>
                      <a:r>
                        <a:rPr lang="en-US" sz="1400" dirty="0">
                          <a:effectLst/>
                        </a:rPr>
                        <a:t>Channels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rowSpan="2">
                  <a:txBody>
                    <a:bodyPr/>
                    <a:lstStyle/>
                    <a:p>
                      <a:pPr marL="0" marR="0" algn="ctr">
                        <a:lnSpc>
                          <a:spcPct val="115000"/>
                        </a:lnSpc>
                        <a:spcBef>
                          <a:spcPts val="0"/>
                        </a:spcBef>
                        <a:spcAft>
                          <a:spcPts val="0"/>
                        </a:spcAft>
                      </a:pPr>
                      <a:r>
                        <a:rPr lang="en-US" sz="1400" dirty="0">
                          <a:effectLst/>
                        </a:rPr>
                        <a:t>Periods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gridSpan="2">
                  <a:txBody>
                    <a:bodyPr/>
                    <a:lstStyle/>
                    <a:p>
                      <a:pPr marL="0" marR="0" algn="ctr">
                        <a:lnSpc>
                          <a:spcPct val="115000"/>
                        </a:lnSpc>
                        <a:spcBef>
                          <a:spcPts val="0"/>
                        </a:spcBef>
                        <a:spcAft>
                          <a:spcPts val="0"/>
                        </a:spcAft>
                      </a:pPr>
                      <a:r>
                        <a:rPr lang="en-US" sz="1600" dirty="0">
                          <a:effectLst/>
                        </a:rPr>
                        <a:t>Frames (draft)</a:t>
                      </a:r>
                      <a:endParaRPr lang="en-US" sz="1600" dirty="0">
                        <a:effectLst/>
                        <a:latin typeface="Times New Roman" panose="02020603050405020304" pitchFamily="18" charset="0"/>
                        <a:ea typeface="Batang" panose="02030600000101010101" pitchFamily="18" charset="-127"/>
                      </a:endParaRPr>
                    </a:p>
                  </a:txBody>
                  <a:tcPr marL="63907" marR="63907" marT="68049" marB="68049" anchor="ctr"/>
                </a:tc>
                <a:tc hMerge="1">
                  <a:txBody>
                    <a:bodyPr/>
                    <a:lstStyle/>
                    <a:p>
                      <a:endParaRPr lang="en-US"/>
                    </a:p>
                  </a:txBody>
                  <a:tcPr/>
                </a:tc>
                <a:extLst>
                  <a:ext uri="{0D108BD9-81ED-4DB2-BD59-A6C34878D82A}">
                    <a16:rowId xmlns:a16="http://schemas.microsoft.com/office/drawing/2014/main" val="3064278956"/>
                  </a:ext>
                </a:extLst>
              </a:tr>
              <a:tr h="38696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From coordinators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a:effectLst/>
                        </a:rPr>
                        <a:t>From nodes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1565836174"/>
                  </a:ext>
                </a:extLst>
              </a:tr>
              <a:tr h="649364">
                <a:tc>
                  <a:txBody>
                    <a:bodyPr/>
                    <a:lstStyle/>
                    <a:p>
                      <a:pPr marL="0" marR="0" algn="ctr">
                        <a:lnSpc>
                          <a:spcPct val="115000"/>
                        </a:lnSpc>
                        <a:spcBef>
                          <a:spcPts val="0"/>
                        </a:spcBef>
                        <a:spcAft>
                          <a:spcPts val="0"/>
                        </a:spcAft>
                      </a:pPr>
                      <a:r>
                        <a:rPr lang="en-US" sz="1400">
                          <a:effectLst/>
                        </a:rPr>
                        <a:t>Control</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Control Beacon</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Batang" panose="02030600000101010101" pitchFamily="18" charset="-127"/>
                        </a:rPr>
                        <a:t>Coordinator-to-coordinator</a:t>
                      </a:r>
                    </a:p>
                  </a:txBody>
                  <a:tcPr marL="63907" marR="63907" marT="68049" marB="68049" anchor="ctr"/>
                </a:tc>
                <a:tc>
                  <a:txBody>
                    <a:bodyPr/>
                    <a:lstStyle/>
                    <a:p>
                      <a:pPr marL="228600" marR="0">
                        <a:lnSpc>
                          <a:spcPct val="115000"/>
                        </a:lnSpc>
                        <a:spcBef>
                          <a:spcPts val="0"/>
                        </a:spcBef>
                        <a:spcAft>
                          <a:spcPts val="0"/>
                        </a:spcAft>
                      </a:pPr>
                      <a:r>
                        <a:rPr lang="en-US" sz="1400">
                          <a:effectLst/>
                        </a:rPr>
                        <a:t>Not allowed</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3028079786"/>
                  </a:ext>
                </a:extLst>
              </a:tr>
              <a:tr h="386964">
                <a:tc rowSpan="3">
                  <a:txBody>
                    <a:bodyPr/>
                    <a:lstStyle/>
                    <a:p>
                      <a:pPr marL="0" marR="0" algn="ctr">
                        <a:lnSpc>
                          <a:spcPct val="115000"/>
                        </a:lnSpc>
                        <a:spcBef>
                          <a:spcPts val="0"/>
                        </a:spcBef>
                        <a:spcAft>
                          <a:spcPts val="0"/>
                        </a:spcAft>
                      </a:pPr>
                      <a:r>
                        <a:rPr lang="en-US" sz="1400">
                          <a:effectLst/>
                        </a:rPr>
                        <a:t>Data</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Network Management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Data Beacon</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76483573"/>
                  </a:ext>
                </a:extLst>
              </a:tr>
              <a:tr h="386964">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Contention Free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42953959"/>
                  </a:ext>
                </a:extLst>
              </a:tr>
              <a:tr h="911764">
                <a:tc vMerge="1">
                  <a:txBody>
                    <a:bodyPr/>
                    <a:lstStyle/>
                    <a:p>
                      <a:endParaRPr lang="en-US"/>
                    </a:p>
                  </a:txBody>
                  <a:tcPr/>
                </a:tc>
                <a:tc>
                  <a:txBody>
                    <a:bodyPr/>
                    <a:lstStyle/>
                    <a:p>
                      <a:pPr marL="0" marR="0" algn="ctr">
                        <a:lnSpc>
                          <a:spcPct val="115000"/>
                        </a:lnSpc>
                        <a:spcBef>
                          <a:spcPts val="0"/>
                        </a:spcBef>
                        <a:spcAft>
                          <a:spcPts val="0"/>
                        </a:spcAft>
                      </a:pPr>
                      <a:r>
                        <a:rPr lang="en-US" sz="1400">
                          <a:effectLst/>
                        </a:rPr>
                        <a:t>Contention Access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Assignment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Response</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Request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Notification</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47012936"/>
                  </a:ext>
                </a:extLst>
              </a:tr>
            </a:tbl>
          </a:graphicData>
        </a:graphic>
      </p:graphicFrame>
    </p:spTree>
    <p:extLst>
      <p:ext uri="{BB962C8B-B14F-4D97-AF65-F5344CB8AC3E}">
        <p14:creationId xmlns:p14="http://schemas.microsoft.com/office/powerpoint/2010/main" val="2311730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Only coordinators are allowed to transmit on the control channel (C-Channel).</a:t>
            </a:r>
          </a:p>
          <a:p>
            <a:r>
              <a:rPr lang="en-US" sz="2000" dirty="0"/>
              <a:t>The control channel does not follow a time slot structure.</a:t>
            </a:r>
          </a:p>
          <a:p>
            <a:pPr lvl="1"/>
            <a:r>
              <a:rPr lang="en-US" dirty="0"/>
              <a:t>Due to the mobility of BANs, there is a possibility that BANs or groups of BANs with different synchronization timings may come across each other.</a:t>
            </a:r>
          </a:p>
          <a:p>
            <a:pPr lvl="1"/>
            <a:r>
              <a:rPr lang="en-US" dirty="0"/>
              <a:t>Therefore, it is reasonable to design MAC protocol with the assumption that reliable synchronization between multiple BANS is not possible.</a:t>
            </a:r>
          </a:p>
          <a:p>
            <a:pPr lvl="1"/>
            <a:r>
              <a:rPr lang="en-US" dirty="0"/>
              <a:t>This is particularly important when considering the interoperability of BANs with other UWB systems.</a:t>
            </a:r>
          </a:p>
        </p:txBody>
      </p:sp>
    </p:spTree>
    <p:extLst>
      <p:ext uri="{BB962C8B-B14F-4D97-AF65-F5344CB8AC3E}">
        <p14:creationId xmlns:p14="http://schemas.microsoft.com/office/powerpoint/2010/main" val="183692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2" y="685799"/>
            <a:ext cx="9110266" cy="504612"/>
          </a:xfrm>
        </p:spPr>
        <p:txBody>
          <a:bodyPr/>
          <a:lstStyle/>
          <a:p>
            <a:r>
              <a:rPr lang="en-US" b="1" dirty="0"/>
              <a:t>2.  15.6ma PHY and MAC New Features(1/2)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7A1E2DD4-3018-489A-A6E8-9E7B05EE38A0}"/>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2540" indent="0">
              <a:lnSpc>
                <a:spcPts val="2000"/>
              </a:lnSpc>
              <a:buNone/>
            </a:pPr>
            <a:r>
              <a:rPr lang="en-US" sz="200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dirty="0"/>
              <a:t>PHY</a:t>
            </a:r>
          </a:p>
          <a:p>
            <a:pPr lvl="2">
              <a:lnSpc>
                <a:spcPts val="2000"/>
              </a:lnSpc>
            </a:pPr>
            <a:r>
              <a:rPr lang="en-US" dirty="0"/>
              <a:t>Various channel coding and decoding matched with QoS priority levels of packets and coexistence classes</a:t>
            </a:r>
          </a:p>
          <a:p>
            <a:pPr lvl="2">
              <a:lnSpc>
                <a:spcPts val="2000"/>
              </a:lnSpc>
            </a:pPr>
            <a:r>
              <a:rPr lang="en-US" dirty="0"/>
              <a:t>Interference mitigation schemes according to various environment of coexistence classes</a:t>
            </a:r>
          </a:p>
          <a:p>
            <a:pPr marL="822960" lvl="1" indent="-457200">
              <a:lnSpc>
                <a:spcPts val="2000"/>
              </a:lnSpc>
              <a:buFont typeface="+mj-lt"/>
              <a:buAutoNum type="arabicPeriod"/>
            </a:pPr>
            <a:r>
              <a:rPr lang="en-US" dirty="0"/>
              <a:t>MAC</a:t>
            </a:r>
          </a:p>
          <a:p>
            <a:pPr lvl="2">
              <a:lnSpc>
                <a:spcPts val="2000"/>
              </a:lnSpc>
            </a:pPr>
            <a:r>
              <a:rPr lang="en-US" dirty="0"/>
              <a:t>Two channels using two UWB band channels are applied for management channel to control frames of coexisting networks and data transmission channel. </a:t>
            </a:r>
            <a:r>
              <a:rPr lang="en-US" dirty="0">
                <a:solidFill>
                  <a:srgbClr val="FF0000"/>
                </a:solidFill>
              </a:rPr>
              <a:t>Its alternative mode is two channels for management and data transmission using a single UWB band channel.</a:t>
            </a:r>
          </a:p>
          <a:p>
            <a:pPr lvl="2">
              <a:lnSpc>
                <a:spcPts val="2000"/>
              </a:lnSpc>
            </a:pPr>
            <a:r>
              <a:rPr lang="en-US" dirty="0"/>
              <a:t>Coordinator-to-coordinator(C2C) negotiation of existing networks</a:t>
            </a:r>
          </a:p>
          <a:p>
            <a:pPr marL="822960" lvl="1" indent="-457200">
              <a:lnSpc>
                <a:spcPts val="2000"/>
              </a:lnSpc>
              <a:buFont typeface="+mj-lt"/>
              <a:buAutoNum type="arabicPeriod"/>
            </a:pPr>
            <a:r>
              <a:rPr lang="en-US" dirty="0"/>
              <a:t>Cross Layer of PHY and MAC</a:t>
            </a:r>
          </a:p>
          <a:p>
            <a:pPr lvl="2">
              <a:lnSpc>
                <a:spcPts val="2000"/>
              </a:lnSpc>
            </a:pPr>
            <a:r>
              <a:rPr lang="en-US" dirty="0"/>
              <a:t>Hybrid ARQ for higher priority of packets in high class of coexistence</a:t>
            </a:r>
          </a:p>
          <a:p>
            <a:pPr marL="365760" lvl="1" indent="0">
              <a:lnSpc>
                <a:spcPts val="2000"/>
              </a:lnSpc>
              <a:buNone/>
            </a:pPr>
            <a:endParaRPr lang="en-US" dirty="0"/>
          </a:p>
        </p:txBody>
      </p:sp>
    </p:spTree>
    <p:extLst>
      <p:ext uri="{BB962C8B-B14F-4D97-AF65-F5344CB8AC3E}">
        <p14:creationId xmlns:p14="http://schemas.microsoft.com/office/powerpoint/2010/main" val="1806941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A coordinator is required to transmit a control beacon frame (C-Beacon) on the control channel (C-Channel) at regular intervals of </a:t>
            </a:r>
            <a:r>
              <a:rPr lang="en-US" sz="2000" i="1" dirty="0"/>
              <a:t>T</a:t>
            </a:r>
            <a:r>
              <a:rPr lang="en-US" sz="2000" i="1" baseline="-25000" dirty="0"/>
              <a:t>C</a:t>
            </a:r>
            <a:r>
              <a:rPr lang="en-US" sz="2000" dirty="0"/>
              <a:t> seconds.</a:t>
            </a:r>
          </a:p>
          <a:p>
            <a:pPr lvl="1"/>
            <a:r>
              <a:rPr lang="en-US" dirty="0"/>
              <a:t>Prior to emitting the first C-Beacon, the coordinator must perform Clear Channel Assessment (CCA) to ensure the channel is clear.</a:t>
            </a:r>
          </a:p>
          <a:p>
            <a:pPr lvl="1"/>
            <a:r>
              <a:rPr lang="en-US" dirty="0"/>
              <a:t>The C-Beacon Period, </a:t>
            </a:r>
            <a:r>
              <a:rPr lang="en-US" i="1" dirty="0"/>
              <a:t>T</a:t>
            </a:r>
            <a:r>
              <a:rPr lang="en-US" i="1" baseline="-25000" dirty="0"/>
              <a:t>C</a:t>
            </a:r>
            <a:r>
              <a:rPr lang="en-US" dirty="0"/>
              <a:t>, is randomly selected by the coordinator within the range of </a:t>
            </a:r>
            <a:r>
              <a:rPr lang="en-US" i="1" dirty="0" err="1"/>
              <a:t>T</a:t>
            </a:r>
            <a:r>
              <a:rPr lang="en-US" i="1" baseline="-25000" dirty="0" err="1"/>
              <a:t>C,</a:t>
            </a:r>
            <a:r>
              <a:rPr lang="en-US" baseline="-25000" dirty="0" err="1"/>
              <a:t>min</a:t>
            </a:r>
            <a:r>
              <a:rPr lang="en-US" dirty="0"/>
              <a:t> to </a:t>
            </a:r>
            <a:r>
              <a:rPr lang="en-US" i="1" dirty="0" err="1"/>
              <a:t>T</a:t>
            </a:r>
            <a:r>
              <a:rPr lang="en-US" i="1" baseline="-25000" dirty="0" err="1"/>
              <a:t>C,</a:t>
            </a:r>
            <a:r>
              <a:rPr lang="en-US" baseline="-25000" dirty="0" err="1"/>
              <a:t>max</a:t>
            </a:r>
            <a:r>
              <a:rPr lang="en-US" dirty="0"/>
              <a:t>.</a:t>
            </a:r>
          </a:p>
        </p:txBody>
      </p:sp>
    </p:spTree>
    <p:extLst>
      <p:ext uri="{BB962C8B-B14F-4D97-AF65-F5344CB8AC3E}">
        <p14:creationId xmlns:p14="http://schemas.microsoft.com/office/powerpoint/2010/main" val="2066432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Why is the C-Beacon Period Random?</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When all coordinators transmit their C-Beacons at the same interval, a collision between C-Beacons will persist indefinitely, causing ongoing interference.</a:t>
            </a:r>
          </a:p>
          <a:p>
            <a:r>
              <a:rPr lang="en-US" sz="1600" dirty="0"/>
              <a:t>However, by assigning each coordinator a different interval, collisions can be minimized or eliminated.</a:t>
            </a:r>
          </a:p>
          <a:p>
            <a:r>
              <a:rPr lang="en-US" sz="1600" dirty="0"/>
              <a:t>It is desirable to choose intervals that are relatively prime or have a large greatest common multiple, as this reduces the likelihood of future collisions and enhances overall network performance.</a:t>
            </a:r>
          </a:p>
        </p:txBody>
      </p:sp>
      <p:pic>
        <p:nvPicPr>
          <p:cNvPr id="7" name="Graphic 1">
            <a:extLst>
              <a:ext uri="{FF2B5EF4-FFF2-40B4-BE49-F238E27FC236}">
                <a16:creationId xmlns:a16="http://schemas.microsoft.com/office/drawing/2014/main" id="{96A0E549-0F4A-37AA-1D2F-213F6408D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607" y="3910086"/>
            <a:ext cx="6215561" cy="2479893"/>
          </a:xfrm>
          <a:prstGeom prst="rect">
            <a:avLst/>
          </a:prstGeom>
        </p:spPr>
      </p:pic>
    </p:spTree>
    <p:extLst>
      <p:ext uri="{BB962C8B-B14F-4D97-AF65-F5344CB8AC3E}">
        <p14:creationId xmlns:p14="http://schemas.microsoft.com/office/powerpoint/2010/main" val="2748049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Both coordinators and nodes have the capability to transmit on the data channel (D-Channel).</a:t>
            </a:r>
          </a:p>
          <a:p>
            <a:r>
              <a:rPr lang="en-US" sz="1600" dirty="0"/>
              <a:t>The time axis in a D-Channel is divided into superframes, each with a fixed duration of </a:t>
            </a:r>
            <a:r>
              <a:rPr lang="en-US" sz="1600" i="1" dirty="0"/>
              <a:t>T</a:t>
            </a:r>
            <a:r>
              <a:rPr lang="en-US" sz="1600" i="1" baseline="-25000" dirty="0"/>
              <a:t>D</a:t>
            </a:r>
            <a:r>
              <a:rPr lang="en-US" sz="1600" dirty="0"/>
              <a:t> seconds.</a:t>
            </a:r>
          </a:p>
          <a:p>
            <a:r>
              <a:rPr lang="en-US" sz="1600" dirty="0"/>
              <a:t>Within each superframe, the time axis is further divided into time slots, each with a fixed duration of </a:t>
            </a:r>
            <a:r>
              <a:rPr lang="en-US" sz="1600" i="1" dirty="0"/>
              <a:t>T</a:t>
            </a:r>
            <a:r>
              <a:rPr lang="en-US" sz="1600" i="1" baseline="-25000" dirty="0"/>
              <a:t>S</a:t>
            </a:r>
            <a:r>
              <a:rPr lang="en-US" sz="1600" dirty="0"/>
              <a:t> seconds.</a:t>
            </a:r>
          </a:p>
          <a:p>
            <a:r>
              <a:rPr lang="en-US" sz="1600" dirty="0"/>
              <a:t>The superframe consist of four distinct periods:</a:t>
            </a:r>
          </a:p>
          <a:p>
            <a:pPr lvl="1"/>
            <a:r>
              <a:rPr lang="en-US" sz="1600" dirty="0"/>
              <a:t>Network Management Period (NMP): This period consist of </a:t>
            </a:r>
            <a:r>
              <a:rPr lang="en-US" sz="1600" i="1" dirty="0"/>
              <a:t>N</a:t>
            </a:r>
            <a:r>
              <a:rPr lang="en-US" sz="1600" i="1" baseline="-25000" dirty="0"/>
              <a:t>NMP</a:t>
            </a:r>
            <a:r>
              <a:rPr lang="en-US" sz="1600" dirty="0"/>
              <a:t> time slots, which are dedicated to transmitting network management frames, such as data beacons.</a:t>
            </a:r>
          </a:p>
          <a:p>
            <a:pPr lvl="1"/>
            <a:r>
              <a:rPr lang="en-US" sz="1600" dirty="0"/>
              <a:t>Contention Free Period (CFP): This period consist of </a:t>
            </a:r>
            <a:r>
              <a:rPr lang="en-US" sz="1600" i="1" dirty="0"/>
              <a:t>N</a:t>
            </a:r>
            <a:r>
              <a:rPr lang="en-US" sz="1600" i="1" baseline="-25000" dirty="0"/>
              <a:t>CFP</a:t>
            </a:r>
            <a:r>
              <a:rPr lang="en-US" sz="1600" dirty="0"/>
              <a:t> time slots, which are reserved for transmitting scheduled frames.</a:t>
            </a:r>
          </a:p>
          <a:p>
            <a:pPr lvl="1"/>
            <a:r>
              <a:rPr lang="en-US" sz="1600" dirty="0"/>
              <a:t>Contention Access Period (CAP): This period consist of </a:t>
            </a:r>
            <a:r>
              <a:rPr lang="en-US" sz="1600" i="1" dirty="0"/>
              <a:t>N</a:t>
            </a:r>
            <a:r>
              <a:rPr lang="en-US" sz="1600" i="1" baseline="-25000" dirty="0"/>
              <a:t>CAP</a:t>
            </a:r>
            <a:r>
              <a:rPr lang="en-US" sz="1600" dirty="0"/>
              <a:t> time slots, which are used for transmitting unscheduled frames.</a:t>
            </a:r>
          </a:p>
          <a:p>
            <a:pPr lvl="1"/>
            <a:r>
              <a:rPr lang="en-US" sz="1600" dirty="0"/>
              <a:t>Inactive Period: During this period, no frames are transmitted.</a:t>
            </a:r>
          </a:p>
        </p:txBody>
      </p:sp>
    </p:spTree>
    <p:extLst>
      <p:ext uri="{BB962C8B-B14F-4D97-AF65-F5344CB8AC3E}">
        <p14:creationId xmlns:p14="http://schemas.microsoft.com/office/powerpoint/2010/main" val="468647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t>Each coordinator is required to select one D-Channel.</a:t>
            </a:r>
          </a:p>
          <a:p>
            <a:r>
              <a:rPr lang="en-US" sz="1600" dirty="0"/>
              <a:t>To achieve higher dependability, a coordinator may support the use of multiple D-Channels simultaneously.</a:t>
            </a:r>
          </a:p>
          <a:p>
            <a:r>
              <a:rPr lang="en-US" sz="1600" dirty="0"/>
              <a:t>Within each superframe of the selected D-Channel, a coordinator transmits a data beacon frame (D-Beacon) on a single time slot from the Network Management Period (NMP).</a:t>
            </a:r>
          </a:p>
        </p:txBody>
      </p:sp>
      <p:pic>
        <p:nvPicPr>
          <p:cNvPr id="7" name="Graphic 5">
            <a:extLst>
              <a:ext uri="{FF2B5EF4-FFF2-40B4-BE49-F238E27FC236}">
                <a16:creationId xmlns:a16="http://schemas.microsoft.com/office/drawing/2014/main" id="{F42D7D6C-8FCE-71D0-7780-97CB6CBE8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3790950"/>
            <a:ext cx="5610225" cy="2381250"/>
          </a:xfrm>
          <a:prstGeom prst="rect">
            <a:avLst/>
          </a:prstGeom>
        </p:spPr>
      </p:pic>
    </p:spTree>
    <p:extLst>
      <p:ext uri="{BB962C8B-B14F-4D97-AF65-F5344CB8AC3E}">
        <p14:creationId xmlns:p14="http://schemas.microsoft.com/office/powerpoint/2010/main" val="289333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MAC Functions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BAN Creation</a:t>
            </a:r>
          </a:p>
          <a:p>
            <a:r>
              <a:rPr lang="en-US" sz="2000" dirty="0"/>
              <a:t>Superframe transition due to proximity of BAN piconets</a:t>
            </a:r>
          </a:p>
          <a:p>
            <a:r>
              <a:rPr lang="en-US" sz="2000" dirty="0"/>
              <a:t>Node Connection/Disconnection</a:t>
            </a:r>
          </a:p>
          <a:p>
            <a:r>
              <a:rPr lang="en-US" sz="2000" dirty="0"/>
              <a:t>Channel access</a:t>
            </a:r>
          </a:p>
          <a:p>
            <a:pPr lvl="1"/>
            <a:r>
              <a:rPr lang="en-US" dirty="0"/>
              <a:t>Contention Free Period – TDMA</a:t>
            </a:r>
          </a:p>
          <a:p>
            <a:pPr lvl="1"/>
            <a:r>
              <a:rPr lang="en-US" dirty="0"/>
              <a:t>Contention Access Period – Slotted aloha</a:t>
            </a:r>
          </a:p>
        </p:txBody>
      </p:sp>
    </p:spTree>
    <p:extLst>
      <p:ext uri="{BB962C8B-B14F-4D97-AF65-F5344CB8AC3E}">
        <p14:creationId xmlns:p14="http://schemas.microsoft.com/office/powerpoint/2010/main" val="1703312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799" y="1844675"/>
            <a:ext cx="5002823" cy="4459872"/>
          </a:xfrm>
          <a:prstGeom prst="rect">
            <a:avLst/>
          </a:prstGeom>
        </p:spPr>
        <p:txBody>
          <a:bodyPr/>
          <a:lstStyle/>
          <a:p>
            <a:r>
              <a:rPr lang="en-US" sz="1600" b="1" dirty="0"/>
              <a:t>Neighbor BAN Detection</a:t>
            </a:r>
            <a:r>
              <a:rPr lang="en-US" sz="1600" dirty="0"/>
              <a:t>: The coordinator monitors the C-Channel to identify neighboring BANs and determine their presence.</a:t>
            </a:r>
          </a:p>
          <a:p>
            <a:r>
              <a:rPr lang="en-US" sz="1600" b="1" dirty="0"/>
              <a:t>BAN ID Selection</a:t>
            </a:r>
            <a:r>
              <a:rPr lang="en-US" sz="1600" dirty="0"/>
              <a:t>: The coordinator selects an available BAN ID that is not currently in use by neighboring BANs to ensure uniqueness within the network.</a:t>
            </a:r>
          </a:p>
          <a:p>
            <a:r>
              <a:rPr lang="en-US" sz="1600" b="1" dirty="0"/>
              <a:t>Data Channel (D-Channel) Selection</a:t>
            </a:r>
            <a:r>
              <a:rPr lang="en-US" sz="1600" dirty="0"/>
              <a:t>: The coordinator chooses a suitable D-Channel for communication. D-Channel Occupancy Indexes obtained from neighboring BAN’s C-Beacons can be used to determine which D-Channel to use.</a:t>
            </a:r>
          </a:p>
          <a:p>
            <a:r>
              <a:rPr lang="en-US" sz="1600" b="1" dirty="0"/>
              <a:t>D-Channel Synchronization</a:t>
            </a:r>
            <a:r>
              <a:rPr lang="en-US" sz="1600" dirty="0"/>
              <a:t>: If other BANs are using the same D-Channel, the coordinator synchronizes to the superframe of the BAN(s) already using that D-Channel.</a:t>
            </a:r>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6032665" y="771232"/>
            <a:ext cx="2675906" cy="3180282"/>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855266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799" y="1678425"/>
            <a:ext cx="5002823" cy="4459872"/>
          </a:xfrm>
          <a:prstGeom prst="rect">
            <a:avLst/>
          </a:prstGeom>
        </p:spPr>
        <p:txBody>
          <a:bodyPr/>
          <a:lstStyle/>
          <a:p>
            <a:r>
              <a:rPr lang="en-US" sz="1600" b="1" dirty="0"/>
              <a:t>D-Beacon Position Selection</a:t>
            </a:r>
            <a:r>
              <a:rPr lang="en-US" sz="1600" dirty="0"/>
              <a:t>: The coordinator selects a specific position for the D-Beacon transmission within the Network Management Period (NMP) of the superframe. It ensures that the chosen position does not overlap with neighboring BANs using the same D-Channel. </a:t>
            </a:r>
          </a:p>
          <a:p>
            <a:r>
              <a:rPr lang="en-US" sz="1600" b="1" dirty="0"/>
              <a:t>Periodic Control Beacon (C-Beacon) Transmission</a:t>
            </a:r>
            <a:r>
              <a:rPr lang="en-US" sz="1600" dirty="0"/>
              <a:t>: The coordinator transmits Control Beacons periodically on the C-Channel. The C-Beacon includes essential information such as the BAN ID, D-Channel number, and D-Beacon Position in NMP.</a:t>
            </a:r>
          </a:p>
          <a:p>
            <a:r>
              <a:rPr lang="en-US" sz="1600" b="1" dirty="0"/>
              <a:t>Periodic Data Beacon (D-Beacon) Transmission</a:t>
            </a:r>
            <a:r>
              <a:rPr lang="en-US" sz="1600" dirty="0"/>
              <a:t>: The coordinator transmits Data Beacons periodically on the D-Channel. The D-Beacon provides slot numbers indicating the start of the Contention Free Period (CFP) and the Contention Access Period (CAP) within each superframe.</a:t>
            </a:r>
          </a:p>
          <a:p>
            <a:endParaRPr lang="en-US" sz="1600" dirty="0"/>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5688622" y="3895105"/>
            <a:ext cx="3158495" cy="2409441"/>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636218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ghtning Bolt 13">
            <a:extLst>
              <a:ext uri="{FF2B5EF4-FFF2-40B4-BE49-F238E27FC236}">
                <a16:creationId xmlns:a16="http://schemas.microsoft.com/office/drawing/2014/main" id="{4E0F748D-F6B6-247B-3526-49C710BFBBE0}"/>
              </a:ext>
            </a:extLst>
          </p:cNvPr>
          <p:cNvSpPr/>
          <p:nvPr/>
        </p:nvSpPr>
        <p:spPr>
          <a:xfrm>
            <a:off x="5578718" y="2685887"/>
            <a:ext cx="254977" cy="56270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404446" y="1844675"/>
            <a:ext cx="3033346" cy="4459872"/>
          </a:xfrm>
          <a:prstGeom prst="rect">
            <a:avLst/>
          </a:prstGeom>
        </p:spPr>
        <p:txBody>
          <a:bodyPr/>
          <a:lstStyle/>
          <a:p>
            <a:r>
              <a:rPr lang="en-US" sz="1600" dirty="0"/>
              <a:t>As BANs are mobile, it is possible for multiple BANs that have started independently to come into close proximity with each other.</a:t>
            </a:r>
          </a:p>
          <a:p>
            <a:r>
              <a:rPr lang="en-US" sz="1600" dirty="0"/>
              <a:t>Since these BANs are likely using different superframes, their frames will interfere each other, causing performance degradation.</a:t>
            </a:r>
          </a:p>
          <a:p>
            <a:r>
              <a:rPr lang="en-US" sz="1600" dirty="0"/>
              <a:t>To avoid this interference, BANs located in close proximity must transition to using common superframes.</a:t>
            </a:r>
          </a:p>
          <a:p>
            <a:endParaRPr lang="en-US" sz="1600" dirty="0"/>
          </a:p>
        </p:txBody>
      </p:sp>
      <p:pic>
        <p:nvPicPr>
          <p:cNvPr id="8" name="Picture 7">
            <a:extLst>
              <a:ext uri="{FF2B5EF4-FFF2-40B4-BE49-F238E27FC236}">
                <a16:creationId xmlns:a16="http://schemas.microsoft.com/office/drawing/2014/main" id="{18B7AD61-5785-C89A-8C17-956D9F3321C8}"/>
              </a:ext>
            </a:extLst>
          </p:cNvPr>
          <p:cNvPicPr>
            <a:picLocks noChangeAspect="1"/>
          </p:cNvPicPr>
          <p:nvPr/>
        </p:nvPicPr>
        <p:blipFill rotWithShape="1">
          <a:blip r:embed="rId2"/>
          <a:srcRect t="37253" b="32308"/>
          <a:stretch/>
        </p:blipFill>
        <p:spPr>
          <a:xfrm>
            <a:off x="3760748" y="1914674"/>
            <a:ext cx="5315274" cy="2087550"/>
          </a:xfrm>
          <a:prstGeom prst="rect">
            <a:avLst/>
          </a:prstGeom>
        </p:spPr>
      </p:pic>
      <p:pic>
        <p:nvPicPr>
          <p:cNvPr id="10" name="Picture 9">
            <a:extLst>
              <a:ext uri="{FF2B5EF4-FFF2-40B4-BE49-F238E27FC236}">
                <a16:creationId xmlns:a16="http://schemas.microsoft.com/office/drawing/2014/main" id="{64EA074F-DEAF-CE25-D509-482FFFAFBBF1}"/>
              </a:ext>
            </a:extLst>
          </p:cNvPr>
          <p:cNvPicPr>
            <a:picLocks noChangeAspect="1"/>
          </p:cNvPicPr>
          <p:nvPr/>
        </p:nvPicPr>
        <p:blipFill rotWithShape="1">
          <a:blip r:embed="rId3"/>
          <a:srcRect t="34969" b="41538"/>
          <a:stretch/>
        </p:blipFill>
        <p:spPr>
          <a:xfrm>
            <a:off x="3760748" y="4693381"/>
            <a:ext cx="5315274" cy="1611166"/>
          </a:xfrm>
          <a:prstGeom prst="rect">
            <a:avLst/>
          </a:prstGeom>
        </p:spPr>
      </p:pic>
      <p:sp>
        <p:nvSpPr>
          <p:cNvPr id="11" name="Rectangle 10">
            <a:extLst>
              <a:ext uri="{FF2B5EF4-FFF2-40B4-BE49-F238E27FC236}">
                <a16:creationId xmlns:a16="http://schemas.microsoft.com/office/drawing/2014/main" id="{C11D906C-34EE-25BE-8381-FED6A23E41D4}"/>
              </a:ext>
            </a:extLst>
          </p:cNvPr>
          <p:cNvSpPr/>
          <p:nvPr/>
        </p:nvSpPr>
        <p:spPr>
          <a:xfrm>
            <a:off x="3692769" y="1923466"/>
            <a:ext cx="4589585" cy="208755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2" name="Rectangle 11">
            <a:extLst>
              <a:ext uri="{FF2B5EF4-FFF2-40B4-BE49-F238E27FC236}">
                <a16:creationId xmlns:a16="http://schemas.microsoft.com/office/drawing/2014/main" id="{32EB5116-19A3-9C7A-BFB7-DDD7E35E564D}"/>
              </a:ext>
            </a:extLst>
          </p:cNvPr>
          <p:cNvSpPr/>
          <p:nvPr/>
        </p:nvSpPr>
        <p:spPr>
          <a:xfrm>
            <a:off x="3692769" y="4607168"/>
            <a:ext cx="5315274" cy="1698965"/>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3" name="Arrow: Down 12">
            <a:extLst>
              <a:ext uri="{FF2B5EF4-FFF2-40B4-BE49-F238E27FC236}">
                <a16:creationId xmlns:a16="http://schemas.microsoft.com/office/drawing/2014/main" id="{4EB8121B-D92C-6A37-4468-C6EA46D5EB03}"/>
              </a:ext>
            </a:extLst>
          </p:cNvPr>
          <p:cNvSpPr/>
          <p:nvPr/>
        </p:nvSpPr>
        <p:spPr>
          <a:xfrm>
            <a:off x="5833695" y="4109290"/>
            <a:ext cx="307731" cy="4132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imes New Roman"/>
              <a:ea typeface="+mn-ea"/>
              <a:cs typeface="+mn-cs"/>
              <a:sym typeface="Arial"/>
            </a:endParaRPr>
          </a:p>
        </p:txBody>
      </p:sp>
      <p:sp>
        <p:nvSpPr>
          <p:cNvPr id="15" name="TextBox 14">
            <a:extLst>
              <a:ext uri="{FF2B5EF4-FFF2-40B4-BE49-F238E27FC236}">
                <a16:creationId xmlns:a16="http://schemas.microsoft.com/office/drawing/2014/main" id="{D5FEF34F-F79F-73A0-9C04-4A977EE81FF3}"/>
              </a:ext>
            </a:extLst>
          </p:cNvPr>
          <p:cNvSpPr txBox="1"/>
          <p:nvPr/>
        </p:nvSpPr>
        <p:spPr>
          <a:xfrm>
            <a:off x="6145816" y="4138902"/>
            <a:ext cx="22926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After superframe transition</a:t>
            </a:r>
          </a:p>
        </p:txBody>
      </p:sp>
    </p:spTree>
    <p:extLst>
      <p:ext uri="{BB962C8B-B14F-4D97-AF65-F5344CB8AC3E}">
        <p14:creationId xmlns:p14="http://schemas.microsoft.com/office/powerpoint/2010/main" val="2249942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dirty="0">
                <a:solidFill>
                  <a:srgbClr val="0070C0"/>
                </a:solidFill>
              </a:rPr>
              <a:t>A coordinator</a:t>
            </a:r>
            <a:r>
              <a:rPr lang="en-US" sz="1600" dirty="0"/>
              <a:t> </a:t>
            </a:r>
            <a:r>
              <a:rPr lang="en-US" sz="1600" dirty="0" err="1"/>
              <a:t>continuosly</a:t>
            </a:r>
            <a:r>
              <a:rPr lang="en-US" sz="1600" dirty="0"/>
              <a:t> monitors the C-Channel to detect neighboring BANs.</a:t>
            </a:r>
          </a:p>
          <a:p>
            <a:r>
              <a:rPr lang="en-US" sz="1600" dirty="0"/>
              <a:t>When </a:t>
            </a:r>
            <a:r>
              <a:rPr lang="en-US" sz="1600" dirty="0">
                <a:solidFill>
                  <a:srgbClr val="0070C0"/>
                </a:solidFill>
              </a:rPr>
              <a:t>a coordinator</a:t>
            </a:r>
            <a:r>
              <a:rPr lang="en-US" sz="1600" dirty="0"/>
              <a:t> receives a Control Beacon (C-Beacon) with a different </a:t>
            </a:r>
            <a:r>
              <a:rPr lang="en-US" sz="1600" dirty="0">
                <a:solidFill>
                  <a:srgbClr val="FF0000"/>
                </a:solidFill>
              </a:rPr>
              <a:t>Superframe Reference BAN ID</a:t>
            </a:r>
            <a:r>
              <a:rPr lang="en-US" sz="1600" dirty="0"/>
              <a:t> value and a </a:t>
            </a:r>
            <a:r>
              <a:rPr lang="en-US" sz="1600" dirty="0">
                <a:solidFill>
                  <a:srgbClr val="FF0000"/>
                </a:solidFill>
              </a:rPr>
              <a:t>Superframe Priority Index</a:t>
            </a:r>
            <a:r>
              <a:rPr lang="en-US" sz="1600" dirty="0"/>
              <a:t> grater than its own, it indicates that a new BAN is nearby.</a:t>
            </a:r>
          </a:p>
          <a:p>
            <a:r>
              <a:rPr lang="en-US" sz="1600" dirty="0"/>
              <a:t>In such cases, </a:t>
            </a:r>
            <a:r>
              <a:rPr lang="en-US" sz="1600" dirty="0">
                <a:solidFill>
                  <a:srgbClr val="0070C0"/>
                </a:solidFill>
              </a:rPr>
              <a:t>the coordinator</a:t>
            </a:r>
            <a:r>
              <a:rPr lang="en-US" sz="1600" dirty="0"/>
              <a:t> must transition to using the superframe of </a:t>
            </a:r>
            <a:r>
              <a:rPr lang="en-US" sz="1600" dirty="0">
                <a:solidFill>
                  <a:srgbClr val="FF0000"/>
                </a:solidFill>
              </a:rPr>
              <a:t>the newly met BAN</a:t>
            </a:r>
            <a:r>
              <a:rPr lang="en-US" sz="1600" dirty="0"/>
              <a:t> to avoid interference and ensure efficient communication.</a:t>
            </a:r>
          </a:p>
        </p:txBody>
      </p:sp>
      <p:pic>
        <p:nvPicPr>
          <p:cNvPr id="8" name="Content Placeholder 9" descr="A picture containing shape&#10;&#10;Description automatically generated">
            <a:extLst>
              <a:ext uri="{FF2B5EF4-FFF2-40B4-BE49-F238E27FC236}">
                <a16:creationId xmlns:a16="http://schemas.microsoft.com/office/drawing/2014/main" id="{D4F233FB-EE10-DE90-24B2-961C0A76D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552" y="4193779"/>
            <a:ext cx="2393095" cy="2044586"/>
          </a:xfrm>
          <a:prstGeom prst="rect">
            <a:avLst/>
          </a:prstGeom>
        </p:spPr>
      </p:pic>
      <p:sp>
        <p:nvSpPr>
          <p:cNvPr id="9" name="TextBox 8">
            <a:extLst>
              <a:ext uri="{FF2B5EF4-FFF2-40B4-BE49-F238E27FC236}">
                <a16:creationId xmlns:a16="http://schemas.microsoft.com/office/drawing/2014/main" id="{A732229C-0E30-4DB1-BCBE-8B347B706795}"/>
              </a:ext>
            </a:extLst>
          </p:cNvPr>
          <p:cNvSpPr txBox="1"/>
          <p:nvPr/>
        </p:nvSpPr>
        <p:spPr>
          <a:xfrm>
            <a:off x="1669752" y="4273249"/>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0" name="TextBox 9">
            <a:extLst>
              <a:ext uri="{FF2B5EF4-FFF2-40B4-BE49-F238E27FC236}">
                <a16:creationId xmlns:a16="http://schemas.microsoft.com/office/drawing/2014/main" id="{10DC0E57-0B85-3644-F243-4BDD07AEA467}"/>
              </a:ext>
            </a:extLst>
          </p:cNvPr>
          <p:cNvSpPr txBox="1"/>
          <p:nvPr/>
        </p:nvSpPr>
        <p:spPr>
          <a:xfrm>
            <a:off x="5445557" y="4864808"/>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1" name="TextBox 10">
            <a:extLst>
              <a:ext uri="{FF2B5EF4-FFF2-40B4-BE49-F238E27FC236}">
                <a16:creationId xmlns:a16="http://schemas.microsoft.com/office/drawing/2014/main" id="{8A7A3A9E-3322-7ACD-5974-7C8CE3B1C5E1}"/>
              </a:ext>
            </a:extLst>
          </p:cNvPr>
          <p:cNvSpPr txBox="1"/>
          <p:nvPr/>
        </p:nvSpPr>
        <p:spPr>
          <a:xfrm>
            <a:off x="5084467" y="5816095"/>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2" name="TextBox 11">
            <a:extLst>
              <a:ext uri="{FF2B5EF4-FFF2-40B4-BE49-F238E27FC236}">
                <a16:creationId xmlns:a16="http://schemas.microsoft.com/office/drawing/2014/main" id="{40073A5B-999D-4861-E311-F5A8FDC41FBF}"/>
              </a:ext>
            </a:extLst>
          </p:cNvPr>
          <p:cNvSpPr txBox="1"/>
          <p:nvPr/>
        </p:nvSpPr>
        <p:spPr>
          <a:xfrm>
            <a:off x="1220738" y="5455913"/>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BAN ID = 4</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Superframe Reference BAN ID = 4</a:t>
            </a:r>
          </a:p>
        </p:txBody>
      </p:sp>
    </p:spTree>
    <p:extLst>
      <p:ext uri="{BB962C8B-B14F-4D97-AF65-F5344CB8AC3E}">
        <p14:creationId xmlns:p14="http://schemas.microsoft.com/office/powerpoint/2010/main" val="2601195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The Superframe Priority Index</a:t>
            </a:r>
            <a:r>
              <a:rPr lang="en-US" sz="1800" dirty="0"/>
              <a:t> is used to determine which BAN should continue using its current superframe and which BAN should transition to the superframe of another BAN when multiple BANs come into close proximity.</a:t>
            </a:r>
          </a:p>
          <a:p>
            <a:pPr lvl="1"/>
            <a:r>
              <a:rPr lang="en-US" sz="1800" dirty="0"/>
              <a:t>The index should be defined in a way that allows BANs with many nodes of high priority to maintain their superframes, while BANs with lower priority nodes can transition to other BAN’s superframe.</a:t>
            </a:r>
          </a:p>
          <a:p>
            <a:endParaRPr lang="en-US" sz="1800" dirty="0"/>
          </a:p>
          <a:p>
            <a:r>
              <a:rPr lang="en-US" sz="1800" b="1" dirty="0"/>
              <a:t>Fallback Mechanism</a:t>
            </a:r>
            <a:r>
              <a:rPr lang="en-US" sz="1800" dirty="0"/>
              <a:t>: In scenarios where a BAN with a low Superframe Priority Index fails to receive the C-beacon of another BAN, interference cannot be avoided due to the inability to perform superframe transition.</a:t>
            </a:r>
          </a:p>
          <a:p>
            <a:pPr lvl="1"/>
            <a:r>
              <a:rPr lang="en-US" sz="1800" dirty="0"/>
              <a:t>To address this situation, implementing a fallback mechanism allowing high-priority BANs to initiate superframe transition would be advantageous. </a:t>
            </a:r>
          </a:p>
        </p:txBody>
      </p:sp>
    </p:spTree>
    <p:extLst>
      <p:ext uri="{BB962C8B-B14F-4D97-AF65-F5344CB8AC3E}">
        <p14:creationId xmlns:p14="http://schemas.microsoft.com/office/powerpoint/2010/main" val="138778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3" y="685799"/>
            <a:ext cx="9031889" cy="504612"/>
          </a:xfrm>
        </p:spPr>
        <p:txBody>
          <a:bodyPr/>
          <a:lstStyle/>
          <a:p>
            <a:r>
              <a:rPr lang="en-US" b="1" dirty="0"/>
              <a:t>2.  15.6ma PHY and MAC New Features(2/2)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7A1E2DD4-3018-489A-A6E8-9E7B05EE38A0}"/>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365760" lvl="1" indent="0">
              <a:lnSpc>
                <a:spcPts val="2000"/>
              </a:lnSpc>
              <a:buNone/>
            </a:pPr>
            <a:r>
              <a:rPr lang="en-US" dirty="0"/>
              <a:t>3. Cross Layer of PHY and MAC</a:t>
            </a:r>
          </a:p>
          <a:p>
            <a:pPr lvl="2">
              <a:lnSpc>
                <a:spcPts val="2000"/>
              </a:lnSpc>
            </a:pPr>
            <a:r>
              <a:rPr lang="en-US" dirty="0"/>
              <a:t>Hybrid ARQ for higher priority of packets in high class of coexistence</a:t>
            </a:r>
          </a:p>
          <a:p>
            <a:pPr lvl="2">
              <a:lnSpc>
                <a:spcPts val="2000"/>
              </a:lnSpc>
            </a:pPr>
            <a:r>
              <a:rPr lang="en-US" dirty="0">
                <a:solidFill>
                  <a:srgbClr val="FF0000"/>
                </a:solidFill>
              </a:rPr>
              <a:t>For the sake of easy implementation, hybrid ARQ is optional in limited high classes of </a:t>
            </a:r>
            <a:r>
              <a:rPr lang="en-US" dirty="0" err="1">
                <a:solidFill>
                  <a:srgbClr val="FF0000"/>
                </a:solidFill>
              </a:rPr>
              <a:t>coexistene</a:t>
            </a:r>
            <a:r>
              <a:rPr lang="en-US" dirty="0">
                <a:solidFill>
                  <a:srgbClr val="FF0000"/>
                </a:solidFill>
              </a:rPr>
              <a:t>.</a:t>
            </a:r>
          </a:p>
          <a:p>
            <a:pPr lvl="2">
              <a:lnSpc>
                <a:spcPts val="2000"/>
              </a:lnSpc>
            </a:pPr>
            <a:r>
              <a:rPr lang="en-US" dirty="0">
                <a:solidFill>
                  <a:srgbClr val="FF0000"/>
                </a:solidFill>
              </a:rPr>
              <a:t>Ranging information in PHY is applied for identifying coexistence class states in which appropriate MAC is selected.</a:t>
            </a:r>
          </a:p>
          <a:p>
            <a:pPr marL="731520" lvl="2" indent="0">
              <a:lnSpc>
                <a:spcPts val="2000"/>
              </a:lnSpc>
              <a:buNone/>
            </a:pPr>
            <a:r>
              <a:rPr lang="en-US" dirty="0"/>
              <a:t> </a:t>
            </a:r>
          </a:p>
          <a:p>
            <a:pPr marL="365760" lvl="1" indent="0">
              <a:lnSpc>
                <a:spcPts val="2000"/>
              </a:lnSpc>
              <a:buNone/>
            </a:pPr>
            <a:endParaRPr lang="en-US" dirty="0"/>
          </a:p>
        </p:txBody>
      </p:sp>
    </p:spTree>
    <p:extLst>
      <p:ext uri="{BB962C8B-B14F-4D97-AF65-F5344CB8AC3E}">
        <p14:creationId xmlns:p14="http://schemas.microsoft.com/office/powerpoint/2010/main" val="2492834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Node Connection/Disconnection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1690300"/>
            <a:ext cx="7772400" cy="4459872"/>
          </a:xfrm>
          <a:prstGeom prst="rect">
            <a:avLst/>
          </a:prstGeom>
        </p:spPr>
        <p:txBody>
          <a:bodyPr/>
          <a:lstStyle/>
          <a:p>
            <a:r>
              <a:rPr lang="en-US" sz="1600" dirty="0"/>
              <a:t>The node monitors the C-Channels to acquire a C-Beacon, which provides essential information.</a:t>
            </a:r>
          </a:p>
          <a:p>
            <a:r>
              <a:rPr lang="en-US" sz="1600" dirty="0"/>
              <a:t>By receiving the C-Beacon, the node can obtain the BAN ID, D-Channel number, and D-Beacon Position for further communication.</a:t>
            </a:r>
          </a:p>
          <a:p>
            <a:r>
              <a:rPr lang="en-US" sz="1600" dirty="0"/>
              <a:t>The node also monitors the D-Channels to acquire a D-Beacon, which provides details about the positions of Contention Free Period (CFP) and Contention Access Period (CAP).</a:t>
            </a:r>
          </a:p>
          <a:p>
            <a:r>
              <a:rPr lang="en-US" sz="1600" dirty="0"/>
              <a:t>During the CAP, the node initiates the Connection Request (C-Request) frame using the Contention Access procedure.</a:t>
            </a:r>
          </a:p>
          <a:p>
            <a:r>
              <a:rPr lang="en-US" sz="1600" dirty="0"/>
              <a:t>Upon successful reception of the C-Request frame, the coordinator responds by </a:t>
            </a:r>
            <a:r>
              <a:rPr lang="en-US" sz="1600" dirty="0" err="1"/>
              <a:t>transmiting</a:t>
            </a:r>
            <a:endParaRPr lang="en-US" sz="1600" dirty="0"/>
          </a:p>
          <a:p>
            <a:pPr lvl="1"/>
            <a:r>
              <a:rPr lang="en-US" sz="1600" dirty="0"/>
              <a:t>an Acknowledgement,</a:t>
            </a:r>
          </a:p>
          <a:p>
            <a:pPr lvl="1"/>
            <a:r>
              <a:rPr lang="en-US" sz="1600" dirty="0"/>
              <a:t>and a Connection Assignment (C-Assignment) frame in the next available time slot.</a:t>
            </a:r>
          </a:p>
          <a:p>
            <a:r>
              <a:rPr lang="en-US" sz="1600" dirty="0"/>
              <a:t>The C-Assignment frame provides information of the allocated resources to the node, including the number of time slots allocated, and the node’s allocated Node ID.</a:t>
            </a:r>
          </a:p>
        </p:txBody>
      </p:sp>
    </p:spTree>
    <p:extLst>
      <p:ext uri="{BB962C8B-B14F-4D97-AF65-F5344CB8AC3E}">
        <p14:creationId xmlns:p14="http://schemas.microsoft.com/office/powerpoint/2010/main" val="3431847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a:spcBef>
                <a:spcPts val="200"/>
              </a:spcBef>
            </a:pPr>
            <a:r>
              <a:rPr lang="en-US" sz="1600" b="1" dirty="0"/>
              <a:t>BAN ID</a:t>
            </a:r>
          </a:p>
          <a:p>
            <a:pPr lvl="1">
              <a:spcBef>
                <a:spcPts val="200"/>
              </a:spcBef>
            </a:pPr>
            <a:r>
              <a:rPr lang="en-US" sz="1600" dirty="0"/>
              <a:t>This is a unique identifier assigned to each Body Area Network (BAN).</a:t>
            </a:r>
          </a:p>
          <a:p>
            <a:pPr lvl="1">
              <a:spcBef>
                <a:spcPts val="200"/>
              </a:spcBef>
            </a:pPr>
            <a:r>
              <a:rPr lang="en-US" sz="1600" dirty="0"/>
              <a:t>It is used to distinguish between BANs operating in the vicinity and facilitate communication between them.</a:t>
            </a:r>
          </a:p>
          <a:p>
            <a:pPr>
              <a:spcBef>
                <a:spcPts val="200"/>
              </a:spcBef>
            </a:pPr>
            <a:r>
              <a:rPr lang="en-US" sz="1600" b="1" dirty="0"/>
              <a:t>D-Channel number</a:t>
            </a:r>
          </a:p>
          <a:p>
            <a:pPr lvl="1">
              <a:spcBef>
                <a:spcPts val="200"/>
              </a:spcBef>
            </a:pPr>
            <a:r>
              <a:rPr lang="en-US" sz="1600" dirty="0"/>
              <a:t>This refers to the specific channel utilized for data transmission within a BAN.</a:t>
            </a:r>
          </a:p>
          <a:p>
            <a:pPr lvl="1">
              <a:spcBef>
                <a:spcPts val="200"/>
              </a:spcBef>
            </a:pPr>
            <a:r>
              <a:rPr lang="en-US" sz="1600" dirty="0"/>
              <a:t>Each BAN is assigned a particular D-Chanel number to avoid interference with other BANs and enable efficient communication.</a:t>
            </a:r>
          </a:p>
          <a:p>
            <a:pPr>
              <a:spcBef>
                <a:spcPts val="200"/>
              </a:spcBef>
            </a:pPr>
            <a:r>
              <a:rPr lang="en-US" sz="1600" b="1" dirty="0"/>
              <a:t>D-Beacon Position in Network Management Period (NMP)</a:t>
            </a:r>
          </a:p>
          <a:p>
            <a:pPr lvl="1">
              <a:spcBef>
                <a:spcPts val="200"/>
              </a:spcBef>
            </a:pPr>
            <a:r>
              <a:rPr lang="en-US" sz="1600" dirty="0"/>
              <a:t>This indicates the specific time slot within the NMP where the D-Beacon, which provides network management information, is transmitted.</a:t>
            </a:r>
          </a:p>
          <a:p>
            <a:pPr>
              <a:spcBef>
                <a:spcPts val="200"/>
              </a:spcBef>
            </a:pPr>
            <a:r>
              <a:rPr lang="en-US" sz="1600" b="1" dirty="0"/>
              <a:t>D-Channel Occupancy Index</a:t>
            </a:r>
          </a:p>
          <a:p>
            <a:pPr lvl="1">
              <a:spcBef>
                <a:spcPts val="200"/>
              </a:spcBef>
            </a:pPr>
            <a:r>
              <a:rPr lang="en-US" sz="1600" dirty="0"/>
              <a:t>This index is a measure used to inform neighboring BANs about the congestion level of the D-Channel.</a:t>
            </a:r>
          </a:p>
          <a:p>
            <a:pPr lvl="1">
              <a:spcBef>
                <a:spcPts val="200"/>
              </a:spcBef>
            </a:pPr>
            <a:r>
              <a:rPr lang="en-US" sz="1600" dirty="0"/>
              <a:t>It provides an indication of how busy the channel is, helping BANs make informed decisions regarding D-Channel selection.</a:t>
            </a:r>
          </a:p>
        </p:txBody>
      </p:sp>
    </p:spTree>
    <p:extLst>
      <p:ext uri="{BB962C8B-B14F-4D97-AF65-F5344CB8AC3E}">
        <p14:creationId xmlns:p14="http://schemas.microsoft.com/office/powerpoint/2010/main" val="1193241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600" b="1" dirty="0"/>
              <a:t>The Superframe Reference BAN ID</a:t>
            </a:r>
          </a:p>
          <a:p>
            <a:pPr lvl="1"/>
            <a:r>
              <a:rPr lang="en-US" sz="1600" dirty="0"/>
              <a:t>This serves the purpose of informing neighboring BANs about the BAN with which they share the same superframe.</a:t>
            </a:r>
          </a:p>
          <a:p>
            <a:pPr lvl="1"/>
            <a:r>
              <a:rPr lang="en-US" sz="1600" dirty="0"/>
              <a:t>BANs that share superframes should have the same Superframe Reference BAN ID, allowing synchronization and coordinated operation within the shared superframe.</a:t>
            </a:r>
          </a:p>
          <a:p>
            <a:r>
              <a:rPr lang="en-US" sz="1600" b="1" dirty="0"/>
              <a:t>The Superframe Priority Index</a:t>
            </a:r>
          </a:p>
          <a:p>
            <a:pPr lvl="1"/>
            <a:r>
              <a:rPr lang="en-US" sz="1600" dirty="0"/>
              <a:t>This is an index used to determine the priority of a BAN in relation to other BANs when multiple BANs come into proximity.</a:t>
            </a:r>
          </a:p>
          <a:p>
            <a:pPr lvl="1"/>
            <a:r>
              <a:rPr lang="en-US" sz="1600" dirty="0"/>
              <a:t>It enables the orderly transition of superframes, ensuring that BANs with higher priority can maintain their superframes while lower-priority BANs transition to other BAN’s superframes.</a:t>
            </a:r>
          </a:p>
        </p:txBody>
      </p:sp>
    </p:spTree>
    <p:extLst>
      <p:ext uri="{BB962C8B-B14F-4D97-AF65-F5344CB8AC3E}">
        <p14:creationId xmlns:p14="http://schemas.microsoft.com/office/powerpoint/2010/main" val="342364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Position of Contention Free Period (CFP)</a:t>
            </a:r>
          </a:p>
          <a:p>
            <a:pPr lvl="1"/>
            <a:r>
              <a:rPr lang="en-US" sz="1800" dirty="0"/>
              <a:t>This refers to the specific time slots within the superframes where the Contention Free Period occurs.</a:t>
            </a:r>
          </a:p>
          <a:p>
            <a:pPr lvl="1"/>
            <a:r>
              <a:rPr lang="en-US" sz="1800" dirty="0"/>
              <a:t>The CFP is a dedicated period during which scheduled frames are transmitted without contention.</a:t>
            </a:r>
          </a:p>
          <a:p>
            <a:pPr lvl="1"/>
            <a:r>
              <a:rPr lang="en-US" sz="1800" dirty="0"/>
              <a:t>To ensure coexistence an minimize interference among coexisting BANs, the position of the CFP may vary between BANs.</a:t>
            </a:r>
          </a:p>
          <a:p>
            <a:pPr lvl="1"/>
            <a:r>
              <a:rPr lang="en-US" sz="1800" dirty="0"/>
              <a:t>By assigning different CFP position, BANs can have non-overlapping CFPs, allowing for interference-free transmission of scheduled frames. </a:t>
            </a:r>
          </a:p>
        </p:txBody>
      </p:sp>
    </p:spTree>
    <p:extLst>
      <p:ext uri="{BB962C8B-B14F-4D97-AF65-F5344CB8AC3E}">
        <p14:creationId xmlns:p14="http://schemas.microsoft.com/office/powerpoint/2010/main" val="690058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b="1" dirty="0"/>
              <a:t>Position of Contention Access Period (CAP)</a:t>
            </a:r>
          </a:p>
          <a:p>
            <a:pPr lvl="1"/>
            <a:r>
              <a:rPr lang="en-US" sz="1800" dirty="0"/>
              <a:t>This refers to the specific time slots within the superframes where the Contention Access Period occurs.</a:t>
            </a:r>
          </a:p>
          <a:p>
            <a:pPr lvl="1"/>
            <a:r>
              <a:rPr lang="en-US" sz="1800" dirty="0"/>
              <a:t>The CAP is a period during which unscheduled frames are transmitted using the slotted aloha access mechanism, where nodes contend for access to the channel.</a:t>
            </a:r>
          </a:p>
          <a:p>
            <a:pPr lvl="1"/>
            <a:r>
              <a:rPr lang="en-US" sz="1800" dirty="0"/>
              <a:t>The specific position of the CAP within the superframe allows nodes to know when to transmit unscheduled frames and participate in the contention process.</a:t>
            </a:r>
          </a:p>
          <a:p>
            <a:pPr lvl="1"/>
            <a:r>
              <a:rPr lang="en-US" sz="1800" dirty="0"/>
              <a:t>The CAP provides a mechanism for nodes to access the channel when their transmissions are not pre-scheduled during the Contention Free Period (CFP).</a:t>
            </a:r>
          </a:p>
          <a:p>
            <a:pPr lvl="1"/>
            <a:endParaRPr lang="en-US" sz="1800" dirty="0"/>
          </a:p>
          <a:p>
            <a:endParaRPr lang="en-US" sz="1800" dirty="0"/>
          </a:p>
        </p:txBody>
      </p:sp>
    </p:spTree>
    <p:extLst>
      <p:ext uri="{BB962C8B-B14F-4D97-AF65-F5344CB8AC3E}">
        <p14:creationId xmlns:p14="http://schemas.microsoft.com/office/powerpoint/2010/main" val="3058235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List of Frame Type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8" name="Table 4">
            <a:extLst>
              <a:ext uri="{FF2B5EF4-FFF2-40B4-BE49-F238E27FC236}">
                <a16:creationId xmlns:a16="http://schemas.microsoft.com/office/drawing/2014/main" id="{EBDCB845-2D0D-7D20-1A52-EE817321CC0A}"/>
              </a:ext>
            </a:extLst>
          </p:cNvPr>
          <p:cNvGraphicFramePr>
            <a:graphicFrameLocks/>
          </p:cNvGraphicFramePr>
          <p:nvPr/>
        </p:nvGraphicFramePr>
        <p:xfrm>
          <a:off x="570034" y="1679061"/>
          <a:ext cx="8079716" cy="4389120"/>
        </p:xfrm>
        <a:graphic>
          <a:graphicData uri="http://schemas.openxmlformats.org/drawingml/2006/table">
            <a:tbl>
              <a:tblPr firstRow="1" bandRow="1">
                <a:tableStyleId>{D7AC3CCA-C797-4891-BE02-D94E43425B78}</a:tableStyleId>
              </a:tblPr>
              <a:tblGrid>
                <a:gridCol w="810358">
                  <a:extLst>
                    <a:ext uri="{9D8B030D-6E8A-4147-A177-3AD203B41FA5}">
                      <a16:colId xmlns:a16="http://schemas.microsoft.com/office/drawing/2014/main" val="2545107227"/>
                    </a:ext>
                  </a:extLst>
                </a:gridCol>
                <a:gridCol w="1590993">
                  <a:extLst>
                    <a:ext uri="{9D8B030D-6E8A-4147-A177-3AD203B41FA5}">
                      <a16:colId xmlns:a16="http://schemas.microsoft.com/office/drawing/2014/main" val="3467769674"/>
                    </a:ext>
                  </a:extLst>
                </a:gridCol>
                <a:gridCol w="1960685">
                  <a:extLst>
                    <a:ext uri="{9D8B030D-6E8A-4147-A177-3AD203B41FA5}">
                      <a16:colId xmlns:a16="http://schemas.microsoft.com/office/drawing/2014/main" val="3733373911"/>
                    </a:ext>
                  </a:extLst>
                </a:gridCol>
                <a:gridCol w="1311639">
                  <a:extLst>
                    <a:ext uri="{9D8B030D-6E8A-4147-A177-3AD203B41FA5}">
                      <a16:colId xmlns:a16="http://schemas.microsoft.com/office/drawing/2014/main" val="3421933674"/>
                    </a:ext>
                  </a:extLst>
                </a:gridCol>
                <a:gridCol w="2406041">
                  <a:extLst>
                    <a:ext uri="{9D8B030D-6E8A-4147-A177-3AD203B41FA5}">
                      <a16:colId xmlns:a16="http://schemas.microsoft.com/office/drawing/2014/main" val="4033776325"/>
                    </a:ext>
                  </a:extLst>
                </a:gridCol>
              </a:tblGrid>
              <a:tr h="153984">
                <a:tc>
                  <a:txBody>
                    <a:bodyPr/>
                    <a:lstStyle/>
                    <a:p>
                      <a:r>
                        <a:rPr lang="en-US" sz="1200" dirty="0"/>
                        <a:t>Channels</a:t>
                      </a:r>
                    </a:p>
                  </a:txBody>
                  <a:tcPr/>
                </a:tc>
                <a:tc>
                  <a:txBody>
                    <a:bodyPr/>
                    <a:lstStyle/>
                    <a:p>
                      <a:r>
                        <a:rPr lang="en-US" sz="1200" dirty="0"/>
                        <a:t>Periods</a:t>
                      </a:r>
                    </a:p>
                  </a:txBody>
                  <a:tcPr/>
                </a:tc>
                <a:tc>
                  <a:txBody>
                    <a:bodyPr/>
                    <a:lstStyle/>
                    <a:p>
                      <a:r>
                        <a:rPr lang="en-US" sz="1200" dirty="0"/>
                        <a:t>Frames</a:t>
                      </a:r>
                    </a:p>
                  </a:txBody>
                  <a:tcPr/>
                </a:tc>
                <a:tc>
                  <a:txBody>
                    <a:bodyPr/>
                    <a:lstStyle/>
                    <a:p>
                      <a:r>
                        <a:rPr lang="en-US" sz="1200" dirty="0"/>
                        <a:t>Sender</a:t>
                      </a:r>
                    </a:p>
                  </a:txBody>
                  <a:tcPr/>
                </a:tc>
                <a:tc>
                  <a:txBody>
                    <a:bodyPr/>
                    <a:lstStyle/>
                    <a:p>
                      <a:r>
                        <a:rPr lang="en-US" sz="1200" dirty="0"/>
                        <a:t>Receiver</a:t>
                      </a:r>
                    </a:p>
                  </a:txBody>
                  <a:tcPr/>
                </a:tc>
                <a:extLst>
                  <a:ext uri="{0D108BD9-81ED-4DB2-BD59-A6C34878D82A}">
                    <a16:rowId xmlns:a16="http://schemas.microsoft.com/office/drawing/2014/main" val="2721684530"/>
                  </a:ext>
                </a:extLst>
              </a:tr>
              <a:tr h="153984">
                <a:tc rowSpan="2">
                  <a:txBody>
                    <a:bodyPr/>
                    <a:lstStyle/>
                    <a:p>
                      <a:r>
                        <a:rPr lang="en-US" sz="1200" dirty="0"/>
                        <a:t>Control</a:t>
                      </a:r>
                    </a:p>
                  </a:txBody>
                  <a:tcPr/>
                </a:tc>
                <a:tc rowSpan="2">
                  <a:txBody>
                    <a:bodyPr/>
                    <a:lstStyle/>
                    <a:p>
                      <a:r>
                        <a:rPr lang="en-US" sz="1200" dirty="0"/>
                        <a:t>n/a</a:t>
                      </a:r>
                    </a:p>
                  </a:txBody>
                  <a:tcPr/>
                </a:tc>
                <a:tc>
                  <a:txBody>
                    <a:bodyPr/>
                    <a:lstStyle/>
                    <a:p>
                      <a:r>
                        <a:rPr lang="en-US" sz="1200" dirty="0"/>
                        <a:t>Control Beacon</a:t>
                      </a:r>
                    </a:p>
                  </a:txBody>
                  <a:tcPr/>
                </a:tc>
                <a:tc rowSpan="2">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086697752"/>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Coordinator-to-Coordinator</a:t>
                      </a:r>
                    </a:p>
                  </a:txBody>
                  <a:tcPr/>
                </a:tc>
                <a:tc vMerge="1">
                  <a:txBody>
                    <a:bodyPr/>
                    <a:lstStyle/>
                    <a:p>
                      <a:endParaRPr lang="en-US" sz="1400" dirty="0"/>
                    </a:p>
                  </a:txBody>
                  <a:tcPr/>
                </a:tc>
                <a:tc>
                  <a:txBody>
                    <a:bodyPr/>
                    <a:lstStyle/>
                    <a:p>
                      <a:r>
                        <a:rPr lang="en-US" sz="1200" dirty="0"/>
                        <a:t>Other Coordinators</a:t>
                      </a:r>
                    </a:p>
                  </a:txBody>
                  <a:tcPr/>
                </a:tc>
                <a:extLst>
                  <a:ext uri="{0D108BD9-81ED-4DB2-BD59-A6C34878D82A}">
                    <a16:rowId xmlns:a16="http://schemas.microsoft.com/office/drawing/2014/main" val="2012251877"/>
                  </a:ext>
                </a:extLst>
              </a:tr>
              <a:tr h="153984">
                <a:tc rowSpan="13">
                  <a:txBody>
                    <a:bodyPr/>
                    <a:lstStyle/>
                    <a:p>
                      <a:r>
                        <a:rPr lang="en-US" sz="1200" dirty="0"/>
                        <a:t>Data</a:t>
                      </a:r>
                    </a:p>
                  </a:txBody>
                  <a:tcPr/>
                </a:tc>
                <a:tc>
                  <a:txBody>
                    <a:bodyPr/>
                    <a:lstStyle/>
                    <a:p>
                      <a:r>
                        <a:rPr lang="en-US" sz="1200" dirty="0"/>
                        <a:t>Network Management</a:t>
                      </a:r>
                    </a:p>
                  </a:txBody>
                  <a:tcPr/>
                </a:tc>
                <a:tc>
                  <a:txBody>
                    <a:bodyPr/>
                    <a:lstStyle/>
                    <a:p>
                      <a:r>
                        <a:rPr lang="en-US" sz="1200" dirty="0"/>
                        <a:t>Data Beacon</a:t>
                      </a:r>
                    </a:p>
                  </a:txBody>
                  <a:tcPr/>
                </a:tc>
                <a:tc>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709676835"/>
                  </a:ext>
                </a:extLst>
              </a:tr>
              <a:tr h="153984">
                <a:tc vMerge="1">
                  <a:txBody>
                    <a:bodyPr/>
                    <a:lstStyle/>
                    <a:p>
                      <a:endParaRPr lang="en-US" sz="1400" dirty="0"/>
                    </a:p>
                  </a:txBody>
                  <a:tcPr/>
                </a:tc>
                <a:tc rowSpan="8">
                  <a:txBody>
                    <a:bodyPr/>
                    <a:lstStyle/>
                    <a:p>
                      <a:r>
                        <a:rPr lang="en-US" sz="1200" dirty="0"/>
                        <a:t>Contention Free</a:t>
                      </a:r>
                    </a:p>
                  </a:txBody>
                  <a:tcPr/>
                </a:tc>
                <a:tc rowSpan="4">
                  <a:txBody>
                    <a:bodyPr/>
                    <a:lstStyle/>
                    <a:p>
                      <a:r>
                        <a:rPr lang="en-US" sz="1200" dirty="0"/>
                        <a:t>Scheduled Downlink Data</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249498045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Coordinator</a:t>
                      </a:r>
                    </a:p>
                  </a:txBody>
                  <a:tcPr/>
                </a:tc>
                <a:tc>
                  <a:txBody>
                    <a:bodyPr/>
                    <a:lstStyle/>
                    <a:p>
                      <a:r>
                        <a:rPr lang="en-US" sz="1200" dirty="0"/>
                        <a:t>Relay Node</a:t>
                      </a:r>
                    </a:p>
                  </a:txBody>
                  <a:tcPr/>
                </a:tc>
                <a:extLst>
                  <a:ext uri="{0D108BD9-81ED-4DB2-BD59-A6C34878D82A}">
                    <a16:rowId xmlns:a16="http://schemas.microsoft.com/office/drawing/2014/main" val="2571220098"/>
                  </a:ext>
                </a:extLst>
              </a:tr>
              <a:tr h="153984">
                <a:tc vMerge="1">
                  <a:txBody>
                    <a:bodyPr/>
                    <a:lstStyle/>
                    <a:p>
                      <a:endParaRPr lang="en-US" sz="1400" dirty="0"/>
                    </a:p>
                  </a:txBody>
                  <a:tcPr/>
                </a:tc>
                <a:tc vMerge="1">
                  <a:txBody>
                    <a:bodyPr/>
                    <a:lstStyle/>
                    <a:p>
                      <a:endParaRPr lang="en-US"/>
                    </a:p>
                  </a:txBody>
                  <a:tcPr/>
                </a:tc>
                <a:tc vMerge="1">
                  <a:txBody>
                    <a:bodyPr/>
                    <a:lstStyle/>
                    <a:p>
                      <a:endParaRPr lang="en-US"/>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288233867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Specific Node</a:t>
                      </a:r>
                    </a:p>
                  </a:txBody>
                  <a:tcPr/>
                </a:tc>
                <a:extLst>
                  <a:ext uri="{0D108BD9-81ED-4DB2-BD59-A6C34878D82A}">
                    <a16:rowId xmlns:a16="http://schemas.microsoft.com/office/drawing/2014/main" val="1882134213"/>
                  </a:ext>
                </a:extLst>
              </a:tr>
              <a:tr h="153984">
                <a:tc vMerge="1">
                  <a:txBody>
                    <a:bodyPr/>
                    <a:lstStyle/>
                    <a:p>
                      <a:endParaRPr lang="en-US" sz="1400" dirty="0"/>
                    </a:p>
                  </a:txBody>
                  <a:tcPr/>
                </a:tc>
                <a:tc vMerge="1">
                  <a:txBody>
                    <a:bodyPr/>
                    <a:lstStyle/>
                    <a:p>
                      <a:endParaRPr lang="en-US" sz="1400" dirty="0"/>
                    </a:p>
                  </a:txBody>
                  <a:tcPr/>
                </a:tc>
                <a:tc rowSpan="4">
                  <a:txBody>
                    <a:bodyPr/>
                    <a:lstStyle/>
                    <a:p>
                      <a:r>
                        <a:rPr lang="en-US" sz="1200" dirty="0"/>
                        <a:t>Scheduled Uplink Data</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3696510692"/>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Node</a:t>
                      </a:r>
                    </a:p>
                  </a:txBody>
                  <a:tcPr/>
                </a:tc>
                <a:tc>
                  <a:txBody>
                    <a:bodyPr/>
                    <a:lstStyle/>
                    <a:p>
                      <a:r>
                        <a:rPr lang="en-US" sz="1200" dirty="0"/>
                        <a:t>Relay Node</a:t>
                      </a:r>
                    </a:p>
                  </a:txBody>
                  <a:tcPr/>
                </a:tc>
                <a:extLst>
                  <a:ext uri="{0D108BD9-81ED-4DB2-BD59-A6C34878D82A}">
                    <a16:rowId xmlns:a16="http://schemas.microsoft.com/office/drawing/2014/main" val="133751659"/>
                  </a:ext>
                </a:extLst>
              </a:tr>
              <a:tr h="153984">
                <a:tc vMerge="1">
                  <a:txBody>
                    <a:bodyPr/>
                    <a:lstStyle/>
                    <a:p>
                      <a:endParaRPr lang="en-US" sz="1400" dirty="0"/>
                    </a:p>
                  </a:txBody>
                  <a:tcPr/>
                </a:tc>
                <a:tc vMerge="1">
                  <a:txBody>
                    <a:bodyPr/>
                    <a:lstStyle/>
                    <a:p>
                      <a:endParaRPr lang="en-US"/>
                    </a:p>
                  </a:txBody>
                  <a:tcPr/>
                </a:tc>
                <a:tc vMerge="1">
                  <a:txBody>
                    <a:bodyPr/>
                    <a:lstStyle/>
                    <a:p>
                      <a:endParaRPr lang="en-US" dirty="0"/>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613052971"/>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Own Coordinator</a:t>
                      </a:r>
                    </a:p>
                  </a:txBody>
                  <a:tcPr/>
                </a:tc>
                <a:extLst>
                  <a:ext uri="{0D108BD9-81ED-4DB2-BD59-A6C34878D82A}">
                    <a16:rowId xmlns:a16="http://schemas.microsoft.com/office/drawing/2014/main" val="1411292369"/>
                  </a:ext>
                </a:extLst>
              </a:tr>
              <a:tr h="153984">
                <a:tc vMerge="1">
                  <a:txBody>
                    <a:bodyPr/>
                    <a:lstStyle/>
                    <a:p>
                      <a:endParaRPr lang="en-US" sz="1400" dirty="0"/>
                    </a:p>
                  </a:txBody>
                  <a:tcPr/>
                </a:tc>
                <a:tc rowSpan="4">
                  <a:txBody>
                    <a:bodyPr/>
                    <a:lstStyle/>
                    <a:p>
                      <a:r>
                        <a:rPr lang="en-US" sz="1200" dirty="0"/>
                        <a:t>Contention Access</a:t>
                      </a:r>
                    </a:p>
                  </a:txBody>
                  <a:tcPr/>
                </a:tc>
                <a:tc>
                  <a:txBody>
                    <a:bodyPr/>
                    <a:lstStyle/>
                    <a:p>
                      <a:r>
                        <a:rPr lang="en-US" sz="1200" dirty="0"/>
                        <a:t>Connection Request</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292194974"/>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Connection Assignment</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1219798559"/>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Disconnection Notification</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952772228"/>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Unscheduled Uplink Data</a:t>
                      </a:r>
                    </a:p>
                  </a:txBody>
                  <a:tcPr/>
                </a:tc>
                <a:tc>
                  <a:txBody>
                    <a:bodyPr/>
                    <a:lstStyle/>
                    <a:p>
                      <a:r>
                        <a:rPr lang="en-US" sz="1200" dirty="0"/>
                        <a:t>Specific Node</a:t>
                      </a:r>
                    </a:p>
                  </a:txBody>
                  <a:tcPr/>
                </a:tc>
                <a:tc>
                  <a:txBody>
                    <a:bodyPr/>
                    <a:lstStyle/>
                    <a:p>
                      <a:r>
                        <a:rPr lang="en-US" sz="1200" dirty="0"/>
                        <a:t>Own Coordinator</a:t>
                      </a:r>
                    </a:p>
                  </a:txBody>
                  <a:tcPr/>
                </a:tc>
                <a:extLst>
                  <a:ext uri="{0D108BD9-81ED-4DB2-BD59-A6C34878D82A}">
                    <a16:rowId xmlns:a16="http://schemas.microsoft.com/office/drawing/2014/main" val="1707554621"/>
                  </a:ext>
                </a:extLst>
              </a:tr>
            </a:tbl>
          </a:graphicData>
        </a:graphic>
      </p:graphicFrame>
    </p:spTree>
    <p:extLst>
      <p:ext uri="{BB962C8B-B14F-4D97-AF65-F5344CB8AC3E}">
        <p14:creationId xmlns:p14="http://schemas.microsoft.com/office/powerpoint/2010/main" val="26661036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The proposed solution emphasizes the allocation of time slots to each Body Area Network (BAN) to prevent frame collisions, even when multiple BANs are present.</a:t>
            </a:r>
          </a:p>
          <a:p>
            <a:r>
              <a:rPr lang="en-US" sz="2000" dirty="0"/>
              <a:t>It suggest utilizing a Control Channel for precise time slot allocation and improved clear channel assessment.</a:t>
            </a:r>
          </a:p>
          <a:p>
            <a:r>
              <a:rPr lang="en-US" sz="2000" dirty="0"/>
              <a:t>The operating procedures of essential MAC functions, including BAN creation, are presented through a flowchart, along with an explanation of the required fields to facilitate the procedure.</a:t>
            </a:r>
          </a:p>
        </p:txBody>
      </p:sp>
    </p:spTree>
    <p:extLst>
      <p:ext uri="{BB962C8B-B14F-4D97-AF65-F5344CB8AC3E}">
        <p14:creationId xmlns:p14="http://schemas.microsoft.com/office/powerpoint/2010/main" val="2429783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marL="25400" indent="0">
              <a:buNone/>
            </a:pPr>
            <a:r>
              <a:rPr lang="en-US" sz="2000" dirty="0"/>
              <a:t>[1] 15-22-0277-04-006a, MAC ideas for BAN with Enhanced Dependability</a:t>
            </a:r>
          </a:p>
        </p:txBody>
      </p:sp>
    </p:spTree>
    <p:extLst>
      <p:ext uri="{BB962C8B-B14F-4D97-AF65-F5344CB8AC3E}">
        <p14:creationId xmlns:p14="http://schemas.microsoft.com/office/powerpoint/2010/main" val="1541741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400" b="1"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68</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622005" y="1435396"/>
            <a:ext cx="766607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8.4.2  MAC Mode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 Channels in Time Slots for Control and Data </a:t>
            </a: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ransmission</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Using a Single UWB Band </a:t>
            </a:r>
            <a:r>
              <a:rPr kumimoji="1" lang="en-US" altLang="ja-JP" sz="2400" b="1" dirty="0">
                <a:solidFill>
                  <a:srgbClr val="000000"/>
                </a:solidFill>
                <a:latin typeface="Arial" panose="020B0604020202020204" pitchFamily="34" charset="0"/>
                <a:cs typeface="Arial" panose="020B0604020202020204" pitchFamily="34" charset="0"/>
              </a:rPr>
              <a:t>C</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hannel</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1" lang="ja-JP"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1323126" y="3296606"/>
            <a:ext cx="7110523"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effectLst/>
                <a:uLnTx/>
                <a:uFillTx/>
                <a:latin typeface="Times New Roman"/>
                <a:ea typeface="+mn-ea"/>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Two channels in frequency bands using two UWB band channels are applied for control channel to manage frames of coexisting networks and data transmission channel. </a:t>
            </a:r>
            <a:endParaRPr lang="en-US" altLang="ja-JP" sz="2400" kern="0" dirty="0">
              <a:solidFill>
                <a:srgbClr val="000000"/>
              </a:solidFill>
              <a:latin typeface="Times New Roman"/>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srgbClr val="FF0000"/>
                </a:solidFill>
                <a:effectLst/>
                <a:uLnTx/>
                <a:uFillTx/>
                <a:latin typeface="Times New Roman"/>
                <a:ea typeface="+mn-ea"/>
                <a:cs typeface="Arial"/>
                <a:sym typeface="Arial"/>
              </a:rPr>
              <a:t>MAC Mode 2</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Another alternative mode is two channels in time slots for control and data transmission using a single UWB band channel.</a:t>
            </a:r>
            <a:endParaRPr kumimoji="0" lang="ja-JP" altLang="en-US"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Title 1">
            <a:extLst>
              <a:ext uri="{FF2B5EF4-FFF2-40B4-BE49-F238E27FC236}">
                <a16:creationId xmlns:a16="http://schemas.microsoft.com/office/drawing/2014/main" id="{357D0880-7E67-5512-5296-24C1B1E78A22}"/>
              </a:ext>
            </a:extLst>
          </p:cNvPr>
          <p:cNvSpPr txBox="1">
            <a:spLocks/>
          </p:cNvSpPr>
          <p:nvPr/>
        </p:nvSpPr>
        <p:spPr>
          <a:xfrm>
            <a:off x="622005" y="739196"/>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3846917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69</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Proposal of control and data channels unification for 6ma MAC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November 16th, 2022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Takumi Kobayashi, Daisuke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 and Ryuji Kohno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NIT, CWC Oulu, YNU</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3-4 Hikarino-oka, Yokosuka, 239-0847, Japan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46-847-5439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P802.15.6ma.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P802.15.6ma.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83837F-BDC4-69A0-ED98-53203B0AEBCC}"/>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E3A95E6-A4D7-E68C-7C37-6E6596D0116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C9989A-5364-F320-3E2A-A39C7E1B5D4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pic>
        <p:nvPicPr>
          <p:cNvPr id="5" name="図 4">
            <a:extLst>
              <a:ext uri="{FF2B5EF4-FFF2-40B4-BE49-F238E27FC236}">
                <a16:creationId xmlns:a16="http://schemas.microsoft.com/office/drawing/2014/main" id="{22E34449-12DA-E4EB-07BA-A56651783E8B}"/>
              </a:ext>
            </a:extLst>
          </p:cNvPr>
          <p:cNvPicPr>
            <a:picLocks noChangeAspect="1"/>
          </p:cNvPicPr>
          <p:nvPr/>
        </p:nvPicPr>
        <p:blipFill>
          <a:blip r:embed="rId2"/>
          <a:stretch>
            <a:fillRect/>
          </a:stretch>
        </p:blipFill>
        <p:spPr>
          <a:xfrm>
            <a:off x="189485" y="1447800"/>
            <a:ext cx="2737860" cy="2246580"/>
          </a:xfrm>
          <a:prstGeom prst="rect">
            <a:avLst/>
          </a:prstGeom>
        </p:spPr>
      </p:pic>
      <p:sp>
        <p:nvSpPr>
          <p:cNvPr id="6" name="タイトル 6">
            <a:extLst>
              <a:ext uri="{FF2B5EF4-FFF2-40B4-BE49-F238E27FC236}">
                <a16:creationId xmlns:a16="http://schemas.microsoft.com/office/drawing/2014/main" id="{494D8CD6-92AC-EEB4-1001-60B5D996F868}"/>
              </a:ext>
            </a:extLst>
          </p:cNvPr>
          <p:cNvSpPr txBox="1">
            <a:spLocks/>
          </p:cNvSpPr>
          <p:nvPr/>
        </p:nvSpPr>
        <p:spPr>
          <a:xfrm>
            <a:off x="381000" y="696875"/>
            <a:ext cx="8206740" cy="9042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Arial" panose="020B0604020202020204" pitchFamily="34" charset="0"/>
                <a:cs typeface="Arial" panose="020B0604020202020204" pitchFamily="34" charset="0"/>
              </a:rPr>
              <a:t>3.   Channel models and scenarios in IEEE802.15.6ma</a:t>
            </a:r>
            <a:endParaRPr lang="ja-JP" altLang="en-US" sz="2400" b="1" kern="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6D13B313-B91A-684F-73CB-85E8FFBE447C}"/>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graphicFrame>
        <p:nvGraphicFramePr>
          <p:cNvPr id="8" name="表 7">
            <a:extLst>
              <a:ext uri="{FF2B5EF4-FFF2-40B4-BE49-F238E27FC236}">
                <a16:creationId xmlns:a16="http://schemas.microsoft.com/office/drawing/2014/main" id="{188A3CB4-13DB-3725-287F-8A142148FC5D}"/>
              </a:ext>
            </a:extLst>
          </p:cNvPr>
          <p:cNvGraphicFramePr>
            <a:graphicFrameLocks noGrp="1"/>
          </p:cNvGraphicFramePr>
          <p:nvPr/>
        </p:nvGraphicFramePr>
        <p:xfrm>
          <a:off x="3938472" y="1280160"/>
          <a:ext cx="5132549" cy="4846320"/>
        </p:xfrm>
        <a:graphic>
          <a:graphicData uri="http://schemas.openxmlformats.org/drawingml/2006/table">
            <a:tbl>
              <a:tblPr/>
              <a:tblGrid>
                <a:gridCol w="785928">
                  <a:extLst>
                    <a:ext uri="{9D8B030D-6E8A-4147-A177-3AD203B41FA5}">
                      <a16:colId xmlns:a16="http://schemas.microsoft.com/office/drawing/2014/main" val="3234609428"/>
                    </a:ext>
                  </a:extLst>
                </a:gridCol>
                <a:gridCol w="1752600">
                  <a:extLst>
                    <a:ext uri="{9D8B030D-6E8A-4147-A177-3AD203B41FA5}">
                      <a16:colId xmlns:a16="http://schemas.microsoft.com/office/drawing/2014/main" val="2296176781"/>
                    </a:ext>
                  </a:extLst>
                </a:gridCol>
                <a:gridCol w="1819809">
                  <a:extLst>
                    <a:ext uri="{9D8B030D-6E8A-4147-A177-3AD203B41FA5}">
                      <a16:colId xmlns:a16="http://schemas.microsoft.com/office/drawing/2014/main" val="1066244525"/>
                    </a:ext>
                  </a:extLst>
                </a:gridCol>
                <a:gridCol w="774212">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45900">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cxnSp>
        <p:nvCxnSpPr>
          <p:cNvPr id="9" name="直線コネクタ 8">
            <a:extLst>
              <a:ext uri="{FF2B5EF4-FFF2-40B4-BE49-F238E27FC236}">
                <a16:creationId xmlns:a16="http://schemas.microsoft.com/office/drawing/2014/main" id="{2084AD26-B6D5-4A66-5207-3C071D6F630B}"/>
              </a:ext>
            </a:extLst>
          </p:cNvPr>
          <p:cNvCxnSpPr>
            <a:cxnSpLocks/>
          </p:cNvCxnSpPr>
          <p:nvPr/>
        </p:nvCxnSpPr>
        <p:spPr>
          <a:xfrm flipH="1">
            <a:off x="3672444" y="2214024"/>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AFA151ED-258F-2BB3-83D2-0713765A98C3}"/>
              </a:ext>
            </a:extLst>
          </p:cNvPr>
          <p:cNvCxnSpPr>
            <a:cxnSpLocks/>
          </p:cNvCxnSpPr>
          <p:nvPr/>
        </p:nvCxnSpPr>
        <p:spPr>
          <a:xfrm flipV="1">
            <a:off x="3672444" y="2214024"/>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id="{748A7868-3E7B-B2FB-ECB5-E86A04659172}"/>
              </a:ext>
            </a:extLst>
          </p:cNvPr>
          <p:cNvCxnSpPr>
            <a:cxnSpLocks/>
          </p:cNvCxnSpPr>
          <p:nvPr/>
        </p:nvCxnSpPr>
        <p:spPr>
          <a:xfrm flipH="1">
            <a:off x="2948889" y="5810691"/>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3F308D32-0B44-E932-FC88-968EE34B2C92}"/>
              </a:ext>
            </a:extLst>
          </p:cNvPr>
          <p:cNvCxnSpPr>
            <a:cxnSpLocks/>
          </p:cNvCxnSpPr>
          <p:nvPr/>
        </p:nvCxnSpPr>
        <p:spPr>
          <a:xfrm flipH="1">
            <a:off x="2955196" y="5254213"/>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id="{E81985BA-D894-A81C-9F5D-94946F40385D}"/>
              </a:ext>
            </a:extLst>
          </p:cNvPr>
          <p:cNvCxnSpPr>
            <a:cxnSpLocks/>
          </p:cNvCxnSpPr>
          <p:nvPr/>
        </p:nvCxnSpPr>
        <p:spPr>
          <a:xfrm flipH="1">
            <a:off x="2955196" y="5547135"/>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id="{E8253D8B-63F6-751F-6BF5-F42E309B7548}"/>
              </a:ext>
            </a:extLst>
          </p:cNvPr>
          <p:cNvCxnSpPr>
            <a:cxnSpLocks/>
          </p:cNvCxnSpPr>
          <p:nvPr/>
        </p:nvCxnSpPr>
        <p:spPr>
          <a:xfrm flipV="1">
            <a:off x="3052061" y="2652209"/>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9660E756-C2EE-A56F-CE44-546D527CF948}"/>
              </a:ext>
            </a:extLst>
          </p:cNvPr>
          <p:cNvCxnSpPr>
            <a:cxnSpLocks/>
          </p:cNvCxnSpPr>
          <p:nvPr/>
        </p:nvCxnSpPr>
        <p:spPr>
          <a:xfrm flipH="1">
            <a:off x="3052061" y="2652209"/>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6" name="直線コネクタ 15">
            <a:extLst>
              <a:ext uri="{FF2B5EF4-FFF2-40B4-BE49-F238E27FC236}">
                <a16:creationId xmlns:a16="http://schemas.microsoft.com/office/drawing/2014/main" id="{C897134C-4FDF-C1AB-C1D0-59110C4CFB56}"/>
              </a:ext>
            </a:extLst>
          </p:cNvPr>
          <p:cNvCxnSpPr>
            <a:cxnSpLocks/>
          </p:cNvCxnSpPr>
          <p:nvPr/>
        </p:nvCxnSpPr>
        <p:spPr>
          <a:xfrm flipH="1">
            <a:off x="3348989" y="3983024"/>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E7B6ADD8-BB2F-7E52-322B-BA566798ECE1}"/>
              </a:ext>
            </a:extLst>
          </p:cNvPr>
          <p:cNvCxnSpPr>
            <a:cxnSpLocks/>
          </p:cNvCxnSpPr>
          <p:nvPr/>
        </p:nvCxnSpPr>
        <p:spPr>
          <a:xfrm flipH="1">
            <a:off x="2955196" y="5043662"/>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FF2B5EF4-FFF2-40B4-BE49-F238E27FC236}">
                <a16:creationId xmlns:a16="http://schemas.microsoft.com/office/drawing/2014/main" id="{AD735977-9C58-61B5-6CDF-AC3B5E7F0EC9}"/>
              </a:ext>
            </a:extLst>
          </p:cNvPr>
          <p:cNvCxnSpPr>
            <a:cxnSpLocks/>
          </p:cNvCxnSpPr>
          <p:nvPr/>
        </p:nvCxnSpPr>
        <p:spPr>
          <a:xfrm flipV="1">
            <a:off x="3348989" y="3983024"/>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19" name="表 18">
            <a:extLst>
              <a:ext uri="{FF2B5EF4-FFF2-40B4-BE49-F238E27FC236}">
                <a16:creationId xmlns:a16="http://schemas.microsoft.com/office/drawing/2014/main" id="{7C2AAC2D-45D4-27EA-136D-F28CCD5FA570}"/>
              </a:ext>
            </a:extLst>
          </p:cNvPr>
          <p:cNvGraphicFramePr>
            <a:graphicFrameLocks noGrp="1"/>
          </p:cNvGraphicFramePr>
          <p:nvPr/>
        </p:nvGraphicFramePr>
        <p:xfrm>
          <a:off x="152400" y="4645270"/>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20" name="直線コネクタ 19">
            <a:extLst>
              <a:ext uri="{FF2B5EF4-FFF2-40B4-BE49-F238E27FC236}">
                <a16:creationId xmlns:a16="http://schemas.microsoft.com/office/drawing/2014/main" id="{C1AA26EE-F7E6-6C89-18F9-D8E513982C34}"/>
              </a:ext>
            </a:extLst>
          </p:cNvPr>
          <p:cNvCxnSpPr>
            <a:cxnSpLocks/>
          </p:cNvCxnSpPr>
          <p:nvPr/>
        </p:nvCxnSpPr>
        <p:spPr>
          <a:xfrm flipV="1">
            <a:off x="3205891" y="3104838"/>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F061A63F-96B9-6305-C7CA-B81145D2CC62}"/>
              </a:ext>
            </a:extLst>
          </p:cNvPr>
          <p:cNvCxnSpPr>
            <a:cxnSpLocks/>
          </p:cNvCxnSpPr>
          <p:nvPr/>
        </p:nvCxnSpPr>
        <p:spPr>
          <a:xfrm flipH="1">
            <a:off x="3205891" y="3104838"/>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92835B90-1B9A-FED2-A222-FB12D5DB819F}"/>
              </a:ext>
            </a:extLst>
          </p:cNvPr>
          <p:cNvCxnSpPr>
            <a:cxnSpLocks/>
          </p:cNvCxnSpPr>
          <p:nvPr/>
        </p:nvCxnSpPr>
        <p:spPr>
          <a:xfrm flipH="1">
            <a:off x="2955196" y="6052767"/>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EB0920A6-32D4-2CB7-9949-DF5C79F15C8A}"/>
              </a:ext>
            </a:extLst>
          </p:cNvPr>
          <p:cNvCxnSpPr>
            <a:cxnSpLocks/>
          </p:cNvCxnSpPr>
          <p:nvPr/>
        </p:nvCxnSpPr>
        <p:spPr>
          <a:xfrm flipV="1">
            <a:off x="3520439" y="4891074"/>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D16114D5-A683-79EC-9A59-BB28524D2075}"/>
              </a:ext>
            </a:extLst>
          </p:cNvPr>
          <p:cNvCxnSpPr>
            <a:cxnSpLocks/>
          </p:cNvCxnSpPr>
          <p:nvPr/>
        </p:nvCxnSpPr>
        <p:spPr>
          <a:xfrm flipH="1">
            <a:off x="3526789" y="4891074"/>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
        <p:nvSpPr>
          <p:cNvPr id="25" name="object 5">
            <a:extLst>
              <a:ext uri="{FF2B5EF4-FFF2-40B4-BE49-F238E27FC236}">
                <a16:creationId xmlns:a16="http://schemas.microsoft.com/office/drawing/2014/main" id="{6B11A1B6-9BD1-BC7C-DAA0-D7C81A771BE1}"/>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6" name="object 4">
            <a:extLst>
              <a:ext uri="{FF2B5EF4-FFF2-40B4-BE49-F238E27FC236}">
                <a16:creationId xmlns:a16="http://schemas.microsoft.com/office/drawing/2014/main" id="{1CDEFCE3-FBB6-6711-9D2B-ABB0FC08195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495794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Unifying Control and Data Channels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405244"/>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4" name="Arrow: Down 13" descr="c">
            <a:extLst>
              <a:ext uri="{FF2B5EF4-FFF2-40B4-BE49-F238E27FC236}">
                <a16:creationId xmlns:a16="http://schemas.microsoft.com/office/drawing/2014/main" id="{00131E3D-796B-372B-AF3B-C870A79087E0}"/>
              </a:ext>
            </a:extLst>
          </p:cNvPr>
          <p:cNvSpPr/>
          <p:nvPr/>
        </p:nvSpPr>
        <p:spPr>
          <a:xfrm rot="20091917">
            <a:off x="957684" y="3985564"/>
            <a:ext cx="320047" cy="844495"/>
          </a:xfrm>
          <a:prstGeom prst="downArrow">
            <a:avLst>
              <a:gd name="adj1" fmla="val 25197"/>
              <a:gd name="adj2" fmla="val 5389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5" name="Arrow: Down 14" descr="c">
            <a:extLst>
              <a:ext uri="{FF2B5EF4-FFF2-40B4-BE49-F238E27FC236}">
                <a16:creationId xmlns:a16="http://schemas.microsoft.com/office/drawing/2014/main" id="{BF111408-1E26-DB28-2745-6B4FE4DEFE47}"/>
              </a:ext>
            </a:extLst>
          </p:cNvPr>
          <p:cNvSpPr/>
          <p:nvPr/>
        </p:nvSpPr>
        <p:spPr>
          <a:xfrm rot="1873254">
            <a:off x="7298797" y="3988295"/>
            <a:ext cx="396462" cy="915895"/>
          </a:xfrm>
          <a:prstGeom prst="downArrow">
            <a:avLst>
              <a:gd name="adj1" fmla="val 19752"/>
              <a:gd name="adj2" fmla="val 3315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cxnSp>
        <p:nvCxnSpPr>
          <p:cNvPr id="17" name="Straight Connector 16">
            <a:extLst>
              <a:ext uri="{FF2B5EF4-FFF2-40B4-BE49-F238E27FC236}">
                <a16:creationId xmlns:a16="http://schemas.microsoft.com/office/drawing/2014/main" id="{D353D32A-31D5-CE44-5554-C259D7683D80}"/>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324660AC-57D7-B749-D99F-8D1A8F422820}"/>
              </a:ext>
            </a:extLst>
          </p:cNvPr>
          <p:cNvGrpSpPr/>
          <p:nvPr/>
        </p:nvGrpSpPr>
        <p:grpSpPr>
          <a:xfrm>
            <a:off x="202989" y="2051515"/>
            <a:ext cx="4348480" cy="1734200"/>
            <a:chOff x="325120" y="1714810"/>
            <a:chExt cx="4348480" cy="1734200"/>
          </a:xfrm>
        </p:grpSpPr>
        <p:pic>
          <p:nvPicPr>
            <p:cNvPr id="12" name="Graphic 1">
              <a:extLst>
                <a:ext uri="{FF2B5EF4-FFF2-40B4-BE49-F238E27FC236}">
                  <a16:creationId xmlns:a16="http://schemas.microsoft.com/office/drawing/2014/main" id="{6894B83A-EAD9-F685-FF5A-3A96878538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937" y="1793753"/>
              <a:ext cx="3950846" cy="1576314"/>
            </a:xfrm>
            <a:prstGeom prst="rect">
              <a:avLst/>
            </a:prstGeom>
          </p:spPr>
        </p:pic>
        <p:sp>
          <p:nvSpPr>
            <p:cNvPr id="18" name="Rectangle 17">
              <a:extLst>
                <a:ext uri="{FF2B5EF4-FFF2-40B4-BE49-F238E27FC236}">
                  <a16:creationId xmlns:a16="http://schemas.microsoft.com/office/drawing/2014/main" id="{064B1B66-55E7-46B6-D19F-F10205BA2ED6}"/>
                </a:ext>
              </a:extLst>
            </p:cNvPr>
            <p:cNvSpPr/>
            <p:nvPr/>
          </p:nvSpPr>
          <p:spPr>
            <a:xfrm>
              <a:off x="325120" y="171481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grpSp>
        <p:nvGrpSpPr>
          <p:cNvPr id="21" name="Group 20">
            <a:extLst>
              <a:ext uri="{FF2B5EF4-FFF2-40B4-BE49-F238E27FC236}">
                <a16:creationId xmlns:a16="http://schemas.microsoft.com/office/drawing/2014/main" id="{D3C43BFB-67C4-BCBD-D54E-CFE6A37C1E1C}"/>
              </a:ext>
            </a:extLst>
          </p:cNvPr>
          <p:cNvGrpSpPr/>
          <p:nvPr/>
        </p:nvGrpSpPr>
        <p:grpSpPr>
          <a:xfrm>
            <a:off x="4673600" y="2051515"/>
            <a:ext cx="4348480" cy="1734200"/>
            <a:chOff x="4775200" y="1677020"/>
            <a:chExt cx="4348480" cy="1734200"/>
          </a:xfrm>
        </p:grpSpPr>
        <p:pic>
          <p:nvPicPr>
            <p:cNvPr id="13" name="Graphic 5">
              <a:extLst>
                <a:ext uri="{FF2B5EF4-FFF2-40B4-BE49-F238E27FC236}">
                  <a16:creationId xmlns:a16="http://schemas.microsoft.com/office/drawing/2014/main" id="{2A7BEE9E-AE62-C326-ADB3-856FEA5DDC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9462" y="1724944"/>
              <a:ext cx="3859957" cy="1638352"/>
            </a:xfrm>
            <a:prstGeom prst="rect">
              <a:avLst/>
            </a:prstGeom>
          </p:spPr>
        </p:pic>
        <p:sp>
          <p:nvSpPr>
            <p:cNvPr id="19" name="Rectangle 18">
              <a:extLst>
                <a:ext uri="{FF2B5EF4-FFF2-40B4-BE49-F238E27FC236}">
                  <a16:creationId xmlns:a16="http://schemas.microsoft.com/office/drawing/2014/main" id="{1FA50389-0FDA-28F0-4D4B-198B59D6DD05}"/>
                </a:ext>
              </a:extLst>
            </p:cNvPr>
            <p:cNvSpPr/>
            <p:nvPr/>
          </p:nvSpPr>
          <p:spPr>
            <a:xfrm>
              <a:off x="4775200" y="167702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sp>
        <p:nvSpPr>
          <p:cNvPr id="22" name="TextBox 21">
            <a:extLst>
              <a:ext uri="{FF2B5EF4-FFF2-40B4-BE49-F238E27FC236}">
                <a16:creationId xmlns:a16="http://schemas.microsoft.com/office/drawing/2014/main" id="{5A0C44C6-5148-2F39-FC2E-310F69BCA568}"/>
              </a:ext>
            </a:extLst>
          </p:cNvPr>
          <p:cNvSpPr txBox="1"/>
          <p:nvPr/>
        </p:nvSpPr>
        <p:spPr>
          <a:xfrm>
            <a:off x="202989" y="1753898"/>
            <a:ext cx="14782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Control Channel</a:t>
            </a:r>
          </a:p>
        </p:txBody>
      </p:sp>
      <p:sp>
        <p:nvSpPr>
          <p:cNvPr id="23" name="TextBox 22">
            <a:extLst>
              <a:ext uri="{FF2B5EF4-FFF2-40B4-BE49-F238E27FC236}">
                <a16:creationId xmlns:a16="http://schemas.microsoft.com/office/drawing/2014/main" id="{2A48E7FD-DC4A-C534-6474-49CE8FA96790}"/>
              </a:ext>
            </a:extLst>
          </p:cNvPr>
          <p:cNvSpPr txBox="1"/>
          <p:nvPr/>
        </p:nvSpPr>
        <p:spPr>
          <a:xfrm>
            <a:off x="4564372" y="1776735"/>
            <a:ext cx="12795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Data Channel</a:t>
            </a:r>
          </a:p>
        </p:txBody>
      </p:sp>
      <p:cxnSp>
        <p:nvCxnSpPr>
          <p:cNvPr id="26" name="Straight Connector 25">
            <a:extLst>
              <a:ext uri="{FF2B5EF4-FFF2-40B4-BE49-F238E27FC236}">
                <a16:creationId xmlns:a16="http://schemas.microsoft.com/office/drawing/2014/main" id="{308B6280-3890-60D8-EB34-D5435F717678}"/>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E6241A8-783C-2C49-E232-12E865A8D6C5}"/>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A58940-4C95-1288-FD7C-2039E80FFFF6}"/>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2F14A1F-592D-5133-6F8E-CE0D0BF82B46}"/>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2" name="TextBox 31">
            <a:extLst>
              <a:ext uri="{FF2B5EF4-FFF2-40B4-BE49-F238E27FC236}">
                <a16:creationId xmlns:a16="http://schemas.microsoft.com/office/drawing/2014/main" id="{51BD2734-524F-E2F2-E99E-31298F679331}"/>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3" name="TextBox 32">
            <a:extLst>
              <a:ext uri="{FF2B5EF4-FFF2-40B4-BE49-F238E27FC236}">
                <a16:creationId xmlns:a16="http://schemas.microsoft.com/office/drawing/2014/main" id="{90B46C43-423F-F179-D8E6-B52DC67DFAC9}"/>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5318AE73-827A-D3A3-26E4-495F68AD936D}"/>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1F5287D-95DD-0C14-CE26-E9D23448897A}"/>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68B263-BDF3-D21A-47A2-439D5F06B16C}"/>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D69883C-96F6-7310-CA93-0BC5A7D16B0A}"/>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sp>
        <p:nvSpPr>
          <p:cNvPr id="48" name="Text Placeholder 2">
            <a:extLst>
              <a:ext uri="{FF2B5EF4-FFF2-40B4-BE49-F238E27FC236}">
                <a16:creationId xmlns:a16="http://schemas.microsoft.com/office/drawing/2014/main" id="{C45DA3E1-BB3F-4B80-F0B0-C040201E4B3A}"/>
              </a:ext>
            </a:extLst>
          </p:cNvPr>
          <p:cNvSpPr>
            <a:spLocks noGrp="1"/>
          </p:cNvSpPr>
          <p:nvPr>
            <p:ph type="body" idx="1"/>
          </p:nvPr>
        </p:nvSpPr>
        <p:spPr>
          <a:xfrm>
            <a:off x="1274068" y="3704234"/>
            <a:ext cx="6375624" cy="758195"/>
          </a:xfrm>
        </p:spPr>
        <p:txBody>
          <a:bodyPr/>
          <a:lstStyle/>
          <a:p>
            <a:pPr marL="25400" indent="0">
              <a:spcBef>
                <a:spcPts val="0"/>
              </a:spcBef>
              <a:buNone/>
            </a:pPr>
            <a:r>
              <a:rPr lang="en-US" sz="1600" dirty="0">
                <a:latin typeface="+mn-lt"/>
              </a:rPr>
              <a:t>Frames for both Control Channel and Data Channels are accommodated into one single channel.</a:t>
            </a:r>
            <a:br>
              <a:rPr lang="en-US" sz="1600" dirty="0">
                <a:latin typeface="+mn-lt"/>
              </a:rPr>
            </a:br>
            <a:r>
              <a:rPr lang="en-US" sz="1600" dirty="0">
                <a:latin typeface="+mn-lt"/>
              </a:rPr>
              <a:t>The time axis is divided into separate time periods for each frame types.</a:t>
            </a:r>
          </a:p>
        </p:txBody>
      </p:sp>
      <p:sp>
        <p:nvSpPr>
          <p:cNvPr id="3" name="テキスト ボックス 2">
            <a:extLst>
              <a:ext uri="{FF2B5EF4-FFF2-40B4-BE49-F238E27FC236}">
                <a16:creationId xmlns:a16="http://schemas.microsoft.com/office/drawing/2014/main" id="{62417CA2-439B-A731-C5D9-FE2FC6FC2F92}"/>
              </a:ext>
            </a:extLst>
          </p:cNvPr>
          <p:cNvSpPr txBox="1"/>
          <p:nvPr/>
        </p:nvSpPr>
        <p:spPr>
          <a:xfrm flipH="1">
            <a:off x="4291554" y="627326"/>
            <a:ext cx="4167963" cy="369332"/>
          </a:xfrm>
          <a:prstGeom prst="rect">
            <a:avLst/>
          </a:prstGeom>
          <a:noFill/>
        </p:spPr>
        <p:txBody>
          <a:bodyPr wrap="square" rtlCol="0">
            <a:spAutoFit/>
          </a:bodyPr>
          <a:lstStyle/>
          <a:p>
            <a:r>
              <a:rPr kumimoji="1" lang="en-US" altLang="ja-JP" b="1" dirty="0">
                <a:solidFill>
                  <a:srgbClr val="FF0000"/>
                </a:solidFill>
              </a:rPr>
              <a:t>Doc.#802.15-23-0387-00-06a (July 2023)</a:t>
            </a:r>
            <a:endParaRPr kumimoji="1" lang="ja-JP" altLang="en-US" b="1" dirty="0">
              <a:solidFill>
                <a:srgbClr val="FF0000"/>
              </a:solidFill>
            </a:endParaRPr>
          </a:p>
        </p:txBody>
      </p:sp>
    </p:spTree>
    <p:extLst>
      <p:ext uri="{BB962C8B-B14F-4D97-AF65-F5344CB8AC3E}">
        <p14:creationId xmlns:p14="http://schemas.microsoft.com/office/powerpoint/2010/main" val="2873481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Channel usage strategy</a:t>
            </a:r>
          </a:p>
        </p:txBody>
      </p:sp>
      <p:sp>
        <p:nvSpPr>
          <p:cNvPr id="3" name="Text Placeholder 2">
            <a:extLst>
              <a:ext uri="{FF2B5EF4-FFF2-40B4-BE49-F238E27FC236}">
                <a16:creationId xmlns:a16="http://schemas.microsoft.com/office/drawing/2014/main" id="{F9ED226B-D20C-E84C-1EF4-FE6145823FB1}"/>
              </a:ext>
            </a:extLst>
          </p:cNvPr>
          <p:cNvSpPr>
            <a:spLocks noGrp="1"/>
          </p:cNvSpPr>
          <p:nvPr>
            <p:ph type="body" idx="1"/>
          </p:nvPr>
        </p:nvSpPr>
        <p:spPr>
          <a:xfrm>
            <a:off x="685800" y="5635302"/>
            <a:ext cx="8072120" cy="758195"/>
          </a:xfrm>
        </p:spPr>
        <p:txBody>
          <a:bodyPr/>
          <a:lstStyle/>
          <a:p>
            <a:pPr>
              <a:spcBef>
                <a:spcPts val="0"/>
              </a:spcBef>
            </a:pPr>
            <a:r>
              <a:rPr lang="en-US" sz="2000" dirty="0">
                <a:latin typeface="+mn-lt"/>
              </a:rPr>
              <a:t>All channels carry both Coordinator-to-Coordinator Frames</a:t>
            </a:r>
            <a:br>
              <a:rPr lang="en-US" sz="2000" dirty="0">
                <a:latin typeface="+mn-lt"/>
              </a:rPr>
            </a:br>
            <a:r>
              <a:rPr lang="en-US" sz="2000" dirty="0">
                <a:latin typeface="+mn-lt"/>
              </a:rPr>
              <a:t>and Coordinator-to-Node Frames.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383338"/>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7" name="Content Placeholder 5">
            <a:extLst>
              <a:ext uri="{FF2B5EF4-FFF2-40B4-BE49-F238E27FC236}">
                <a16:creationId xmlns:a16="http://schemas.microsoft.com/office/drawing/2014/main" id="{BFD3D558-C987-7ACB-9C2E-2B8C949B21B1}"/>
              </a:ext>
            </a:extLst>
          </p:cNvPr>
          <p:cNvGraphicFramePr>
            <a:graphicFrameLocks/>
          </p:cNvGraphicFramePr>
          <p:nvPr/>
        </p:nvGraphicFramePr>
        <p:xfrm>
          <a:off x="685801" y="2062078"/>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graphicFrame>
        <p:nvGraphicFramePr>
          <p:cNvPr id="8" name="Content Placeholder 5">
            <a:extLst>
              <a:ext uri="{FF2B5EF4-FFF2-40B4-BE49-F238E27FC236}">
                <a16:creationId xmlns:a16="http://schemas.microsoft.com/office/drawing/2014/main" id="{13367A82-19C2-1637-CB05-8557472A318A}"/>
              </a:ext>
            </a:extLst>
          </p:cNvPr>
          <p:cNvGraphicFramePr>
            <a:graphicFrameLocks/>
          </p:cNvGraphicFramePr>
          <p:nvPr/>
        </p:nvGraphicFramePr>
        <p:xfrm>
          <a:off x="685801" y="4105522"/>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solidFill>
                            <a:srgbClr val="FF0000"/>
                          </a:solidFill>
                          <a:effectLst/>
                        </a:rPr>
                        <a:t>Control/Data</a:t>
                      </a:r>
                      <a:endParaRPr lang="en-US" sz="1400" b="1" dirty="0">
                        <a:solidFill>
                          <a:srgbClr val="FF0000"/>
                        </a:solidFill>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sp>
        <p:nvSpPr>
          <p:cNvPr id="9" name="Arrow: Down 8">
            <a:extLst>
              <a:ext uri="{FF2B5EF4-FFF2-40B4-BE49-F238E27FC236}">
                <a16:creationId xmlns:a16="http://schemas.microsoft.com/office/drawing/2014/main" id="{8322D123-5A57-A07F-432E-6B958652D6EA}"/>
              </a:ext>
            </a:extLst>
          </p:cNvPr>
          <p:cNvSpPr/>
          <p:nvPr/>
        </p:nvSpPr>
        <p:spPr>
          <a:xfrm>
            <a:off x="4332950" y="3618083"/>
            <a:ext cx="478101" cy="37553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0" name="Rectangle 9">
            <a:extLst>
              <a:ext uri="{FF2B5EF4-FFF2-40B4-BE49-F238E27FC236}">
                <a16:creationId xmlns:a16="http://schemas.microsoft.com/office/drawing/2014/main" id="{AF13DB38-17AD-3DEF-3AAE-D7E56E4768BC}"/>
              </a:ext>
            </a:extLst>
          </p:cNvPr>
          <p:cNvSpPr/>
          <p:nvPr/>
        </p:nvSpPr>
        <p:spPr>
          <a:xfrm>
            <a:off x="568960" y="1928813"/>
            <a:ext cx="8128000" cy="37826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1" name="TextBox 10">
            <a:extLst>
              <a:ext uri="{FF2B5EF4-FFF2-40B4-BE49-F238E27FC236}">
                <a16:creationId xmlns:a16="http://schemas.microsoft.com/office/drawing/2014/main" id="{17DF7846-F03E-F5F9-4F7C-83FE8560B603}"/>
              </a:ext>
            </a:extLst>
          </p:cNvPr>
          <p:cNvSpPr txBox="1"/>
          <p:nvPr/>
        </p:nvSpPr>
        <p:spPr>
          <a:xfrm>
            <a:off x="508000" y="1640306"/>
            <a:ext cx="3706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Case of low band, according to this proposal</a:t>
            </a:r>
          </a:p>
        </p:txBody>
      </p:sp>
    </p:spTree>
    <p:extLst>
      <p:ext uri="{BB962C8B-B14F-4D97-AF65-F5344CB8AC3E}">
        <p14:creationId xmlns:p14="http://schemas.microsoft.com/office/powerpoint/2010/main" val="2329422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9F59-E41C-F4C7-2411-29F2915C5AD8}"/>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CF1C4B21-8E0A-D4E7-EEAA-02D1D60B4460}"/>
              </a:ext>
            </a:extLst>
          </p:cNvPr>
          <p:cNvSpPr>
            <a:spLocks noGrp="1"/>
          </p:cNvSpPr>
          <p:nvPr>
            <p:ph type="body" idx="1"/>
          </p:nvPr>
        </p:nvSpPr>
        <p:spPr/>
        <p:txBody>
          <a:bodyPr/>
          <a:lstStyle/>
          <a:p>
            <a:r>
              <a:rPr lang="en-US" sz="2400" dirty="0">
                <a:latin typeface="+mn-lt"/>
              </a:rPr>
              <a:t>Low implementation difficulties</a:t>
            </a:r>
          </a:p>
          <a:p>
            <a:pPr lvl="1"/>
            <a:r>
              <a:rPr lang="en-US" sz="2400" dirty="0">
                <a:latin typeface="+mn-lt"/>
              </a:rPr>
              <a:t>Requires only one UWB RF.</a:t>
            </a:r>
          </a:p>
          <a:p>
            <a:r>
              <a:rPr lang="en-US" sz="2400" dirty="0">
                <a:latin typeface="+mn-lt"/>
              </a:rPr>
              <a:t>Increase channel efficiency</a:t>
            </a:r>
          </a:p>
          <a:p>
            <a:pPr lvl="1"/>
            <a:r>
              <a:rPr lang="en-US" sz="2000" dirty="0">
                <a:latin typeface="+mn-lt"/>
              </a:rPr>
              <a:t>All channel can carry Coordinator-to-Node frames.</a:t>
            </a:r>
          </a:p>
          <a:p>
            <a:pPr lvl="1"/>
            <a:r>
              <a:rPr lang="en-US" sz="2000" dirty="0">
                <a:latin typeface="+mn-lt"/>
              </a:rPr>
              <a:t>Previously we had 1 control channel and </a:t>
            </a:r>
            <a:r>
              <a:rPr lang="en-US" sz="2000" i="1" dirty="0">
                <a:latin typeface="+mn-lt"/>
              </a:rPr>
              <a:t>n </a:t>
            </a:r>
            <a:r>
              <a:rPr lang="en-US" sz="2000" dirty="0">
                <a:latin typeface="+mn-lt"/>
              </a:rPr>
              <a:t>data channels.</a:t>
            </a:r>
            <a:br>
              <a:rPr lang="en-US" sz="2000" dirty="0">
                <a:latin typeface="+mn-lt"/>
              </a:rPr>
            </a:br>
            <a:r>
              <a:rPr lang="en-US" sz="2000" dirty="0">
                <a:latin typeface="+mn-lt"/>
              </a:rPr>
              <a:t>Now we have </a:t>
            </a:r>
            <a:r>
              <a:rPr lang="en-US" sz="2000" i="1" dirty="0">
                <a:latin typeface="+mn-lt"/>
              </a:rPr>
              <a:t>n</a:t>
            </a:r>
            <a:r>
              <a:rPr lang="en-US" sz="2000" dirty="0">
                <a:latin typeface="+mn-lt"/>
              </a:rPr>
              <a:t>+1 channels.</a:t>
            </a:r>
            <a:endParaRPr lang="en-US" sz="2400" dirty="0">
              <a:latin typeface="+mn-lt"/>
            </a:endParaRPr>
          </a:p>
        </p:txBody>
      </p:sp>
      <p:sp>
        <p:nvSpPr>
          <p:cNvPr id="4" name="Date Placeholder 3">
            <a:extLst>
              <a:ext uri="{FF2B5EF4-FFF2-40B4-BE49-F238E27FC236}">
                <a16:creationId xmlns:a16="http://schemas.microsoft.com/office/drawing/2014/main" id="{E9C0AAE4-77B0-C0FD-6A60-44A490CF4114}"/>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26E826D5-C3B4-B1FF-F279-06BBD744198D}"/>
              </a:ext>
            </a:extLst>
          </p:cNvPr>
          <p:cNvSpPr>
            <a:spLocks noGrp="1"/>
          </p:cNvSpPr>
          <p:nvPr>
            <p:ph type="ftr" idx="11"/>
          </p:nvPr>
        </p:nvSpPr>
        <p:spPr>
          <a:xfrm>
            <a:off x="5486400" y="6407151"/>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5155E8A2-98C0-62D2-FABD-90D61238E75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40097375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7A863-C1D0-4D5E-8240-63451EDC6585}"/>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Footer Placeholder 2">
            <a:extLst>
              <a:ext uri="{FF2B5EF4-FFF2-40B4-BE49-F238E27FC236}">
                <a16:creationId xmlns:a16="http://schemas.microsoft.com/office/drawing/2014/main" id="{BBD92B07-74CD-430E-8A24-D88DE7D0EC4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Slide Number Placeholder 3">
            <a:extLst>
              <a:ext uri="{FF2B5EF4-FFF2-40B4-BE49-F238E27FC236}">
                <a16:creationId xmlns:a16="http://schemas.microsoft.com/office/drawing/2014/main" id="{ECD30CDC-8047-4662-A3BB-5DE9C7AF14F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Google Shape;177;p25">
            <a:extLst>
              <a:ext uri="{FF2B5EF4-FFF2-40B4-BE49-F238E27FC236}">
                <a16:creationId xmlns:a16="http://schemas.microsoft.com/office/drawing/2014/main" id="{08CF6D6E-6CB7-4572-B0F1-9A75DE8DED19}"/>
              </a:ext>
            </a:extLst>
          </p:cNvPr>
          <p:cNvSpPr/>
          <p:nvPr/>
        </p:nvSpPr>
        <p:spPr>
          <a:xfrm>
            <a:off x="152400" y="713064"/>
            <a:ext cx="8991600" cy="564579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July 13th,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Marco Hernandez, Ryuji Kohno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KPST, CWC Oulu Univ, NIT, YNU</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(2) </a:t>
            </a:r>
            <a:r>
              <a:rPr kumimoji="0" lang="pl-PL" sz="1600" b="0" i="0" u="none" strike="noStrike" kern="0" cap="none" spc="0" normalizeH="0" baseline="0" noProof="0" dirty="0">
                <a:ln>
                  <a:noFill/>
                </a:ln>
                <a:solidFill>
                  <a:srgbClr val="000000"/>
                </a:solidFill>
                <a:effectLst/>
                <a:uLnTx/>
                <a:uFillTx/>
                <a:latin typeface="Times New Roman"/>
                <a:cs typeface="Times New Roman"/>
                <a:sym typeface="Times New Roman"/>
              </a:rPr>
              <a:t>YRP1 Blg., 3-4 HikarinoOka, Yokosuka-City, Kanagawa, 239-0847</a:t>
            </a: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 Japan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kobayashi-takumi-ch@ynu.ac.jp, marco.hernandez@ieee.org, kohno@ynu.ac.jp, ssjoo@etri.sci.kr]</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proposal</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86189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19599" y="668626"/>
            <a:ext cx="7772400" cy="1066800"/>
          </a:xfrm>
        </p:spPr>
        <p:txBody>
          <a:bodyPr/>
          <a:lstStyle/>
          <a:p>
            <a:r>
              <a:rPr lang="en-US" sz="2200" dirty="0"/>
              <a:t>MAC Protocol Proposal for Multiple BAN Environment (Class 1),</a:t>
            </a:r>
            <a:br>
              <a:rPr lang="en-US" sz="2200" dirty="0"/>
            </a:br>
            <a:r>
              <a:rPr lang="en-US" sz="2200" dirty="0"/>
              <a:t>Proposal of control and data channels unification for 6ma MAC</a:t>
            </a:r>
            <a:br>
              <a:rPr lang="en-US" sz="2200" dirty="0"/>
            </a:br>
            <a:r>
              <a:rPr lang="en-US" sz="2200" dirty="0"/>
              <a:t># 15-22-0639, #15-23-0387</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4232748"/>
            <a:ext cx="7772400" cy="2112166"/>
          </a:xfrm>
          <a:prstGeom prst="rect">
            <a:avLst/>
          </a:prstGeom>
        </p:spPr>
        <p:txBody>
          <a:bodyPr/>
          <a:lstStyle/>
          <a:p>
            <a:pPr>
              <a:buFont typeface="+mj-lt"/>
              <a:buAutoNum type="arabicPeriod"/>
            </a:pPr>
            <a:r>
              <a:rPr lang="en-US" sz="1800" dirty="0"/>
              <a:t>Unifying control and data channels into a single channel, instead of utilizing Control Channel, is proposed.</a:t>
            </a:r>
          </a:p>
          <a:p>
            <a:pPr>
              <a:buFont typeface="+mj-lt"/>
              <a:buAutoNum type="arabicPeriod"/>
            </a:pPr>
            <a:r>
              <a:rPr lang="en-US" sz="1800" dirty="0"/>
              <a:t>Frames for Coordinator to Coordinator link, previously carried by control channel, is carried by newly defined time period in the single channel.</a:t>
            </a:r>
          </a:p>
          <a:p>
            <a:pPr>
              <a:buFont typeface="+mj-lt"/>
              <a:buAutoNum type="arabicPeriod"/>
            </a:pPr>
            <a:r>
              <a:rPr lang="en-US" sz="1800" dirty="0"/>
              <a:t>For networks require higher dependability, feature of simultaneously utilizing multiple channel may still remain as optional.</a:t>
            </a:r>
            <a:endParaRPr lang="en-US" sz="1400" dirty="0"/>
          </a:p>
        </p:txBody>
      </p:sp>
      <p:grpSp>
        <p:nvGrpSpPr>
          <p:cNvPr id="29" name="Group 28">
            <a:extLst>
              <a:ext uri="{FF2B5EF4-FFF2-40B4-BE49-F238E27FC236}">
                <a16:creationId xmlns:a16="http://schemas.microsoft.com/office/drawing/2014/main" id="{E09B587B-0279-2251-229B-A4C6C7A26C7D}"/>
              </a:ext>
            </a:extLst>
          </p:cNvPr>
          <p:cNvGrpSpPr/>
          <p:nvPr/>
        </p:nvGrpSpPr>
        <p:grpSpPr>
          <a:xfrm>
            <a:off x="422093" y="2350520"/>
            <a:ext cx="8376013" cy="1742434"/>
            <a:chOff x="503406" y="4602480"/>
            <a:chExt cx="8376013" cy="1742434"/>
          </a:xfrm>
        </p:grpSpPr>
        <p:cxnSp>
          <p:nvCxnSpPr>
            <p:cNvPr id="30" name="Straight Connector 29">
              <a:extLst>
                <a:ext uri="{FF2B5EF4-FFF2-40B4-BE49-F238E27FC236}">
                  <a16:creationId xmlns:a16="http://schemas.microsoft.com/office/drawing/2014/main" id="{009C636E-BED8-A2AD-24EA-02EEB82C1CF7}"/>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790504F-9001-73EA-7DF5-A747D38EAB0C}"/>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382C78E-3AE4-62DB-7CD0-C83CAB36B2E8}"/>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EAD81A3-885F-0F07-633B-CC101AE81490}"/>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9EF50C9-248A-959B-1D69-5ADA74903BFF}"/>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5" name="TextBox 34">
              <a:extLst>
                <a:ext uri="{FF2B5EF4-FFF2-40B4-BE49-F238E27FC236}">
                  <a16:creationId xmlns:a16="http://schemas.microsoft.com/office/drawing/2014/main" id="{3185AEEA-72A2-782C-5570-1D4D77FA992B}"/>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6" name="TextBox 35">
              <a:extLst>
                <a:ext uri="{FF2B5EF4-FFF2-40B4-BE49-F238E27FC236}">
                  <a16:creationId xmlns:a16="http://schemas.microsoft.com/office/drawing/2014/main" id="{B8BF9A20-1516-2E2E-5917-64369CF6E5B5}"/>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8BCC7248-0042-62AB-EF58-76A8AFB65ECB}"/>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886036-91C1-A255-3235-BD4F70FC2C3D}"/>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F2473DE-3637-26C9-9012-926AD3DA4671}"/>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6F4AD27-D475-F073-7F18-81C0FEC4B375}"/>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grpSp>
      <p:sp>
        <p:nvSpPr>
          <p:cNvPr id="7" name="テキスト ボックス 6">
            <a:extLst>
              <a:ext uri="{FF2B5EF4-FFF2-40B4-BE49-F238E27FC236}">
                <a16:creationId xmlns:a16="http://schemas.microsoft.com/office/drawing/2014/main" id="{4A923D4D-BAAF-AA92-C484-C4538960352A}"/>
              </a:ext>
            </a:extLst>
          </p:cNvPr>
          <p:cNvSpPr txBox="1"/>
          <p:nvPr/>
        </p:nvSpPr>
        <p:spPr>
          <a:xfrm flipH="1">
            <a:off x="4474428" y="1820558"/>
            <a:ext cx="4167963" cy="369332"/>
          </a:xfrm>
          <a:prstGeom prst="rect">
            <a:avLst/>
          </a:prstGeom>
          <a:noFill/>
        </p:spPr>
        <p:txBody>
          <a:bodyPr wrap="square" rtlCol="0">
            <a:spAutoFit/>
          </a:bodyPr>
          <a:lstStyle/>
          <a:p>
            <a:r>
              <a:rPr kumimoji="1" lang="en-US" altLang="ja-JP" b="1" dirty="0">
                <a:solidFill>
                  <a:srgbClr val="FF0000"/>
                </a:solidFill>
              </a:rPr>
              <a:t>Doc.#802.15-23-0408-01-06a (July 2023)</a:t>
            </a:r>
            <a:endParaRPr kumimoji="1" lang="ja-JP" altLang="en-US" b="1" dirty="0">
              <a:solidFill>
                <a:srgbClr val="FF0000"/>
              </a:solidFill>
            </a:endParaRPr>
          </a:p>
        </p:txBody>
      </p:sp>
    </p:spTree>
    <p:extLst>
      <p:ext uri="{BB962C8B-B14F-4D97-AF65-F5344CB8AC3E}">
        <p14:creationId xmlns:p14="http://schemas.microsoft.com/office/powerpoint/2010/main" val="15193170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1521372"/>
          </a:xfrm>
        </p:spPr>
        <p:txBody>
          <a:bodyPr/>
          <a:lstStyle/>
          <a:p>
            <a:r>
              <a:rPr lang="en-US" sz="2200" dirty="0"/>
              <a:t>Proposed text for 6ma MAC – General framework elements, Beacon Access Phase, Frames and IEs for dependable BAN, and Interference Avoidance</a:t>
            </a:r>
            <a:br>
              <a:rPr lang="en-US" sz="2200" dirty="0"/>
            </a:br>
            <a:r>
              <a:rPr lang="en-US" sz="2200" dirty="0"/>
              <a:t># 15-23-0322, # 15-23-0367, # 15-23-0369, # 15-23-0324</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2002222"/>
            <a:ext cx="7772400" cy="4302326"/>
          </a:xfrm>
          <a:prstGeom prst="rect">
            <a:avLst/>
          </a:prstGeom>
        </p:spPr>
        <p:txBody>
          <a:bodyPr/>
          <a:lstStyle/>
          <a:p>
            <a:pPr>
              <a:buFont typeface="+mj-lt"/>
              <a:buAutoNum type="arabicPeriod"/>
            </a:pPr>
            <a:r>
              <a:rPr lang="en-US" sz="1800" dirty="0"/>
              <a:t>New terms are defined.</a:t>
            </a:r>
          </a:p>
          <a:p>
            <a:pPr lvl="1"/>
            <a:r>
              <a:rPr lang="en-US" sz="1400" dirty="0"/>
              <a:t>beacon access phase (BAP), coordinator hub, dependable BAN, dependable BAN group, leaf hub.</a:t>
            </a:r>
          </a:p>
          <a:p>
            <a:pPr>
              <a:buFont typeface="+mj-lt"/>
              <a:buAutoNum type="arabicPeriod"/>
            </a:pPr>
            <a:r>
              <a:rPr lang="en-US" sz="1800" dirty="0"/>
              <a:t>General explanation are modified according to new scope/features.</a:t>
            </a:r>
          </a:p>
          <a:p>
            <a:pPr lvl="1"/>
            <a:r>
              <a:rPr lang="en-US" sz="1400" dirty="0"/>
              <a:t>The revised standard will specify access coordination at the MAC sublayer between BANs.</a:t>
            </a:r>
          </a:p>
          <a:p>
            <a:pPr>
              <a:buFont typeface="+mj-lt"/>
              <a:buAutoNum type="arabicPeriod"/>
            </a:pPr>
            <a:r>
              <a:rPr lang="en-US" sz="1800" dirty="0"/>
              <a:t>Classes (1-3) of dependable BANs are defined.</a:t>
            </a:r>
          </a:p>
          <a:p>
            <a:pPr lvl="1"/>
            <a:r>
              <a:rPr lang="en-US" sz="1400" dirty="0"/>
              <a:t>In terms of bounded latency, probability of loss, update rate.</a:t>
            </a:r>
          </a:p>
          <a:p>
            <a:pPr>
              <a:buFont typeface="+mj-lt"/>
              <a:buAutoNum type="arabicPeriod"/>
            </a:pPr>
            <a:r>
              <a:rPr lang="en-US" sz="1800" dirty="0"/>
              <a:t>Length of superframe should be multiple times of fixed Basic Superframe Length.</a:t>
            </a:r>
          </a:p>
          <a:p>
            <a:pPr>
              <a:buFont typeface="+mj-lt"/>
              <a:buAutoNum type="arabicPeriod"/>
            </a:pPr>
            <a:r>
              <a:rPr lang="en-US" sz="1800" dirty="0"/>
              <a:t>Beacon Access Phase (BAP) is introduced.</a:t>
            </a:r>
          </a:p>
          <a:p>
            <a:pPr lvl="1"/>
            <a:r>
              <a:rPr lang="en-US" sz="1400" dirty="0"/>
              <a:t>A coordinator hub (a.k.a. super-coordinator or coordinator of coordinators) manage beacon slot allocation for leaf hubs. The last slot of BAP is reserved for a BAN of the original std.</a:t>
            </a:r>
          </a:p>
          <a:p>
            <a:pPr>
              <a:buFont typeface="+mj-lt"/>
              <a:buAutoNum type="arabicPeriod"/>
            </a:pPr>
            <a:r>
              <a:rPr lang="en-US" sz="1800" dirty="0"/>
              <a:t>New features such as Access offset, Access Phase shifting are introduced.</a:t>
            </a:r>
          </a:p>
          <a:p>
            <a:pPr lvl="1"/>
            <a:r>
              <a:rPr lang="en-US" sz="1400" dirty="0"/>
              <a:t>For mitigating the interference among coexisting dependable BANs, the start of access phase can be set differently.</a:t>
            </a:r>
          </a:p>
          <a:p>
            <a:pPr>
              <a:buFont typeface="+mj-lt"/>
              <a:buAutoNum type="arabicPeriod"/>
            </a:pPr>
            <a:r>
              <a:rPr lang="en-US" sz="1800" dirty="0"/>
              <a:t>Information Elements (IE) are added/defined according to the new features.</a:t>
            </a:r>
            <a:endParaRPr lang="en-US" sz="1400" dirty="0"/>
          </a:p>
        </p:txBody>
      </p:sp>
    </p:spTree>
    <p:extLst>
      <p:ext uri="{BB962C8B-B14F-4D97-AF65-F5344CB8AC3E}">
        <p14:creationId xmlns:p14="http://schemas.microsoft.com/office/powerpoint/2010/main" val="24007326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906517"/>
          </a:xfrm>
        </p:spPr>
        <p:txBody>
          <a:bodyPr/>
          <a:lstStyle/>
          <a:p>
            <a:r>
              <a:rPr lang="en-US" sz="2200" dirty="0"/>
              <a:t>Convergence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1797269"/>
            <a:ext cx="7772400" cy="4507279"/>
          </a:xfrm>
          <a:prstGeom prst="rect">
            <a:avLst/>
          </a:prstGeom>
        </p:spPr>
        <p:txBody>
          <a:bodyPr/>
          <a:lstStyle/>
          <a:p>
            <a:pPr>
              <a:buFont typeface="+mj-lt"/>
              <a:buAutoNum type="arabicPeriod"/>
            </a:pPr>
            <a:r>
              <a:rPr lang="en-US" sz="1800" dirty="0"/>
              <a:t>Proposal # 15-22-0639 is going to be modified. the MAC will be able to use single channel too.</a:t>
            </a:r>
          </a:p>
          <a:p>
            <a:pPr lvl="1"/>
            <a:r>
              <a:rPr lang="en-US" sz="1400" dirty="0"/>
              <a:t>The fundamental difference of # 15-22-0639 and # 15-23-0322 series is already converged.</a:t>
            </a:r>
          </a:p>
          <a:p>
            <a:pPr lvl="1"/>
            <a:r>
              <a:rPr lang="en-US" sz="1400" dirty="0"/>
              <a:t>The detailed differences need to be examined more deeply</a:t>
            </a:r>
            <a:r>
              <a:rPr lang="en-US" altLang="ko-KR" sz="1400" dirty="0"/>
              <a:t>,</a:t>
            </a:r>
            <a:r>
              <a:rPr lang="ko-KR" altLang="en-US" sz="1400" dirty="0"/>
              <a:t> </a:t>
            </a:r>
            <a:r>
              <a:rPr lang="en-US" altLang="ko-KR" sz="1400" dirty="0"/>
              <a:t>but the convergence of such differences will be much easier.</a:t>
            </a:r>
          </a:p>
          <a:p>
            <a:pPr>
              <a:buFont typeface="+mj-lt"/>
              <a:buAutoNum type="arabicPeriod"/>
            </a:pPr>
            <a:r>
              <a:rPr lang="en-US" sz="1800" dirty="0"/>
              <a:t>The differences in terminology will be also converged.</a:t>
            </a:r>
          </a:p>
          <a:p>
            <a:pPr lvl="1"/>
            <a:r>
              <a:rPr lang="en-US" sz="1400" dirty="0"/>
              <a:t>The two proposals have become very similar, but there are still many differences in terminology</a:t>
            </a:r>
            <a:r>
              <a:rPr lang="en-US" altLang="ko-KR" sz="1400" dirty="0"/>
              <a:t>.</a:t>
            </a:r>
            <a:endParaRPr lang="en-US" sz="1400" dirty="0"/>
          </a:p>
          <a:p>
            <a:pPr>
              <a:buFont typeface="+mj-lt"/>
              <a:buAutoNum type="arabicPeriod"/>
            </a:pPr>
            <a:r>
              <a:rPr lang="en-US" sz="1800" dirty="0"/>
              <a:t>The convergence process will continue via teleconference prior to the September interim session, in order to complete the draft within the timeline.</a:t>
            </a:r>
            <a:endParaRPr lang="en-US" sz="1400" dirty="0"/>
          </a:p>
        </p:txBody>
      </p:sp>
    </p:spTree>
    <p:extLst>
      <p:ext uri="{BB962C8B-B14F-4D97-AF65-F5344CB8AC3E}">
        <p14:creationId xmlns:p14="http://schemas.microsoft.com/office/powerpoint/2010/main" val="40731083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77</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8.5  MAC Function of Synchronization and access control in CCA and Inter-Coordinator Negotiation in Class 1, 2 and 4</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994144" y="1801326"/>
            <a:ext cx="6985590"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CCA period, if a beacon is detected and a beacon packet preamble is decoded using pre-knowledge of possible coexisting systems, then it is possible to identify class of coexistence by detecting type and number of coexisting systems with MAC address, ID etc.   </a:t>
            </a:r>
          </a:p>
          <a:p>
            <a:r>
              <a:rPr kumimoji="1" lang="en-US" altLang="ja-JP" dirty="0"/>
              <a:t>     Reference: </a:t>
            </a:r>
            <a:r>
              <a:rPr kumimoji="1" lang="en-US" altLang="ja-JP" dirty="0">
                <a:solidFill>
                  <a:schemeClr val="accent2"/>
                </a:solidFill>
              </a:rPr>
              <a:t>cognitive sensing, cognitive radio</a:t>
            </a:r>
          </a:p>
          <a:p>
            <a:endParaRPr kumimoji="1" lang="en-US" altLang="ja-JP" dirty="0"/>
          </a:p>
          <a:p>
            <a:pPr marL="285750" indent="-285750">
              <a:buFont typeface="Arial" panose="020B0604020202020204" pitchFamily="34" charset="0"/>
              <a:buChar char="•"/>
            </a:pPr>
            <a:r>
              <a:rPr kumimoji="1" lang="en-US" altLang="ja-JP" dirty="0"/>
              <a:t>If coordinators or hubs of coexisting BANs  in class 1, 2 and 4 may communicate each other after identify coexisting systems, </a:t>
            </a:r>
            <a:r>
              <a:rPr kumimoji="1" lang="en-US" altLang="ja-JP" dirty="0">
                <a:solidFill>
                  <a:srgbClr val="FF0000"/>
                </a:solidFill>
              </a:rPr>
              <a:t>the coordinators or hubs can negotiate each other to synchronize system clocks and to manage packets access </a:t>
            </a:r>
            <a:r>
              <a:rPr kumimoji="1" lang="en-US" altLang="ja-JP" dirty="0"/>
              <a:t>of individual 15.6ma and 15.6 BANs in class 1 and 2, respectively and 15.4ab WSNs/PANs in class 4.</a:t>
            </a:r>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kumimoji="1" lang="en-US" altLang="ja-JP" dirty="0"/>
              <a:t>Even in class 3, 5, 6, and 7, </a:t>
            </a:r>
            <a:r>
              <a:rPr kumimoji="1" lang="en-US" altLang="ja-JP" dirty="0">
                <a:solidFill>
                  <a:srgbClr val="FF0000"/>
                </a:solidFill>
              </a:rPr>
              <a:t>if interference from coexisting systems different from 15.6ma, 15.6, and 15.4ab can be mitigated</a:t>
            </a:r>
            <a:r>
              <a:rPr kumimoji="1" lang="en-US" altLang="ja-JP" dirty="0"/>
              <a:t>, then the same MAC function can 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Tree>
    <p:extLst>
      <p:ext uri="{BB962C8B-B14F-4D97-AF65-F5344CB8AC3E}">
        <p14:creationId xmlns:p14="http://schemas.microsoft.com/office/powerpoint/2010/main" val="2680425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1271" y="603250"/>
            <a:ext cx="8772525" cy="527685"/>
            <a:chOff x="271271" y="603250"/>
            <a:chExt cx="8772525" cy="527685"/>
          </a:xfrm>
        </p:grpSpPr>
        <p:pic>
          <p:nvPicPr>
            <p:cNvPr id="3" name="object 3"/>
            <p:cNvPicPr/>
            <p:nvPr/>
          </p:nvPicPr>
          <p:blipFill>
            <a:blip r:embed="rId2" cstate="print"/>
            <a:stretch>
              <a:fillRect/>
            </a:stretch>
          </p:blipFill>
          <p:spPr>
            <a:xfrm>
              <a:off x="271271" y="612647"/>
              <a:ext cx="8772143" cy="518159"/>
            </a:xfrm>
            <a:prstGeom prst="rect">
              <a:avLst/>
            </a:prstGeom>
          </p:spPr>
        </p:pic>
        <p:pic>
          <p:nvPicPr>
            <p:cNvPr id="4" name="object 4"/>
            <p:cNvPicPr/>
            <p:nvPr/>
          </p:nvPicPr>
          <p:blipFill>
            <a:blip r:embed="rId3" cstate="print"/>
            <a:stretch>
              <a:fillRect/>
            </a:stretch>
          </p:blipFill>
          <p:spPr>
            <a:xfrm>
              <a:off x="408431" y="929640"/>
              <a:ext cx="8497823" cy="48767"/>
            </a:xfrm>
            <a:prstGeom prst="rect">
              <a:avLst/>
            </a:prstGeom>
          </p:spPr>
        </p:pic>
      </p:grpSp>
      <p:sp>
        <p:nvSpPr>
          <p:cNvPr id="5" name="object 5"/>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xfrm>
            <a:off x="231140" y="671576"/>
            <a:ext cx="8660130" cy="788670"/>
          </a:xfrm>
          <a:prstGeom prst="rect">
            <a:avLst/>
          </a:prstGeom>
        </p:spPr>
        <p:txBody>
          <a:bodyPr vert="horz" wrap="square" lIns="0" tIns="12700" rIns="0" bIns="0" rtlCol="0">
            <a:spAutoFit/>
          </a:bodyPr>
          <a:lstStyle/>
          <a:p>
            <a:pPr marL="12700" marR="5080" indent="173355">
              <a:lnSpc>
                <a:spcPct val="100000"/>
              </a:lnSpc>
              <a:spcBef>
                <a:spcPts val="100"/>
              </a:spcBef>
            </a:pPr>
            <a:r>
              <a:rPr sz="1800" b="1" u="sng" dirty="0">
                <a:uFill>
                  <a:solidFill>
                    <a:srgbClr val="000000"/>
                  </a:solidFill>
                </a:uFill>
                <a:latin typeface="Times New Roman"/>
                <a:cs typeface="Times New Roman"/>
              </a:rPr>
              <a:t>Project:</a:t>
            </a:r>
            <a:r>
              <a:rPr sz="1800" b="1" u="sng" spc="-5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IEEE</a:t>
            </a:r>
            <a:r>
              <a:rPr sz="1800" b="1" u="sng" spc="-4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P802.15</a:t>
            </a:r>
            <a:r>
              <a:rPr sz="1800" b="1" u="sng" spc="-11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Working</a:t>
            </a:r>
            <a:r>
              <a:rPr sz="1800" b="1" u="sng" spc="3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Group</a:t>
            </a:r>
            <a:r>
              <a:rPr sz="1800" b="1" u="sng" spc="-1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for</a:t>
            </a:r>
            <a:r>
              <a:rPr sz="1800" b="1" u="sng" spc="-9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Wireless</a:t>
            </a:r>
            <a:r>
              <a:rPr sz="1800" b="1" u="sng" spc="-25"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Personal</a:t>
            </a:r>
            <a:r>
              <a:rPr sz="1800" b="1" u="sng" spc="-8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Area</a:t>
            </a:r>
            <a:r>
              <a:rPr sz="1800" b="1" u="sng" spc="-3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Networks</a:t>
            </a:r>
            <a:r>
              <a:rPr sz="1800" b="1" u="sng" spc="-2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(WPANs)</a:t>
            </a:r>
            <a:r>
              <a:rPr sz="1800" b="1" spc="-10" dirty="0">
                <a:latin typeface="Times New Roman"/>
                <a:cs typeface="Times New Roman"/>
              </a:rPr>
              <a:t> </a:t>
            </a:r>
            <a:r>
              <a:rPr sz="1600" b="1" dirty="0">
                <a:latin typeface="Times New Roman"/>
                <a:cs typeface="Times New Roman"/>
              </a:rPr>
              <a:t>Submission</a:t>
            </a:r>
            <a:r>
              <a:rPr sz="1600" b="1" spc="-60" dirty="0">
                <a:latin typeface="Times New Roman"/>
                <a:cs typeface="Times New Roman"/>
              </a:rPr>
              <a:t> </a:t>
            </a:r>
            <a:r>
              <a:rPr sz="1600" b="1" dirty="0">
                <a:latin typeface="Times New Roman"/>
                <a:cs typeface="Times New Roman"/>
              </a:rPr>
              <a:t>Title:</a:t>
            </a:r>
            <a:r>
              <a:rPr sz="1600" b="1" spc="-50" dirty="0">
                <a:latin typeface="Times New Roman"/>
                <a:cs typeface="Times New Roman"/>
              </a:rPr>
              <a:t> </a:t>
            </a:r>
            <a:r>
              <a:rPr sz="1600" dirty="0">
                <a:latin typeface="Times New Roman"/>
                <a:cs typeface="Times New Roman"/>
              </a:rPr>
              <a:t>[MAC</a:t>
            </a:r>
            <a:r>
              <a:rPr sz="1600" spc="-60" dirty="0">
                <a:latin typeface="Times New Roman"/>
                <a:cs typeface="Times New Roman"/>
              </a:rPr>
              <a:t> </a:t>
            </a:r>
            <a:r>
              <a:rPr sz="1600" dirty="0">
                <a:latin typeface="Times New Roman"/>
                <a:cs typeface="Times New Roman"/>
              </a:rPr>
              <a:t>Protocol</a:t>
            </a:r>
            <a:r>
              <a:rPr sz="1600" spc="10" dirty="0">
                <a:latin typeface="Times New Roman"/>
                <a:cs typeface="Times New Roman"/>
              </a:rPr>
              <a:t> </a:t>
            </a:r>
            <a:r>
              <a:rPr sz="1600" dirty="0">
                <a:latin typeface="Times New Roman"/>
                <a:cs typeface="Times New Roman"/>
              </a:rPr>
              <a:t>Using</a:t>
            </a:r>
            <a:r>
              <a:rPr sz="1600" spc="-55" dirty="0">
                <a:latin typeface="Times New Roman"/>
                <a:cs typeface="Times New Roman"/>
              </a:rPr>
              <a:t> </a:t>
            </a:r>
            <a:r>
              <a:rPr sz="1600" dirty="0">
                <a:latin typeface="Times New Roman"/>
                <a:cs typeface="Times New Roman"/>
              </a:rPr>
              <a:t>Negotiation</a:t>
            </a:r>
            <a:r>
              <a:rPr sz="1600" spc="-30" dirty="0">
                <a:latin typeface="Times New Roman"/>
                <a:cs typeface="Times New Roman"/>
              </a:rPr>
              <a:t> </a:t>
            </a:r>
            <a:r>
              <a:rPr sz="1600" dirty="0">
                <a:latin typeface="Times New Roman"/>
                <a:cs typeface="Times New Roman"/>
              </a:rPr>
              <a:t>among</a:t>
            </a:r>
            <a:r>
              <a:rPr sz="1600" spc="-55" dirty="0">
                <a:latin typeface="Times New Roman"/>
                <a:cs typeface="Times New Roman"/>
              </a:rPr>
              <a:t> </a:t>
            </a:r>
            <a:r>
              <a:rPr sz="1600" dirty="0">
                <a:latin typeface="Times New Roman"/>
                <a:cs typeface="Times New Roman"/>
              </a:rPr>
              <a:t>Coordinators</a:t>
            </a:r>
            <a:r>
              <a:rPr sz="1600" spc="-45" dirty="0">
                <a:latin typeface="Times New Roman"/>
                <a:cs typeface="Times New Roman"/>
              </a:rPr>
              <a:t> </a:t>
            </a:r>
            <a:r>
              <a:rPr sz="1600" dirty="0">
                <a:latin typeface="Times New Roman"/>
                <a:cs typeface="Times New Roman"/>
              </a:rPr>
              <a:t>in</a:t>
            </a:r>
            <a:r>
              <a:rPr sz="1600" spc="-30" dirty="0">
                <a:latin typeface="Times New Roman"/>
                <a:cs typeface="Times New Roman"/>
              </a:rPr>
              <a:t> </a:t>
            </a:r>
            <a:r>
              <a:rPr sz="1600" dirty="0">
                <a:latin typeface="Times New Roman"/>
                <a:cs typeface="Times New Roman"/>
              </a:rPr>
              <a:t>Coexistence</a:t>
            </a:r>
            <a:r>
              <a:rPr sz="1600" spc="-35" dirty="0">
                <a:latin typeface="Times New Roman"/>
                <a:cs typeface="Times New Roman"/>
              </a:rPr>
              <a:t> </a:t>
            </a:r>
            <a:r>
              <a:rPr sz="1600" dirty="0">
                <a:latin typeface="Times New Roman"/>
                <a:cs typeface="Times New Roman"/>
              </a:rPr>
              <a:t>of</a:t>
            </a:r>
            <a:r>
              <a:rPr sz="1600" spc="-25" dirty="0">
                <a:latin typeface="Times New Roman"/>
                <a:cs typeface="Times New Roman"/>
              </a:rPr>
              <a:t> </a:t>
            </a:r>
            <a:r>
              <a:rPr sz="1600" spc="-10" dirty="0">
                <a:latin typeface="Times New Roman"/>
                <a:cs typeface="Times New Roman"/>
              </a:rPr>
              <a:t>Multiple Wireless</a:t>
            </a:r>
            <a:r>
              <a:rPr sz="1600" spc="-25" dirty="0">
                <a:latin typeface="Times New Roman"/>
                <a:cs typeface="Times New Roman"/>
              </a:rPr>
              <a:t> </a:t>
            </a:r>
            <a:r>
              <a:rPr sz="1600" spc="-20" dirty="0">
                <a:latin typeface="Times New Roman"/>
                <a:cs typeface="Times New Roman"/>
              </a:rPr>
              <a:t>BANs]</a:t>
            </a:r>
            <a:endParaRPr sz="1600">
              <a:latin typeface="Times New Roman"/>
              <a:cs typeface="Times New Roman"/>
            </a:endParaRP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78</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7" name="object 7"/>
          <p:cNvSpPr txBox="1"/>
          <p:nvPr/>
        </p:nvSpPr>
        <p:spPr>
          <a:xfrm>
            <a:off x="230118" y="1433563"/>
            <a:ext cx="8825230" cy="4596130"/>
          </a:xfrm>
          <a:prstGeom prst="rect">
            <a:avLst/>
          </a:prstGeom>
        </p:spPr>
        <p:txBody>
          <a:bodyPr vert="horz" wrap="square" lIns="0" tIns="13335" rIns="0" bIns="0" rtlCol="0">
            <a:spAutoFit/>
          </a:bodyPr>
          <a:lstStyle/>
          <a:p>
            <a:pPr marL="13335" marR="0" lvl="0" indent="0" defTabSz="914400" eaLnBrk="1" fontAlgn="auto" latinLnBrk="0" hangingPunct="1">
              <a:lnSpc>
                <a:spcPct val="100000"/>
              </a:lnSpc>
              <a:spcBef>
                <a:spcPts val="105"/>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Date</a:t>
            </a:r>
            <a:r>
              <a:rPr kumimoji="0" sz="16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Submitted:</a:t>
            </a:r>
            <a:r>
              <a:rPr kumimoji="0" sz="1600" b="1"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[15</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2022]</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411480" lvl="0" indent="0" defTabSz="914400"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Source:</a:t>
            </a:r>
            <a:r>
              <a:rPr kumimoji="0" sz="1600" b="1" i="0" u="none" strike="noStrike" kern="0" cap="none" spc="3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[Shunya</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Ogawa1,</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Minsoo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Kim,2,</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Ryuji Kohno1,2]</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[1;Yokohama</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National</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University,</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2;YRP International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Alliance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Institute(YRP-IAI)]</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Address [1;</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79-5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Tokiwadai,</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Hodogaya-</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ku,</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Yokohama,</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240-</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8501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826769"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YRP1</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Blg.,</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3-4</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HikarinoOka,</a:t>
            </a:r>
            <a:r>
              <a:rPr kumimoji="0" sz="1600" b="0" i="0" u="none" strike="noStrike" kern="0" cap="none" spc="-1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Yokosuka-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City,</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Kanagawa,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239-0847</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20" normalizeH="0" baseline="0" noProof="0" dirty="0">
                <a:ln>
                  <a:noFill/>
                </a:ln>
                <a:solidFill>
                  <a:sysClr val="windowText" lastClr="000000"/>
                </a:solidFill>
                <a:effectLst/>
                <a:uLnTx/>
                <a:uFillTx/>
                <a:latin typeface="Times New Roman"/>
                <a:cs typeface="Times New Roman"/>
              </a:rPr>
              <a:t>Voice:[1;</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+81-45-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339-4115,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2:+358-8-</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553-2849],</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FAX:</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[+81-90-</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5408-0611],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65405" marR="2298065" lvl="0" indent="-5334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Email:[1:</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hlinkClick r:id="rId4"/>
              </a:rPr>
              <a:t>ogawa-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4"/>
              </a:rPr>
              <a:t>shunya-</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4"/>
              </a:rPr>
              <a:t>md@ynu.jp,</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5"/>
              </a:rPr>
              <a:t>kohno@ynu.ac.jp,</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K</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7"/>
              </a:rPr>
              <a:t>ohno@yrp-iai.jp</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i</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212725" lvl="0" indent="0" defTabSz="914400" eaLnBrk="1" fontAlgn="auto" latinLnBrk="0" hangingPunct="1">
              <a:lnSpc>
                <a:spcPct val="100000"/>
              </a:lnSpc>
              <a:spcBef>
                <a:spcPts val="12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Abstract:</a:t>
            </a:r>
            <a:r>
              <a:rPr kumimoji="0" sz="1600" b="1" i="0" u="none" strike="noStrike" kern="0" cap="none" spc="2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updated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version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 doc.:</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802.15-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19-0402-00-0dep</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dependable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MAC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protocol</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wireless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body</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area</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network(WBAN)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presence</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multiple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overlaid</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BANS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introduced,</a:t>
            </a:r>
            <a:r>
              <a:rPr kumimoji="0" sz="1600" b="0" i="0" u="none" strike="noStrike" kern="0" cap="none" spc="-1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scheme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negotiation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among</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coordinators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could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improve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overall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performance.]</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7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Purpose: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5080" lvl="0" indent="0" defTabSz="914400" eaLnBrk="1" fontAlgn="auto" latinLnBrk="0" hangingPunct="1">
              <a:lnSpc>
                <a:spcPct val="100000"/>
              </a:lnSpc>
              <a:spcBef>
                <a:spcPts val="6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Notice: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has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been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prepared to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assist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P802.15.</a:t>
            </a:r>
            <a:r>
              <a:rPr kumimoji="0" sz="1600" b="0" i="0" u="none" strike="noStrike" kern="0" cap="none" spc="30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offered</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basis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discussion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not</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binding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individual(s)</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 organization(s).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this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subject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change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form</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content</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after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further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study.</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reserve(s)</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right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amend</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withdraw</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contained</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herein.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153035" lvl="0" indent="0" defTabSz="914400" eaLnBrk="1" fontAlgn="auto" latinLnBrk="0" hangingPunct="1">
              <a:lnSpc>
                <a:spcPct val="100000"/>
              </a:lnSpc>
              <a:spcBef>
                <a:spcPts val="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Release: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acknowledges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accepts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contribution</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becomes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property</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IEEE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may be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made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publicly</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available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by</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P802.15.</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p:txBody>
      </p:sp>
      <p:sp>
        <p:nvSpPr>
          <p:cNvPr id="8" name="object 8"/>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4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20" normalizeH="0" baseline="0" noProof="0" dirty="0">
                <a:ln>
                  <a:noFill/>
                </a:ln>
                <a:solidFill>
                  <a:sysClr val="windowText" lastClr="000000"/>
                </a:solidFill>
                <a:effectLst/>
                <a:uLnTx/>
                <a:uFillTx/>
                <a:latin typeface="Times New Roman"/>
                <a:cs typeface="Times New Roman"/>
              </a:rPr>
              <a:t>2022</a:t>
            </a:r>
            <a:r>
              <a:rPr kumimoji="0" sz="14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body" idx="1"/>
          </p:nvPr>
        </p:nvSpPr>
        <p:spPr>
          <a:prstGeom prst="rect">
            <a:avLst/>
          </a:prstGeom>
        </p:spPr>
        <p:txBody>
          <a:bodyPr vert="horz" wrap="square" lIns="0" tIns="581551" rIns="0" bIns="0" rtlCol="0">
            <a:spAutoFit/>
          </a:bodyPr>
          <a:lstStyle/>
          <a:p>
            <a:pPr marL="22860" marR="5080" algn="ctr">
              <a:lnSpc>
                <a:spcPct val="100000"/>
              </a:lnSpc>
              <a:spcBef>
                <a:spcPts val="100"/>
              </a:spcBef>
            </a:pPr>
            <a:r>
              <a:rPr sz="3600" b="0" dirty="0">
                <a:latin typeface="Times New Roman"/>
                <a:cs typeface="Times New Roman"/>
              </a:rPr>
              <a:t>MAC</a:t>
            </a:r>
            <a:r>
              <a:rPr sz="3600" b="0" spc="5" dirty="0">
                <a:latin typeface="Times New Roman"/>
                <a:cs typeface="Times New Roman"/>
              </a:rPr>
              <a:t> </a:t>
            </a:r>
            <a:r>
              <a:rPr sz="3600" b="0" dirty="0">
                <a:latin typeface="Times New Roman"/>
                <a:cs typeface="Times New Roman"/>
              </a:rPr>
              <a:t>Protocol</a:t>
            </a:r>
            <a:r>
              <a:rPr sz="3600" b="0" spc="-5" dirty="0">
                <a:latin typeface="Times New Roman"/>
                <a:cs typeface="Times New Roman"/>
              </a:rPr>
              <a:t> </a:t>
            </a:r>
            <a:r>
              <a:rPr sz="3600" b="0" dirty="0">
                <a:latin typeface="Times New Roman"/>
                <a:cs typeface="Times New Roman"/>
              </a:rPr>
              <a:t>Using</a:t>
            </a:r>
            <a:r>
              <a:rPr sz="3600" b="0" spc="10" dirty="0">
                <a:latin typeface="Times New Roman"/>
                <a:cs typeface="Times New Roman"/>
              </a:rPr>
              <a:t> </a:t>
            </a:r>
            <a:r>
              <a:rPr sz="3600" b="0" dirty="0">
                <a:latin typeface="Times New Roman"/>
                <a:cs typeface="Times New Roman"/>
              </a:rPr>
              <a:t>Negotiation</a:t>
            </a:r>
            <a:r>
              <a:rPr sz="3600" b="0" spc="-40" dirty="0">
                <a:latin typeface="Times New Roman"/>
                <a:cs typeface="Times New Roman"/>
              </a:rPr>
              <a:t> </a:t>
            </a:r>
            <a:r>
              <a:rPr sz="3600" b="0" spc="-20" dirty="0">
                <a:latin typeface="Times New Roman"/>
                <a:cs typeface="Times New Roman"/>
              </a:rPr>
              <a:t>among </a:t>
            </a:r>
            <a:r>
              <a:rPr sz="3600" b="0" dirty="0">
                <a:latin typeface="Times New Roman"/>
                <a:cs typeface="Times New Roman"/>
              </a:rPr>
              <a:t>Coordinators</a:t>
            </a:r>
            <a:r>
              <a:rPr sz="3600" b="0" spc="-15" dirty="0">
                <a:latin typeface="Times New Roman"/>
                <a:cs typeface="Times New Roman"/>
              </a:rPr>
              <a:t> </a:t>
            </a:r>
            <a:r>
              <a:rPr sz="3600" b="0" dirty="0">
                <a:latin typeface="Times New Roman"/>
                <a:cs typeface="Times New Roman"/>
              </a:rPr>
              <a:t>in</a:t>
            </a:r>
            <a:r>
              <a:rPr sz="3600" b="0" spc="-5" dirty="0">
                <a:latin typeface="Times New Roman"/>
                <a:cs typeface="Times New Roman"/>
              </a:rPr>
              <a:t> </a:t>
            </a:r>
            <a:r>
              <a:rPr sz="3600" b="0" dirty="0">
                <a:latin typeface="Times New Roman"/>
                <a:cs typeface="Times New Roman"/>
              </a:rPr>
              <a:t>Coexistence</a:t>
            </a:r>
            <a:r>
              <a:rPr sz="3600" b="0" spc="-20" dirty="0">
                <a:latin typeface="Times New Roman"/>
                <a:cs typeface="Times New Roman"/>
              </a:rPr>
              <a:t> </a:t>
            </a:r>
            <a:r>
              <a:rPr sz="3600" b="0" dirty="0">
                <a:latin typeface="Times New Roman"/>
                <a:cs typeface="Times New Roman"/>
              </a:rPr>
              <a:t>of</a:t>
            </a:r>
            <a:r>
              <a:rPr sz="3600" b="0" spc="-5" dirty="0">
                <a:latin typeface="Times New Roman"/>
                <a:cs typeface="Times New Roman"/>
              </a:rPr>
              <a:t> </a:t>
            </a:r>
            <a:r>
              <a:rPr sz="3600" b="0" spc="-10" dirty="0">
                <a:latin typeface="Times New Roman"/>
                <a:cs typeface="Times New Roman"/>
              </a:rPr>
              <a:t>Multiple </a:t>
            </a:r>
            <a:r>
              <a:rPr sz="3600" b="0" dirty="0">
                <a:latin typeface="Times New Roman"/>
                <a:cs typeface="Times New Roman"/>
              </a:rPr>
              <a:t>Wireless </a:t>
            </a:r>
            <a:r>
              <a:rPr sz="3600" b="0" spc="-20" dirty="0">
                <a:latin typeface="Times New Roman"/>
                <a:cs typeface="Times New Roman"/>
              </a:rPr>
              <a:t>BANs</a:t>
            </a:r>
            <a:endParaRPr sz="3600">
              <a:latin typeface="Times New Roman"/>
              <a:cs typeface="Times New Roman"/>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79</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6" name="object 6"/>
          <p:cNvSpPr txBox="1"/>
          <p:nvPr/>
        </p:nvSpPr>
        <p:spPr>
          <a:xfrm>
            <a:off x="671783" y="377444"/>
            <a:ext cx="121158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4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400" b="1" i="0" u="none" strike="noStrike" kern="0" cap="none" spc="-20" normalizeH="0" baseline="0" noProof="0" dirty="0">
                <a:ln>
                  <a:noFill/>
                </a:ln>
                <a:solidFill>
                  <a:sysClr val="windowText" lastClr="000000"/>
                </a:solidFill>
                <a:effectLst/>
                <a:uLnTx/>
                <a:uFillTx/>
                <a:latin typeface="Times New Roman"/>
                <a:cs typeface="Times New Roman"/>
              </a:rPr>
              <a:t>2022</a:t>
            </a:r>
            <a:endParaRPr kumimoji="0" sz="1400" b="0" i="0" u="none" strike="noStrike" kern="0" cap="none" spc="0" normalizeH="0" baseline="0" noProof="0">
              <a:ln>
                <a:noFill/>
              </a:ln>
              <a:solidFill>
                <a:sysClr val="windowText" lastClr="000000"/>
              </a:solidFill>
              <a:effectLst/>
              <a:uLnTx/>
              <a:uFillTx/>
              <a:latin typeface="Times New Roman"/>
              <a:cs typeface="Times New Roman"/>
            </a:endParaRPr>
          </a:p>
        </p:txBody>
      </p:sp>
      <p:sp>
        <p:nvSpPr>
          <p:cNvPr id="7" name="object 7"/>
          <p:cNvSpPr txBox="1"/>
          <p:nvPr/>
        </p:nvSpPr>
        <p:spPr>
          <a:xfrm>
            <a:off x="1806605" y="4307825"/>
            <a:ext cx="5603240" cy="1243965"/>
          </a:xfrm>
          <a:prstGeom prst="rect">
            <a:avLst/>
          </a:prstGeom>
        </p:spPr>
        <p:txBody>
          <a:bodyPr vert="horz" wrap="square" lIns="0" tIns="11430" rIns="0" bIns="0" rtlCol="0">
            <a:spAutoFit/>
          </a:bodyPr>
          <a:lstStyle/>
          <a:p>
            <a:pPr marL="0" marR="0" lvl="0" indent="0" algn="ctr" defTabSz="914400" eaLnBrk="1" fontAlgn="auto" latinLnBrk="0" hangingPunct="1">
              <a:lnSpc>
                <a:spcPct val="100000"/>
              </a:lnSpc>
              <a:spcBef>
                <a:spcPts val="9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Shunya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Ogawa*,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Minsoo</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Kim†,</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Ryuji</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Kohno*†</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＊Yokohama</a:t>
            </a:r>
            <a:r>
              <a:rPr kumimoji="0" sz="2000" b="0" i="0" u="none" strike="noStrike" kern="0" cap="none" spc="-5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National</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University(YNU)</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YRP</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International</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Alliance</a:t>
            </a:r>
            <a:r>
              <a:rPr kumimoji="0" sz="2000" b="0" i="0" u="none" strike="noStrike" kern="0" cap="none" spc="-3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Institute(YRP-IAI)</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p:txBody>
      </p:sp>
      <p:sp>
        <p:nvSpPr>
          <p:cNvPr id="11" name="テキスト ボックス 10">
            <a:extLst>
              <a:ext uri="{FF2B5EF4-FFF2-40B4-BE49-F238E27FC236}">
                <a16:creationId xmlns:a16="http://schemas.microsoft.com/office/drawing/2014/main" id="{A23A6408-8654-5D3A-7713-418ABDCA95F6}"/>
              </a:ext>
            </a:extLst>
          </p:cNvPr>
          <p:cNvSpPr txBox="1"/>
          <p:nvPr/>
        </p:nvSpPr>
        <p:spPr>
          <a:xfrm flipH="1">
            <a:off x="3774557" y="627326"/>
            <a:ext cx="4684959" cy="369332"/>
          </a:xfrm>
          <a:prstGeom prst="rect">
            <a:avLst/>
          </a:prstGeom>
          <a:noFill/>
        </p:spPr>
        <p:txBody>
          <a:bodyPr wrap="square" rtlCol="0">
            <a:spAutoFit/>
          </a:bodyPr>
          <a:lstStyle/>
          <a:p>
            <a:r>
              <a:rPr kumimoji="1" lang="en-US" altLang="ja-JP" b="1" dirty="0">
                <a:solidFill>
                  <a:srgbClr val="FF0000"/>
                </a:solidFill>
              </a:rPr>
              <a:t>Doc.#802.15-22-0633-00-06a (November 2022)</a:t>
            </a:r>
            <a:endParaRPr kumimoji="1" lang="ja-JP" altLang="en-US"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A97CE22-85AB-88D9-8624-C08AE707AD2A}"/>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2D8A61DD-2949-35B4-BCE2-82C422E93E8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B716192-FBC7-A32D-C764-124FFCE581A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テキスト ボックス 4">
            <a:extLst>
              <a:ext uri="{FF2B5EF4-FFF2-40B4-BE49-F238E27FC236}">
                <a16:creationId xmlns:a16="http://schemas.microsoft.com/office/drawing/2014/main" id="{F6ED2DB9-AEC3-8A77-8B09-3B023E87FB57}"/>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6" name="タイトル 24">
            <a:extLst>
              <a:ext uri="{FF2B5EF4-FFF2-40B4-BE49-F238E27FC236}">
                <a16:creationId xmlns:a16="http://schemas.microsoft.com/office/drawing/2014/main" id="{7120ED02-2D62-5E9A-83AC-B5355474F40C}"/>
              </a:ext>
            </a:extLst>
          </p:cNvPr>
          <p:cNvSpPr txBox="1">
            <a:spLocks/>
          </p:cNvSpPr>
          <p:nvPr/>
        </p:nvSpPr>
        <p:spPr>
          <a:xfrm>
            <a:off x="-42532" y="676080"/>
            <a:ext cx="9191624" cy="5112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400" b="1" kern="0" dirty="0">
                <a:latin typeface="+mn-lt"/>
                <a:ea typeface="+mn-ea"/>
                <a:cs typeface="Arial" panose="020B0604020202020204" pitchFamily="34" charset="0"/>
              </a:rPr>
              <a:t>3.1 Classification of Channel and Environment Models for Human and Vehicle Body Area Networks (HBAN&amp;VBAN)</a:t>
            </a:r>
            <a:endParaRPr lang="ja-JP" altLang="en-US" sz="2400" b="1" kern="0" dirty="0">
              <a:latin typeface="+mn-lt"/>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A8BD9347-CB97-A3F5-8C68-B51A4A24EADA}"/>
              </a:ext>
            </a:extLst>
          </p:cNvPr>
          <p:cNvSpPr txBox="1"/>
          <p:nvPr/>
        </p:nvSpPr>
        <p:spPr>
          <a:xfrm>
            <a:off x="44387" y="1466464"/>
            <a:ext cx="1083076" cy="523220"/>
          </a:xfrm>
          <a:prstGeom prst="rect">
            <a:avLst/>
          </a:prstGeom>
          <a:noFill/>
          <a:ln>
            <a:solidFill>
              <a:schemeClr val="tx1"/>
            </a:solidFill>
          </a:ln>
        </p:spPr>
        <p:txBody>
          <a:bodyPr wrap="square" rtlCol="0">
            <a:spAutoFit/>
          </a:bodyPr>
          <a:lstStyle/>
          <a:p>
            <a:r>
              <a:rPr kumimoji="1" lang="en-US" altLang="ja-JP" sz="1400" b="0" dirty="0"/>
              <a:t>Channel model</a:t>
            </a:r>
            <a:endParaRPr kumimoji="1" lang="ja-JP" altLang="en-US" sz="1400" b="0" dirty="0"/>
          </a:p>
        </p:txBody>
      </p:sp>
      <p:sp>
        <p:nvSpPr>
          <p:cNvPr id="8" name="テキスト ボックス 7">
            <a:extLst>
              <a:ext uri="{FF2B5EF4-FFF2-40B4-BE49-F238E27FC236}">
                <a16:creationId xmlns:a16="http://schemas.microsoft.com/office/drawing/2014/main" id="{324351CF-25E2-387A-28BD-A6FF888E8D58}"/>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9" name="テキスト ボックス 8">
            <a:extLst>
              <a:ext uri="{FF2B5EF4-FFF2-40B4-BE49-F238E27FC236}">
                <a16:creationId xmlns:a16="http://schemas.microsoft.com/office/drawing/2014/main" id="{8660B924-8EA2-869E-E0D9-7A26A95EA802}"/>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10" name="テキスト ボックス 9">
            <a:extLst>
              <a:ext uri="{FF2B5EF4-FFF2-40B4-BE49-F238E27FC236}">
                <a16:creationId xmlns:a16="http://schemas.microsoft.com/office/drawing/2014/main" id="{5C83263F-80EF-5261-D9C1-3DA7E30BFCDF}"/>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1" name="テキスト ボックス 10">
            <a:extLst>
              <a:ext uri="{FF2B5EF4-FFF2-40B4-BE49-F238E27FC236}">
                <a16:creationId xmlns:a16="http://schemas.microsoft.com/office/drawing/2014/main" id="{10368DA4-D0A6-FAA6-D596-839DA18D2717}"/>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2" name="テキスト ボックス 11">
            <a:extLst>
              <a:ext uri="{FF2B5EF4-FFF2-40B4-BE49-F238E27FC236}">
                <a16:creationId xmlns:a16="http://schemas.microsoft.com/office/drawing/2014/main" id="{CF5D927A-5C9A-54B3-2B40-9FCACD637E6D}"/>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3" name="テキスト ボックス 12">
            <a:extLst>
              <a:ext uri="{FF2B5EF4-FFF2-40B4-BE49-F238E27FC236}">
                <a16:creationId xmlns:a16="http://schemas.microsoft.com/office/drawing/2014/main" id="{7219C165-10E7-9397-AE67-547D2C3AD4DA}"/>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4" name="テキスト ボックス 13">
            <a:extLst>
              <a:ext uri="{FF2B5EF4-FFF2-40B4-BE49-F238E27FC236}">
                <a16:creationId xmlns:a16="http://schemas.microsoft.com/office/drawing/2014/main" id="{F75780C6-64F4-CF83-4351-6294F5DC2414}"/>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5" name="テキスト ボックス 14">
            <a:extLst>
              <a:ext uri="{FF2B5EF4-FFF2-40B4-BE49-F238E27FC236}">
                <a16:creationId xmlns:a16="http://schemas.microsoft.com/office/drawing/2014/main" id="{EA1B1CA6-4446-E869-F514-CFCE1BC29942}"/>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6" name="テキスト ボックス 15">
            <a:extLst>
              <a:ext uri="{FF2B5EF4-FFF2-40B4-BE49-F238E27FC236}">
                <a16:creationId xmlns:a16="http://schemas.microsoft.com/office/drawing/2014/main" id="{3EE476C5-9183-5821-6A89-24EEFB7DFD72}"/>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7" name="テキスト ボックス 16">
            <a:extLst>
              <a:ext uri="{FF2B5EF4-FFF2-40B4-BE49-F238E27FC236}">
                <a16:creationId xmlns:a16="http://schemas.microsoft.com/office/drawing/2014/main" id="{4ADCE89B-EC4A-7B89-7665-879DB21ECFC7}"/>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8" name="テキスト ボックス 17">
            <a:extLst>
              <a:ext uri="{FF2B5EF4-FFF2-40B4-BE49-F238E27FC236}">
                <a16:creationId xmlns:a16="http://schemas.microsoft.com/office/drawing/2014/main" id="{061B7056-52F3-7BBA-5F4A-706A2E058F87}"/>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9" name="テキスト ボックス 18">
            <a:extLst>
              <a:ext uri="{FF2B5EF4-FFF2-40B4-BE49-F238E27FC236}">
                <a16:creationId xmlns:a16="http://schemas.microsoft.com/office/drawing/2014/main" id="{2D21F399-5CEC-4C4E-0792-536C05C5EA31}"/>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20" name="テキスト ボックス 19">
            <a:extLst>
              <a:ext uri="{FF2B5EF4-FFF2-40B4-BE49-F238E27FC236}">
                <a16:creationId xmlns:a16="http://schemas.microsoft.com/office/drawing/2014/main" id="{5DCC4852-6914-C513-9D18-B3B5E24806B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1" name="テキスト ボックス 20">
            <a:extLst>
              <a:ext uri="{FF2B5EF4-FFF2-40B4-BE49-F238E27FC236}">
                <a16:creationId xmlns:a16="http://schemas.microsoft.com/office/drawing/2014/main" id="{BA4D1310-BF2C-9076-477F-51AB3CFD079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2" name="テキスト ボックス 21">
            <a:extLst>
              <a:ext uri="{FF2B5EF4-FFF2-40B4-BE49-F238E27FC236}">
                <a16:creationId xmlns:a16="http://schemas.microsoft.com/office/drawing/2014/main" id="{AC0EAC23-45DC-3C6B-5722-F573B79556D8}"/>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99E7570F-86F3-EA05-125C-6E5B617D14C2}"/>
              </a:ext>
            </a:extLst>
          </p:cNvPr>
          <p:cNvCxnSpPr>
            <a:cxnSpLocks/>
            <a:stCxn id="7" idx="3"/>
            <a:endCxn id="8" idx="1"/>
          </p:cNvCxnSpPr>
          <p:nvPr/>
        </p:nvCxnSpPr>
        <p:spPr>
          <a:xfrm>
            <a:off x="1127463" y="1728074"/>
            <a:ext cx="257453" cy="61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0A0A5B8-F690-E180-6624-07EE8F38A022}"/>
              </a:ext>
            </a:extLst>
          </p:cNvPr>
          <p:cNvCxnSpPr>
            <a:cxnSpLocks/>
            <a:endCxn id="10"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4739057-60A9-3A57-049B-B95700F5B9B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71FCE06-C253-82A9-8998-56CD7359C8B0}"/>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6BD1184-08EB-0034-4DE8-8E21CDDE2C0A}"/>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F291825-C648-12FF-E391-70B307C48F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8E1EA14-EEB0-EC27-4C7A-B5FEE14324D9}"/>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FABFC2B-1D4C-389A-497C-896ED7E965A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98E68E9-86A4-255A-3CD5-246CC27AD3D5}"/>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394CE5F-8E68-8735-C3D1-4C9DB152F08E}"/>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87D2B3A-D980-E69F-A005-F26C4BF8C4BC}"/>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BADF46F-45B4-07BB-D904-8CE0DA88716F}"/>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62EE230-4DE9-C5E3-E6A5-74BC7BC1704D}"/>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2FD86C2-0C76-2737-F974-8EECF01CE8A3}"/>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498A964-966C-BBCA-C8FA-F2E792539954}"/>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D0B09F-738E-9C5D-609E-68193B60B760}"/>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98A3B1D-5E1D-29CB-F5D2-B03AD444BDD9}"/>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457EF06-9FA3-7E69-419F-592159832F6F}"/>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DD1E9E1-1EE3-4CBF-BB5E-6BCADD3B5CC2}"/>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B850516-56A2-DBB2-4CFC-5BCBA1DD031C}"/>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63523ABB-C94B-11D6-023D-BAAC37CF20C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E2C3C0F-0FAB-C1F3-CF89-DD05128C6631}"/>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EE1390A-FBAF-7209-B7CF-DF81C65AD31A}"/>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46" name="直線コネクタ 45">
            <a:extLst>
              <a:ext uri="{FF2B5EF4-FFF2-40B4-BE49-F238E27FC236}">
                <a16:creationId xmlns:a16="http://schemas.microsoft.com/office/drawing/2014/main" id="{CA71DAEE-4E0C-1505-E09E-404F4EC87AE8}"/>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CD003AC-5CB9-34E1-601F-29ECEF061AAD}"/>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F3ED2C4-D80B-8EC5-327A-76761FE44489}"/>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60670C9-4D04-A91E-8739-EB4A160AB1C2}"/>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3A5993F-A223-9EAE-08E5-A10CA2D38A1B}"/>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1" name="テキスト ボックス 50">
            <a:extLst>
              <a:ext uri="{FF2B5EF4-FFF2-40B4-BE49-F238E27FC236}">
                <a16:creationId xmlns:a16="http://schemas.microsoft.com/office/drawing/2014/main" id="{394CC4D3-2CE3-EB62-8A32-D1CEDC4C57AC}"/>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52" name="テキスト ボックス 51">
            <a:extLst>
              <a:ext uri="{FF2B5EF4-FFF2-40B4-BE49-F238E27FC236}">
                <a16:creationId xmlns:a16="http://schemas.microsoft.com/office/drawing/2014/main" id="{19899F17-1C06-6D62-CF96-10CD31D4E22A}"/>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53" name="直線コネクタ 52">
            <a:extLst>
              <a:ext uri="{FF2B5EF4-FFF2-40B4-BE49-F238E27FC236}">
                <a16:creationId xmlns:a16="http://schemas.microsoft.com/office/drawing/2014/main" id="{6AD3F99E-5603-BF0B-4C90-A573FD28E235}"/>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5D15C1E-29F7-6EFC-7494-4E52136E660A}"/>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B746E89-DB9D-ECBE-1379-00AB80144173}"/>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453BA94-1464-302D-9E97-1D36E80FACE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850BD4DF-1B5A-FC75-B3DB-0EF769617C75}"/>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58" name="テキスト ボックス 57">
            <a:extLst>
              <a:ext uri="{FF2B5EF4-FFF2-40B4-BE49-F238E27FC236}">
                <a16:creationId xmlns:a16="http://schemas.microsoft.com/office/drawing/2014/main" id="{24E83929-F8D4-FAFF-11C3-FCB905F4FFA7}"/>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59" name="テキスト ボックス 58">
            <a:extLst>
              <a:ext uri="{FF2B5EF4-FFF2-40B4-BE49-F238E27FC236}">
                <a16:creationId xmlns:a16="http://schemas.microsoft.com/office/drawing/2014/main" id="{CC9A6492-95D8-6B10-AD78-B4F5BE17D52D}"/>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60" name="四角形: 角を丸くする 59">
            <a:extLst>
              <a:ext uri="{FF2B5EF4-FFF2-40B4-BE49-F238E27FC236}">
                <a16:creationId xmlns:a16="http://schemas.microsoft.com/office/drawing/2014/main" id="{136B14F5-A3EE-160F-F984-A27D500B37B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1" name="テキスト ボックス 60">
            <a:extLst>
              <a:ext uri="{FF2B5EF4-FFF2-40B4-BE49-F238E27FC236}">
                <a16:creationId xmlns:a16="http://schemas.microsoft.com/office/drawing/2014/main" id="{62DC64EF-623E-814B-7F44-7B8B796749A8}"/>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62" name="テキスト ボックス 61">
            <a:extLst>
              <a:ext uri="{FF2B5EF4-FFF2-40B4-BE49-F238E27FC236}">
                <a16:creationId xmlns:a16="http://schemas.microsoft.com/office/drawing/2014/main" id="{8871FF0D-97A5-9406-7991-0A7EE0688E94}"/>
              </a:ext>
            </a:extLst>
          </p:cNvPr>
          <p:cNvSpPr txBox="1"/>
          <p:nvPr/>
        </p:nvSpPr>
        <p:spPr>
          <a:xfrm>
            <a:off x="0" y="2057400"/>
            <a:ext cx="1179246" cy="954107"/>
          </a:xfrm>
          <a:prstGeom prst="rect">
            <a:avLst/>
          </a:prstGeom>
          <a:noFill/>
          <a:ln>
            <a:solidFill>
              <a:schemeClr val="tx1"/>
            </a:solidFill>
          </a:ln>
        </p:spPr>
        <p:txBody>
          <a:bodyPr wrap="square" rtlCol="0">
            <a:spAutoFit/>
          </a:bodyPr>
          <a:lstStyle/>
          <a:p>
            <a:r>
              <a:rPr kumimoji="1" lang="en-US" altLang="ja-JP" sz="1400" b="0" dirty="0"/>
              <a:t>Channel model</a:t>
            </a:r>
          </a:p>
          <a:p>
            <a:r>
              <a:rPr lang="en-US" altLang="ja-JP" sz="1400" b="0" dirty="0"/>
              <a:t>With environment</a:t>
            </a:r>
            <a:endParaRPr kumimoji="1" lang="ja-JP" altLang="en-US" sz="1400" b="0" dirty="0"/>
          </a:p>
        </p:txBody>
      </p:sp>
      <p:sp>
        <p:nvSpPr>
          <p:cNvPr id="63" name="テキスト ボックス 62">
            <a:extLst>
              <a:ext uri="{FF2B5EF4-FFF2-40B4-BE49-F238E27FC236}">
                <a16:creationId xmlns:a16="http://schemas.microsoft.com/office/drawing/2014/main" id="{03F4225A-1193-07CD-0D58-7677F3793C0C}"/>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4" name="テキスト ボックス 63">
            <a:extLst>
              <a:ext uri="{FF2B5EF4-FFF2-40B4-BE49-F238E27FC236}">
                <a16:creationId xmlns:a16="http://schemas.microsoft.com/office/drawing/2014/main" id="{5C6D5468-2593-475B-12C6-53D4A954322A}"/>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5" name="テキスト ボックス 64">
            <a:extLst>
              <a:ext uri="{FF2B5EF4-FFF2-40B4-BE49-F238E27FC236}">
                <a16:creationId xmlns:a16="http://schemas.microsoft.com/office/drawing/2014/main" id="{D799555A-EE36-D21B-CDC2-DC9EFCFD9BCC}"/>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6" name="テキスト ボックス 65">
            <a:extLst>
              <a:ext uri="{FF2B5EF4-FFF2-40B4-BE49-F238E27FC236}">
                <a16:creationId xmlns:a16="http://schemas.microsoft.com/office/drawing/2014/main" id="{43D2EBD3-709E-2342-ADA0-7B259A5C06C4}"/>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7" name="テキスト ボックス 66">
            <a:extLst>
              <a:ext uri="{FF2B5EF4-FFF2-40B4-BE49-F238E27FC236}">
                <a16:creationId xmlns:a16="http://schemas.microsoft.com/office/drawing/2014/main" id="{9EF6CBF3-C70E-2D53-4C51-A8916B8C2FC6}"/>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8" name="テキスト ボックス 67">
            <a:extLst>
              <a:ext uri="{FF2B5EF4-FFF2-40B4-BE49-F238E27FC236}">
                <a16:creationId xmlns:a16="http://schemas.microsoft.com/office/drawing/2014/main" id="{24D4442F-43AB-A41F-266F-608200E18606}"/>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69" name="直線コネクタ 68">
            <a:extLst>
              <a:ext uri="{FF2B5EF4-FFF2-40B4-BE49-F238E27FC236}">
                <a16:creationId xmlns:a16="http://schemas.microsoft.com/office/drawing/2014/main" id="{CDF94F30-1529-C6C9-E57A-B15A973A1ABC}"/>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391CE584-90DA-FC31-A9A1-BFDC90B0C9C6}"/>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71" name="テキスト ボックス 70">
            <a:extLst>
              <a:ext uri="{FF2B5EF4-FFF2-40B4-BE49-F238E27FC236}">
                <a16:creationId xmlns:a16="http://schemas.microsoft.com/office/drawing/2014/main" id="{8E970BD5-596F-7534-8E4E-76C6FBD1440A}"/>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72" name="直線コネクタ 71">
            <a:extLst>
              <a:ext uri="{FF2B5EF4-FFF2-40B4-BE49-F238E27FC236}">
                <a16:creationId xmlns:a16="http://schemas.microsoft.com/office/drawing/2014/main" id="{AAD226F5-088E-589B-7E6D-CCEEB31579D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B6AE1ED-1AD9-8AB0-B72F-7F83725D53AF}"/>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211F236F-6384-37F2-8ADE-6852F8E959DD}"/>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
        <p:nvSpPr>
          <p:cNvPr id="75" name="object 5">
            <a:extLst>
              <a:ext uri="{FF2B5EF4-FFF2-40B4-BE49-F238E27FC236}">
                <a16:creationId xmlns:a16="http://schemas.microsoft.com/office/drawing/2014/main" id="{89E8B05D-7760-A61A-7A4C-793EFE250E49}"/>
              </a:ext>
            </a:extLst>
          </p:cNvPr>
          <p:cNvSpPr/>
          <p:nvPr/>
        </p:nvSpPr>
        <p:spPr>
          <a:xfrm>
            <a:off x="685799" y="6476999"/>
            <a:ext cx="7977375" cy="45719"/>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76" name="object 4">
            <a:extLst>
              <a:ext uri="{FF2B5EF4-FFF2-40B4-BE49-F238E27FC236}">
                <a16:creationId xmlns:a16="http://schemas.microsoft.com/office/drawing/2014/main" id="{F0CF4156-D45B-452A-D226-FA0DA3DB0239}"/>
              </a:ext>
            </a:extLst>
          </p:cNvPr>
          <p:cNvSpPr/>
          <p:nvPr/>
        </p:nvSpPr>
        <p:spPr>
          <a:xfrm>
            <a:off x="685800" y="6476999"/>
            <a:ext cx="7909902" cy="57561"/>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754082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80</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r>
              <a:rPr spc="-20" dirty="0"/>
              <a:t> </a:t>
            </a:r>
            <a:r>
              <a:rPr spc="-10" dirty="0"/>
              <a:t>Introduction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983265" y="544710"/>
            <a:ext cx="29762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1.1</a:t>
            </a:r>
            <a:r>
              <a:rPr sz="3600" spc="-5" dirty="0">
                <a:latin typeface="Times New Roman"/>
                <a:cs typeface="Times New Roman"/>
              </a:rPr>
              <a:t> </a:t>
            </a:r>
            <a:r>
              <a:rPr sz="3600" spc="-10" dirty="0">
                <a:latin typeface="Times New Roman"/>
                <a:cs typeface="Times New Roman"/>
              </a:rPr>
              <a:t>Introduction</a:t>
            </a:r>
            <a:endParaRPr sz="3600">
              <a:latin typeface="Times New Roman"/>
              <a:cs typeface="Times New Roman"/>
            </a:endParaRPr>
          </a:p>
        </p:txBody>
      </p:sp>
      <p:sp>
        <p:nvSpPr>
          <p:cNvPr id="6" name="object 6"/>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92372" y="1042906"/>
            <a:ext cx="7797800" cy="8483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From the development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 aging society</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wireless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communication technology,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medical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information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technology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thriving</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2372" y="1865866"/>
            <a:ext cx="5875020" cy="2997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solution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WBAN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(Wireless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Body</a:t>
            </a:r>
            <a:r>
              <a:rPr kumimoji="0" sz="1800" b="0" i="0" u="none" strike="noStrike" kern="0" cap="none" spc="-9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Network)</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1815" y="2084832"/>
            <a:ext cx="1445260" cy="289560"/>
          </a:xfrm>
          <a:prstGeom prst="rect">
            <a:avLst/>
          </a:prstGeom>
          <a:solidFill>
            <a:srgbClr val="EDF8F4"/>
          </a:solidFill>
          <a:ln w="25400">
            <a:solidFill>
              <a:srgbClr val="00946E"/>
            </a:solidFill>
          </a:ln>
        </p:spPr>
        <p:txBody>
          <a:bodyPr vert="horz" wrap="square" lIns="0" tIns="0" rIns="0" bIns="0" rtlCol="0">
            <a:spAutoFit/>
          </a:bodyPr>
          <a:lstStyle/>
          <a:p>
            <a:pPr marL="377190" marR="0" lvl="0" indent="0" defTabSz="914400" eaLnBrk="1" fontAlgn="auto" latinLnBrk="0" hangingPunct="1">
              <a:lnSpc>
                <a:spcPts val="2120"/>
              </a:lnSpc>
              <a:spcBef>
                <a:spcPts val="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Arial"/>
                <a:cs typeface="Arial"/>
              </a:rPr>
              <a:t>WBAN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2301" y="2332539"/>
            <a:ext cx="3802379" cy="848360"/>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consisting</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sensor</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nodes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installed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around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human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body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11" name="object 11"/>
          <p:cNvPicPr/>
          <p:nvPr/>
        </p:nvPicPr>
        <p:blipFill>
          <a:blip r:embed="rId2" cstate="print"/>
          <a:stretch>
            <a:fillRect/>
          </a:stretch>
        </p:blipFill>
        <p:spPr>
          <a:xfrm>
            <a:off x="704087" y="3209544"/>
            <a:ext cx="3139439" cy="1786127"/>
          </a:xfrm>
          <a:prstGeom prst="rect">
            <a:avLst/>
          </a:prstGeom>
        </p:spPr>
      </p:pic>
      <p:sp>
        <p:nvSpPr>
          <p:cNvPr id="12" name="object 12"/>
          <p:cNvSpPr txBox="1"/>
          <p:nvPr/>
        </p:nvSpPr>
        <p:spPr>
          <a:xfrm>
            <a:off x="6513576" y="1914144"/>
            <a:ext cx="1542415" cy="289560"/>
          </a:xfrm>
          <a:prstGeom prst="rect">
            <a:avLst/>
          </a:prstGeom>
          <a:solidFill>
            <a:srgbClr val="EDF8F4"/>
          </a:solidFill>
          <a:ln w="25400">
            <a:solidFill>
              <a:srgbClr val="00946E"/>
            </a:solidFill>
          </a:ln>
        </p:spPr>
        <p:txBody>
          <a:bodyPr vert="horz" wrap="square" lIns="0" tIns="0" rIns="0" bIns="0" rtlCol="0">
            <a:spAutoFit/>
          </a:bodyPr>
          <a:lstStyle/>
          <a:p>
            <a:pPr marL="59690" marR="0" lvl="0" indent="0" defTabSz="914400" eaLnBrk="1" fontAlgn="auto" latinLnBrk="0" hangingPunct="1">
              <a:lnSpc>
                <a:spcPts val="2025"/>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IEEE802.15.6</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5229203" y="2333693"/>
            <a:ext cx="3601720" cy="8483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WBAN </a:t>
            </a:r>
            <a:r>
              <a:rPr kumimoji="0" sz="1800" b="0" i="0" u="none" strike="noStrike" kern="0" cap="none" spc="0" normalizeH="0" baseline="0" noProof="0" dirty="0">
                <a:ln>
                  <a:noFill/>
                </a:ln>
                <a:solidFill>
                  <a:sysClr val="windowText" lastClr="000000"/>
                </a:solidFill>
                <a:effectLst/>
                <a:uLnTx/>
                <a:uFillTx/>
                <a:latin typeface="Arial"/>
                <a:cs typeface="Arial"/>
              </a:rPr>
              <a:t>Defined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physical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5117875" y="3378852"/>
            <a:ext cx="2943225"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This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study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25"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6314947" y="3769867"/>
            <a:ext cx="690245" cy="497840"/>
            <a:chOff x="6314947" y="3769867"/>
            <a:chExt cx="690245" cy="497840"/>
          </a:xfrm>
        </p:grpSpPr>
        <p:sp>
          <p:nvSpPr>
            <p:cNvPr id="16" name="object 16"/>
            <p:cNvSpPr/>
            <p:nvPr/>
          </p:nvSpPr>
          <p:spPr>
            <a:xfrm>
              <a:off x="6327647" y="3782567"/>
              <a:ext cx="664845" cy="472440"/>
            </a:xfrm>
            <a:custGeom>
              <a:avLst/>
              <a:gdLst/>
              <a:ahLst/>
              <a:cxnLst/>
              <a:rect l="l" t="t" r="r" b="b"/>
              <a:pathLst>
                <a:path w="664845" h="472439">
                  <a:moveTo>
                    <a:pt x="498348" y="0"/>
                  </a:moveTo>
                  <a:lnTo>
                    <a:pt x="166116" y="0"/>
                  </a:lnTo>
                  <a:lnTo>
                    <a:pt x="166116" y="236219"/>
                  </a:lnTo>
                  <a:lnTo>
                    <a:pt x="0" y="236219"/>
                  </a:lnTo>
                  <a:lnTo>
                    <a:pt x="332232" y="472439"/>
                  </a:lnTo>
                  <a:lnTo>
                    <a:pt x="664464" y="236219"/>
                  </a:lnTo>
                  <a:lnTo>
                    <a:pt x="498348" y="236219"/>
                  </a:lnTo>
                  <a:lnTo>
                    <a:pt x="4983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6327647" y="3782567"/>
              <a:ext cx="664845" cy="472440"/>
            </a:xfrm>
            <a:custGeom>
              <a:avLst/>
              <a:gdLst/>
              <a:ahLst/>
              <a:cxnLst/>
              <a:rect l="l" t="t" r="r" b="b"/>
              <a:pathLst>
                <a:path w="664845" h="472439">
                  <a:moveTo>
                    <a:pt x="0" y="236219"/>
                  </a:moveTo>
                  <a:lnTo>
                    <a:pt x="166116" y="236219"/>
                  </a:lnTo>
                  <a:lnTo>
                    <a:pt x="166116" y="0"/>
                  </a:lnTo>
                  <a:lnTo>
                    <a:pt x="498348" y="0"/>
                  </a:lnTo>
                  <a:lnTo>
                    <a:pt x="498348" y="236219"/>
                  </a:lnTo>
                  <a:lnTo>
                    <a:pt x="664464" y="236219"/>
                  </a:lnTo>
                  <a:lnTo>
                    <a:pt x="332232" y="472439"/>
                  </a:lnTo>
                  <a:lnTo>
                    <a:pt x="0" y="236219"/>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479512" y="4363219"/>
            <a:ext cx="8293100" cy="1840230"/>
          </a:xfrm>
          <a:prstGeom prst="rect">
            <a:avLst/>
          </a:prstGeom>
        </p:spPr>
        <p:txBody>
          <a:bodyPr vert="horz" wrap="square" lIns="0" tIns="12700" rIns="0" bIns="0" rtlCol="0">
            <a:spAutoFit/>
          </a:bodyPr>
          <a:lstStyle/>
          <a:p>
            <a:pPr marL="425831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Hardware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already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sold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425831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software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7180" marR="0" lvl="0" indent="0" defTabSz="914400" eaLnBrk="1" fontAlgn="auto" latinLnBrk="0" hangingPunct="1">
              <a:lnSpc>
                <a:spcPct val="100000"/>
              </a:lnSpc>
              <a:spcBef>
                <a:spcPts val="38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Overall</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picture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WBAN</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network</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137285" marR="0" lvl="0" indent="0" defTabSz="914400" eaLnBrk="1" fontAlgn="auto" latinLnBrk="0" hangingPunct="1">
              <a:lnSpc>
                <a:spcPct val="100000"/>
              </a:lnSpc>
              <a:spcBef>
                <a:spcPts val="540"/>
              </a:spcBef>
              <a:spcAft>
                <a:spcPts val="0"/>
              </a:spcAft>
              <a:buClrTx/>
              <a:buSzTx/>
              <a:buFontTx/>
              <a:buNone/>
              <a:tabLst/>
              <a:defRPr/>
            </a:pPr>
            <a:r>
              <a:rPr kumimoji="0" sz="1800" b="0" i="0" u="none" strike="noStrike" kern="0" cap="none" spc="0" normalizeH="0" baseline="0" noProof="0" dirty="0">
                <a:ln>
                  <a:noFill/>
                </a:ln>
                <a:solidFill>
                  <a:srgbClr val="FF0000"/>
                </a:solidFill>
                <a:effectLst/>
                <a:uLnTx/>
                <a:uFillTx/>
                <a:latin typeface="Arial"/>
                <a:cs typeface="Arial"/>
              </a:rPr>
              <a:t>WBAN</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can</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control</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priority</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according</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to</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importance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data</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packet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6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 this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research,</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focus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MAC</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layer</a:t>
            </a:r>
            <a:r>
              <a:rPr kumimoji="0" sz="1800" b="1" i="0" u="sng" strike="noStrike" kern="0" cap="none" spc="7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IEEE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802.15.6</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propose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 MAC</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protocol</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that</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inter-</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BAN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p:nvPr/>
        </p:nvSpPr>
        <p:spPr>
          <a:xfrm>
            <a:off x="4632959" y="3252221"/>
            <a:ext cx="4212590" cy="1783080"/>
          </a:xfrm>
          <a:custGeom>
            <a:avLst/>
            <a:gdLst/>
            <a:ahLst/>
            <a:cxnLst/>
            <a:rect l="l" t="t" r="r" b="b"/>
            <a:pathLst>
              <a:path w="4212590" h="1783079">
                <a:moveTo>
                  <a:pt x="0" y="297179"/>
                </a:moveTo>
                <a:lnTo>
                  <a:pt x="3889" y="248974"/>
                </a:lnTo>
                <a:lnTo>
                  <a:pt x="15150" y="203245"/>
                </a:lnTo>
                <a:lnTo>
                  <a:pt x="33171" y="160605"/>
                </a:lnTo>
                <a:lnTo>
                  <a:pt x="57340" y="121666"/>
                </a:lnTo>
                <a:lnTo>
                  <a:pt x="87044" y="87039"/>
                </a:lnTo>
                <a:lnTo>
                  <a:pt x="121671" y="57336"/>
                </a:lnTo>
                <a:lnTo>
                  <a:pt x="160611" y="33169"/>
                </a:lnTo>
                <a:lnTo>
                  <a:pt x="203250" y="15149"/>
                </a:lnTo>
                <a:lnTo>
                  <a:pt x="248977" y="3889"/>
                </a:lnTo>
                <a:lnTo>
                  <a:pt x="297180" y="0"/>
                </a:lnTo>
                <a:lnTo>
                  <a:pt x="3915155" y="0"/>
                </a:lnTo>
                <a:lnTo>
                  <a:pt x="3963358" y="3889"/>
                </a:lnTo>
                <a:lnTo>
                  <a:pt x="4009085" y="15149"/>
                </a:lnTo>
                <a:lnTo>
                  <a:pt x="4051724" y="33169"/>
                </a:lnTo>
                <a:lnTo>
                  <a:pt x="4090664" y="57336"/>
                </a:lnTo>
                <a:lnTo>
                  <a:pt x="4125291" y="87039"/>
                </a:lnTo>
                <a:lnTo>
                  <a:pt x="4154995" y="121666"/>
                </a:lnTo>
                <a:lnTo>
                  <a:pt x="4179164" y="160605"/>
                </a:lnTo>
                <a:lnTo>
                  <a:pt x="4197185" y="203245"/>
                </a:lnTo>
                <a:lnTo>
                  <a:pt x="4208446" y="248974"/>
                </a:lnTo>
                <a:lnTo>
                  <a:pt x="4212336" y="297179"/>
                </a:lnTo>
                <a:lnTo>
                  <a:pt x="4212336" y="1485887"/>
                </a:lnTo>
                <a:lnTo>
                  <a:pt x="4208446" y="1534093"/>
                </a:lnTo>
                <a:lnTo>
                  <a:pt x="4197185" y="1579823"/>
                </a:lnTo>
                <a:lnTo>
                  <a:pt x="4179164" y="1622464"/>
                </a:lnTo>
                <a:lnTo>
                  <a:pt x="4154995" y="1661405"/>
                </a:lnTo>
                <a:lnTo>
                  <a:pt x="4125291" y="1696034"/>
                </a:lnTo>
                <a:lnTo>
                  <a:pt x="4090664" y="1725738"/>
                </a:lnTo>
                <a:lnTo>
                  <a:pt x="4051724" y="1749907"/>
                </a:lnTo>
                <a:lnTo>
                  <a:pt x="4009085" y="1767928"/>
                </a:lnTo>
                <a:lnTo>
                  <a:pt x="3963358" y="1779190"/>
                </a:lnTo>
                <a:lnTo>
                  <a:pt x="3915155" y="1783079"/>
                </a:lnTo>
                <a:lnTo>
                  <a:pt x="297180" y="1783079"/>
                </a:lnTo>
                <a:lnTo>
                  <a:pt x="248977" y="1779190"/>
                </a:lnTo>
                <a:lnTo>
                  <a:pt x="203250" y="1767928"/>
                </a:lnTo>
                <a:lnTo>
                  <a:pt x="160611" y="1749907"/>
                </a:lnTo>
                <a:lnTo>
                  <a:pt x="121671" y="1725738"/>
                </a:lnTo>
                <a:lnTo>
                  <a:pt x="87044" y="1696034"/>
                </a:lnTo>
                <a:lnTo>
                  <a:pt x="57340" y="1661405"/>
                </a:lnTo>
                <a:lnTo>
                  <a:pt x="33171" y="1622464"/>
                </a:lnTo>
                <a:lnTo>
                  <a:pt x="15150" y="1579823"/>
                </a:lnTo>
                <a:lnTo>
                  <a:pt x="3889" y="1534093"/>
                </a:lnTo>
                <a:lnTo>
                  <a:pt x="0" y="1485887"/>
                </a:lnTo>
                <a:lnTo>
                  <a:pt x="0" y="29717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txBox="1"/>
          <p:nvPr/>
        </p:nvSpPr>
        <p:spPr>
          <a:xfrm>
            <a:off x="2229611" y="3262884"/>
            <a:ext cx="1042669" cy="429895"/>
          </a:xfrm>
          <a:prstGeom prst="rect">
            <a:avLst/>
          </a:prstGeom>
          <a:solidFill>
            <a:srgbClr val="FFFFFF"/>
          </a:solidFill>
        </p:spPr>
        <p:txBody>
          <a:bodyPr vert="horz" wrap="square" lIns="0" tIns="24130" rIns="0" bIns="0" rtlCol="0">
            <a:spAutoFit/>
          </a:bodyPr>
          <a:lstStyle/>
          <a:p>
            <a:pPr marL="92075" marR="165100" lvl="0" indent="-1905" defTabSz="914400" eaLnBrk="1" fontAlgn="auto" latinLnBrk="0" hangingPunct="1">
              <a:lnSpc>
                <a:spcPct val="111000"/>
              </a:lnSpc>
              <a:spcBef>
                <a:spcPts val="19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Coordinator </a:t>
            </a:r>
            <a:r>
              <a:rPr kumimoji="0" sz="1050" b="0" i="0" u="none" strike="noStrike" kern="0" cap="none" spc="0" normalizeH="0" baseline="0" noProof="0" dirty="0">
                <a:ln>
                  <a:noFill/>
                </a:ln>
                <a:solidFill>
                  <a:sysClr val="windowText" lastClr="000000"/>
                </a:solidFill>
                <a:effectLst/>
                <a:uLnTx/>
                <a:uFillTx/>
                <a:latin typeface="Arial"/>
                <a:cs typeface="Arial"/>
              </a:rPr>
              <a:t>Sensor</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Node</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81</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3656491" y="3741202"/>
            <a:ext cx="2601536" cy="2147533"/>
          </a:xfrm>
          <a:prstGeom prst="rect">
            <a:avLst/>
          </a:prstGeom>
        </p:spPr>
      </p:pic>
      <p:sp>
        <p:nvSpPr>
          <p:cNvPr id="6" name="object 6"/>
          <p:cNvSpPr txBox="1"/>
          <p:nvPr/>
        </p:nvSpPr>
        <p:spPr>
          <a:xfrm>
            <a:off x="4515611" y="4067555"/>
            <a:ext cx="372110" cy="253365"/>
          </a:xfrm>
          <a:prstGeom prst="rect">
            <a:avLst/>
          </a:prstGeom>
          <a:solidFill>
            <a:srgbClr val="FFFFFF"/>
          </a:solidFill>
        </p:spPr>
        <p:txBody>
          <a:bodyPr vert="horz" wrap="square" lIns="0" tIns="41275" rIns="0" bIns="0" rtlCol="0">
            <a:spAutoFit/>
          </a:bodyPr>
          <a:lstStyle/>
          <a:p>
            <a:pPr marL="90170"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1st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3500628" y="5756147"/>
            <a:ext cx="3057525" cy="414655"/>
          </a:xfrm>
          <a:custGeom>
            <a:avLst/>
            <a:gdLst/>
            <a:ahLst/>
            <a:cxnLst/>
            <a:rect l="l" t="t" r="r" b="b"/>
            <a:pathLst>
              <a:path w="3057525" h="414654">
                <a:moveTo>
                  <a:pt x="3057144" y="0"/>
                </a:moveTo>
                <a:lnTo>
                  <a:pt x="0" y="0"/>
                </a:lnTo>
                <a:lnTo>
                  <a:pt x="0" y="414527"/>
                </a:lnTo>
                <a:lnTo>
                  <a:pt x="3057144" y="414527"/>
                </a:lnTo>
                <a:lnTo>
                  <a:pt x="30571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578199" y="5783878"/>
            <a:ext cx="273748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5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2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2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can</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be</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resolved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title"/>
          </p:nvPr>
        </p:nvSpPr>
        <p:spPr>
          <a:xfrm>
            <a:off x="2249774" y="793346"/>
            <a:ext cx="463804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1.2</a:t>
            </a:r>
            <a:r>
              <a:rPr sz="3600" spc="-15" dirty="0">
                <a:latin typeface="Times New Roman"/>
                <a:cs typeface="Times New Roman"/>
              </a:rPr>
              <a:t> </a:t>
            </a:r>
            <a:r>
              <a:rPr sz="3600" dirty="0">
                <a:latin typeface="Times New Roman"/>
                <a:cs typeface="Times New Roman"/>
              </a:rPr>
              <a:t>Issues in</a:t>
            </a:r>
            <a:r>
              <a:rPr sz="3600" spc="-15" dirty="0">
                <a:latin typeface="Times New Roman"/>
                <a:cs typeface="Times New Roman"/>
              </a:rPr>
              <a:t> </a:t>
            </a:r>
            <a:r>
              <a:rPr sz="3600" dirty="0">
                <a:latin typeface="Times New Roman"/>
                <a:cs typeface="Times New Roman"/>
              </a:rPr>
              <a:t>the</a:t>
            </a:r>
            <a:r>
              <a:rPr sz="3600" spc="-5" dirty="0">
                <a:latin typeface="Times New Roman"/>
                <a:cs typeface="Times New Roman"/>
              </a:rPr>
              <a:t> </a:t>
            </a:r>
            <a:r>
              <a:rPr sz="3600" spc="-10" dirty="0">
                <a:latin typeface="Times New Roman"/>
                <a:cs typeface="Times New Roman"/>
              </a:rPr>
              <a:t>standard</a:t>
            </a:r>
            <a:endParaRPr sz="3600">
              <a:latin typeface="Times New Roman"/>
              <a:cs typeface="Times New Roman"/>
            </a:endParaRPr>
          </a:p>
        </p:txBody>
      </p:sp>
      <p:sp>
        <p:nvSpPr>
          <p:cNvPr id="10" name="object 10"/>
          <p:cNvSpPr txBox="1"/>
          <p:nvPr/>
        </p:nvSpPr>
        <p:spPr>
          <a:xfrm>
            <a:off x="516205" y="1506125"/>
            <a:ext cx="8332470" cy="848360"/>
          </a:xfrm>
          <a:prstGeom prst="rect">
            <a:avLst/>
          </a:prstGeom>
        </p:spPr>
        <p:txBody>
          <a:bodyPr vert="horz" wrap="square" lIns="0" tIns="12700" rIns="0" bIns="0" rtlCol="0">
            <a:spAutoFit/>
          </a:bodyPr>
          <a:lstStyle/>
          <a:p>
            <a:pPr marL="299085" marR="454025"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problem</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multiple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(specifically, </a:t>
            </a:r>
            <a:r>
              <a:rPr kumimoji="0" sz="1800" b="0" i="0" u="none" strike="noStrike" kern="0" cap="none" spc="0" normalizeH="0" baseline="0" noProof="0" dirty="0">
                <a:ln>
                  <a:noFill/>
                </a:ln>
                <a:solidFill>
                  <a:sysClr val="windowText" lastClr="000000"/>
                </a:solidFill>
                <a:effectLst/>
                <a:uLnTx/>
                <a:uFillTx/>
                <a:latin typeface="Arial"/>
                <a:cs typeface="Arial"/>
              </a:rPr>
              <a:t>situations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people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approaching)</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Because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schedule</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 been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41375" y="1103375"/>
            <a:ext cx="853440" cy="307975"/>
          </a:xfrm>
          <a:prstGeom prst="rect">
            <a:avLst/>
          </a:prstGeom>
          <a:solidFill>
            <a:srgbClr val="EDF8F4"/>
          </a:solidFill>
          <a:ln w="25400">
            <a:solidFill>
              <a:srgbClr val="00946E"/>
            </a:solidFill>
          </a:ln>
        </p:spPr>
        <p:txBody>
          <a:bodyPr vert="horz" wrap="square" lIns="0" tIns="12065" rIns="0" bIns="0" rtlCol="0">
            <a:spAutoFit/>
          </a:bodyPr>
          <a:lstStyle/>
          <a:p>
            <a:pPr marL="210820" marR="0" lvl="0" indent="0" defTabSz="914400" eaLnBrk="1" fontAlgn="auto" latinLnBrk="0" hangingPunct="1">
              <a:lnSpc>
                <a:spcPct val="100000"/>
              </a:lnSpc>
              <a:spcBef>
                <a:spcPts val="9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Issue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359663" y="2554223"/>
            <a:ext cx="1130935" cy="307975"/>
          </a:xfrm>
          <a:prstGeom prst="rect">
            <a:avLst/>
          </a:prstGeom>
          <a:solidFill>
            <a:srgbClr val="EDF8F4"/>
          </a:solidFill>
          <a:ln w="25400">
            <a:solidFill>
              <a:srgbClr val="00946E"/>
            </a:solidFill>
          </a:ln>
        </p:spPr>
        <p:txBody>
          <a:bodyPr vert="horz" wrap="square" lIns="0" tIns="0" rIns="0" bIns="0" rtlCol="0">
            <a:spAutoFit/>
          </a:bodyPr>
          <a:lstStyle/>
          <a:p>
            <a:pPr marL="139065" marR="0" lvl="0" indent="0" defTabSz="914400" eaLnBrk="1" fontAlgn="auto" latinLnBrk="0" hangingPunct="1">
              <a:lnSpc>
                <a:spcPts val="2140"/>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4031996" y="2364739"/>
            <a:ext cx="888365" cy="394335"/>
            <a:chOff x="4031996" y="2364739"/>
            <a:chExt cx="888365" cy="394335"/>
          </a:xfrm>
        </p:grpSpPr>
        <p:sp>
          <p:nvSpPr>
            <p:cNvPr id="14" name="object 14"/>
            <p:cNvSpPr/>
            <p:nvPr/>
          </p:nvSpPr>
          <p:spPr>
            <a:xfrm>
              <a:off x="4044696" y="2377439"/>
              <a:ext cx="862965" cy="368935"/>
            </a:xfrm>
            <a:custGeom>
              <a:avLst/>
              <a:gdLst/>
              <a:ahLst/>
              <a:cxnLst/>
              <a:rect l="l" t="t" r="r" b="b"/>
              <a:pathLst>
                <a:path w="862964" h="368935">
                  <a:moveTo>
                    <a:pt x="646938" y="0"/>
                  </a:moveTo>
                  <a:lnTo>
                    <a:pt x="215646" y="0"/>
                  </a:lnTo>
                  <a:lnTo>
                    <a:pt x="215646" y="184403"/>
                  </a:lnTo>
                  <a:lnTo>
                    <a:pt x="0" y="184403"/>
                  </a:lnTo>
                  <a:lnTo>
                    <a:pt x="431292" y="368807"/>
                  </a:lnTo>
                  <a:lnTo>
                    <a:pt x="862584" y="184403"/>
                  </a:lnTo>
                  <a:lnTo>
                    <a:pt x="646938" y="184403"/>
                  </a:lnTo>
                  <a:lnTo>
                    <a:pt x="64693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4044696" y="2377439"/>
              <a:ext cx="862965" cy="368935"/>
            </a:xfrm>
            <a:custGeom>
              <a:avLst/>
              <a:gdLst/>
              <a:ahLst/>
              <a:cxnLst/>
              <a:rect l="l" t="t" r="r" b="b"/>
              <a:pathLst>
                <a:path w="862964" h="368935">
                  <a:moveTo>
                    <a:pt x="0" y="184403"/>
                  </a:moveTo>
                  <a:lnTo>
                    <a:pt x="215646" y="184403"/>
                  </a:lnTo>
                  <a:lnTo>
                    <a:pt x="215646" y="0"/>
                  </a:lnTo>
                  <a:lnTo>
                    <a:pt x="646938" y="0"/>
                  </a:lnTo>
                  <a:lnTo>
                    <a:pt x="646938" y="184403"/>
                  </a:lnTo>
                  <a:lnTo>
                    <a:pt x="862584" y="184403"/>
                  </a:lnTo>
                  <a:lnTo>
                    <a:pt x="431292" y="368807"/>
                  </a:lnTo>
                  <a:lnTo>
                    <a:pt x="0" y="184403"/>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38566" y="2818678"/>
            <a:ext cx="7712709"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 </a:t>
            </a:r>
            <a:r>
              <a:rPr kumimoji="0" sz="1800" b="0" i="0" u="none" strike="noStrike" kern="0" cap="none" spc="-25" normalizeH="0" baseline="0" noProof="0" dirty="0">
                <a:ln>
                  <a:noFill/>
                </a:ln>
                <a:solidFill>
                  <a:sysClr val="windowText" lastClr="000000"/>
                </a:solidFill>
                <a:effectLst/>
                <a:uLnTx/>
                <a:uFillTx/>
                <a:latin typeface="Arial"/>
                <a:cs typeface="Arial"/>
              </a:rPr>
              <a:t>to </a:t>
            </a:r>
            <a:r>
              <a:rPr kumimoji="0" sz="1800" b="0" i="0" u="none" strike="noStrike" kern="0" cap="none" spc="0" normalizeH="0" baseline="0" noProof="0" dirty="0">
                <a:ln>
                  <a:noFill/>
                </a:ln>
                <a:solidFill>
                  <a:sysClr val="windowText" lastClr="000000"/>
                </a:solidFill>
                <a:effectLst/>
                <a:uLnTx/>
                <a:uFillTx/>
                <a:latin typeface="Arial"/>
                <a:cs typeface="Arial"/>
              </a:rPr>
              <a:t>prevent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inter-BAN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7" name="object 17"/>
          <p:cNvGrpSpPr/>
          <p:nvPr/>
        </p:nvGrpSpPr>
        <p:grpSpPr>
          <a:xfrm>
            <a:off x="3105404" y="4726940"/>
            <a:ext cx="443230" cy="434340"/>
            <a:chOff x="3105404" y="4726940"/>
            <a:chExt cx="443230" cy="434340"/>
          </a:xfrm>
        </p:grpSpPr>
        <p:sp>
          <p:nvSpPr>
            <p:cNvPr id="18" name="object 18"/>
            <p:cNvSpPr/>
            <p:nvPr/>
          </p:nvSpPr>
          <p:spPr>
            <a:xfrm>
              <a:off x="3118104" y="4739640"/>
              <a:ext cx="417830" cy="408940"/>
            </a:xfrm>
            <a:custGeom>
              <a:avLst/>
              <a:gdLst/>
              <a:ahLst/>
              <a:cxnLst/>
              <a:rect l="l" t="t" r="r" b="b"/>
              <a:pathLst>
                <a:path w="417829" h="408939">
                  <a:moveTo>
                    <a:pt x="213360" y="0"/>
                  </a:moveTo>
                  <a:lnTo>
                    <a:pt x="213360" y="102107"/>
                  </a:lnTo>
                  <a:lnTo>
                    <a:pt x="0" y="102107"/>
                  </a:lnTo>
                  <a:lnTo>
                    <a:pt x="0" y="306323"/>
                  </a:lnTo>
                  <a:lnTo>
                    <a:pt x="213360" y="306323"/>
                  </a:lnTo>
                  <a:lnTo>
                    <a:pt x="213360" y="408431"/>
                  </a:lnTo>
                  <a:lnTo>
                    <a:pt x="417576" y="204215"/>
                  </a:lnTo>
                  <a:lnTo>
                    <a:pt x="21336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3118104" y="4739640"/>
              <a:ext cx="417830" cy="408940"/>
            </a:xfrm>
            <a:custGeom>
              <a:avLst/>
              <a:gdLst/>
              <a:ahLst/>
              <a:cxnLst/>
              <a:rect l="l" t="t" r="r" b="b"/>
              <a:pathLst>
                <a:path w="417829" h="408939">
                  <a:moveTo>
                    <a:pt x="0" y="102107"/>
                  </a:moveTo>
                  <a:lnTo>
                    <a:pt x="213360" y="102107"/>
                  </a:lnTo>
                  <a:lnTo>
                    <a:pt x="213360" y="0"/>
                  </a:lnTo>
                  <a:lnTo>
                    <a:pt x="417576" y="204215"/>
                  </a:lnTo>
                  <a:lnTo>
                    <a:pt x="213360" y="408431"/>
                  </a:lnTo>
                  <a:lnTo>
                    <a:pt x="213360" y="306323"/>
                  </a:lnTo>
                  <a:lnTo>
                    <a:pt x="0" y="306323"/>
                  </a:lnTo>
                  <a:lnTo>
                    <a:pt x="0" y="102107"/>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20"/>
          <p:cNvSpPr txBox="1"/>
          <p:nvPr/>
        </p:nvSpPr>
        <p:spPr>
          <a:xfrm>
            <a:off x="6618799" y="3494773"/>
            <a:ext cx="2141855" cy="2708910"/>
          </a:xfrm>
          <a:prstGeom prst="rect">
            <a:avLst/>
          </a:prstGeom>
        </p:spPr>
        <p:txBody>
          <a:bodyPr vert="horz" wrap="square" lIns="0" tIns="13335" rIns="0" bIns="0" rtlCol="0">
            <a:spAutoFit/>
          </a:bodyPr>
          <a:lstStyle/>
          <a:p>
            <a:pPr marL="299085" marR="22860"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What</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interference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layer</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Sensor</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nodes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within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communication 	</a:t>
            </a:r>
            <a:r>
              <a:rPr kumimoji="0" sz="1600" b="0" i="0" u="none" strike="noStrike" kern="0" cap="none" spc="0" normalizeH="0" baseline="0" noProof="0" dirty="0">
                <a:ln>
                  <a:noFill/>
                </a:ln>
                <a:solidFill>
                  <a:sysClr val="windowText" lastClr="000000"/>
                </a:solidFill>
                <a:effectLst/>
                <a:uLnTx/>
                <a:uFillTx/>
                <a:latin typeface="Arial"/>
                <a:cs typeface="Arial"/>
              </a:rPr>
              <a:t>range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try</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transmit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same 	</a:t>
            </a:r>
            <a:r>
              <a:rPr kumimoji="0" sz="1600" b="0" i="0" u="none" strike="noStrike" kern="0" cap="none" spc="0" normalizeH="0" baseline="0" noProof="0" dirty="0">
                <a:ln>
                  <a:noFill/>
                </a:ln>
                <a:solidFill>
                  <a:sysClr val="windowText" lastClr="000000"/>
                </a:solidFill>
                <a:effectLst/>
                <a:uLnTx/>
                <a:uFillTx/>
                <a:latin typeface="Arial"/>
                <a:cs typeface="Arial"/>
              </a:rPr>
              <a:t>timing,</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causing 	</a:t>
            </a:r>
            <a:r>
              <a:rPr kumimoji="0" sz="1600" b="0" i="0" u="none" strike="noStrike" kern="0" cap="none" spc="0" normalizeH="0" baseline="0" noProof="0" dirty="0">
                <a:ln>
                  <a:noFill/>
                </a:ln>
                <a:solidFill>
                  <a:sysClr val="windowText" lastClr="000000"/>
                </a:solidFill>
                <a:effectLst/>
                <a:uLnTx/>
                <a:uFillTx/>
                <a:latin typeface="Arial"/>
                <a:cs typeface="Arial"/>
              </a:rPr>
              <a:t>collisions,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making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it 	</a:t>
            </a:r>
            <a:r>
              <a:rPr kumimoji="0" sz="1600" b="0" i="0" u="none" strike="noStrike" kern="0" cap="none" spc="0" normalizeH="0" baseline="0" noProof="0" dirty="0">
                <a:ln>
                  <a:noFill/>
                </a:ln>
                <a:solidFill>
                  <a:sysClr val="windowText" lastClr="000000"/>
                </a:solidFill>
                <a:effectLst/>
                <a:uLnTx/>
                <a:uFillTx/>
                <a:latin typeface="Arial"/>
                <a:cs typeface="Arial"/>
              </a:rPr>
              <a:t>impossible</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10" normalizeH="0" baseline="0" noProof="0" dirty="0">
                <a:ln>
                  <a:noFill/>
                </a:ln>
                <a:solidFill>
                  <a:sysClr val="windowText" lastClr="000000"/>
                </a:solidFill>
                <a:effectLst/>
                <a:uLnTx/>
                <a:uFillTx/>
                <a:latin typeface="Arial"/>
                <a:cs typeface="Arial"/>
              </a:rPr>
              <a:t>communicate 	correctly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grpSp>
        <p:nvGrpSpPr>
          <p:cNvPr id="21" name="object 21"/>
          <p:cNvGrpSpPr/>
          <p:nvPr/>
        </p:nvGrpSpPr>
        <p:grpSpPr>
          <a:xfrm>
            <a:off x="317289" y="3434582"/>
            <a:ext cx="8699500" cy="2759710"/>
            <a:chOff x="317289" y="3434582"/>
            <a:chExt cx="8699500" cy="2759710"/>
          </a:xfrm>
        </p:grpSpPr>
        <p:sp>
          <p:nvSpPr>
            <p:cNvPr id="22" name="object 22"/>
            <p:cNvSpPr/>
            <p:nvPr/>
          </p:nvSpPr>
          <p:spPr>
            <a:xfrm>
              <a:off x="6464808" y="3447282"/>
              <a:ext cx="2539365" cy="2734310"/>
            </a:xfrm>
            <a:custGeom>
              <a:avLst/>
              <a:gdLst/>
              <a:ahLst/>
              <a:cxnLst/>
              <a:rect l="l" t="t" r="r" b="b"/>
              <a:pathLst>
                <a:path w="2539365" h="2734310">
                  <a:moveTo>
                    <a:pt x="0" y="423176"/>
                  </a:moveTo>
                  <a:lnTo>
                    <a:pt x="2846" y="373826"/>
                  </a:lnTo>
                  <a:lnTo>
                    <a:pt x="11176" y="326148"/>
                  </a:lnTo>
                  <a:lnTo>
                    <a:pt x="24670" y="280460"/>
                  </a:lnTo>
                  <a:lnTo>
                    <a:pt x="43011" y="237078"/>
                  </a:lnTo>
                  <a:lnTo>
                    <a:pt x="65882" y="196320"/>
                  </a:lnTo>
                  <a:lnTo>
                    <a:pt x="92965" y="158504"/>
                  </a:lnTo>
                  <a:lnTo>
                    <a:pt x="123944" y="123948"/>
                  </a:lnTo>
                  <a:lnTo>
                    <a:pt x="158499" y="92969"/>
                  </a:lnTo>
                  <a:lnTo>
                    <a:pt x="196314" y="65885"/>
                  </a:lnTo>
                  <a:lnTo>
                    <a:pt x="237072" y="43013"/>
                  </a:lnTo>
                  <a:lnTo>
                    <a:pt x="280455" y="24671"/>
                  </a:lnTo>
                  <a:lnTo>
                    <a:pt x="326144" y="11176"/>
                  </a:lnTo>
                  <a:lnTo>
                    <a:pt x="373824" y="2847"/>
                  </a:lnTo>
                  <a:lnTo>
                    <a:pt x="423176" y="0"/>
                  </a:lnTo>
                  <a:lnTo>
                    <a:pt x="2115807" y="0"/>
                  </a:lnTo>
                  <a:lnTo>
                    <a:pt x="2165159" y="2847"/>
                  </a:lnTo>
                  <a:lnTo>
                    <a:pt x="2212839" y="11176"/>
                  </a:lnTo>
                  <a:lnTo>
                    <a:pt x="2258528" y="24671"/>
                  </a:lnTo>
                  <a:lnTo>
                    <a:pt x="2301911" y="43013"/>
                  </a:lnTo>
                  <a:lnTo>
                    <a:pt x="2342669" y="65885"/>
                  </a:lnTo>
                  <a:lnTo>
                    <a:pt x="2380484" y="92969"/>
                  </a:lnTo>
                  <a:lnTo>
                    <a:pt x="2415039" y="123948"/>
                  </a:lnTo>
                  <a:lnTo>
                    <a:pt x="2446018" y="158504"/>
                  </a:lnTo>
                  <a:lnTo>
                    <a:pt x="2473101" y="196320"/>
                  </a:lnTo>
                  <a:lnTo>
                    <a:pt x="2495972" y="237078"/>
                  </a:lnTo>
                  <a:lnTo>
                    <a:pt x="2514313" y="280460"/>
                  </a:lnTo>
                  <a:lnTo>
                    <a:pt x="2527807" y="326148"/>
                  </a:lnTo>
                  <a:lnTo>
                    <a:pt x="2536137" y="373826"/>
                  </a:lnTo>
                  <a:lnTo>
                    <a:pt x="2538984" y="423176"/>
                  </a:lnTo>
                  <a:lnTo>
                    <a:pt x="2538984" y="2310891"/>
                  </a:lnTo>
                  <a:lnTo>
                    <a:pt x="2536137" y="2360241"/>
                  </a:lnTo>
                  <a:lnTo>
                    <a:pt x="2527807" y="2407919"/>
                  </a:lnTo>
                  <a:lnTo>
                    <a:pt x="2514313" y="2453607"/>
                  </a:lnTo>
                  <a:lnTo>
                    <a:pt x="2495972" y="2496988"/>
                  </a:lnTo>
                  <a:lnTo>
                    <a:pt x="2473101" y="2537744"/>
                  </a:lnTo>
                  <a:lnTo>
                    <a:pt x="2446018" y="2575558"/>
                  </a:lnTo>
                  <a:lnTo>
                    <a:pt x="2415039" y="2610113"/>
                  </a:lnTo>
                  <a:lnTo>
                    <a:pt x="2380484" y="2641091"/>
                  </a:lnTo>
                  <a:lnTo>
                    <a:pt x="2342669" y="2668174"/>
                  </a:lnTo>
                  <a:lnTo>
                    <a:pt x="2301911" y="2691044"/>
                  </a:lnTo>
                  <a:lnTo>
                    <a:pt x="2258528" y="2709385"/>
                  </a:lnTo>
                  <a:lnTo>
                    <a:pt x="2212839" y="2722879"/>
                  </a:lnTo>
                  <a:lnTo>
                    <a:pt x="2165159" y="2731209"/>
                  </a:lnTo>
                  <a:lnTo>
                    <a:pt x="2115807" y="2734055"/>
                  </a:lnTo>
                  <a:lnTo>
                    <a:pt x="423176" y="2734055"/>
                  </a:lnTo>
                  <a:lnTo>
                    <a:pt x="373824" y="2731209"/>
                  </a:lnTo>
                  <a:lnTo>
                    <a:pt x="326144" y="2722879"/>
                  </a:lnTo>
                  <a:lnTo>
                    <a:pt x="280455" y="2709385"/>
                  </a:lnTo>
                  <a:lnTo>
                    <a:pt x="237072" y="2691044"/>
                  </a:lnTo>
                  <a:lnTo>
                    <a:pt x="196314" y="2668174"/>
                  </a:lnTo>
                  <a:lnTo>
                    <a:pt x="158499" y="2641091"/>
                  </a:lnTo>
                  <a:lnTo>
                    <a:pt x="123944" y="2610113"/>
                  </a:lnTo>
                  <a:lnTo>
                    <a:pt x="92965" y="2575558"/>
                  </a:lnTo>
                  <a:lnTo>
                    <a:pt x="65882" y="2537744"/>
                  </a:lnTo>
                  <a:lnTo>
                    <a:pt x="43011" y="2496988"/>
                  </a:lnTo>
                  <a:lnTo>
                    <a:pt x="24670" y="2453607"/>
                  </a:lnTo>
                  <a:lnTo>
                    <a:pt x="11176" y="2407919"/>
                  </a:lnTo>
                  <a:lnTo>
                    <a:pt x="2846" y="2360241"/>
                  </a:lnTo>
                  <a:lnTo>
                    <a:pt x="0" y="2310891"/>
                  </a:lnTo>
                  <a:lnTo>
                    <a:pt x="0" y="42317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p:cNvPicPr/>
            <p:nvPr/>
          </p:nvPicPr>
          <p:blipFill>
            <a:blip r:embed="rId3" cstate="print"/>
            <a:stretch>
              <a:fillRect/>
            </a:stretch>
          </p:blipFill>
          <p:spPr>
            <a:xfrm>
              <a:off x="317289" y="3740426"/>
              <a:ext cx="2598443" cy="2127524"/>
            </a:xfrm>
            <a:prstGeom prst="rect">
              <a:avLst/>
            </a:prstGeom>
          </p:spPr>
        </p:pic>
        <p:sp>
          <p:nvSpPr>
            <p:cNvPr id="24" name="object 24"/>
            <p:cNvSpPr/>
            <p:nvPr/>
          </p:nvSpPr>
          <p:spPr>
            <a:xfrm>
              <a:off x="801624" y="3560064"/>
              <a:ext cx="734695" cy="433070"/>
            </a:xfrm>
            <a:custGeom>
              <a:avLst/>
              <a:gdLst/>
              <a:ahLst/>
              <a:cxnLst/>
              <a:rect l="l" t="t" r="r" b="b"/>
              <a:pathLst>
                <a:path w="734694" h="433070">
                  <a:moveTo>
                    <a:pt x="734568" y="0"/>
                  </a:moveTo>
                  <a:lnTo>
                    <a:pt x="0" y="0"/>
                  </a:lnTo>
                  <a:lnTo>
                    <a:pt x="0" y="432815"/>
                  </a:lnTo>
                  <a:lnTo>
                    <a:pt x="734568" y="432815"/>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 name="object 25"/>
          <p:cNvSpPr txBox="1"/>
          <p:nvPr/>
        </p:nvSpPr>
        <p:spPr>
          <a:xfrm>
            <a:off x="880018" y="3590646"/>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p:nvPr/>
        </p:nvSpPr>
        <p:spPr>
          <a:xfrm>
            <a:off x="4084320" y="3581400"/>
            <a:ext cx="734695" cy="429895"/>
          </a:xfrm>
          <a:custGeom>
            <a:avLst/>
            <a:gdLst/>
            <a:ahLst/>
            <a:cxnLst/>
            <a:rect l="l" t="t" r="r" b="b"/>
            <a:pathLst>
              <a:path w="734695" h="429895">
                <a:moveTo>
                  <a:pt x="734568" y="0"/>
                </a:moveTo>
                <a:lnTo>
                  <a:pt x="0" y="0"/>
                </a:lnTo>
                <a:lnTo>
                  <a:pt x="0" y="429768"/>
                </a:lnTo>
                <a:lnTo>
                  <a:pt x="734568" y="429768"/>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txBox="1"/>
          <p:nvPr/>
        </p:nvSpPr>
        <p:spPr>
          <a:xfrm>
            <a:off x="4162117" y="3611068"/>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p:nvPr/>
        </p:nvSpPr>
        <p:spPr>
          <a:xfrm>
            <a:off x="2106167" y="3560064"/>
            <a:ext cx="948055" cy="417830"/>
          </a:xfrm>
          <a:custGeom>
            <a:avLst/>
            <a:gdLst/>
            <a:ahLst/>
            <a:cxnLst/>
            <a:rect l="l" t="t" r="r" b="b"/>
            <a:pathLst>
              <a:path w="948055" h="417829">
                <a:moveTo>
                  <a:pt x="947928" y="0"/>
                </a:moveTo>
                <a:lnTo>
                  <a:pt x="0" y="0"/>
                </a:lnTo>
                <a:lnTo>
                  <a:pt x="0" y="417575"/>
                </a:lnTo>
                <a:lnTo>
                  <a:pt x="947928" y="417575"/>
                </a:lnTo>
                <a:lnTo>
                  <a:pt x="9479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txBox="1"/>
          <p:nvPr/>
        </p:nvSpPr>
        <p:spPr>
          <a:xfrm>
            <a:off x="2184811" y="3590646"/>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p:nvPr/>
        </p:nvSpPr>
        <p:spPr>
          <a:xfrm>
            <a:off x="5385815" y="3602735"/>
            <a:ext cx="948055" cy="414655"/>
          </a:xfrm>
          <a:custGeom>
            <a:avLst/>
            <a:gdLst/>
            <a:ahLst/>
            <a:cxnLst/>
            <a:rect l="l" t="t" r="r" b="b"/>
            <a:pathLst>
              <a:path w="948054" h="414654">
                <a:moveTo>
                  <a:pt x="947927" y="0"/>
                </a:moveTo>
                <a:lnTo>
                  <a:pt x="0" y="0"/>
                </a:lnTo>
                <a:lnTo>
                  <a:pt x="0" y="414527"/>
                </a:lnTo>
                <a:lnTo>
                  <a:pt x="947927" y="414527"/>
                </a:lnTo>
                <a:lnTo>
                  <a:pt x="94792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txBox="1"/>
          <p:nvPr/>
        </p:nvSpPr>
        <p:spPr>
          <a:xfrm>
            <a:off x="5464582" y="3631491"/>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txBox="1"/>
          <p:nvPr/>
        </p:nvSpPr>
        <p:spPr>
          <a:xfrm>
            <a:off x="937260" y="4735067"/>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3" name="object 33"/>
          <p:cNvSpPr txBox="1"/>
          <p:nvPr/>
        </p:nvSpPr>
        <p:spPr>
          <a:xfrm>
            <a:off x="4305300" y="4744211"/>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2061972" y="4725923"/>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35"/>
          <p:cNvSpPr txBox="1"/>
          <p:nvPr/>
        </p:nvSpPr>
        <p:spPr>
          <a:xfrm>
            <a:off x="5390388" y="4747259"/>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6" name="object 36"/>
          <p:cNvSpPr txBox="1"/>
          <p:nvPr/>
        </p:nvSpPr>
        <p:spPr>
          <a:xfrm>
            <a:off x="5097779" y="5387340"/>
            <a:ext cx="414655" cy="253365"/>
          </a:xfrm>
          <a:prstGeom prst="rect">
            <a:avLst/>
          </a:prstGeom>
          <a:solidFill>
            <a:srgbClr val="FFFFFF"/>
          </a:solidFill>
        </p:spPr>
        <p:txBody>
          <a:bodyPr vert="horz" wrap="square" lIns="0" tIns="42544" rIns="0" bIns="0" rtlCol="0">
            <a:spAutoFit/>
          </a:bodyPr>
          <a:lstStyle/>
          <a:p>
            <a:pPr marL="90170"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2nd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p:nvPr/>
        </p:nvSpPr>
        <p:spPr>
          <a:xfrm>
            <a:off x="193547" y="5698235"/>
            <a:ext cx="3054350" cy="579120"/>
          </a:xfrm>
          <a:custGeom>
            <a:avLst/>
            <a:gdLst/>
            <a:ahLst/>
            <a:cxnLst/>
            <a:rect l="l" t="t" r="r" b="b"/>
            <a:pathLst>
              <a:path w="3054350" h="579120">
                <a:moveTo>
                  <a:pt x="3054096" y="0"/>
                </a:moveTo>
                <a:lnTo>
                  <a:pt x="0" y="0"/>
                </a:lnTo>
                <a:lnTo>
                  <a:pt x="0" y="579120"/>
                </a:lnTo>
                <a:lnTo>
                  <a:pt x="3054096" y="579120"/>
                </a:lnTo>
                <a:lnTo>
                  <a:pt x="305409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txBox="1"/>
          <p:nvPr/>
        </p:nvSpPr>
        <p:spPr>
          <a:xfrm>
            <a:off x="269999" y="5727237"/>
            <a:ext cx="2752725" cy="50673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6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no</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7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happens</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among </a:t>
            </a:r>
            <a:r>
              <a:rPr kumimoji="0" sz="1050" b="0" i="0" u="none" strike="noStrike" kern="0" cap="none" spc="0" normalizeH="0" baseline="0" noProof="0" dirty="0">
                <a:ln>
                  <a:noFill/>
                </a:ln>
                <a:solidFill>
                  <a:sysClr val="windowText" lastClr="000000"/>
                </a:solidFill>
                <a:effectLst/>
                <a:uLnTx/>
                <a:uFillTx/>
                <a:latin typeface="Arial"/>
                <a:cs typeface="Arial"/>
              </a:rPr>
              <a:t>packets</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the</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BANs</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41" name="object 4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82</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43" name="object 4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39" name="object 39"/>
          <p:cNvSpPr txBox="1"/>
          <p:nvPr/>
        </p:nvSpPr>
        <p:spPr>
          <a:xfrm>
            <a:off x="2380245" y="6193082"/>
            <a:ext cx="2249170" cy="27051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Fig2.</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Issue</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proposal</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40" name="object 40"/>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83</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2.</a:t>
            </a:r>
            <a:r>
              <a:rPr spc="-30" dirty="0"/>
              <a:t> </a:t>
            </a:r>
            <a:r>
              <a:rPr dirty="0"/>
              <a:t>Proposed</a:t>
            </a:r>
            <a:r>
              <a:rPr spc="-50" dirty="0"/>
              <a:t> </a:t>
            </a:r>
            <a:r>
              <a:rPr spc="-10" dirty="0"/>
              <a:t>method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40174" y="793346"/>
            <a:ext cx="58566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2.1</a:t>
            </a:r>
            <a:r>
              <a:rPr sz="3600" spc="-30" dirty="0">
                <a:latin typeface="Times New Roman"/>
                <a:cs typeface="Times New Roman"/>
              </a:rPr>
              <a:t> </a:t>
            </a:r>
            <a:r>
              <a:rPr sz="3600" dirty="0">
                <a:latin typeface="Times New Roman"/>
                <a:cs typeface="Times New Roman"/>
              </a:rPr>
              <a:t>Outline</a:t>
            </a:r>
            <a:r>
              <a:rPr sz="3600" spc="-10" dirty="0">
                <a:latin typeface="Times New Roman"/>
                <a:cs typeface="Times New Roman"/>
              </a:rPr>
              <a:t> </a:t>
            </a:r>
            <a:r>
              <a:rPr sz="3600" dirty="0">
                <a:latin typeface="Times New Roman"/>
                <a:cs typeface="Times New Roman"/>
              </a:rPr>
              <a:t>of</a:t>
            </a:r>
            <a:r>
              <a:rPr sz="3600" spc="-20" dirty="0">
                <a:latin typeface="Times New Roman"/>
                <a:cs typeface="Times New Roman"/>
              </a:rPr>
              <a:t> </a:t>
            </a:r>
            <a:r>
              <a:rPr sz="3600" dirty="0">
                <a:latin typeface="Times New Roman"/>
                <a:cs typeface="Times New Roman"/>
              </a:rPr>
              <a:t>proposed</a:t>
            </a:r>
            <a:r>
              <a:rPr sz="3600" spc="10"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5" name="object 5"/>
          <p:cNvSpPr txBox="1"/>
          <p:nvPr/>
        </p:nvSpPr>
        <p:spPr>
          <a:xfrm>
            <a:off x="703986" y="1490614"/>
            <a:ext cx="7821295" cy="57404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Increase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case 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8450" marR="0" lvl="0" indent="-285750" defTabSz="914400" eaLnBrk="1" fontAlgn="auto" latinLnBrk="0" hangingPunct="1">
              <a:lnSpc>
                <a:spcPct val="100000"/>
              </a:lnSpc>
              <a:spcBef>
                <a:spcPts val="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should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 of User </a:t>
            </a:r>
            <a:r>
              <a:rPr kumimoji="0" sz="1800" b="0" i="0" u="none" strike="noStrike" kern="0" cap="none" spc="-10" normalizeH="0" baseline="0" noProof="0" dirty="0">
                <a:ln>
                  <a:noFill/>
                </a:ln>
                <a:solidFill>
                  <a:sysClr val="windowText" lastClr="000000"/>
                </a:solidFill>
                <a:effectLst/>
                <a:uLnTx/>
                <a:uFillTx/>
                <a:latin typeface="Arial"/>
                <a:cs typeface="Arial"/>
              </a:rPr>
              <a:t>Priority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37743" y="1060703"/>
            <a:ext cx="1042669" cy="365760"/>
          </a:xfrm>
          <a:prstGeom prst="rect">
            <a:avLst/>
          </a:prstGeom>
          <a:solidFill>
            <a:srgbClr val="EDF8F4"/>
          </a:solidFill>
          <a:ln w="25400">
            <a:solidFill>
              <a:srgbClr val="00946E"/>
            </a:solidFill>
          </a:ln>
        </p:spPr>
        <p:txBody>
          <a:bodyPr vert="horz" wrap="square" lIns="0" tIns="43180" rIns="0" bIns="0" rtlCol="0">
            <a:spAutoFit/>
          </a:bodyPr>
          <a:lstStyle/>
          <a:p>
            <a:pPr marL="137795" marR="0" lvl="0" indent="0" defTabSz="914400" eaLnBrk="1" fontAlgn="auto" latinLnBrk="0" hangingPunct="1">
              <a:lnSpc>
                <a:spcPct val="100000"/>
              </a:lnSpc>
              <a:spcBef>
                <a:spcPts val="34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Purpose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56031" y="2225039"/>
            <a:ext cx="1024255" cy="365760"/>
          </a:xfrm>
          <a:prstGeom prst="rect">
            <a:avLst/>
          </a:prstGeom>
          <a:solidFill>
            <a:srgbClr val="EDF8F4"/>
          </a:solidFill>
          <a:ln w="25400">
            <a:solidFill>
              <a:srgbClr val="00946E"/>
            </a:solidFill>
          </a:ln>
        </p:spPr>
        <p:txBody>
          <a:bodyPr vert="horz" wrap="square" lIns="0" tIns="47625" rIns="0" bIns="0" rtlCol="0">
            <a:spAutoFit/>
          </a:bodyPr>
          <a:lstStyle/>
          <a:p>
            <a:pPr marL="72390" marR="0" lvl="0" indent="0" defTabSz="914400" eaLnBrk="1" fontAlgn="auto" latinLnBrk="0" hangingPunct="1">
              <a:lnSpc>
                <a:spcPct val="100000"/>
              </a:lnSpc>
              <a:spcBef>
                <a:spcPts val="37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703958" y="2647378"/>
            <a:ext cx="773620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 situation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10" normalizeH="0" baseline="0" noProof="0" dirty="0">
                <a:ln>
                  <a:noFill/>
                </a:ln>
                <a:solidFill>
                  <a:sysClr val="windowText" lastClr="000000"/>
                </a:solidFill>
                <a:effectLst/>
                <a:uLnTx/>
                <a:uFillTx/>
                <a:latin typeface="Arial"/>
                <a:cs typeface="Arial"/>
              </a:rPr>
              <a:t>sensor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identify</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sensor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contention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9" name="object 9"/>
          <p:cNvGrpSpPr/>
          <p:nvPr/>
        </p:nvGrpSpPr>
        <p:grpSpPr>
          <a:xfrm>
            <a:off x="4184396" y="4504435"/>
            <a:ext cx="497840" cy="665480"/>
            <a:chOff x="4184396" y="4504435"/>
            <a:chExt cx="497840" cy="665480"/>
          </a:xfrm>
        </p:grpSpPr>
        <p:sp>
          <p:nvSpPr>
            <p:cNvPr id="10" name="object 10"/>
            <p:cNvSpPr/>
            <p:nvPr/>
          </p:nvSpPr>
          <p:spPr>
            <a:xfrm>
              <a:off x="4197096" y="4517135"/>
              <a:ext cx="472440" cy="640080"/>
            </a:xfrm>
            <a:custGeom>
              <a:avLst/>
              <a:gdLst/>
              <a:ahLst/>
              <a:cxnLst/>
              <a:rect l="l" t="t" r="r" b="b"/>
              <a:pathLst>
                <a:path w="472439" h="640079">
                  <a:moveTo>
                    <a:pt x="236220" y="0"/>
                  </a:moveTo>
                  <a:lnTo>
                    <a:pt x="236220" y="160019"/>
                  </a:lnTo>
                  <a:lnTo>
                    <a:pt x="0" y="160019"/>
                  </a:lnTo>
                  <a:lnTo>
                    <a:pt x="0" y="480059"/>
                  </a:lnTo>
                  <a:lnTo>
                    <a:pt x="236220" y="480059"/>
                  </a:lnTo>
                  <a:lnTo>
                    <a:pt x="236220" y="640079"/>
                  </a:lnTo>
                  <a:lnTo>
                    <a:pt x="472440" y="320039"/>
                  </a:lnTo>
                  <a:lnTo>
                    <a:pt x="23622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197096" y="4517135"/>
              <a:ext cx="472440" cy="640080"/>
            </a:xfrm>
            <a:custGeom>
              <a:avLst/>
              <a:gdLst/>
              <a:ahLst/>
              <a:cxnLst/>
              <a:rect l="l" t="t" r="r" b="b"/>
              <a:pathLst>
                <a:path w="472439" h="640079">
                  <a:moveTo>
                    <a:pt x="0" y="160019"/>
                  </a:moveTo>
                  <a:lnTo>
                    <a:pt x="236220" y="160019"/>
                  </a:lnTo>
                  <a:lnTo>
                    <a:pt x="236220" y="0"/>
                  </a:lnTo>
                  <a:lnTo>
                    <a:pt x="472440" y="320039"/>
                  </a:lnTo>
                  <a:lnTo>
                    <a:pt x="236220" y="640079"/>
                  </a:lnTo>
                  <a:lnTo>
                    <a:pt x="236220" y="480059"/>
                  </a:lnTo>
                  <a:lnTo>
                    <a:pt x="0" y="480059"/>
                  </a:lnTo>
                  <a:lnTo>
                    <a:pt x="0" y="16001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object 12"/>
          <p:cNvGrpSpPr/>
          <p:nvPr/>
        </p:nvGrpSpPr>
        <p:grpSpPr>
          <a:xfrm>
            <a:off x="595375" y="3889450"/>
            <a:ext cx="8073390" cy="2204085"/>
            <a:chOff x="595375" y="3889450"/>
            <a:chExt cx="8073390" cy="2204085"/>
          </a:xfrm>
        </p:grpSpPr>
        <p:pic>
          <p:nvPicPr>
            <p:cNvPr id="13" name="object 13"/>
            <p:cNvPicPr/>
            <p:nvPr/>
          </p:nvPicPr>
          <p:blipFill>
            <a:blip r:embed="rId2" cstate="print"/>
            <a:stretch>
              <a:fillRect/>
            </a:stretch>
          </p:blipFill>
          <p:spPr>
            <a:xfrm>
              <a:off x="595375" y="3946341"/>
              <a:ext cx="3310454" cy="1913688"/>
            </a:xfrm>
            <a:prstGeom prst="rect">
              <a:avLst/>
            </a:prstGeom>
          </p:spPr>
        </p:pic>
        <p:pic>
          <p:nvPicPr>
            <p:cNvPr id="14" name="object 14"/>
            <p:cNvPicPr/>
            <p:nvPr/>
          </p:nvPicPr>
          <p:blipFill>
            <a:blip r:embed="rId3" cstate="print"/>
            <a:stretch>
              <a:fillRect/>
            </a:stretch>
          </p:blipFill>
          <p:spPr>
            <a:xfrm>
              <a:off x="5326268" y="3889450"/>
              <a:ext cx="3249402" cy="1015135"/>
            </a:xfrm>
            <a:prstGeom prst="rect">
              <a:avLst/>
            </a:prstGeom>
          </p:spPr>
        </p:pic>
        <p:pic>
          <p:nvPicPr>
            <p:cNvPr id="15" name="object 15"/>
            <p:cNvPicPr/>
            <p:nvPr/>
          </p:nvPicPr>
          <p:blipFill>
            <a:blip r:embed="rId4" cstate="print"/>
            <a:stretch>
              <a:fillRect/>
            </a:stretch>
          </p:blipFill>
          <p:spPr>
            <a:xfrm>
              <a:off x="5233428" y="4895100"/>
              <a:ext cx="3435082" cy="1197851"/>
            </a:xfrm>
            <a:prstGeom prst="rect">
              <a:avLst/>
            </a:prstGeom>
          </p:spPr>
        </p:pic>
      </p:grpSp>
      <p:sp>
        <p:nvSpPr>
          <p:cNvPr id="16" name="object 16"/>
          <p:cNvSpPr txBox="1"/>
          <p:nvPr/>
        </p:nvSpPr>
        <p:spPr>
          <a:xfrm>
            <a:off x="5003453" y="4147531"/>
            <a:ext cx="275590" cy="19812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ＭＳ ゴシック"/>
                <a:cs typeface="ＭＳ ゴシック"/>
              </a:rPr>
              <a:t>コ</a:t>
            </a:r>
            <a:r>
              <a:rPr kumimoji="0" sz="1400" b="0" i="0" u="none" strike="noStrike" kern="0" cap="none" spc="-50" normalizeH="0" baseline="0" noProof="0" dirty="0">
                <a:ln>
                  <a:noFill/>
                </a:ln>
                <a:solidFill>
                  <a:sysClr val="windowText" lastClr="000000"/>
                </a:solidFill>
                <a:effectLst/>
                <a:uLnTx/>
                <a:uFillTx/>
                <a:latin typeface="Arial"/>
                <a:cs typeface="Arial"/>
              </a:rPr>
              <a:t>1</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3958" y="3196018"/>
            <a:ext cx="4099560" cy="109728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them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same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64180" marR="5080" lvl="0" indent="0" defTabSz="914400" eaLnBrk="1" fontAlgn="auto" latinLnBrk="0" hangingPunct="1">
              <a:lnSpc>
                <a:spcPct val="100000"/>
              </a:lnSpc>
              <a:spcBef>
                <a:spcPts val="124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1</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and</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'are </a:t>
            </a:r>
            <a:r>
              <a:rPr kumimoji="0" sz="1400" b="0" i="0" u="none" strike="noStrike" kern="0" cap="none" spc="0" normalizeH="0" baseline="0" noProof="0" dirty="0">
                <a:ln>
                  <a:noFill/>
                </a:ln>
                <a:solidFill>
                  <a:sysClr val="windowText" lastClr="000000"/>
                </a:solidFill>
                <a:effectLst/>
                <a:uLnTx/>
                <a:uFillTx/>
                <a:latin typeface="Arial"/>
                <a:cs typeface="Arial"/>
              </a:rPr>
              <a:t>not</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sent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25" normalizeH="0" baseline="0" noProof="0" dirty="0">
                <a:ln>
                  <a:noFill/>
                </a:ln>
                <a:solidFill>
                  <a:sysClr val="windowText" lastClr="000000"/>
                </a:solidFill>
                <a:effectLst/>
                <a:uLnTx/>
                <a:uFillTx/>
                <a:latin typeface="Arial"/>
                <a:cs typeface="Arial"/>
              </a:rPr>
              <a:t>the </a:t>
            </a:r>
            <a:r>
              <a:rPr kumimoji="0" sz="1400" b="0" i="0" u="none" strike="noStrike" kern="0" cap="none" spc="0" normalizeH="0" baseline="0" noProof="0" dirty="0">
                <a:ln>
                  <a:noFill/>
                </a:ln>
                <a:solidFill>
                  <a:sysClr val="windowText" lastClr="000000"/>
                </a:solidFill>
                <a:effectLst/>
                <a:uLnTx/>
                <a:uFillTx/>
                <a:latin typeface="Arial"/>
                <a:cs typeface="Arial"/>
              </a:rPr>
              <a:t>same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time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8" name="object 18"/>
          <p:cNvGrpSpPr/>
          <p:nvPr/>
        </p:nvGrpSpPr>
        <p:grpSpPr>
          <a:xfrm>
            <a:off x="3556508" y="3614422"/>
            <a:ext cx="1757680" cy="812800"/>
            <a:chOff x="3556508" y="3614422"/>
            <a:chExt cx="1757680" cy="812800"/>
          </a:xfrm>
        </p:grpSpPr>
        <p:sp>
          <p:nvSpPr>
            <p:cNvPr id="19" name="object 19"/>
            <p:cNvSpPr/>
            <p:nvPr/>
          </p:nvSpPr>
          <p:spPr>
            <a:xfrm>
              <a:off x="3569208" y="3627122"/>
              <a:ext cx="1344295" cy="688975"/>
            </a:xfrm>
            <a:custGeom>
              <a:avLst/>
              <a:gdLst/>
              <a:ahLst/>
              <a:cxnLst/>
              <a:rect l="l" t="t" r="r" b="b"/>
              <a:pathLst>
                <a:path w="1344295" h="688975">
                  <a:moveTo>
                    <a:pt x="0" y="114808"/>
                  </a:moveTo>
                  <a:lnTo>
                    <a:pt x="9021" y="70117"/>
                  </a:lnTo>
                  <a:lnTo>
                    <a:pt x="33624" y="33624"/>
                  </a:lnTo>
                  <a:lnTo>
                    <a:pt x="70117" y="9021"/>
                  </a:lnTo>
                  <a:lnTo>
                    <a:pt x="114807" y="0"/>
                  </a:lnTo>
                  <a:lnTo>
                    <a:pt x="1229360" y="0"/>
                  </a:lnTo>
                  <a:lnTo>
                    <a:pt x="1274050" y="9021"/>
                  </a:lnTo>
                  <a:lnTo>
                    <a:pt x="1310543" y="33624"/>
                  </a:lnTo>
                  <a:lnTo>
                    <a:pt x="1335146" y="70117"/>
                  </a:lnTo>
                  <a:lnTo>
                    <a:pt x="1344168" y="114808"/>
                  </a:lnTo>
                  <a:lnTo>
                    <a:pt x="1344168" y="574040"/>
                  </a:lnTo>
                  <a:lnTo>
                    <a:pt x="1335146" y="618724"/>
                  </a:lnTo>
                  <a:lnTo>
                    <a:pt x="1310543" y="655218"/>
                  </a:lnTo>
                  <a:lnTo>
                    <a:pt x="1274050" y="679824"/>
                  </a:lnTo>
                  <a:lnTo>
                    <a:pt x="1229360" y="688848"/>
                  </a:lnTo>
                  <a:lnTo>
                    <a:pt x="114807" y="688848"/>
                  </a:lnTo>
                  <a:lnTo>
                    <a:pt x="70117" y="679824"/>
                  </a:lnTo>
                  <a:lnTo>
                    <a:pt x="33624" y="655218"/>
                  </a:lnTo>
                  <a:lnTo>
                    <a:pt x="9021" y="618724"/>
                  </a:lnTo>
                  <a:lnTo>
                    <a:pt x="0" y="574040"/>
                  </a:lnTo>
                  <a:lnTo>
                    <a:pt x="0" y="11480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942332" y="4174235"/>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1424939" y="4658867"/>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2680716" y="4683252"/>
            <a:ext cx="375285" cy="256540"/>
          </a:xfrm>
          <a:prstGeom prst="rect">
            <a:avLst/>
          </a:prstGeom>
          <a:solidFill>
            <a:srgbClr val="FFFFFF"/>
          </a:solidFill>
          <a:ln w="9525">
            <a:solidFill>
              <a:srgbClr val="FFC000"/>
            </a:solidFill>
          </a:ln>
        </p:spPr>
        <p:txBody>
          <a:bodyPr vert="horz" wrap="square" lIns="0" tIns="43180" rIns="0" bIns="0" rtlCol="0">
            <a:spAutoFit/>
          </a:bodyPr>
          <a:lstStyle/>
          <a:p>
            <a:pPr marL="90805"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txBox="1"/>
          <p:nvPr/>
        </p:nvSpPr>
        <p:spPr>
          <a:xfrm>
            <a:off x="4914900" y="5329428"/>
            <a:ext cx="372110" cy="256540"/>
          </a:xfrm>
          <a:prstGeom prst="rect">
            <a:avLst/>
          </a:prstGeom>
          <a:ln w="9525">
            <a:solidFill>
              <a:srgbClr val="FFC000"/>
            </a:solidFill>
          </a:ln>
        </p:spPr>
        <p:txBody>
          <a:bodyPr vert="horz" wrap="square" lIns="0" tIns="0" rIns="0" bIns="0" rtlCol="0">
            <a:spAutoFit/>
          </a:bodyPr>
          <a:lstStyle/>
          <a:p>
            <a:pPr marL="57785" marR="0" lvl="0" indent="0" defTabSz="914400" eaLnBrk="1" fontAlgn="auto" latinLnBrk="0" hangingPunct="1">
              <a:lnSpc>
                <a:spcPts val="1670"/>
              </a:lnSpc>
              <a:spcBef>
                <a:spcPts val="0"/>
              </a:spcBef>
              <a:spcAft>
                <a:spcPts val="0"/>
              </a:spcAft>
              <a:buClrTx/>
              <a:buSzTx/>
              <a:buFontTx/>
              <a:buNone/>
              <a:tabLst/>
              <a:defRPr/>
            </a:pPr>
            <a:r>
              <a:rPr kumimoji="0" sz="2100" b="0" i="0" u="none" strike="noStrike" kern="0" cap="none" spc="-1754" normalizeH="0" baseline="-9920" noProof="0" dirty="0">
                <a:ln>
                  <a:noFill/>
                </a:ln>
                <a:solidFill>
                  <a:sysClr val="windowText" lastClr="000000"/>
                </a:solidFill>
                <a:effectLst/>
                <a:uLnTx/>
                <a:uFillTx/>
                <a:latin typeface="ＭＳ ゴシック"/>
                <a:cs typeface="ＭＳ ゴシック"/>
              </a:rPr>
              <a:t>コ</a:t>
            </a:r>
            <a:r>
              <a:rPr kumimoji="0" sz="1050" b="0" i="0" u="none" strike="noStrike" kern="0" cap="none" spc="-25" normalizeH="0" baseline="0" noProof="0" dirty="0">
                <a:ln>
                  <a:noFill/>
                </a:ln>
                <a:solidFill>
                  <a:sysClr val="windowText" lastClr="000000"/>
                </a:solidFill>
                <a:effectLst/>
                <a:uLnTx/>
                <a:uFillTx/>
                <a:latin typeface="Arial"/>
                <a:cs typeface="Arial"/>
              </a:rPr>
              <a:t>C2</a:t>
            </a:r>
            <a:r>
              <a:rPr kumimoji="0" sz="2100" b="0" i="0" u="none" strike="noStrike" kern="0" cap="none" spc="-37" normalizeH="0" baseline="-9920" noProof="0" dirty="0">
                <a:ln>
                  <a:noFill/>
                </a:ln>
                <a:solidFill>
                  <a:sysClr val="windowText" lastClr="000000"/>
                </a:solidFill>
                <a:effectLst/>
                <a:uLnTx/>
                <a:uFillTx/>
                <a:latin typeface="Arial"/>
                <a:cs typeface="Arial"/>
              </a:rPr>
              <a:t>2</a:t>
            </a:r>
            <a:endParaRPr kumimoji="0" sz="2100" b="0" i="0" u="none" strike="noStrike" kern="0" cap="none" spc="0" normalizeH="0" baseline="-9920" noProof="0">
              <a:ln>
                <a:noFill/>
              </a:ln>
              <a:solidFill>
                <a:sysClr val="windowText" lastClr="000000"/>
              </a:solidFill>
              <a:effectLst/>
              <a:uLnTx/>
              <a:uFillTx/>
              <a:latin typeface="Arial"/>
              <a:cs typeface="Arial"/>
            </a:endParaRPr>
          </a:p>
        </p:txBody>
      </p:sp>
      <p:sp>
        <p:nvSpPr>
          <p:cNvPr id="24" name="object 24"/>
          <p:cNvSpPr txBox="1"/>
          <p:nvPr/>
        </p:nvSpPr>
        <p:spPr>
          <a:xfrm>
            <a:off x="4942332" y="4174235"/>
            <a:ext cx="372110" cy="253365"/>
          </a:xfrm>
          <a:prstGeom prst="rect">
            <a:avLst/>
          </a:prstGeom>
          <a:ln w="9525">
            <a:solidFill>
              <a:srgbClr val="3333CC"/>
            </a:solidFill>
          </a:ln>
        </p:spPr>
        <p:txBody>
          <a:bodyPr vert="horz" wrap="square" lIns="0" tIns="41275" rIns="0" bIns="0" rtlCol="0">
            <a:spAutoFit/>
          </a:bodyPr>
          <a:lstStyle/>
          <a:p>
            <a:pPr marL="8826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25"/>
          <p:cNvSpPr/>
          <p:nvPr/>
        </p:nvSpPr>
        <p:spPr>
          <a:xfrm>
            <a:off x="265175" y="5666232"/>
            <a:ext cx="4038600" cy="429895"/>
          </a:xfrm>
          <a:custGeom>
            <a:avLst/>
            <a:gdLst/>
            <a:ahLst/>
            <a:cxnLst/>
            <a:rect l="l" t="t" r="r" b="b"/>
            <a:pathLst>
              <a:path w="4038600" h="429895">
                <a:moveTo>
                  <a:pt x="4038600" y="0"/>
                </a:moveTo>
                <a:lnTo>
                  <a:pt x="0" y="0"/>
                </a:lnTo>
                <a:lnTo>
                  <a:pt x="0" y="429768"/>
                </a:lnTo>
                <a:lnTo>
                  <a:pt x="4038600" y="429768"/>
                </a:lnTo>
                <a:lnTo>
                  <a:pt x="40386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txBox="1"/>
          <p:nvPr/>
        </p:nvSpPr>
        <p:spPr>
          <a:xfrm>
            <a:off x="345183" y="5695142"/>
            <a:ext cx="5460365" cy="756285"/>
          </a:xfrm>
          <a:prstGeom prst="rect">
            <a:avLst/>
          </a:prstGeom>
        </p:spPr>
        <p:txBody>
          <a:bodyPr vert="horz" wrap="square" lIns="0" tIns="12700" rIns="0" bIns="0" rtlCol="0">
            <a:spAutoFit/>
          </a:bodyPr>
          <a:lstStyle/>
          <a:p>
            <a:pPr marL="12700" marR="1588770" lvl="0" indent="-635"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By</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detecting</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overlapped</a:t>
            </a:r>
            <a:r>
              <a:rPr kumimoji="0" sz="1100" b="0" i="0" u="none" strike="noStrike" kern="0" cap="none" spc="-6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nodes,</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e.g.</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1</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4,</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coordinators</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20" normalizeH="0" baseline="0" noProof="0" dirty="0">
                <a:ln>
                  <a:noFill/>
                </a:ln>
                <a:solidFill>
                  <a:sysClr val="windowText" lastClr="000000"/>
                </a:solidFill>
                <a:effectLst/>
                <a:uLnTx/>
                <a:uFillTx/>
                <a:latin typeface="Arial"/>
                <a:cs typeface="Arial"/>
              </a:rPr>
              <a:t>e.g. </a:t>
            </a:r>
            <a:r>
              <a:rPr kumimoji="0" sz="1100" b="0" i="0" u="none" strike="noStrike" kern="0" cap="none" spc="0" normalizeH="0" baseline="0" noProof="0" dirty="0">
                <a:ln>
                  <a:noFill/>
                </a:ln>
                <a:solidFill>
                  <a:sysClr val="windowText" lastClr="000000"/>
                </a:solidFill>
                <a:effectLst/>
                <a:uLnTx/>
                <a:uFillTx/>
                <a:latin typeface="Arial"/>
                <a:cs typeface="Arial"/>
              </a:rPr>
              <a:t>C1</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C2</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negotiate</a:t>
            </a:r>
            <a:r>
              <a:rPr kumimoji="0" sz="1100" b="0" i="0" u="none" strike="noStrike" kern="0" cap="none" spc="-8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in</a:t>
            </a:r>
            <a:r>
              <a:rPr kumimoji="0" sz="1100" b="0" i="0" u="none" strike="noStrike" kern="0" cap="none" spc="-1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order</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to</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minimize</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contentions</a:t>
            </a:r>
            <a:endParaRPr kumimoji="0" sz="11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cs typeface="Arial"/>
            </a:endParaRPr>
          </a:p>
          <a:p>
            <a:pPr marL="2426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Fig3.</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Outline</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proposed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method</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84</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683240" y="651038"/>
            <a:ext cx="7990205" cy="453390"/>
          </a:xfrm>
          <a:prstGeom prst="rect">
            <a:avLst/>
          </a:prstGeom>
        </p:spPr>
        <p:txBody>
          <a:bodyPr vert="horz" wrap="square" lIns="0" tIns="13335" rIns="0" bIns="0" rtlCol="0">
            <a:spAutoFit/>
          </a:bodyPr>
          <a:lstStyle/>
          <a:p>
            <a:pPr marL="12700">
              <a:lnSpc>
                <a:spcPct val="100000"/>
              </a:lnSpc>
              <a:spcBef>
                <a:spcPts val="105"/>
              </a:spcBef>
            </a:pPr>
            <a:r>
              <a:rPr sz="2800" dirty="0">
                <a:latin typeface="Times New Roman"/>
                <a:cs typeface="Times New Roman"/>
              </a:rPr>
              <a:t>2.2</a:t>
            </a:r>
            <a:r>
              <a:rPr sz="2800" spc="140" dirty="0">
                <a:latin typeface="Times New Roman"/>
                <a:cs typeface="Times New Roman"/>
              </a:rPr>
              <a:t> </a:t>
            </a:r>
            <a:r>
              <a:rPr sz="2800" dirty="0">
                <a:latin typeface="Times New Roman"/>
                <a:cs typeface="Times New Roman"/>
              </a:rPr>
              <a:t>Time synchronization</a:t>
            </a:r>
            <a:r>
              <a:rPr sz="2800" spc="-80" dirty="0">
                <a:latin typeface="Times New Roman"/>
                <a:cs typeface="Times New Roman"/>
              </a:rPr>
              <a:t> </a:t>
            </a:r>
            <a:r>
              <a:rPr sz="2800" dirty="0">
                <a:latin typeface="Times New Roman"/>
                <a:cs typeface="Times New Roman"/>
              </a:rPr>
              <a:t>method</a:t>
            </a:r>
            <a:r>
              <a:rPr sz="2800" spc="-65" dirty="0">
                <a:latin typeface="Times New Roman"/>
                <a:cs typeface="Times New Roman"/>
              </a:rPr>
              <a:t> </a:t>
            </a:r>
            <a:r>
              <a:rPr sz="2800" dirty="0">
                <a:latin typeface="Times New Roman"/>
                <a:cs typeface="Times New Roman"/>
              </a:rPr>
              <a:t>between</a:t>
            </a:r>
            <a:r>
              <a:rPr sz="2800" spc="-60" dirty="0">
                <a:latin typeface="Times New Roman"/>
                <a:cs typeface="Times New Roman"/>
              </a:rPr>
              <a:t> </a:t>
            </a:r>
            <a:r>
              <a:rPr sz="2800" spc="-10" dirty="0">
                <a:latin typeface="Times New Roman"/>
                <a:cs typeface="Times New Roman"/>
              </a:rPr>
              <a:t>coordinators</a:t>
            </a:r>
            <a:endParaRPr sz="2800">
              <a:latin typeface="Times New Roman"/>
              <a:cs typeface="Times New Roman"/>
            </a:endParaRPr>
          </a:p>
        </p:txBody>
      </p:sp>
      <p:sp>
        <p:nvSpPr>
          <p:cNvPr id="5" name="object 5"/>
          <p:cNvSpPr txBox="1"/>
          <p:nvPr/>
        </p:nvSpPr>
        <p:spPr>
          <a:xfrm>
            <a:off x="355897" y="1317462"/>
            <a:ext cx="8644890" cy="4889500"/>
          </a:xfrm>
          <a:prstGeom prst="rect">
            <a:avLst/>
          </a:prstGeom>
        </p:spPr>
        <p:txBody>
          <a:bodyPr vert="horz" wrap="square" lIns="0" tIns="12700" rIns="0" bIns="0" rtlCol="0">
            <a:spAutoFit/>
          </a:bodyPr>
          <a:lstStyle/>
          <a:p>
            <a:pPr marL="407670" marR="30480" lvl="0" indent="-344805" defTabSz="914400" eaLnBrk="1" fontAlgn="auto" latinLnBrk="0" hangingPunct="1">
              <a:lnSpc>
                <a:spcPct val="100000"/>
              </a:lnSpc>
              <a:spcBef>
                <a:spcPts val="100"/>
              </a:spcBef>
              <a:spcAft>
                <a:spcPts val="0"/>
              </a:spcAft>
              <a:buClr>
                <a:srgbClr val="00CC99"/>
              </a:buClr>
              <a:buSzTx/>
              <a:buFontTx/>
              <a:buAutoNum type="arabicPeriod"/>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receiving</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frames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coordinators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481965" lvl="0" indent="0" algn="ctr" defTabSz="914400" eaLnBrk="1" fontAlgn="auto" latinLnBrk="0" hangingPunct="1">
              <a:lnSpc>
                <a:spcPct val="100000"/>
              </a:lnSpc>
              <a:spcBef>
                <a:spcPts val="1550"/>
              </a:spcBef>
              <a:spcAft>
                <a:spcPts val="0"/>
              </a:spcAft>
              <a:buClrTx/>
              <a:buSzTx/>
              <a:buFontTx/>
              <a:buNone/>
              <a:tabLst/>
              <a:defRPr/>
            </a:pPr>
            <a:r>
              <a:rPr kumimoji="0" sz="2800" b="0" i="0" u="none" strike="noStrike" kern="0" cap="none" spc="-1155"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832"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𝑜𝑜𝑜</a:t>
            </a:r>
            <a:r>
              <a:rPr kumimoji="0" sz="3075" b="0" i="0" u="none" strike="noStrike" kern="0" cap="none" spc="-839"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a:t>
            </a:r>
            <a:r>
              <a:rPr kumimoji="0" sz="3075" b="0" i="0" u="none" strike="noStrike" kern="0" cap="none" spc="60"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65" normalizeH="0" baseline="0" noProof="0" dirty="0">
                <a:ln>
                  <a:noFill/>
                </a:ln>
                <a:solidFill>
                  <a:sysClr val="windowText" lastClr="000000"/>
                </a:solidFill>
                <a:effectLst/>
                <a:uLnTx/>
                <a:uFillTx/>
                <a:latin typeface="Cambria Math"/>
                <a:cs typeface="Cambria Math"/>
              </a:rPr>
              <a:t> </a:t>
            </a:r>
            <a:r>
              <a:rPr kumimoji="0" sz="2800" b="0" i="0" u="none" strike="noStrike" kern="0" cap="none" spc="-10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450" normalizeH="0" baseline="-16260" noProof="0" dirty="0">
                <a:ln>
                  <a:noFill/>
                </a:ln>
                <a:solidFill>
                  <a:sysClr val="windowText" lastClr="000000"/>
                </a:solidFill>
                <a:effectLst/>
                <a:uLnTx/>
                <a:uFillTx/>
                <a:latin typeface="Cambria Math"/>
                <a:cs typeface="Cambria Math"/>
              </a:rPr>
              <a:t>1</a:t>
            </a:r>
            <a:r>
              <a:rPr kumimoji="0" sz="3075" b="0" i="0" u="none" strike="noStrike" kern="0" cap="none" spc="5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5" normalizeH="0" baseline="0" noProof="0" dirty="0">
                <a:ln>
                  <a:noFill/>
                </a:ln>
                <a:solidFill>
                  <a:sysClr val="windowText" lastClr="000000"/>
                </a:solidFill>
                <a:effectLst/>
                <a:uLnTx/>
                <a:uFillTx/>
                <a:latin typeface="Cambria Math"/>
                <a:cs typeface="Cambria Math"/>
              </a:rPr>
              <a:t> </a:t>
            </a:r>
            <a:r>
              <a:rPr kumimoji="0" sz="2800" b="0" i="0" u="none" strike="noStrike" kern="0" cap="none" spc="-9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525" normalizeH="0" baseline="-16260" noProof="0" dirty="0">
                <a:ln>
                  <a:noFill/>
                </a:ln>
                <a:solidFill>
                  <a:sysClr val="windowText" lastClr="000000"/>
                </a:solidFill>
                <a:effectLst/>
                <a:uLnTx/>
                <a:uFillTx/>
                <a:latin typeface="Cambria Math"/>
                <a:cs typeface="Cambria Math"/>
              </a:rPr>
              <a:t>0</a:t>
            </a:r>
            <a:r>
              <a:rPr kumimoji="0" sz="3075" b="0" i="0" u="none" strike="noStrike" kern="0" cap="none" spc="2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30" normalizeH="0" baseline="0" noProof="0" dirty="0">
                <a:ln>
                  <a:noFill/>
                </a:ln>
                <a:solidFill>
                  <a:sysClr val="windowText" lastClr="000000"/>
                </a:solidFill>
                <a:effectLst/>
                <a:uLnTx/>
                <a:uFillTx/>
                <a:latin typeface="Cambria Math"/>
                <a:cs typeface="Cambria Math"/>
              </a:rPr>
              <a:t> </a:t>
            </a:r>
            <a:r>
              <a:rPr kumimoji="0" sz="2800" b="0" i="0" u="none" strike="noStrike" kern="0" cap="none" spc="-25" normalizeH="0" baseline="0" noProof="0" dirty="0">
                <a:ln>
                  <a:noFill/>
                </a:ln>
                <a:solidFill>
                  <a:sysClr val="windowText" lastClr="000000"/>
                </a:solidFill>
                <a:effectLst/>
                <a:uLnTx/>
                <a:uFillTx/>
                <a:latin typeface="Cambria Math"/>
                <a:cs typeface="Cambria Math"/>
              </a:rPr>
              <a:t>(1)</a:t>
            </a:r>
            <a:endParaRPr kumimoji="0" sz="2800" b="0" i="0" u="none" strike="noStrike" kern="0" cap="none" spc="0" normalizeH="0" baseline="0" noProof="0" dirty="0">
              <a:ln>
                <a:noFill/>
              </a:ln>
              <a:solidFill>
                <a:sysClr val="windowText" lastClr="000000"/>
              </a:solidFill>
              <a:effectLst/>
              <a:uLnTx/>
              <a:uFillTx/>
              <a:latin typeface="Cambria Math"/>
              <a:cs typeface="Cambria Math"/>
            </a:endParaRPr>
          </a:p>
          <a:p>
            <a:pPr marL="281940" marR="0" lvl="0" indent="0" defTabSz="914400" eaLnBrk="1" fontAlgn="auto" latinLnBrk="0" hangingPunct="1">
              <a:lnSpc>
                <a:spcPct val="100000"/>
              </a:lnSpc>
              <a:spcBef>
                <a:spcPts val="2090"/>
              </a:spcBef>
              <a:spcAft>
                <a:spcPts val="0"/>
              </a:spcAft>
              <a:buClrTx/>
              <a:buSzTx/>
              <a:buFontTx/>
              <a:buNone/>
              <a:tabLst>
                <a:tab pos="4169410" algn="l"/>
              </a:tabLst>
              <a:defRPr/>
            </a:pPr>
            <a:r>
              <a:rPr kumimoji="0" sz="1800" b="0" i="0" u="none" strike="noStrike" kern="0" cap="none" spc="-53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22" normalizeH="0" baseline="-14957" noProof="0" dirty="0">
                <a:ln>
                  <a:noFill/>
                </a:ln>
                <a:solidFill>
                  <a:sysClr val="windowText" lastClr="000000"/>
                </a:solidFill>
                <a:effectLst/>
                <a:uLnTx/>
                <a:uFillTx/>
                <a:latin typeface="Cambria Math"/>
                <a:cs typeface="Cambria Math"/>
              </a:rPr>
              <a:t>1</a:t>
            </a:r>
            <a:r>
              <a:rPr kumimoji="0" sz="1800" b="0" i="0" u="none" strike="noStrike" kern="0" cap="none" spc="-60" normalizeH="0" baseline="0" noProof="0" dirty="0">
                <a:ln>
                  <a:noFill/>
                </a:ln>
                <a:solidFill>
                  <a:sysClr val="windowText" lastClr="000000"/>
                </a:solidFill>
                <a:effectLst/>
                <a:uLnTx/>
                <a:uFillTx/>
                <a:latin typeface="Arial"/>
                <a:cs typeface="Arial"/>
              </a:rPr>
              <a:t>:</a:t>
            </a:r>
            <a:r>
              <a:rPr kumimoji="0" sz="1800" b="0" i="0" u="none" strike="noStrike" kern="0" cap="none" spc="-70" normalizeH="0" baseline="0" noProof="0" dirty="0">
                <a:ln>
                  <a:noFill/>
                </a:ln>
                <a:solidFill>
                  <a:sysClr val="windowText" lastClr="000000"/>
                </a:solidFill>
                <a:effectLst/>
                <a:uLnTx/>
                <a:uFillTx/>
                <a:latin typeface="Arial"/>
                <a:cs typeface="Arial"/>
              </a:rPr>
              <a:t>O</a:t>
            </a:r>
            <a:r>
              <a:rPr kumimoji="0" sz="1800" b="0" i="0" u="none" strike="noStrike" kern="0" cap="none" spc="-75" normalizeH="0" baseline="0" noProof="0" dirty="0">
                <a:ln>
                  <a:noFill/>
                </a:ln>
                <a:solidFill>
                  <a:sysClr val="windowText" lastClr="000000"/>
                </a:solidFill>
                <a:effectLst/>
                <a:uLnTx/>
                <a:uFillTx/>
                <a:latin typeface="Arial"/>
                <a:cs typeface="Arial"/>
              </a:rPr>
              <a:t>v</a:t>
            </a:r>
            <a:r>
              <a:rPr kumimoji="0" sz="1800" b="0" i="0" u="none" strike="noStrike" kern="0" cap="none" spc="-55" normalizeH="0" baseline="0" noProof="0" dirty="0">
                <a:ln>
                  <a:noFill/>
                </a:ln>
                <a:solidFill>
                  <a:sysClr val="windowText" lastClr="000000"/>
                </a:solidFill>
                <a:effectLst/>
                <a:uLnTx/>
                <a:uFillTx/>
                <a:latin typeface="Arial"/>
                <a:cs typeface="Arial"/>
              </a:rPr>
              <a:t>e</a:t>
            </a:r>
            <a:r>
              <a:rPr kumimoji="0" sz="1800" b="0" i="0" u="none" strike="noStrike" kern="0" cap="none" spc="-60" normalizeH="0" baseline="0" noProof="0" dirty="0">
                <a:ln>
                  <a:noFill/>
                </a:ln>
                <a:solidFill>
                  <a:sysClr val="windowText" lastClr="000000"/>
                </a:solidFill>
                <a:effectLst/>
                <a:uLnTx/>
                <a:uFillTx/>
                <a:latin typeface="Arial"/>
                <a:cs typeface="Arial"/>
              </a:rPr>
              <a:t>r</a:t>
            </a:r>
            <a:r>
              <a:rPr kumimoji="0" sz="1800" b="0" i="0" u="none" strike="noStrike" kern="0" cap="none" spc="-55" normalizeH="0" baseline="0" noProof="0" dirty="0">
                <a:ln>
                  <a:noFill/>
                </a:ln>
                <a:solidFill>
                  <a:sysClr val="windowText" lastClr="000000"/>
                </a:solidFill>
                <a:effectLst/>
                <a:uLnTx/>
                <a:uFillTx/>
                <a:latin typeface="Arial"/>
                <a:cs typeface="Arial"/>
              </a:rPr>
              <a:t>la</a:t>
            </a:r>
            <a:r>
              <a:rPr kumimoji="0" sz="1800" b="0" i="0" u="none" strike="noStrike" kern="0" cap="none" spc="-60" normalizeH="0" baseline="0" noProof="0" dirty="0">
                <a:ln>
                  <a:noFill/>
                </a:ln>
                <a:solidFill>
                  <a:sysClr val="windowText" lastClr="000000"/>
                </a:solidFill>
                <a:effectLst/>
                <a:uLnTx/>
                <a:uFillTx/>
                <a:latin typeface="Arial"/>
                <a:cs typeface="Arial"/>
              </a:rPr>
              <a:t>p</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r>
              <a:rPr kumimoji="0" sz="1800" b="0" i="0" u="none" strike="noStrike" kern="0" cap="none" spc="0" normalizeH="0" baseline="0" noProof="0" dirty="0">
                <a:ln>
                  <a:noFill/>
                </a:ln>
                <a:solidFill>
                  <a:sysClr val="windowText" lastClr="000000"/>
                </a:solidFill>
                <a:effectLst/>
                <a:uLnTx/>
                <a:uFillTx/>
                <a:latin typeface="Arial"/>
                <a:cs typeface="Arial"/>
              </a:rPr>
              <a:t>	</a:t>
            </a:r>
            <a:r>
              <a:rPr kumimoji="0" sz="1800" b="0" i="0" u="none" strike="noStrike" kern="0" cap="none" spc="-1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150" normalizeH="0" baseline="-14957" noProof="0" dirty="0">
                <a:ln>
                  <a:noFill/>
                </a:ln>
                <a:solidFill>
                  <a:sysClr val="windowText" lastClr="000000"/>
                </a:solidFill>
                <a:effectLst/>
                <a:uLnTx/>
                <a:uFillTx/>
                <a:latin typeface="Cambria Math"/>
                <a:cs typeface="Cambria Math"/>
              </a:rPr>
              <a:t>0</a:t>
            </a:r>
            <a:r>
              <a:rPr kumimoji="0" sz="1800" b="0" i="0" u="none" strike="noStrike" kern="0" cap="none" spc="-100" normalizeH="0" baseline="0" noProof="0" dirty="0">
                <a:ln>
                  <a:noFill/>
                </a:ln>
                <a:solidFill>
                  <a:sysClr val="windowText" lastClr="000000"/>
                </a:solidFill>
                <a:effectLst/>
                <a:uLnTx/>
                <a:uFillTx/>
                <a:latin typeface="Arial"/>
                <a:cs typeface="Arial"/>
              </a:rPr>
              <a:t>:Reference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4076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Calculate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amount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4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0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0" normalizeH="0" baseline="0" noProof="0" dirty="0">
                <a:ln>
                  <a:noFill/>
                </a:ln>
                <a:solidFill>
                  <a:sysClr val="windowText" lastClr="000000"/>
                </a:solidFill>
                <a:effectLst/>
                <a:uLnTx/>
                <a:uFillTx/>
                <a:latin typeface="Arial"/>
                <a:cs typeface="Arial"/>
              </a:rPr>
              <a:t> based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259079" lvl="0" indent="0" algn="ctr" defTabSz="914400" eaLnBrk="1" fontAlgn="auto" latinLnBrk="0" hangingPunct="1">
              <a:lnSpc>
                <a:spcPct val="100000"/>
              </a:lnSpc>
              <a:spcBef>
                <a:spcPts val="1964"/>
              </a:spcBef>
              <a:spcAft>
                <a:spcPts val="0"/>
              </a:spcAft>
              <a:buClrTx/>
              <a:buSzTx/>
              <a:buFontTx/>
              <a:buNone/>
              <a:tabLst/>
              <a:defRPr/>
            </a:pPr>
            <a:r>
              <a:rPr kumimoji="0" sz="4200" b="0" i="0" u="none" strike="noStrike" kern="0" cap="none" spc="-1882"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3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𝐶𝐶𝑜</a:t>
            </a:r>
            <a:r>
              <a:rPr kumimoji="0" sz="2050" b="0" i="0" u="none" strike="noStrike" kern="0" cap="none" spc="-65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a:t>
            </a:r>
            <a:r>
              <a:rPr kumimoji="0" sz="2050" b="0" i="0" u="none" strike="noStrike" kern="0" cap="none" spc="-67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𝐶𝐶𝐶𝐶𝐶𝐶</a:t>
            </a:r>
            <a:r>
              <a:rPr kumimoji="0" sz="2050" b="0" i="0" u="none" strike="noStrike" kern="0" cap="none" spc="-66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70"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367"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47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1</a:t>
            </a:r>
            <a:r>
              <a:rPr kumimoji="0" sz="2050" b="0" i="0" u="none" strike="noStrike" kern="0" cap="none" spc="365"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89"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50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0</a:t>
            </a:r>
            <a:r>
              <a:rPr kumimoji="0" sz="2050" b="0" i="0" u="none" strike="noStrike" kern="0" cap="none" spc="204"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150"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37" normalizeH="0" baseline="11904" noProof="0" dirty="0">
                <a:ln>
                  <a:noFill/>
                </a:ln>
                <a:solidFill>
                  <a:sysClr val="windowText" lastClr="000000"/>
                </a:solidFill>
                <a:effectLst/>
                <a:uLnTx/>
                <a:uFillTx/>
                <a:latin typeface="Cambria Math"/>
                <a:cs typeface="Cambria Math"/>
              </a:rPr>
              <a:t>(2)</a:t>
            </a:r>
            <a:endParaRPr kumimoji="0" sz="4200" b="0" i="0" u="none" strike="noStrike" kern="0" cap="none" spc="0" normalizeH="0" baseline="11904" noProof="0" dirty="0">
              <a:ln>
                <a:noFill/>
              </a:ln>
              <a:solidFill>
                <a:sysClr val="windowText" lastClr="000000"/>
              </a:solidFill>
              <a:effectLst/>
              <a:uLnTx/>
              <a:uFillTx/>
              <a:latin typeface="Cambria Math"/>
              <a:cs typeface="Cambria Math"/>
            </a:endParaRPr>
          </a:p>
          <a:p>
            <a:pPr marL="365760" marR="0" lvl="0" indent="0" defTabSz="914400" eaLnBrk="1" fontAlgn="auto" latinLnBrk="0" hangingPunct="1">
              <a:lnSpc>
                <a:spcPct val="100000"/>
              </a:lnSpc>
              <a:spcBef>
                <a:spcPts val="1265"/>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𝑜𝑜𝑜𝑜𝑜𝑜𝑜𝑜𝑜𝑜𝑜𝑜,1</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previous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365760" marR="0" lvl="0" indent="0" defTabSz="914400" eaLnBrk="1" fontAlgn="auto" latinLnBrk="0" hangingPunct="1">
              <a:lnSpc>
                <a:spcPct val="100000"/>
              </a:lnSpc>
              <a:spcBef>
                <a:spcPts val="1689"/>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𝑜𝑜𝑜𝑜𝑜𝑜𝑜𝑜𝑜𝑜𝑜𝑜,0</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current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cs typeface="Arial"/>
            </a:endParaRPr>
          </a:p>
          <a:p>
            <a:pPr marL="928369" marR="1374775" lvl="0" indent="-102235" algn="ctr" defTabSz="914400" eaLnBrk="1" fontAlgn="auto" latinLnBrk="0" hangingPunct="1">
              <a:lnSpc>
                <a:spcPct val="1077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02"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is greater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0,</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stop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reference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 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vice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versa</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6"/>
          <p:cNvSpPr/>
          <p:nvPr/>
        </p:nvSpPr>
        <p:spPr>
          <a:xfrm>
            <a:off x="1136903" y="5608322"/>
            <a:ext cx="6864350" cy="692150"/>
          </a:xfrm>
          <a:custGeom>
            <a:avLst/>
            <a:gdLst/>
            <a:ahLst/>
            <a:cxnLst/>
            <a:rect l="l" t="t" r="r" b="b"/>
            <a:pathLst>
              <a:path w="6864350" h="692150">
                <a:moveTo>
                  <a:pt x="0" y="115316"/>
                </a:moveTo>
                <a:lnTo>
                  <a:pt x="9061" y="70428"/>
                </a:lnTo>
                <a:lnTo>
                  <a:pt x="33774" y="33774"/>
                </a:lnTo>
                <a:lnTo>
                  <a:pt x="70428" y="9061"/>
                </a:lnTo>
                <a:lnTo>
                  <a:pt x="115316" y="0"/>
                </a:lnTo>
                <a:lnTo>
                  <a:pt x="6748780" y="0"/>
                </a:lnTo>
                <a:lnTo>
                  <a:pt x="6793667" y="9061"/>
                </a:lnTo>
                <a:lnTo>
                  <a:pt x="6830321" y="33774"/>
                </a:lnTo>
                <a:lnTo>
                  <a:pt x="6855034" y="70428"/>
                </a:lnTo>
                <a:lnTo>
                  <a:pt x="6864096" y="115316"/>
                </a:lnTo>
                <a:lnTo>
                  <a:pt x="6864096" y="576580"/>
                </a:lnTo>
                <a:lnTo>
                  <a:pt x="6855034" y="621462"/>
                </a:lnTo>
                <a:lnTo>
                  <a:pt x="6830321" y="658117"/>
                </a:lnTo>
                <a:lnTo>
                  <a:pt x="6793667" y="682832"/>
                </a:lnTo>
                <a:lnTo>
                  <a:pt x="6748780" y="691896"/>
                </a:lnTo>
                <a:lnTo>
                  <a:pt x="115316" y="691896"/>
                </a:lnTo>
                <a:lnTo>
                  <a:pt x="70428" y="682832"/>
                </a:lnTo>
                <a:lnTo>
                  <a:pt x="33774" y="658117"/>
                </a:lnTo>
                <a:lnTo>
                  <a:pt x="9061" y="621462"/>
                </a:lnTo>
                <a:lnTo>
                  <a:pt x="0" y="576580"/>
                </a:lnTo>
                <a:lnTo>
                  <a:pt x="0" y="115316"/>
                </a:lnTo>
                <a:close/>
              </a:path>
            </a:pathLst>
          </a:custGeom>
          <a:ln w="12699">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p:nvPr/>
        </p:nvSpPr>
        <p:spPr>
          <a:xfrm>
            <a:off x="4324000" y="6474100"/>
            <a:ext cx="488315"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Slide</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8</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スライド番号プレースホルダー 9">
            <a:extLst>
              <a:ext uri="{FF2B5EF4-FFF2-40B4-BE49-F238E27FC236}">
                <a16:creationId xmlns:a16="http://schemas.microsoft.com/office/drawing/2014/main" id="{192750AC-ABBB-A5FA-C36D-A20C4A07872A}"/>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85</a:t>
            </a:fld>
            <a:endParaRPr spc="-50" dirty="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510960" y="727288"/>
            <a:ext cx="827024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2.3</a:t>
            </a:r>
            <a:r>
              <a:rPr sz="3200" spc="-60" dirty="0">
                <a:latin typeface="Times New Roman"/>
                <a:cs typeface="Times New Roman"/>
              </a:rPr>
              <a:t> </a:t>
            </a:r>
            <a:r>
              <a:rPr sz="3200" dirty="0">
                <a:latin typeface="Times New Roman"/>
                <a:cs typeface="Times New Roman"/>
              </a:rPr>
              <a:t>procedure</a:t>
            </a:r>
            <a:r>
              <a:rPr sz="3200" spc="-45" dirty="0">
                <a:latin typeface="Times New Roman"/>
                <a:cs typeface="Times New Roman"/>
              </a:rPr>
              <a:t> </a:t>
            </a:r>
            <a:r>
              <a:rPr sz="3200" dirty="0">
                <a:latin typeface="Times New Roman"/>
                <a:cs typeface="Times New Roman"/>
              </a:rPr>
              <a:t>of</a:t>
            </a:r>
            <a:r>
              <a:rPr sz="3200" spc="-75" dirty="0">
                <a:latin typeface="Times New Roman"/>
                <a:cs typeface="Times New Roman"/>
              </a:rPr>
              <a:t> </a:t>
            </a:r>
            <a:r>
              <a:rPr sz="3200" dirty="0">
                <a:latin typeface="Times New Roman"/>
                <a:cs typeface="Times New Roman"/>
              </a:rPr>
              <a:t>how</a:t>
            </a:r>
            <a:r>
              <a:rPr sz="3200" spc="-65" dirty="0">
                <a:latin typeface="Times New Roman"/>
                <a:cs typeface="Times New Roman"/>
              </a:rPr>
              <a:t> </a:t>
            </a:r>
            <a:r>
              <a:rPr sz="3200" dirty="0">
                <a:latin typeface="Times New Roman"/>
                <a:cs typeface="Times New Roman"/>
              </a:rPr>
              <a:t>to</a:t>
            </a:r>
            <a:r>
              <a:rPr sz="3200" spc="-60" dirty="0">
                <a:latin typeface="Times New Roman"/>
                <a:cs typeface="Times New Roman"/>
              </a:rPr>
              <a:t> </a:t>
            </a:r>
            <a:r>
              <a:rPr sz="3200" dirty="0">
                <a:latin typeface="Times New Roman"/>
                <a:cs typeface="Times New Roman"/>
              </a:rPr>
              <a:t>identify</a:t>
            </a:r>
            <a:r>
              <a:rPr sz="3200" spc="-80" dirty="0">
                <a:latin typeface="Times New Roman"/>
                <a:cs typeface="Times New Roman"/>
              </a:rPr>
              <a:t> </a:t>
            </a:r>
            <a:r>
              <a:rPr sz="3200" dirty="0">
                <a:latin typeface="Times New Roman"/>
                <a:cs typeface="Times New Roman"/>
              </a:rPr>
              <a:t>overlap</a:t>
            </a:r>
            <a:r>
              <a:rPr sz="3200" spc="-60" dirty="0">
                <a:latin typeface="Times New Roman"/>
                <a:cs typeface="Times New Roman"/>
              </a:rPr>
              <a:t> </a:t>
            </a:r>
            <a:r>
              <a:rPr sz="3200" spc="-10" dirty="0">
                <a:latin typeface="Times New Roman"/>
                <a:cs typeface="Times New Roman"/>
              </a:rPr>
              <a:t>situations</a:t>
            </a:r>
            <a:endParaRPr sz="3200">
              <a:latin typeface="Times New Roman"/>
              <a:cs typeface="Times New Roman"/>
            </a:endParaRPr>
          </a:p>
        </p:txBody>
      </p:sp>
      <p:sp>
        <p:nvSpPr>
          <p:cNvPr id="5" name="object 5"/>
          <p:cNvSpPr txBox="1">
            <a:spLocks noGrp="1"/>
          </p:cNvSpPr>
          <p:nvPr>
            <p:ph type="body" idx="1"/>
          </p:nvPr>
        </p:nvSpPr>
        <p:spPr>
          <a:prstGeom prst="rect">
            <a:avLst/>
          </a:prstGeom>
        </p:spPr>
        <p:txBody>
          <a:bodyPr vert="horz" wrap="square" lIns="0" tIns="11430" rIns="0" bIns="0" rtlCol="0">
            <a:spAutoFit/>
          </a:bodyPr>
          <a:lstStyle/>
          <a:p>
            <a:pPr marL="356870" marR="283845" indent="-344805">
              <a:lnSpc>
                <a:spcPct val="100000"/>
              </a:lnSpc>
              <a:spcBef>
                <a:spcPts val="90"/>
              </a:spcBef>
              <a:buClr>
                <a:srgbClr val="00CC99"/>
              </a:buClr>
              <a:buAutoNum type="arabicPeriod"/>
              <a:tabLst>
                <a:tab pos="356870" algn="l"/>
              </a:tabLst>
            </a:pPr>
            <a:r>
              <a:rPr dirty="0"/>
              <a:t>Since</a:t>
            </a:r>
            <a:r>
              <a:rPr spc="-45" dirty="0"/>
              <a:t> </a:t>
            </a:r>
            <a:r>
              <a:rPr dirty="0"/>
              <a:t>BAN</a:t>
            </a:r>
            <a:r>
              <a:rPr spc="25" dirty="0"/>
              <a:t> </a:t>
            </a:r>
            <a:r>
              <a:rPr dirty="0"/>
              <a:t>uses</a:t>
            </a:r>
            <a:r>
              <a:rPr spc="-20" dirty="0"/>
              <a:t> </a:t>
            </a:r>
            <a:r>
              <a:rPr dirty="0"/>
              <a:t>UWB</a:t>
            </a:r>
            <a:r>
              <a:rPr spc="-60" dirty="0"/>
              <a:t> </a:t>
            </a:r>
            <a:r>
              <a:rPr spc="-10" dirty="0"/>
              <a:t>communication,</a:t>
            </a:r>
            <a:r>
              <a:rPr spc="-65" dirty="0"/>
              <a:t> </a:t>
            </a:r>
            <a:r>
              <a:rPr dirty="0"/>
              <a:t>it</a:t>
            </a:r>
            <a:r>
              <a:rPr spc="-55" dirty="0"/>
              <a:t> </a:t>
            </a:r>
            <a:r>
              <a:rPr dirty="0"/>
              <a:t>uses</a:t>
            </a:r>
            <a:r>
              <a:rPr spc="-45" dirty="0"/>
              <a:t> </a:t>
            </a:r>
            <a:r>
              <a:rPr dirty="0"/>
              <a:t>physical</a:t>
            </a:r>
            <a:r>
              <a:rPr spc="-20" dirty="0"/>
              <a:t> </a:t>
            </a:r>
            <a:r>
              <a:rPr spc="-10" dirty="0"/>
              <a:t>layer </a:t>
            </a:r>
            <a:r>
              <a:rPr dirty="0"/>
              <a:t>information</a:t>
            </a:r>
            <a:r>
              <a:rPr spc="-70" dirty="0"/>
              <a:t> </a:t>
            </a:r>
            <a:r>
              <a:rPr dirty="0"/>
              <a:t>that</a:t>
            </a:r>
            <a:r>
              <a:rPr spc="-85" dirty="0"/>
              <a:t> </a:t>
            </a:r>
            <a:r>
              <a:rPr dirty="0"/>
              <a:t>indicates</a:t>
            </a:r>
            <a:r>
              <a:rPr spc="-55" dirty="0"/>
              <a:t> </a:t>
            </a:r>
            <a:r>
              <a:rPr dirty="0"/>
              <a:t>the</a:t>
            </a:r>
            <a:r>
              <a:rPr spc="-75" dirty="0"/>
              <a:t> </a:t>
            </a:r>
            <a:r>
              <a:rPr dirty="0"/>
              <a:t>distance</a:t>
            </a:r>
            <a:r>
              <a:rPr spc="-55" dirty="0"/>
              <a:t> </a:t>
            </a:r>
            <a:r>
              <a:rPr dirty="0"/>
              <a:t>(between</a:t>
            </a:r>
            <a:r>
              <a:rPr spc="-90" dirty="0"/>
              <a:t> </a:t>
            </a:r>
            <a:r>
              <a:rPr spc="-10" dirty="0"/>
              <a:t>coordinators </a:t>
            </a:r>
            <a:r>
              <a:rPr dirty="0"/>
              <a:t>and</a:t>
            </a:r>
            <a:r>
              <a:rPr spc="-55" dirty="0"/>
              <a:t> </a:t>
            </a:r>
            <a:r>
              <a:rPr dirty="0"/>
              <a:t>sensor</a:t>
            </a:r>
            <a:r>
              <a:rPr spc="-20" dirty="0"/>
              <a:t> </a:t>
            </a:r>
            <a:r>
              <a:rPr spc="-10" dirty="0"/>
              <a:t>nodes)</a:t>
            </a:r>
          </a:p>
          <a:p>
            <a:pPr marL="299085" marR="5080" lvl="1" indent="-287020">
              <a:lnSpc>
                <a:spcPct val="100000"/>
              </a:lnSpc>
              <a:spcBef>
                <a:spcPts val="10"/>
              </a:spcBef>
              <a:buClr>
                <a:srgbClr val="00CC99"/>
              </a:buClr>
              <a:buFont typeface="Wingdings"/>
              <a:buChar char=""/>
              <a:tabLst>
                <a:tab pos="299085" algn="l"/>
              </a:tabLst>
            </a:pPr>
            <a:r>
              <a:rPr sz="1800" dirty="0">
                <a:latin typeface="Arial"/>
                <a:cs typeface="Arial"/>
              </a:rPr>
              <a:t>By</a:t>
            </a:r>
            <a:r>
              <a:rPr sz="1800" spc="-10" dirty="0">
                <a:latin typeface="Arial"/>
                <a:cs typeface="Arial"/>
              </a:rPr>
              <a:t> </a:t>
            </a:r>
            <a:r>
              <a:rPr sz="1800" dirty="0">
                <a:latin typeface="Arial"/>
                <a:cs typeface="Arial"/>
              </a:rPr>
              <a:t>knowing</a:t>
            </a:r>
            <a:r>
              <a:rPr sz="1800" spc="-1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distance</a:t>
            </a:r>
            <a:r>
              <a:rPr sz="1800" spc="-60" dirty="0">
                <a:latin typeface="Arial"/>
                <a:cs typeface="Arial"/>
              </a:rPr>
              <a:t> </a:t>
            </a:r>
            <a:r>
              <a:rPr sz="1800" dirty="0">
                <a:latin typeface="Arial"/>
                <a:cs typeface="Arial"/>
              </a:rPr>
              <a:t>between</a:t>
            </a:r>
            <a:r>
              <a:rPr sz="1800" spc="-15"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sensor</a:t>
            </a:r>
            <a:r>
              <a:rPr sz="1800" spc="-40"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coordinator,</a:t>
            </a:r>
            <a:r>
              <a:rPr sz="1800" spc="-60" dirty="0">
                <a:latin typeface="Arial"/>
                <a:cs typeface="Arial"/>
              </a:rPr>
              <a:t> </a:t>
            </a:r>
            <a:r>
              <a:rPr sz="1800" dirty="0">
                <a:latin typeface="Arial"/>
                <a:cs typeface="Arial"/>
              </a:rPr>
              <a:t>it</a:t>
            </a:r>
            <a:r>
              <a:rPr sz="1800" spc="-15" dirty="0">
                <a:latin typeface="Arial"/>
                <a:cs typeface="Arial"/>
              </a:rPr>
              <a:t> </a:t>
            </a:r>
            <a:r>
              <a:rPr sz="1800" spc="-25" dirty="0">
                <a:latin typeface="Arial"/>
                <a:cs typeface="Arial"/>
              </a:rPr>
              <a:t>is </a:t>
            </a:r>
            <a:r>
              <a:rPr sz="1800" dirty="0">
                <a:latin typeface="Arial"/>
                <a:cs typeface="Arial"/>
              </a:rPr>
              <a:t>possible</a:t>
            </a:r>
            <a:r>
              <a:rPr sz="1800" spc="-55" dirty="0">
                <a:latin typeface="Arial"/>
                <a:cs typeface="Arial"/>
              </a:rPr>
              <a:t> </a:t>
            </a:r>
            <a:r>
              <a:rPr sz="1800" dirty="0">
                <a:latin typeface="Arial"/>
                <a:cs typeface="Arial"/>
              </a:rPr>
              <a:t>to</a:t>
            </a:r>
            <a:r>
              <a:rPr sz="1800" spc="-5" dirty="0">
                <a:latin typeface="Arial"/>
                <a:cs typeface="Arial"/>
              </a:rPr>
              <a:t> </a:t>
            </a:r>
            <a:r>
              <a:rPr sz="1800" dirty="0">
                <a:latin typeface="Arial"/>
                <a:cs typeface="Arial"/>
              </a:rPr>
              <a:t>identify</a:t>
            </a:r>
            <a:r>
              <a:rPr sz="1800" spc="-25" dirty="0">
                <a:latin typeface="Arial"/>
                <a:cs typeface="Arial"/>
              </a:rPr>
              <a:t> </a:t>
            </a:r>
            <a:r>
              <a:rPr sz="1800" dirty="0">
                <a:latin typeface="Arial"/>
                <a:cs typeface="Arial"/>
              </a:rPr>
              <a:t>whether</a:t>
            </a:r>
            <a:r>
              <a:rPr sz="1800" spc="-5" dirty="0">
                <a:latin typeface="Arial"/>
                <a:cs typeface="Arial"/>
              </a:rPr>
              <a:t> </a:t>
            </a:r>
            <a:r>
              <a:rPr sz="1800" dirty="0">
                <a:latin typeface="Arial"/>
                <a:cs typeface="Arial"/>
              </a:rPr>
              <a:t>or</a:t>
            </a:r>
            <a:r>
              <a:rPr sz="1800" spc="10"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node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within</a:t>
            </a:r>
            <a:r>
              <a:rPr sz="1800" spc="20"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communication</a:t>
            </a:r>
            <a:r>
              <a:rPr sz="1800" spc="-75" dirty="0">
                <a:latin typeface="Arial"/>
                <a:cs typeface="Arial"/>
              </a:rPr>
              <a:t> </a:t>
            </a:r>
            <a:r>
              <a:rPr sz="1800" spc="-10" dirty="0">
                <a:latin typeface="Arial"/>
                <a:cs typeface="Arial"/>
              </a:rPr>
              <a:t>range</a:t>
            </a:r>
            <a:endParaRPr sz="1800">
              <a:latin typeface="Arial"/>
              <a:cs typeface="Arial"/>
            </a:endParaRPr>
          </a:p>
          <a:p>
            <a:pPr>
              <a:lnSpc>
                <a:spcPct val="100000"/>
              </a:lnSpc>
              <a:spcBef>
                <a:spcPts val="20"/>
              </a:spcBef>
            </a:pPr>
            <a:endParaRPr sz="1850">
              <a:latin typeface="Arial"/>
              <a:cs typeface="Arial"/>
            </a:endParaRPr>
          </a:p>
          <a:p>
            <a:pPr marL="356870" indent="-344170">
              <a:lnSpc>
                <a:spcPct val="100000"/>
              </a:lnSpc>
              <a:spcBef>
                <a:spcPts val="5"/>
              </a:spcBef>
              <a:buClr>
                <a:srgbClr val="00CC99"/>
              </a:buClr>
              <a:buAutoNum type="arabicPeriod" startAt="2"/>
              <a:tabLst>
                <a:tab pos="356870" algn="l"/>
              </a:tabLst>
            </a:pPr>
            <a:r>
              <a:rPr dirty="0"/>
              <a:t>Use</a:t>
            </a:r>
            <a:r>
              <a:rPr spc="-30" dirty="0"/>
              <a:t> </a:t>
            </a:r>
            <a:r>
              <a:rPr dirty="0"/>
              <a:t>the</a:t>
            </a:r>
            <a:r>
              <a:rPr spc="-50" dirty="0"/>
              <a:t> </a:t>
            </a:r>
            <a:r>
              <a:rPr dirty="0"/>
              <a:t>address of</a:t>
            </a:r>
            <a:r>
              <a:rPr spc="-60" dirty="0"/>
              <a:t> </a:t>
            </a:r>
            <a:r>
              <a:rPr dirty="0"/>
              <a:t>the</a:t>
            </a:r>
            <a:r>
              <a:rPr spc="-50" dirty="0"/>
              <a:t> </a:t>
            </a:r>
            <a:r>
              <a:rPr dirty="0"/>
              <a:t>sensor</a:t>
            </a:r>
            <a:r>
              <a:rPr spc="-10" dirty="0"/>
              <a:t> </a:t>
            </a:r>
            <a:r>
              <a:rPr dirty="0"/>
              <a:t>node</a:t>
            </a:r>
            <a:r>
              <a:rPr spc="-45" dirty="0"/>
              <a:t> </a:t>
            </a:r>
            <a:r>
              <a:rPr dirty="0"/>
              <a:t>given</a:t>
            </a:r>
            <a:r>
              <a:rPr spc="-45" dirty="0"/>
              <a:t> </a:t>
            </a:r>
            <a:r>
              <a:rPr dirty="0"/>
              <a:t>for</a:t>
            </a:r>
            <a:r>
              <a:rPr spc="-70" dirty="0"/>
              <a:t> </a:t>
            </a:r>
            <a:r>
              <a:rPr dirty="0"/>
              <a:t>each</a:t>
            </a:r>
            <a:r>
              <a:rPr spc="-20" dirty="0"/>
              <a:t> </a:t>
            </a:r>
            <a:r>
              <a:rPr spc="-25" dirty="0"/>
              <a:t>BAN</a:t>
            </a:r>
          </a:p>
          <a:p>
            <a:pPr marL="299085" marR="521334" lvl="1" indent="-287020">
              <a:lnSpc>
                <a:spcPct val="100000"/>
              </a:lnSpc>
              <a:spcBef>
                <a:spcPts val="5"/>
              </a:spcBef>
              <a:buClr>
                <a:srgbClr val="00CC99"/>
              </a:buClr>
              <a:buFont typeface="Wingdings"/>
              <a:buChar char=""/>
              <a:tabLst>
                <a:tab pos="299085" algn="l"/>
              </a:tabLst>
            </a:pPr>
            <a:r>
              <a:rPr sz="1800" dirty="0">
                <a:latin typeface="Arial"/>
                <a:cs typeface="Arial"/>
              </a:rPr>
              <a:t>By</a:t>
            </a:r>
            <a:r>
              <a:rPr sz="1800" spc="5" dirty="0">
                <a:latin typeface="Arial"/>
                <a:cs typeface="Arial"/>
              </a:rPr>
              <a:t> </a:t>
            </a:r>
            <a:r>
              <a:rPr sz="1800" dirty="0">
                <a:latin typeface="Arial"/>
                <a:cs typeface="Arial"/>
              </a:rPr>
              <a:t>sharing</a:t>
            </a:r>
            <a:r>
              <a:rPr sz="1800" spc="-20" dirty="0">
                <a:latin typeface="Arial"/>
                <a:cs typeface="Arial"/>
              </a:rPr>
              <a:t> </a:t>
            </a:r>
            <a:r>
              <a:rPr sz="1800" dirty="0">
                <a:latin typeface="Arial"/>
                <a:cs typeface="Arial"/>
              </a:rPr>
              <a:t>this</a:t>
            </a:r>
            <a:r>
              <a:rPr sz="1800" spc="10" dirty="0">
                <a:latin typeface="Arial"/>
                <a:cs typeface="Arial"/>
              </a:rPr>
              <a:t> </a:t>
            </a:r>
            <a:r>
              <a:rPr sz="1800" dirty="0">
                <a:latin typeface="Arial"/>
                <a:cs typeface="Arial"/>
              </a:rPr>
              <a:t>address</a:t>
            </a:r>
            <a:r>
              <a:rPr sz="1800" spc="-45" dirty="0">
                <a:latin typeface="Arial"/>
                <a:cs typeface="Arial"/>
              </a:rPr>
              <a:t> </a:t>
            </a:r>
            <a:r>
              <a:rPr sz="1800" dirty="0">
                <a:latin typeface="Arial"/>
                <a:cs typeface="Arial"/>
              </a:rPr>
              <a:t>among</a:t>
            </a:r>
            <a:r>
              <a:rPr sz="1800" spc="-20"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coordinators,</a:t>
            </a:r>
            <a:r>
              <a:rPr sz="1800" spc="-75" dirty="0">
                <a:latin typeface="Arial"/>
                <a:cs typeface="Arial"/>
              </a:rPr>
              <a:t> </a:t>
            </a:r>
            <a:r>
              <a:rPr sz="1800" dirty="0">
                <a:latin typeface="Arial"/>
                <a:cs typeface="Arial"/>
              </a:rPr>
              <a:t>it</a:t>
            </a:r>
            <a:r>
              <a:rPr sz="1800" spc="2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possible</a:t>
            </a:r>
            <a:r>
              <a:rPr sz="1800" spc="-75" dirty="0">
                <a:latin typeface="Arial"/>
                <a:cs typeface="Arial"/>
              </a:rPr>
              <a:t> </a:t>
            </a:r>
            <a:r>
              <a:rPr sz="1800" dirty="0">
                <a:latin typeface="Arial"/>
                <a:cs typeface="Arial"/>
              </a:rPr>
              <a:t>to</a:t>
            </a:r>
            <a:r>
              <a:rPr sz="1800" spc="35" dirty="0">
                <a:latin typeface="Arial"/>
                <a:cs typeface="Arial"/>
              </a:rPr>
              <a:t> </a:t>
            </a:r>
            <a:r>
              <a:rPr sz="1800" spc="-10" dirty="0">
                <a:latin typeface="Arial"/>
                <a:cs typeface="Arial"/>
              </a:rPr>
              <a:t>identify </a:t>
            </a:r>
            <a:r>
              <a:rPr sz="1800" dirty="0">
                <a:latin typeface="Arial"/>
                <a:cs typeface="Arial"/>
              </a:rPr>
              <a:t>whether</a:t>
            </a:r>
            <a:r>
              <a:rPr sz="1800" spc="5"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sensor</a:t>
            </a:r>
            <a:r>
              <a:rPr sz="1800" spc="-35"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within</a:t>
            </a:r>
            <a:r>
              <a:rPr sz="1800" spc="1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trust</a:t>
            </a:r>
            <a:r>
              <a:rPr sz="1800" spc="-15" dirty="0">
                <a:latin typeface="Arial"/>
                <a:cs typeface="Arial"/>
              </a:rPr>
              <a:t> </a:t>
            </a:r>
            <a:r>
              <a:rPr sz="1800" dirty="0">
                <a:latin typeface="Arial"/>
                <a:cs typeface="Arial"/>
              </a:rPr>
              <a:t>range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under</a:t>
            </a:r>
            <a:r>
              <a:rPr sz="1800" spc="-15"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own</a:t>
            </a:r>
            <a:r>
              <a:rPr sz="1800" spc="35" dirty="0">
                <a:latin typeface="Arial"/>
                <a:cs typeface="Arial"/>
              </a:rPr>
              <a:t> </a:t>
            </a:r>
            <a:r>
              <a:rPr sz="1800" dirty="0">
                <a:latin typeface="Arial"/>
                <a:cs typeface="Arial"/>
              </a:rPr>
              <a:t>control</a:t>
            </a:r>
            <a:r>
              <a:rPr sz="1800" spc="-30" dirty="0">
                <a:latin typeface="Arial"/>
                <a:cs typeface="Arial"/>
              </a:rPr>
              <a:t> </a:t>
            </a:r>
            <a:r>
              <a:rPr sz="1800" spc="-25" dirty="0">
                <a:latin typeface="Arial"/>
                <a:cs typeface="Arial"/>
              </a:rPr>
              <a:t>or </a:t>
            </a:r>
            <a:r>
              <a:rPr sz="1800" dirty="0">
                <a:latin typeface="Arial"/>
                <a:cs typeface="Arial"/>
              </a:rPr>
              <a:t>under</a:t>
            </a:r>
            <a:r>
              <a:rPr sz="1800" spc="-5" dirty="0">
                <a:latin typeface="Arial"/>
                <a:cs typeface="Arial"/>
              </a:rPr>
              <a:t> </a:t>
            </a:r>
            <a:r>
              <a:rPr sz="1800" dirty="0">
                <a:latin typeface="Arial"/>
                <a:cs typeface="Arial"/>
              </a:rPr>
              <a:t>the control</a:t>
            </a:r>
            <a:r>
              <a:rPr sz="1800" spc="-45"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another</a:t>
            </a:r>
            <a:r>
              <a:rPr sz="1800" spc="-25" dirty="0">
                <a:latin typeface="Arial"/>
                <a:cs typeface="Arial"/>
              </a:rPr>
              <a:t> BAN</a:t>
            </a:r>
            <a:endParaRPr sz="1800">
              <a:latin typeface="Arial"/>
              <a:cs typeface="Arial"/>
            </a:endParaRPr>
          </a:p>
        </p:txBody>
      </p:sp>
      <p:pic>
        <p:nvPicPr>
          <p:cNvPr id="6" name="object 6"/>
          <p:cNvPicPr/>
          <p:nvPr/>
        </p:nvPicPr>
        <p:blipFill>
          <a:blip r:embed="rId2" cstate="print"/>
          <a:stretch>
            <a:fillRect/>
          </a:stretch>
        </p:blipFill>
        <p:spPr>
          <a:xfrm>
            <a:off x="824152" y="4341481"/>
            <a:ext cx="2659242" cy="1885591"/>
          </a:xfrm>
          <a:prstGeom prst="rect">
            <a:avLst/>
          </a:prstGeom>
        </p:spPr>
      </p:pic>
      <p:pic>
        <p:nvPicPr>
          <p:cNvPr id="7" name="object 7"/>
          <p:cNvPicPr/>
          <p:nvPr/>
        </p:nvPicPr>
        <p:blipFill>
          <a:blip r:embed="rId3" cstate="print"/>
          <a:stretch>
            <a:fillRect/>
          </a:stretch>
        </p:blipFill>
        <p:spPr>
          <a:xfrm>
            <a:off x="5013384" y="4352028"/>
            <a:ext cx="2820551" cy="1896518"/>
          </a:xfrm>
          <a:prstGeom prst="rect">
            <a:avLst/>
          </a:prstGeom>
        </p:spPr>
      </p:pic>
      <p:grpSp>
        <p:nvGrpSpPr>
          <p:cNvPr id="8" name="object 8"/>
          <p:cNvGrpSpPr/>
          <p:nvPr/>
        </p:nvGrpSpPr>
        <p:grpSpPr>
          <a:xfrm>
            <a:off x="3974084" y="5037835"/>
            <a:ext cx="519430" cy="476884"/>
            <a:chOff x="3974084" y="5037835"/>
            <a:chExt cx="519430" cy="476884"/>
          </a:xfrm>
        </p:grpSpPr>
        <p:sp>
          <p:nvSpPr>
            <p:cNvPr id="9" name="object 9"/>
            <p:cNvSpPr/>
            <p:nvPr/>
          </p:nvSpPr>
          <p:spPr>
            <a:xfrm>
              <a:off x="3986784" y="5050535"/>
              <a:ext cx="494030" cy="451484"/>
            </a:xfrm>
            <a:custGeom>
              <a:avLst/>
              <a:gdLst/>
              <a:ahLst/>
              <a:cxnLst/>
              <a:rect l="l" t="t" r="r" b="b"/>
              <a:pathLst>
                <a:path w="494029" h="451485">
                  <a:moveTo>
                    <a:pt x="268224" y="0"/>
                  </a:moveTo>
                  <a:lnTo>
                    <a:pt x="268224" y="112775"/>
                  </a:lnTo>
                  <a:lnTo>
                    <a:pt x="0" y="112775"/>
                  </a:lnTo>
                  <a:lnTo>
                    <a:pt x="0" y="338327"/>
                  </a:lnTo>
                  <a:lnTo>
                    <a:pt x="268224" y="338327"/>
                  </a:lnTo>
                  <a:lnTo>
                    <a:pt x="268224" y="451103"/>
                  </a:lnTo>
                  <a:lnTo>
                    <a:pt x="493776" y="225551"/>
                  </a:lnTo>
                  <a:lnTo>
                    <a:pt x="26822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986784" y="5050535"/>
              <a:ext cx="494030" cy="451484"/>
            </a:xfrm>
            <a:custGeom>
              <a:avLst/>
              <a:gdLst/>
              <a:ahLst/>
              <a:cxnLst/>
              <a:rect l="l" t="t" r="r" b="b"/>
              <a:pathLst>
                <a:path w="494029" h="451485">
                  <a:moveTo>
                    <a:pt x="0" y="112775"/>
                  </a:moveTo>
                  <a:lnTo>
                    <a:pt x="268224" y="112775"/>
                  </a:lnTo>
                  <a:lnTo>
                    <a:pt x="268224" y="0"/>
                  </a:lnTo>
                  <a:lnTo>
                    <a:pt x="493776" y="225551"/>
                  </a:lnTo>
                  <a:lnTo>
                    <a:pt x="268224" y="451103"/>
                  </a:lnTo>
                  <a:lnTo>
                    <a:pt x="268224" y="338327"/>
                  </a:lnTo>
                  <a:lnTo>
                    <a:pt x="0" y="338327"/>
                  </a:lnTo>
                  <a:lnTo>
                    <a:pt x="0" y="112775"/>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2872572" y="6197967"/>
            <a:ext cx="30257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Fig4.</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how</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identify</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overlap</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situations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3" name="object 13"/>
          <p:cNvSpPr txBox="1"/>
          <p:nvPr/>
        </p:nvSpPr>
        <p:spPr>
          <a:xfrm>
            <a:off x="4706920" y="6481255"/>
            <a:ext cx="110489"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9</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5" name="スライド番号プレースホルダー 14">
            <a:extLst>
              <a:ext uri="{FF2B5EF4-FFF2-40B4-BE49-F238E27FC236}">
                <a16:creationId xmlns:a16="http://schemas.microsoft.com/office/drawing/2014/main" id="{1650468F-6000-D0F5-B858-8FD17CCA1473}"/>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86</a:t>
            </a:fld>
            <a:endParaRPr spc="-50" dirty="0">
              <a:latin typeface="Times New Roman"/>
              <a:cs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object 3"/>
          <p:cNvPicPr/>
          <p:nvPr/>
        </p:nvPicPr>
        <p:blipFill>
          <a:blip r:embed="rId2" cstate="print"/>
          <a:stretch>
            <a:fillRect/>
          </a:stretch>
        </p:blipFill>
        <p:spPr>
          <a:xfrm>
            <a:off x="4997945" y="3051428"/>
            <a:ext cx="3714393" cy="2438388"/>
          </a:xfrm>
          <a:prstGeom prst="rect">
            <a:avLst/>
          </a:prstGeom>
        </p:spPr>
      </p:pic>
      <p:sp>
        <p:nvSpPr>
          <p:cNvPr id="4" name="object 4"/>
          <p:cNvSpPr txBox="1">
            <a:spLocks noGrp="1"/>
          </p:cNvSpPr>
          <p:nvPr>
            <p:ph type="title"/>
          </p:nvPr>
        </p:nvSpPr>
        <p:spPr>
          <a:xfrm>
            <a:off x="393255" y="546571"/>
            <a:ext cx="850963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2.4</a:t>
            </a:r>
            <a:r>
              <a:rPr sz="3200" spc="-85" dirty="0">
                <a:latin typeface="Times New Roman"/>
                <a:cs typeface="Times New Roman"/>
              </a:rPr>
              <a:t> </a:t>
            </a:r>
            <a:r>
              <a:rPr sz="3200" dirty="0">
                <a:latin typeface="Times New Roman"/>
                <a:cs typeface="Times New Roman"/>
              </a:rPr>
              <a:t>MAC</a:t>
            </a:r>
            <a:r>
              <a:rPr sz="3200" spc="-45" dirty="0">
                <a:latin typeface="Times New Roman"/>
                <a:cs typeface="Times New Roman"/>
              </a:rPr>
              <a:t> </a:t>
            </a:r>
            <a:r>
              <a:rPr sz="3200" dirty="0">
                <a:latin typeface="Times New Roman"/>
                <a:cs typeface="Times New Roman"/>
              </a:rPr>
              <a:t>protocol</a:t>
            </a:r>
            <a:r>
              <a:rPr sz="3200" spc="-120" dirty="0">
                <a:latin typeface="Times New Roman"/>
                <a:cs typeface="Times New Roman"/>
              </a:rPr>
              <a:t> </a:t>
            </a:r>
            <a:r>
              <a:rPr sz="3200" dirty="0">
                <a:latin typeface="Times New Roman"/>
                <a:cs typeface="Times New Roman"/>
              </a:rPr>
              <a:t>of</a:t>
            </a:r>
            <a:r>
              <a:rPr sz="3200" spc="-95" dirty="0">
                <a:latin typeface="Times New Roman"/>
                <a:cs typeface="Times New Roman"/>
              </a:rPr>
              <a:t> </a:t>
            </a:r>
            <a:r>
              <a:rPr sz="3200" dirty="0">
                <a:latin typeface="Times New Roman"/>
                <a:cs typeface="Times New Roman"/>
              </a:rPr>
              <a:t>MAP(Managed</a:t>
            </a:r>
            <a:r>
              <a:rPr sz="3200" spc="-20" dirty="0">
                <a:latin typeface="Times New Roman"/>
                <a:cs typeface="Times New Roman"/>
              </a:rPr>
              <a:t> </a:t>
            </a:r>
            <a:r>
              <a:rPr sz="3200" dirty="0">
                <a:latin typeface="Times New Roman"/>
                <a:cs typeface="Times New Roman"/>
              </a:rPr>
              <a:t>access</a:t>
            </a:r>
            <a:r>
              <a:rPr sz="3200" spc="-4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5" name="object 5"/>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329745" y="1539281"/>
            <a:ext cx="8350884" cy="1245870"/>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Divide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Superframe's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structure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into</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two</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parts,</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50" normalizeH="0" baseline="0" noProof="0" dirty="0">
                <a:ln>
                  <a:noFill/>
                </a:ln>
                <a:solidFill>
                  <a:sysClr val="windowText" lastClr="000000"/>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3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not</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2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same</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time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4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When</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attempts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transmit</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other</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placed</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 standby</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state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68224" y="1115567"/>
            <a:ext cx="1045844" cy="365760"/>
          </a:xfrm>
          <a:prstGeom prst="rect">
            <a:avLst/>
          </a:prstGeom>
          <a:solidFill>
            <a:srgbClr val="EDF8F4"/>
          </a:solidFill>
          <a:ln w="25400">
            <a:solidFill>
              <a:srgbClr val="00946E"/>
            </a:solidFill>
          </a:ln>
        </p:spPr>
        <p:txBody>
          <a:bodyPr vert="horz" wrap="square" lIns="0" tIns="46990" rIns="0" bIns="0" rtlCol="0">
            <a:spAutoFit/>
          </a:bodyPr>
          <a:lstStyle/>
          <a:p>
            <a:pPr marL="71120"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3" cstate="print"/>
          <a:stretch>
            <a:fillRect/>
          </a:stretch>
        </p:blipFill>
        <p:spPr>
          <a:xfrm>
            <a:off x="389789" y="3196611"/>
            <a:ext cx="3697163" cy="2076786"/>
          </a:xfrm>
          <a:prstGeom prst="rect">
            <a:avLst/>
          </a:prstGeom>
        </p:spPr>
      </p:pic>
      <p:grpSp>
        <p:nvGrpSpPr>
          <p:cNvPr id="9" name="object 9"/>
          <p:cNvGrpSpPr/>
          <p:nvPr/>
        </p:nvGrpSpPr>
        <p:grpSpPr>
          <a:xfrm>
            <a:off x="4263644" y="3989323"/>
            <a:ext cx="565150" cy="598805"/>
            <a:chOff x="4263644" y="3989323"/>
            <a:chExt cx="565150" cy="598805"/>
          </a:xfrm>
        </p:grpSpPr>
        <p:sp>
          <p:nvSpPr>
            <p:cNvPr id="10" name="object 10"/>
            <p:cNvSpPr/>
            <p:nvPr/>
          </p:nvSpPr>
          <p:spPr>
            <a:xfrm>
              <a:off x="4276344" y="4002023"/>
              <a:ext cx="539750" cy="573405"/>
            </a:xfrm>
            <a:custGeom>
              <a:avLst/>
              <a:gdLst/>
              <a:ahLst/>
              <a:cxnLst/>
              <a:rect l="l" t="t" r="r" b="b"/>
              <a:pathLst>
                <a:path w="539750" h="573404">
                  <a:moveTo>
                    <a:pt x="269748" y="0"/>
                  </a:moveTo>
                  <a:lnTo>
                    <a:pt x="269748" y="143256"/>
                  </a:lnTo>
                  <a:lnTo>
                    <a:pt x="0" y="143256"/>
                  </a:lnTo>
                  <a:lnTo>
                    <a:pt x="0" y="429768"/>
                  </a:lnTo>
                  <a:lnTo>
                    <a:pt x="269748" y="429768"/>
                  </a:lnTo>
                  <a:lnTo>
                    <a:pt x="269748" y="573024"/>
                  </a:lnTo>
                  <a:lnTo>
                    <a:pt x="539496" y="286512"/>
                  </a:lnTo>
                  <a:lnTo>
                    <a:pt x="2697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276344" y="4002023"/>
              <a:ext cx="539750" cy="573405"/>
            </a:xfrm>
            <a:custGeom>
              <a:avLst/>
              <a:gdLst/>
              <a:ahLst/>
              <a:cxnLst/>
              <a:rect l="l" t="t" r="r" b="b"/>
              <a:pathLst>
                <a:path w="539750" h="573404">
                  <a:moveTo>
                    <a:pt x="0" y="143256"/>
                  </a:moveTo>
                  <a:lnTo>
                    <a:pt x="269748" y="143256"/>
                  </a:lnTo>
                  <a:lnTo>
                    <a:pt x="269748" y="0"/>
                  </a:lnTo>
                  <a:lnTo>
                    <a:pt x="539496" y="286512"/>
                  </a:lnTo>
                  <a:lnTo>
                    <a:pt x="269748" y="573024"/>
                  </a:lnTo>
                  <a:lnTo>
                    <a:pt x="269748" y="429768"/>
                  </a:lnTo>
                  <a:lnTo>
                    <a:pt x="0" y="429768"/>
                  </a:lnTo>
                  <a:lnTo>
                    <a:pt x="0" y="14325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402300" y="5269122"/>
            <a:ext cx="8304530" cy="895350"/>
          </a:xfrm>
          <a:prstGeom prst="rect">
            <a:avLst/>
          </a:prstGeom>
        </p:spPr>
        <p:txBody>
          <a:bodyPr vert="horz" wrap="square" lIns="0" tIns="49530" rIns="0" bIns="0" rtlCol="0">
            <a:spAutoFit/>
          </a:bodyPr>
          <a:lstStyle/>
          <a:p>
            <a:pPr marL="2461895" marR="0" lvl="0" indent="0" defTabSz="914400" eaLnBrk="1" fontAlgn="auto" latinLnBrk="0" hangingPunct="1">
              <a:lnSpc>
                <a:spcPct val="100000"/>
              </a:lnSpc>
              <a:spcBef>
                <a:spcPts val="39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Fig4.</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31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separating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interference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non-interference,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collision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does</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occur</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efficient</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transmission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689202" y="1122434"/>
            <a:ext cx="23850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polling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324355" y="4104132"/>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p:nvPr/>
        </p:nvSpPr>
        <p:spPr>
          <a:xfrm>
            <a:off x="4939284" y="35676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txBox="1"/>
          <p:nvPr/>
        </p:nvSpPr>
        <p:spPr>
          <a:xfrm>
            <a:off x="4939284" y="3567684"/>
            <a:ext cx="372110" cy="253365"/>
          </a:xfrm>
          <a:prstGeom prst="rect">
            <a:avLst/>
          </a:prstGeom>
          <a:ln w="9525">
            <a:solidFill>
              <a:srgbClr val="3333CC"/>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2799588" y="4113276"/>
            <a:ext cx="372110" cy="256540"/>
          </a:xfrm>
          <a:prstGeom prst="rect">
            <a:avLst/>
          </a:prstGeom>
          <a:solidFill>
            <a:srgbClr val="FFFFFF"/>
          </a:solidFill>
          <a:ln w="9525">
            <a:solidFill>
              <a:srgbClr val="FFC000"/>
            </a:solidFill>
          </a:ln>
        </p:spPr>
        <p:txBody>
          <a:bodyPr vert="horz" wrap="square" lIns="0" tIns="42545" rIns="0" bIns="0" rtlCol="0">
            <a:spAutoFit/>
          </a:bodyPr>
          <a:lstStyle/>
          <a:p>
            <a:pPr marL="89535"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p:nvPr/>
        </p:nvSpPr>
        <p:spPr>
          <a:xfrm>
            <a:off x="4930140" y="46344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txBox="1"/>
          <p:nvPr/>
        </p:nvSpPr>
        <p:spPr>
          <a:xfrm>
            <a:off x="4930140" y="4634484"/>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0" name="object 20"/>
          <p:cNvSpPr txBox="1"/>
          <p:nvPr/>
        </p:nvSpPr>
        <p:spPr>
          <a:xfrm>
            <a:off x="5861303" y="3203448"/>
            <a:ext cx="1405255" cy="207645"/>
          </a:xfrm>
          <a:prstGeom prst="rect">
            <a:avLst/>
          </a:prstGeom>
          <a:solidFill>
            <a:srgbClr val="FFFFFF"/>
          </a:solidFill>
        </p:spPr>
        <p:txBody>
          <a:bodyPr vert="horz" wrap="square" lIns="0" tIns="19050" rIns="0" bIns="0" rtlCol="0">
            <a:spAutoFit/>
          </a:bodyPr>
          <a:lstStyle/>
          <a:p>
            <a:pPr marL="90170" marR="0" lvl="0" indent="0" defTabSz="914400" eaLnBrk="1" fontAlgn="auto" latinLnBrk="0" hangingPunct="1">
              <a:lnSpc>
                <a:spcPct val="100000"/>
              </a:lnSpc>
              <a:spcBef>
                <a:spcPts val="1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p:nvPr/>
        </p:nvSpPr>
        <p:spPr>
          <a:xfrm>
            <a:off x="7403592" y="3215639"/>
            <a:ext cx="1164590" cy="207645"/>
          </a:xfrm>
          <a:prstGeom prst="rect">
            <a:avLst/>
          </a:prstGeom>
          <a:solidFill>
            <a:srgbClr val="FFFFFF"/>
          </a:solidFill>
        </p:spPr>
        <p:txBody>
          <a:bodyPr vert="horz" wrap="square" lIns="0" tIns="20320" rIns="0" bIns="0" rtlCol="0">
            <a:spAutoFit/>
          </a:bodyPr>
          <a:lstStyle/>
          <a:p>
            <a:pPr marL="9144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372600" y="532854"/>
            <a:ext cx="841502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2.5</a:t>
            </a:r>
            <a:r>
              <a:rPr sz="3200" spc="-80" dirty="0">
                <a:latin typeface="Times New Roman"/>
                <a:cs typeface="Times New Roman"/>
              </a:rPr>
              <a:t> </a:t>
            </a:r>
            <a:r>
              <a:rPr sz="3200" dirty="0">
                <a:latin typeface="Times New Roman"/>
                <a:cs typeface="Times New Roman"/>
              </a:rPr>
              <a:t>MAC</a:t>
            </a:r>
            <a:r>
              <a:rPr sz="3200" spc="-40" dirty="0">
                <a:latin typeface="Times New Roman"/>
                <a:cs typeface="Times New Roman"/>
              </a:rPr>
              <a:t> </a:t>
            </a:r>
            <a:r>
              <a:rPr sz="3200" dirty="0">
                <a:latin typeface="Times New Roman"/>
                <a:cs typeface="Times New Roman"/>
              </a:rPr>
              <a:t>protocol</a:t>
            </a:r>
            <a:r>
              <a:rPr sz="3200" spc="-110" dirty="0">
                <a:latin typeface="Times New Roman"/>
                <a:cs typeface="Times New Roman"/>
              </a:rPr>
              <a:t> </a:t>
            </a:r>
            <a:r>
              <a:rPr sz="3200" dirty="0">
                <a:latin typeface="Times New Roman"/>
                <a:cs typeface="Times New Roman"/>
              </a:rPr>
              <a:t>of</a:t>
            </a:r>
            <a:r>
              <a:rPr sz="3200" spc="-90" dirty="0">
                <a:latin typeface="Times New Roman"/>
                <a:cs typeface="Times New Roman"/>
              </a:rPr>
              <a:t> </a:t>
            </a:r>
            <a:r>
              <a:rPr sz="3200" dirty="0">
                <a:latin typeface="Times New Roman"/>
                <a:cs typeface="Times New Roman"/>
              </a:rPr>
              <a:t>RAP(Random</a:t>
            </a:r>
            <a:r>
              <a:rPr sz="3200" spc="-80" dirty="0">
                <a:latin typeface="Times New Roman"/>
                <a:cs typeface="Times New Roman"/>
              </a:rPr>
              <a:t> </a:t>
            </a:r>
            <a:r>
              <a:rPr sz="3200" dirty="0">
                <a:latin typeface="Times New Roman"/>
                <a:cs typeface="Times New Roman"/>
              </a:rPr>
              <a:t>Access</a:t>
            </a:r>
            <a:r>
              <a:rPr sz="3200" spc="-3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455996" y="1507554"/>
            <a:ext cx="8133080" cy="1799589"/>
          </a:xfrm>
          <a:prstGeom prst="rect">
            <a:avLst/>
          </a:prstGeom>
        </p:spPr>
        <p:txBody>
          <a:bodyPr vert="horz" wrap="square" lIns="0" tIns="12700" rIns="0" bIns="0" rtlCol="0">
            <a:spAutoFit/>
          </a:bodyPr>
          <a:lstStyle/>
          <a:p>
            <a:pPr marL="298450" marR="0" lvl="0" indent="-286385"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RAP</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a:t>
            </a:r>
            <a:r>
              <a:rPr kumimoji="0" sz="1800" b="0" i="0" u="none" strike="noStrike" kern="0" cap="none" spc="-10" normalizeH="0" baseline="0" noProof="0" dirty="0">
                <a:ln>
                  <a:noFill/>
                </a:ln>
                <a:solidFill>
                  <a:sysClr val="windowText" lastClr="000000"/>
                </a:solidFill>
                <a:effectLst/>
                <a:uLnTx/>
                <a:uFillTx/>
                <a:latin typeface="Arial"/>
                <a:cs typeface="Arial"/>
              </a:rPr>
              <a:t>follows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508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interfering</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(4</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less),</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conflict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(those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with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lower</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than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competing</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nodes</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compete)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24511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interference</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high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(5</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more),</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compete</a:t>
            </a:r>
            <a:r>
              <a:rPr kumimoji="0" sz="1800" b="1" i="0" u="none" strike="noStrike" kern="0" cap="none" spc="-10" normalizeH="0" baseline="0" noProof="0" dirty="0">
                <a:ln>
                  <a:noFill/>
                </a:ln>
                <a:solidFill>
                  <a:sysClr val="windowText" lastClr="000000"/>
                </a:solidFill>
                <a:effectLst/>
                <a:uLnTx/>
                <a:uFillTx/>
                <a:latin typeface="Arial"/>
                <a:cs typeface="Arial"/>
              </a:rPr>
              <a:t> 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normal</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CSMA/CA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579755" marR="0" lvl="0" indent="0" defTabSz="914400" eaLnBrk="1" fontAlgn="auto" latinLnBrk="0" hangingPunct="1">
              <a:lnSpc>
                <a:spcPct val="100000"/>
              </a:lnSpc>
              <a:spcBef>
                <a:spcPts val="10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Although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contention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681182" y="3361433"/>
            <a:ext cx="3395653" cy="1915954"/>
          </a:xfrm>
          <a:prstGeom prst="rect">
            <a:avLst/>
          </a:prstGeom>
        </p:spPr>
      </p:pic>
      <p:pic>
        <p:nvPicPr>
          <p:cNvPr id="7" name="object 7"/>
          <p:cNvPicPr/>
          <p:nvPr/>
        </p:nvPicPr>
        <p:blipFill>
          <a:blip r:embed="rId3" cstate="print"/>
          <a:stretch>
            <a:fillRect/>
          </a:stretch>
        </p:blipFill>
        <p:spPr>
          <a:xfrm>
            <a:off x="5000549" y="3346431"/>
            <a:ext cx="3390188" cy="1911628"/>
          </a:xfrm>
          <a:prstGeom prst="rect">
            <a:avLst/>
          </a:prstGeom>
        </p:spPr>
      </p:pic>
      <p:grpSp>
        <p:nvGrpSpPr>
          <p:cNvPr id="8" name="object 8"/>
          <p:cNvGrpSpPr/>
          <p:nvPr/>
        </p:nvGrpSpPr>
        <p:grpSpPr>
          <a:xfrm>
            <a:off x="4352035" y="4126484"/>
            <a:ext cx="440055" cy="556260"/>
            <a:chOff x="4352035" y="4126484"/>
            <a:chExt cx="440055" cy="556260"/>
          </a:xfrm>
        </p:grpSpPr>
        <p:sp>
          <p:nvSpPr>
            <p:cNvPr id="9" name="object 9"/>
            <p:cNvSpPr/>
            <p:nvPr/>
          </p:nvSpPr>
          <p:spPr>
            <a:xfrm>
              <a:off x="4364735" y="4139184"/>
              <a:ext cx="414655" cy="530860"/>
            </a:xfrm>
            <a:custGeom>
              <a:avLst/>
              <a:gdLst/>
              <a:ahLst/>
              <a:cxnLst/>
              <a:rect l="l" t="t" r="r" b="b"/>
              <a:pathLst>
                <a:path w="414654" h="530860">
                  <a:moveTo>
                    <a:pt x="207264" y="0"/>
                  </a:moveTo>
                  <a:lnTo>
                    <a:pt x="207264" y="132587"/>
                  </a:lnTo>
                  <a:lnTo>
                    <a:pt x="0" y="132587"/>
                  </a:lnTo>
                  <a:lnTo>
                    <a:pt x="0" y="397763"/>
                  </a:lnTo>
                  <a:lnTo>
                    <a:pt x="207264" y="397763"/>
                  </a:lnTo>
                  <a:lnTo>
                    <a:pt x="207264" y="530352"/>
                  </a:lnTo>
                  <a:lnTo>
                    <a:pt x="414528" y="265175"/>
                  </a:lnTo>
                  <a:lnTo>
                    <a:pt x="20726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364735" y="4139184"/>
              <a:ext cx="414655" cy="530860"/>
            </a:xfrm>
            <a:custGeom>
              <a:avLst/>
              <a:gdLst/>
              <a:ahLst/>
              <a:cxnLst/>
              <a:rect l="l" t="t" r="r" b="b"/>
              <a:pathLst>
                <a:path w="414654" h="530860">
                  <a:moveTo>
                    <a:pt x="0" y="132587"/>
                  </a:moveTo>
                  <a:lnTo>
                    <a:pt x="207264" y="132587"/>
                  </a:lnTo>
                  <a:lnTo>
                    <a:pt x="207264" y="0"/>
                  </a:lnTo>
                  <a:lnTo>
                    <a:pt x="414528" y="265175"/>
                  </a:lnTo>
                  <a:lnTo>
                    <a:pt x="207264" y="530352"/>
                  </a:lnTo>
                  <a:lnTo>
                    <a:pt x="207264" y="397763"/>
                  </a:lnTo>
                  <a:lnTo>
                    <a:pt x="0" y="397763"/>
                  </a:lnTo>
                  <a:lnTo>
                    <a:pt x="0" y="13258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510989" y="5241205"/>
            <a:ext cx="8022590" cy="926465"/>
          </a:xfrm>
          <a:prstGeom prst="rect">
            <a:avLst/>
          </a:prstGeom>
        </p:spPr>
        <p:txBody>
          <a:bodyPr vert="horz" wrap="square" lIns="0" tIns="64135" rIns="0" bIns="0" rtlCol="0">
            <a:spAutoFit/>
          </a:bodyPr>
          <a:lstStyle/>
          <a:p>
            <a:pPr marL="0" marR="88900" lvl="0" indent="0" algn="ctr" defTabSz="914400" eaLnBrk="1" fontAlgn="auto" latinLnBrk="0" hangingPunct="1">
              <a:lnSpc>
                <a:spcPct val="100000"/>
              </a:lnSpc>
              <a:spcBef>
                <a:spcPts val="5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Fig5.</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RAP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4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possible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contention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while</a:t>
            </a:r>
            <a:r>
              <a:rPr kumimoji="0" sz="1800" b="1" i="0" u="sng" strike="noStrike" kern="0" cap="none" spc="-5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guaranteeing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in</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descending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order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2" name="object 12"/>
          <p:cNvSpPr txBox="1"/>
          <p:nvPr/>
        </p:nvSpPr>
        <p:spPr>
          <a:xfrm>
            <a:off x="268224" y="1115567"/>
            <a:ext cx="1071245" cy="365760"/>
          </a:xfrm>
          <a:prstGeom prst="rect">
            <a:avLst/>
          </a:prstGeom>
          <a:solidFill>
            <a:srgbClr val="EDF8F4"/>
          </a:solidFill>
          <a:ln w="25400">
            <a:solidFill>
              <a:srgbClr val="00946E"/>
            </a:solidFill>
          </a:ln>
        </p:spPr>
        <p:txBody>
          <a:bodyPr vert="horz" wrap="square" lIns="0" tIns="46990" rIns="0" bIns="0" rtlCol="0">
            <a:spAutoFit/>
          </a:bodyPr>
          <a:lstStyle/>
          <a:p>
            <a:pPr marL="146685"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561988" y="1138237"/>
            <a:ext cx="28454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CSMA</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 CA</a:t>
            </a:r>
            <a:r>
              <a:rPr kumimoji="0" sz="1800" b="0" i="0" u="none" strike="noStrike" kern="0" cap="none" spc="-10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516380" y="4198620"/>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5820155" y="4180332"/>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9535"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2857500" y="4189476"/>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9017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213092" y="4174235"/>
            <a:ext cx="372110" cy="253365"/>
          </a:xfrm>
          <a:prstGeom prst="rect">
            <a:avLst/>
          </a:prstGeom>
          <a:solidFill>
            <a:srgbClr val="FFFFFF"/>
          </a:solidFill>
          <a:ln w="9525">
            <a:solidFill>
              <a:srgbClr val="FFC000"/>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1387190" y="651427"/>
            <a:ext cx="636206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2.6</a:t>
            </a:r>
            <a:r>
              <a:rPr sz="3600" spc="-30" dirty="0">
                <a:latin typeface="Times New Roman"/>
                <a:cs typeface="Times New Roman"/>
              </a:rPr>
              <a:t> </a:t>
            </a:r>
            <a:r>
              <a:rPr sz="3600" dirty="0">
                <a:latin typeface="Times New Roman"/>
                <a:cs typeface="Times New Roman"/>
              </a:rPr>
              <a:t>Drawback</a:t>
            </a:r>
            <a:r>
              <a:rPr sz="3600" spc="-20" dirty="0">
                <a:latin typeface="Times New Roman"/>
                <a:cs typeface="Times New Roman"/>
              </a:rPr>
              <a:t> </a:t>
            </a:r>
            <a:r>
              <a:rPr sz="3600" dirty="0">
                <a:latin typeface="Times New Roman"/>
                <a:cs typeface="Times New Roman"/>
              </a:rPr>
              <a:t>of</a:t>
            </a:r>
            <a:r>
              <a:rPr sz="3600" spc="5" dirty="0">
                <a:latin typeface="Times New Roman"/>
                <a:cs typeface="Times New Roman"/>
              </a:rPr>
              <a:t> </a:t>
            </a:r>
            <a:r>
              <a:rPr sz="3600" dirty="0">
                <a:latin typeface="Times New Roman"/>
                <a:cs typeface="Times New Roman"/>
              </a:rPr>
              <a:t>proposed</a:t>
            </a:r>
            <a:r>
              <a:rPr sz="3600" spc="-15"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676097" y="1351639"/>
            <a:ext cx="8074025" cy="4328795"/>
          </a:xfrm>
          <a:prstGeom prst="rect">
            <a:avLst/>
          </a:prstGeom>
        </p:spPr>
        <p:txBody>
          <a:bodyPr vert="horz" wrap="square" lIns="0" tIns="12700" rIns="0" bIns="0" rtlCol="0">
            <a:spAutoFit/>
          </a:bodyPr>
          <a:lstStyle/>
          <a:p>
            <a:pPr marL="384810" marR="0" lvl="0" indent="-344805" defTabSz="914400" eaLnBrk="1" fontAlgn="auto" latinLnBrk="0" hangingPunct="1">
              <a:lnSpc>
                <a:spcPct val="100000"/>
              </a:lnSpc>
              <a:spcBef>
                <a:spcPts val="100"/>
              </a:spcBef>
              <a:spcAft>
                <a:spcPts val="0"/>
              </a:spcAft>
              <a:buClr>
                <a:srgbClr val="00CC99"/>
              </a:buClr>
              <a:buSzTx/>
              <a:buFontTx/>
              <a:buAutoNum type="arabicPeriod"/>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7025" marR="713105" lvl="1" indent="-287020" defTabSz="914400" eaLnBrk="1" fontAlgn="auto" latinLnBrk="0" hangingPunct="1">
              <a:lnSpc>
                <a:spcPct val="100000"/>
              </a:lnSpc>
              <a:spcBef>
                <a:spcPts val="0"/>
              </a:spcBef>
              <a:spcAft>
                <a:spcPts val="0"/>
              </a:spcAft>
              <a:buClr>
                <a:srgbClr val="00CC99"/>
              </a:buClr>
              <a:buSzTx/>
              <a:buFontTx/>
              <a:buChar char="•"/>
              <a:tabLst>
                <a:tab pos="32702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Depending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are </a:t>
            </a:r>
            <a:r>
              <a:rPr kumimoji="0" sz="1800" b="0" i="0" u="none" strike="noStrike" kern="0" cap="none" spc="-10" normalizeH="0" baseline="0" noProof="0" dirty="0">
                <a:ln>
                  <a:noFill/>
                </a:ln>
                <a:solidFill>
                  <a:sysClr val="windowText" lastClr="000000"/>
                </a:solidFill>
                <a:effectLst/>
                <a:uLnTx/>
                <a:uFillTx/>
                <a:latin typeface="Arial"/>
                <a:cs typeface="Arial"/>
              </a:rPr>
              <a:t>degraded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0" indent="-286385"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slots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 2</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384810" marR="0" lvl="0" indent="-344805" defTabSz="914400" eaLnBrk="1" fontAlgn="auto" latinLnBrk="0" hangingPunct="1">
              <a:lnSpc>
                <a:spcPct val="100000"/>
              </a:lnSpc>
              <a:spcBef>
                <a:spcPts val="0"/>
              </a:spcBef>
              <a:spcAft>
                <a:spcPts val="0"/>
              </a:spcAft>
              <a:buClr>
                <a:srgbClr val="00CC99"/>
              </a:buClr>
              <a:buSzTx/>
              <a:buFontTx/>
              <a:buAutoNum type="arabicPeriod" startAt="2"/>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1" indent="-286385" defTabSz="914400" eaLnBrk="1" fontAlgn="auto" latinLnBrk="0" hangingPunct="1">
              <a:lnSpc>
                <a:spcPct val="100000"/>
              </a:lnSpc>
              <a:spcBef>
                <a:spcPts val="0"/>
              </a:spcBef>
              <a:spcAft>
                <a:spcPts val="0"/>
              </a:spcAft>
              <a:buClr>
                <a:srgbClr val="00CC99"/>
              </a:buClr>
              <a:buSzTx/>
              <a:buFontTx/>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offeredload</a:t>
            </a:r>
            <a:r>
              <a:rPr kumimoji="0" sz="1800" b="0" i="0" u="none" strike="noStrike" kern="0" cap="none" spc="-8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is</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deteriorates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5080" lvl="0" indent="-287020"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packet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occurrence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interval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large,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competing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large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Arial"/>
              <a:cs typeface="Arial"/>
            </a:endParaRPr>
          </a:p>
          <a:p>
            <a:pPr marL="299085" marR="530225" lvl="0" indent="-287020" algn="just" defTabSz="914400" eaLnBrk="1" fontAlgn="auto" latinLnBrk="0" hangingPunct="1">
              <a:lnSpc>
                <a:spcPct val="100000"/>
              </a:lnSpc>
              <a:spcBef>
                <a:spcPts val="13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Even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these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two</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combinations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only</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a</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whole</a:t>
            </a:r>
            <a:r>
              <a:rPr kumimoji="0" sz="18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improves,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high</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UP</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is</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particularly</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guaranteed,</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and</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low UP</a:t>
            </a:r>
            <a:r>
              <a:rPr kumimoji="0" sz="1800" b="1" i="0" u="sng" strike="noStrike" kern="0" cap="none" spc="-2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25" normalizeH="0" baseline="0" noProof="0" dirty="0">
                <a:ln>
                  <a:noFill/>
                </a:ln>
                <a:solidFill>
                  <a:srgbClr val="FF0000"/>
                </a:solidFill>
                <a:effectLst/>
                <a:uLnTx/>
                <a:uFill>
                  <a:solidFill>
                    <a:srgbClr val="FF0000"/>
                  </a:solidFill>
                </a:uFill>
                <a:latin typeface="Arial"/>
                <a:cs typeface="Arial"/>
              </a:rPr>
              <a:t>is</a:t>
            </a:r>
            <a:r>
              <a:rPr kumimoji="0" sz="1800" b="1" i="0" u="none" strike="noStrike" kern="0" cap="none" spc="-2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sacrificed</a:t>
            </a:r>
            <a:r>
              <a:rPr kumimoji="0" sz="1800" b="1" i="0" u="sng" strike="noStrike" kern="0" cap="none" spc="-4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can</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not</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be</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controlled</a:t>
            </a:r>
            <a:r>
              <a:rPr kumimoji="0" sz="1800" b="1" i="0" u="none" strike="noStrike" kern="0" cap="none" spc="-4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for each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purpose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Wingdings"/>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aim</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respond</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F07E7-75F0-0DBE-CBE4-ADB649488E1D}"/>
              </a:ext>
            </a:extLst>
          </p:cNvPr>
          <p:cNvSpPr>
            <a:spLocks noGrp="1"/>
          </p:cNvSpPr>
          <p:nvPr>
            <p:ph type="dt" idx="10"/>
          </p:nvPr>
        </p:nvSpPr>
        <p:spPr/>
        <p:txBody>
          <a:bodyPr/>
          <a:lstStyle/>
          <a:p>
            <a:r>
              <a:rPr lang="en-US" altLang="ja-JP"/>
              <a:t>January 2024</a:t>
            </a:r>
            <a:endParaRPr lang="en-US" altLang="ja-JP" dirty="0"/>
          </a:p>
        </p:txBody>
      </p:sp>
      <p:sp>
        <p:nvSpPr>
          <p:cNvPr id="3" name="フッター プレースホルダー 2">
            <a:extLst>
              <a:ext uri="{FF2B5EF4-FFF2-40B4-BE49-F238E27FC236}">
                <a16:creationId xmlns:a16="http://schemas.microsoft.com/office/drawing/2014/main" id="{124E272B-02EA-E1D4-8DCE-53E9437DE71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DBCEA17C-F229-777A-AA32-791BF281B1F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タイトル 2">
            <a:extLst>
              <a:ext uri="{FF2B5EF4-FFF2-40B4-BE49-F238E27FC236}">
                <a16:creationId xmlns:a16="http://schemas.microsoft.com/office/drawing/2014/main" id="{E771A04A-5EDE-5FE0-7BA2-461E4F11E9EB}"/>
              </a:ext>
            </a:extLst>
          </p:cNvPr>
          <p:cNvSpPr txBox="1">
            <a:spLocks/>
          </p:cNvSpPr>
          <p:nvPr/>
        </p:nvSpPr>
        <p:spPr>
          <a:xfrm>
            <a:off x="685800" y="708583"/>
            <a:ext cx="7591725"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800" b="1" kern="0" dirty="0">
                <a:latin typeface="+mn-lt"/>
              </a:rPr>
              <a:t> </a:t>
            </a:r>
            <a:r>
              <a:rPr kumimoji="1" lang="en-US" altLang="ja-JP" sz="2800" b="1" kern="0" dirty="0">
                <a:latin typeface="+mn-lt"/>
              </a:rPr>
              <a:t>4.  8 Levels of Packets corresponding to User Priority of QoS in IEEE802.15.6 and 6ma</a:t>
            </a:r>
            <a:endParaRPr kumimoji="1" lang="ja-JP" altLang="en-US" sz="2800" b="1" kern="0" dirty="0">
              <a:latin typeface="+mn-lt"/>
            </a:endParaRPr>
          </a:p>
        </p:txBody>
      </p:sp>
      <p:graphicFrame>
        <p:nvGraphicFramePr>
          <p:cNvPr id="6" name="表 6">
            <a:extLst>
              <a:ext uri="{FF2B5EF4-FFF2-40B4-BE49-F238E27FC236}">
                <a16:creationId xmlns:a16="http://schemas.microsoft.com/office/drawing/2014/main" id="{15398DAB-1ED1-2222-C917-C4FA1A0EF50E}"/>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6E951B80-072B-3E11-434F-8D2DDE910C7F}"/>
              </a:ext>
            </a:extLst>
          </p:cNvPr>
          <p:cNvSpPr txBox="1"/>
          <p:nvPr/>
        </p:nvSpPr>
        <p:spPr>
          <a:xfrm>
            <a:off x="268775" y="1852116"/>
            <a:ext cx="4468578"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In Std.15.6 WBAN systems, a various data such as vital signs, skin temperature,  blood pressure, ECG, EEG, ECoG, and vehicle controlling commons have different QoS levels corresponding to user priority.</a:t>
            </a:r>
            <a:endParaRPr kumimoji="1" lang="en-US" altLang="ja-JP" sz="1800" b="1" i="0" u="sng"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rPr>
              <a:t>In 15.6ma for dependable WBAN for human and vehicles, data packet transmission should be dependable according to QoS levels even in various classes of coexistence environment.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Therefore, </a:t>
            </a:r>
            <a:r>
              <a:rPr kumimoji="1" lang="en-US" altLang="ja-JP" sz="1800" b="1" i="0" u="sng" strike="noStrike" kern="1200" cap="none" spc="0" normalizeH="0" baseline="0" noProof="0" dirty="0">
                <a:ln>
                  <a:noFill/>
                </a:ln>
                <a:solidFill>
                  <a:srgbClr val="000000"/>
                </a:solidFill>
                <a:effectLst/>
                <a:uLnTx/>
                <a:uFillTx/>
                <a:latin typeface="Times New Roman"/>
                <a:ea typeface="+mn-ea"/>
                <a:cs typeface="+mn-cs"/>
              </a:rPr>
              <a:t>appropriate sets of error controlling scheme with FEC and hybrid ARQ </a:t>
            </a: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corresponding to QoS levels have been standardized in 15.6ma,</a:t>
            </a:r>
          </a:p>
        </p:txBody>
      </p:sp>
      <p:sp>
        <p:nvSpPr>
          <p:cNvPr id="8" name="object 3">
            <a:extLst>
              <a:ext uri="{FF2B5EF4-FFF2-40B4-BE49-F238E27FC236}">
                <a16:creationId xmlns:a16="http://schemas.microsoft.com/office/drawing/2014/main" id="{5C9A45EA-0348-BF27-B47A-0A024E296B8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3">
            <a:extLst>
              <a:ext uri="{FF2B5EF4-FFF2-40B4-BE49-F238E27FC236}">
                <a16:creationId xmlns:a16="http://schemas.microsoft.com/office/drawing/2014/main" id="{5E127AFD-7BD9-7CDC-6CDC-6A0014DFA42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3949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5715">
              <a:lnSpc>
                <a:spcPct val="100000"/>
              </a:lnSpc>
              <a:spcBef>
                <a:spcPts val="105"/>
              </a:spcBef>
            </a:pPr>
            <a:r>
              <a:rPr dirty="0"/>
              <a:t>3.</a:t>
            </a:r>
            <a:r>
              <a:rPr spc="-15" dirty="0"/>
              <a:t> </a:t>
            </a:r>
            <a:r>
              <a:rPr dirty="0"/>
              <a:t>Measures</a:t>
            </a:r>
            <a:r>
              <a:rPr spc="-40" dirty="0"/>
              <a:t> </a:t>
            </a:r>
            <a:r>
              <a:rPr dirty="0"/>
              <a:t>against</a:t>
            </a:r>
            <a:r>
              <a:rPr spc="-40" dirty="0"/>
              <a:t> </a:t>
            </a:r>
            <a:r>
              <a:rPr spc="-10" dirty="0"/>
              <a:t>drawback</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603598" y="604805"/>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3.1</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438912" y="1133855"/>
            <a:ext cx="1210310" cy="363220"/>
          </a:xfrm>
          <a:prstGeom prst="rect">
            <a:avLst/>
          </a:prstGeom>
          <a:solidFill>
            <a:srgbClr val="EDF8F4"/>
          </a:solidFill>
          <a:ln w="25400">
            <a:solidFill>
              <a:srgbClr val="00946E"/>
            </a:solidFill>
          </a:ln>
        </p:spPr>
        <p:txBody>
          <a:bodyPr vert="horz" wrap="square" lIns="0" tIns="71120" rIns="0" bIns="0" rtlCol="0">
            <a:spAutoFit/>
          </a:bodyPr>
          <a:lstStyle/>
          <a:p>
            <a:pPr marL="123189" marR="0" lvl="0" indent="0" defTabSz="914400" eaLnBrk="1" fontAlgn="auto" latinLnBrk="0" hangingPunct="1">
              <a:lnSpc>
                <a:spcPct val="100000"/>
              </a:lnSpc>
              <a:spcBef>
                <a:spcPts val="56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712427" y="3359036"/>
            <a:ext cx="3313650" cy="1126024"/>
          </a:xfrm>
          <a:prstGeom prst="rect">
            <a:avLst/>
          </a:prstGeom>
        </p:spPr>
      </p:pic>
      <p:grpSp>
        <p:nvGrpSpPr>
          <p:cNvPr id="7" name="object 7"/>
          <p:cNvGrpSpPr/>
          <p:nvPr/>
        </p:nvGrpSpPr>
        <p:grpSpPr>
          <a:xfrm>
            <a:off x="4489196" y="3675379"/>
            <a:ext cx="406400" cy="455295"/>
            <a:chOff x="4489196" y="3675379"/>
            <a:chExt cx="406400" cy="455295"/>
          </a:xfrm>
        </p:grpSpPr>
        <p:sp>
          <p:nvSpPr>
            <p:cNvPr id="8" name="object 8"/>
            <p:cNvSpPr/>
            <p:nvPr/>
          </p:nvSpPr>
          <p:spPr>
            <a:xfrm>
              <a:off x="4501896" y="3688079"/>
              <a:ext cx="381000" cy="429895"/>
            </a:xfrm>
            <a:custGeom>
              <a:avLst/>
              <a:gdLst/>
              <a:ahLst/>
              <a:cxnLst/>
              <a:rect l="l" t="t" r="r" b="b"/>
              <a:pathLst>
                <a:path w="381000" h="429895">
                  <a:moveTo>
                    <a:pt x="190500" y="0"/>
                  </a:moveTo>
                  <a:lnTo>
                    <a:pt x="190500" y="107442"/>
                  </a:lnTo>
                  <a:lnTo>
                    <a:pt x="0" y="107442"/>
                  </a:lnTo>
                  <a:lnTo>
                    <a:pt x="0" y="322326"/>
                  </a:lnTo>
                  <a:lnTo>
                    <a:pt x="190500" y="322326"/>
                  </a:lnTo>
                  <a:lnTo>
                    <a:pt x="190500" y="429768"/>
                  </a:lnTo>
                  <a:lnTo>
                    <a:pt x="381000" y="214884"/>
                  </a:lnTo>
                  <a:lnTo>
                    <a:pt x="19050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4501896" y="3688079"/>
              <a:ext cx="381000" cy="429895"/>
            </a:xfrm>
            <a:custGeom>
              <a:avLst/>
              <a:gdLst/>
              <a:ahLst/>
              <a:cxnLst/>
              <a:rect l="l" t="t" r="r" b="b"/>
              <a:pathLst>
                <a:path w="381000" h="429895">
                  <a:moveTo>
                    <a:pt x="0" y="107442"/>
                  </a:moveTo>
                  <a:lnTo>
                    <a:pt x="190500" y="107442"/>
                  </a:lnTo>
                  <a:lnTo>
                    <a:pt x="190500" y="0"/>
                  </a:lnTo>
                  <a:lnTo>
                    <a:pt x="381000" y="214884"/>
                  </a:lnTo>
                  <a:lnTo>
                    <a:pt x="190500" y="429768"/>
                  </a:lnTo>
                  <a:lnTo>
                    <a:pt x="190500" y="322326"/>
                  </a:lnTo>
                  <a:lnTo>
                    <a:pt x="0" y="322326"/>
                  </a:lnTo>
                  <a:lnTo>
                    <a:pt x="0" y="107442"/>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 name="object 10"/>
          <p:cNvPicPr/>
          <p:nvPr/>
        </p:nvPicPr>
        <p:blipFill>
          <a:blip r:embed="rId3" cstate="print"/>
          <a:stretch>
            <a:fillRect/>
          </a:stretch>
        </p:blipFill>
        <p:spPr>
          <a:xfrm>
            <a:off x="5263530" y="3353180"/>
            <a:ext cx="3315052" cy="1123949"/>
          </a:xfrm>
          <a:prstGeom prst="rect">
            <a:avLst/>
          </a:prstGeom>
        </p:spPr>
      </p:pic>
      <p:sp>
        <p:nvSpPr>
          <p:cNvPr id="11" name="object 11"/>
          <p:cNvSpPr txBox="1"/>
          <p:nvPr/>
        </p:nvSpPr>
        <p:spPr>
          <a:xfrm>
            <a:off x="1462812" y="3571076"/>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2" name="object 12"/>
          <p:cNvSpPr txBox="1"/>
          <p:nvPr/>
        </p:nvSpPr>
        <p:spPr>
          <a:xfrm>
            <a:off x="2836546" y="3553702"/>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3" name="object 13"/>
          <p:cNvSpPr txBox="1"/>
          <p:nvPr/>
        </p:nvSpPr>
        <p:spPr>
          <a:xfrm>
            <a:off x="5693131" y="3559341"/>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4" name="object 14"/>
          <p:cNvSpPr txBox="1"/>
          <p:nvPr/>
        </p:nvSpPr>
        <p:spPr>
          <a:xfrm>
            <a:off x="7239992" y="3578238"/>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5" name="object 15"/>
          <p:cNvSpPr txBox="1"/>
          <p:nvPr/>
        </p:nvSpPr>
        <p:spPr>
          <a:xfrm>
            <a:off x="874254" y="1605168"/>
            <a:ext cx="8072120" cy="1870075"/>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Change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ratio</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slots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Superframe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4356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of</a:t>
            </a:r>
            <a:r>
              <a:rPr kumimoji="0" sz="1600" b="1" i="0" u="none" strike="noStrike" kern="0" cap="none" spc="-10" normalizeH="0" baseline="0" noProof="0" dirty="0">
                <a:ln>
                  <a:noFill/>
                </a:ln>
                <a:solidFill>
                  <a:sysClr val="windowText" lastClr="000000"/>
                </a:solidFill>
                <a:effectLst/>
                <a:uLnTx/>
                <a:uFillTx/>
                <a:latin typeface="Arial"/>
                <a:cs typeface="Arial"/>
              </a:rPr>
              <a:t> non-</a:t>
            </a:r>
            <a:r>
              <a:rPr kumimoji="0" sz="1600" b="1" i="0" u="none" strike="noStrike" kern="0" cap="none" spc="0" normalizeH="0" baseline="0" noProof="0" dirty="0">
                <a:ln>
                  <a:noFill/>
                </a:ln>
                <a:solidFill>
                  <a:sysClr val="windowText" lastClr="000000"/>
                </a:solidFill>
                <a:effectLst/>
                <a:uLnTx/>
                <a:uFillTx/>
                <a:latin typeface="Arial"/>
                <a:cs typeface="Arial"/>
              </a:rPr>
              <a:t>interfering</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to be</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the</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25" normalizeH="0" baseline="0" noProof="0" dirty="0">
                <a:ln>
                  <a:noFill/>
                </a:ln>
                <a:solidFill>
                  <a:sysClr val="windowText" lastClr="000000"/>
                </a:solidFill>
                <a:effectLst/>
                <a:uLnTx/>
                <a:uFillTx/>
                <a:latin typeface="Arial"/>
                <a:cs typeface="Arial"/>
              </a:rPr>
              <a:t>of 	</a:t>
            </a:r>
            <a:r>
              <a:rPr kumimoji="0" sz="1600" b="1" i="0" u="none" strike="noStrike" kern="0" cap="none" spc="0" normalizeH="0" baseline="0" noProof="0" dirty="0">
                <a:ln>
                  <a:noFill/>
                </a:ln>
                <a:solidFill>
                  <a:sysClr val="windowText" lastClr="000000"/>
                </a:solidFill>
                <a:effectLst/>
                <a:uLnTx/>
                <a:uFillTx/>
                <a:latin typeface="Arial"/>
                <a:cs typeface="Arial"/>
              </a:rPr>
              <a:t>interference</a:t>
            </a:r>
            <a:r>
              <a:rPr kumimoji="0" sz="1600" b="1" i="0" u="none" strike="noStrike" kern="0" cap="none" spc="-6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nodes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748030" marR="0" lvl="0" indent="0" defTabSz="914400" eaLnBrk="1" fontAlgn="auto" latinLnBrk="0" hangingPunct="1">
              <a:lnSpc>
                <a:spcPct val="100000"/>
              </a:lnSpc>
              <a:spcBef>
                <a:spcPts val="69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known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simulation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this is the optimal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solution)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2600" b="0" i="0" u="none" strike="noStrike" kern="0" cap="none" spc="0" normalizeH="0" baseline="0" noProof="0">
              <a:ln>
                <a:noFill/>
              </a:ln>
              <a:solidFill>
                <a:sysClr val="windowText" lastClr="000000"/>
              </a:solidFill>
              <a:effectLst/>
              <a:uLnTx/>
              <a:uFillTx/>
              <a:latin typeface="Arial"/>
              <a:cs typeface="Arial"/>
            </a:endParaRPr>
          </a:p>
          <a:p>
            <a:pPr marL="420624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Ex)</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non-</a:t>
            </a:r>
            <a:r>
              <a:rPr kumimoji="0" sz="1200" b="0" i="0" u="none" strike="noStrike" kern="0" cap="none" spc="-10" normalizeH="0" baseline="0" noProof="0" dirty="0">
                <a:ln>
                  <a:noFill/>
                </a:ln>
                <a:solidFill>
                  <a:sysClr val="windowText" lastClr="000000"/>
                </a:solidFill>
                <a:effectLst/>
                <a:uLnTx/>
                <a:uFillTx/>
                <a:latin typeface="Arial"/>
                <a:cs typeface="Arial"/>
              </a:rPr>
              <a:t>interference</a:t>
            </a:r>
            <a:r>
              <a:rPr kumimoji="0" sz="1200" b="0" i="0" u="none" strike="noStrike" kern="0" cap="none" spc="-8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1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interference</a:t>
            </a:r>
            <a:r>
              <a:rPr kumimoji="0" sz="1200" b="0" i="0" u="none" strike="noStrike" kern="0" cap="none" spc="-5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4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and</a:t>
            </a:r>
            <a:r>
              <a:rPr kumimoji="0" sz="1200" b="0" i="0" u="none" strike="noStrike" kern="0" cap="none" spc="-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6 </a:t>
            </a:r>
            <a:r>
              <a:rPr kumimoji="0" sz="1200" b="0" i="0" u="none" strike="noStrike" kern="0" cap="none" spc="-10" normalizeH="0" baseline="0" noProof="0" dirty="0">
                <a:ln>
                  <a:noFill/>
                </a:ln>
                <a:solidFill>
                  <a:sysClr val="windowText" lastClr="000000"/>
                </a:solidFill>
                <a:effectLst/>
                <a:uLnTx/>
                <a:uFillTx/>
                <a:latin typeface="Arial"/>
                <a:cs typeface="Arial"/>
              </a:rPr>
              <a:t>slots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835974" y="4652588"/>
            <a:ext cx="7376159" cy="1166495"/>
          </a:xfrm>
          <a:prstGeom prst="rect">
            <a:avLst/>
          </a:prstGeom>
        </p:spPr>
        <p:txBody>
          <a:bodyPr vert="horz" wrap="square" lIns="0" tIns="12700" rIns="0" bIns="0" rtlCol="0">
            <a:spAutoFit/>
          </a:bodyPr>
          <a:lstStyle/>
          <a:p>
            <a:pPr marL="29209"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Fig6.</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Measures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draw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back</a:t>
            </a:r>
            <a:r>
              <a:rPr kumimoji="0" sz="1800" b="0" i="0" u="none" strike="noStrike" kern="0" cap="none" spc="-25" normalizeH="0" baseline="0" noProof="0" dirty="0">
                <a:ln>
                  <a:noFill/>
                </a:ln>
                <a:solidFill>
                  <a:sysClr val="windowText" lastClr="000000"/>
                </a:solidFill>
                <a:effectLst/>
                <a:uLnTx/>
                <a:uFillTx/>
                <a:latin typeface="Arial"/>
                <a:cs typeface="Arial"/>
              </a:rPr>
              <a:t> 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sz="215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ratio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slots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1</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nodes,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1170432" y="3520440"/>
            <a:ext cx="1405255" cy="207645"/>
          </a:xfrm>
          <a:prstGeom prst="rect">
            <a:avLst/>
          </a:prstGeom>
          <a:solidFill>
            <a:srgbClr val="FFFFFF"/>
          </a:solidFill>
        </p:spPr>
        <p:txBody>
          <a:bodyPr vert="horz" wrap="square" lIns="0" tIns="20320" rIns="0" bIns="0" rtlCol="0">
            <a:spAutoFit/>
          </a:bodyPr>
          <a:lstStyle/>
          <a:p>
            <a:pPr marL="89535"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650991" y="3511296"/>
            <a:ext cx="1018540" cy="195580"/>
          </a:xfrm>
          <a:prstGeom prst="rect">
            <a:avLst/>
          </a:prstGeom>
          <a:solidFill>
            <a:srgbClr val="FFFFFF"/>
          </a:solidFill>
        </p:spPr>
        <p:txBody>
          <a:bodyPr vert="horz" wrap="square" lIns="0" tIns="54610" rIns="0" bIns="0" rtlCol="0">
            <a:spAutoFit/>
          </a:bodyPr>
          <a:lstStyle/>
          <a:p>
            <a:pPr marL="91440" marR="0" lvl="0" indent="0" defTabSz="914400" eaLnBrk="1" fontAlgn="auto" latinLnBrk="0" hangingPunct="1">
              <a:lnSpc>
                <a:spcPct val="100000"/>
              </a:lnSpc>
              <a:spcBef>
                <a:spcPts val="430"/>
              </a:spcBef>
              <a:spcAft>
                <a:spcPts val="0"/>
              </a:spcAft>
              <a:buClrTx/>
              <a:buSzTx/>
              <a:buFontTx/>
              <a:buNone/>
              <a:tabLst/>
              <a:defRPr/>
            </a:pPr>
            <a:r>
              <a:rPr kumimoji="0" sz="600" b="0" i="0" u="none" strike="noStrike" kern="0" cap="none" spc="0" normalizeH="0" baseline="0" noProof="0" dirty="0">
                <a:ln>
                  <a:noFill/>
                </a:ln>
                <a:solidFill>
                  <a:sysClr val="windowText" lastClr="000000"/>
                </a:solidFill>
                <a:effectLst/>
                <a:uLnTx/>
                <a:uFillTx/>
                <a:latin typeface="Arial"/>
                <a:cs typeface="Arial"/>
              </a:rPr>
              <a:t>Non</a:t>
            </a:r>
            <a:r>
              <a:rPr kumimoji="0" sz="600" b="0" i="0" u="none" strike="noStrike" kern="0" cap="none" spc="-40"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Overlapped</a:t>
            </a:r>
            <a:r>
              <a:rPr kumimoji="0" sz="600" b="0" i="0" u="none" strike="noStrike" kern="0" cap="none" spc="20"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Nodes</a:t>
            </a:r>
            <a:endParaRPr kumimoji="0" sz="6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7031735" y="3520440"/>
            <a:ext cx="1405255" cy="207645"/>
          </a:xfrm>
          <a:prstGeom prst="rect">
            <a:avLst/>
          </a:prstGeom>
          <a:solidFill>
            <a:srgbClr val="FFFFFF"/>
          </a:solidFill>
        </p:spPr>
        <p:txBody>
          <a:bodyPr vert="horz" wrap="square" lIns="0" tIns="20320" rIns="0" bIns="0" rtlCol="0">
            <a:spAutoFit/>
          </a:bodyPr>
          <a:lstStyle/>
          <a:p>
            <a:pPr marL="9271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p:nvPr/>
        </p:nvSpPr>
        <p:spPr>
          <a:xfrm>
            <a:off x="2694432" y="3535679"/>
            <a:ext cx="1405255" cy="207645"/>
          </a:xfrm>
          <a:custGeom>
            <a:avLst/>
            <a:gdLst/>
            <a:ahLst/>
            <a:cxnLst/>
            <a:rect l="l" t="t" r="r" b="b"/>
            <a:pathLst>
              <a:path w="1405254" h="207645">
                <a:moveTo>
                  <a:pt x="1405128" y="0"/>
                </a:moveTo>
                <a:lnTo>
                  <a:pt x="0" y="0"/>
                </a:lnTo>
                <a:lnTo>
                  <a:pt x="0" y="207263"/>
                </a:lnTo>
                <a:lnTo>
                  <a:pt x="1405128" y="207263"/>
                </a:lnTo>
                <a:lnTo>
                  <a:pt x="14051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p:nvPr/>
        </p:nvSpPr>
        <p:spPr>
          <a:xfrm>
            <a:off x="2771761" y="3539757"/>
            <a:ext cx="900430" cy="16446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91</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06422" y="654391"/>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3.2</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5" name="object 5"/>
          <p:cNvSpPr txBox="1"/>
          <p:nvPr/>
        </p:nvSpPr>
        <p:spPr>
          <a:xfrm>
            <a:off x="721280" y="1666485"/>
            <a:ext cx="7731125" cy="140335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4471C4"/>
              </a:buClr>
              <a:buSzTx/>
              <a:buFont typeface="Arial"/>
              <a:buChar char="•"/>
              <a:tabLst>
                <a:tab pos="29845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Switch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whether</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to</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proposed</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method</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for</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each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offeredload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ts val="2135"/>
              </a:lnSpc>
              <a:spcBef>
                <a:spcPts val="45"/>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offeredload</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low,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competing</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normal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CSMA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0" defTabSz="914400" eaLnBrk="1" fontAlgn="auto" latinLnBrk="0" hangingPunct="1">
              <a:lnSpc>
                <a:spcPts val="2135"/>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42925" lvl="0" indent="-287020" defTabSz="914400" eaLnBrk="1" fontAlgn="auto" latinLnBrk="0" hangingPunct="1">
              <a:lnSpc>
                <a:spcPct val="100000"/>
              </a:lnSpc>
              <a:spcBef>
                <a:spcPts val="50"/>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load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such</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 packets</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conflict, </a:t>
            </a:r>
            <a:r>
              <a:rPr kumimoji="0" sz="1800" b="0" i="0" u="none" strike="noStrike" kern="0" cap="none" spc="0" normalizeH="0" baseline="0" noProof="0" dirty="0">
                <a:ln>
                  <a:noFill/>
                </a:ln>
                <a:solidFill>
                  <a:sysClr val="windowText" lastClr="000000"/>
                </a:solidFill>
                <a:effectLst/>
                <a:uLnTx/>
                <a:uFillTx/>
                <a:latin typeface="Arial"/>
                <a:cs typeface="Arial"/>
              </a:rPr>
              <a:t>countermeasures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made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using</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proposed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1007715" y="3038085"/>
            <a:ext cx="7937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method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264919" y="3221736"/>
            <a:ext cx="2749295" cy="1682483"/>
          </a:xfrm>
          <a:prstGeom prst="rect">
            <a:avLst/>
          </a:prstGeom>
        </p:spPr>
      </p:pic>
      <p:pic>
        <p:nvPicPr>
          <p:cNvPr id="8" name="object 8"/>
          <p:cNvPicPr/>
          <p:nvPr/>
        </p:nvPicPr>
        <p:blipFill>
          <a:blip r:embed="rId3" cstate="print"/>
          <a:stretch>
            <a:fillRect/>
          </a:stretch>
        </p:blipFill>
        <p:spPr>
          <a:xfrm>
            <a:off x="5314763" y="3318778"/>
            <a:ext cx="2636813" cy="1488397"/>
          </a:xfrm>
          <a:prstGeom prst="rect">
            <a:avLst/>
          </a:prstGeom>
        </p:spPr>
      </p:pic>
      <p:sp>
        <p:nvSpPr>
          <p:cNvPr id="9" name="object 9"/>
          <p:cNvSpPr txBox="1"/>
          <p:nvPr/>
        </p:nvSpPr>
        <p:spPr>
          <a:xfrm>
            <a:off x="2259003" y="3081053"/>
            <a:ext cx="49377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893185" algn="l"/>
              </a:tabLst>
              <a:defRPr/>
            </a:pPr>
            <a:r>
              <a:rPr kumimoji="0" sz="1200" b="0" i="0" u="none" strike="noStrike" kern="0" cap="none" spc="0" normalizeH="0" baseline="0" noProof="0" dirty="0">
                <a:ln>
                  <a:noFill/>
                </a:ln>
                <a:solidFill>
                  <a:sysClr val="windowText" lastClr="000000"/>
                </a:solidFill>
                <a:effectLst/>
                <a:uLnTx/>
                <a:uFillTx/>
                <a:latin typeface="Calibri"/>
                <a:cs typeface="Calibri"/>
              </a:rPr>
              <a:t>Low</a:t>
            </a:r>
            <a:r>
              <a:rPr kumimoji="0" sz="1200" b="0" i="0" u="none" strike="noStrike" kern="0" cap="none" spc="5" normalizeH="0" baseline="0" noProof="0" dirty="0">
                <a:ln>
                  <a:noFill/>
                </a:ln>
                <a:solidFill>
                  <a:sysClr val="windowText" lastClr="000000"/>
                </a:solidFill>
                <a:effectLst/>
                <a:uLnTx/>
                <a:uFillTx/>
                <a:latin typeface="Calibri"/>
                <a:cs typeface="Calibri"/>
              </a:rPr>
              <a:t> </a:t>
            </a:r>
            <a:r>
              <a:rPr kumimoji="0" sz="1200" b="0" i="0" u="none" strike="noStrike" kern="0" cap="none" spc="-10" normalizeH="0" baseline="0" noProof="0" dirty="0">
                <a:ln>
                  <a:noFill/>
                </a:ln>
                <a:solidFill>
                  <a:sysClr val="windowText" lastClr="000000"/>
                </a:solidFill>
                <a:effectLst/>
                <a:uLnTx/>
                <a:uFillTx/>
                <a:latin typeface="Calibri"/>
                <a:cs typeface="Calibri"/>
              </a:rPr>
              <a:t>offeredload</a:t>
            </a:r>
            <a:r>
              <a:rPr kumimoji="0" sz="1200" b="0" i="0" u="none" strike="noStrike" kern="0" cap="none" spc="0" normalizeH="0" baseline="0" noProof="0" dirty="0">
                <a:ln>
                  <a:noFill/>
                </a:ln>
                <a:solidFill>
                  <a:sysClr val="windowText" lastClr="000000"/>
                </a:solidFill>
                <a:effectLst/>
                <a:uLnTx/>
                <a:uFillTx/>
                <a:latin typeface="Calibri"/>
                <a:cs typeface="Calibri"/>
              </a:rPr>
              <a:t>	High</a:t>
            </a:r>
            <a:r>
              <a:rPr kumimoji="0" sz="1200" b="0" i="0" u="none" strike="noStrike" kern="0" cap="none" spc="-10" normalizeH="0" baseline="0" noProof="0" dirty="0">
                <a:ln>
                  <a:noFill/>
                </a:ln>
                <a:solidFill>
                  <a:sysClr val="windowText" lastClr="000000"/>
                </a:solidFill>
                <a:effectLst/>
                <a:uLnTx/>
                <a:uFillTx/>
                <a:latin typeface="Calibri"/>
                <a:cs typeface="Calibri"/>
              </a:rPr>
              <a:t> offeredload</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871766" y="5007772"/>
            <a:ext cx="7451090" cy="981075"/>
          </a:xfrm>
          <a:prstGeom prst="rect">
            <a:avLst/>
          </a:prstGeom>
        </p:spPr>
        <p:txBody>
          <a:bodyPr vert="horz" wrap="square" lIns="0" tIns="13335" rIns="0" bIns="0" rtlCol="0">
            <a:spAutoFit/>
          </a:bodyPr>
          <a:lstStyle/>
          <a:p>
            <a:pPr marL="397510" marR="0" lvl="0" indent="0" algn="ctr"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Fig7.</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Measures</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drawback</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ts val="2110"/>
              </a:lnSpc>
              <a:spcBef>
                <a:spcPts val="1435"/>
              </a:spcBef>
              <a:spcAft>
                <a:spcPts val="0"/>
              </a:spcAft>
              <a:buClr>
                <a:srgbClr val="4471C4"/>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Due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switching</a:t>
            </a:r>
            <a:r>
              <a:rPr kumimoji="0" sz="1800" b="1" i="0" u="sng" strike="noStrike" kern="0" cap="none" spc="-8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proposed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scheme,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deterioration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at</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time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low offeredload</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decreases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4190491" y="3775964"/>
            <a:ext cx="930910" cy="504190"/>
            <a:chOff x="4190491" y="3775964"/>
            <a:chExt cx="930910" cy="504190"/>
          </a:xfrm>
        </p:grpSpPr>
        <p:sp>
          <p:nvSpPr>
            <p:cNvPr id="12" name="object 12"/>
            <p:cNvSpPr/>
            <p:nvPr/>
          </p:nvSpPr>
          <p:spPr>
            <a:xfrm>
              <a:off x="4203191" y="3788664"/>
              <a:ext cx="905510" cy="478790"/>
            </a:xfrm>
            <a:custGeom>
              <a:avLst/>
              <a:gdLst/>
              <a:ahLst/>
              <a:cxnLst/>
              <a:rect l="l" t="t" r="r" b="b"/>
              <a:pathLst>
                <a:path w="905510" h="478789">
                  <a:moveTo>
                    <a:pt x="665988" y="0"/>
                  </a:moveTo>
                  <a:lnTo>
                    <a:pt x="665988" y="119634"/>
                  </a:lnTo>
                  <a:lnTo>
                    <a:pt x="239268" y="119634"/>
                  </a:lnTo>
                  <a:lnTo>
                    <a:pt x="239268" y="0"/>
                  </a:lnTo>
                  <a:lnTo>
                    <a:pt x="0" y="239268"/>
                  </a:lnTo>
                  <a:lnTo>
                    <a:pt x="239268" y="478536"/>
                  </a:lnTo>
                  <a:lnTo>
                    <a:pt x="239268" y="358902"/>
                  </a:lnTo>
                  <a:lnTo>
                    <a:pt x="665988" y="358902"/>
                  </a:lnTo>
                  <a:lnTo>
                    <a:pt x="665988" y="478536"/>
                  </a:lnTo>
                  <a:lnTo>
                    <a:pt x="905256" y="239268"/>
                  </a:lnTo>
                  <a:lnTo>
                    <a:pt x="66598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203191" y="3788664"/>
              <a:ext cx="905510" cy="478790"/>
            </a:xfrm>
            <a:custGeom>
              <a:avLst/>
              <a:gdLst/>
              <a:ahLst/>
              <a:cxnLst/>
              <a:rect l="l" t="t" r="r" b="b"/>
              <a:pathLst>
                <a:path w="905510" h="478789">
                  <a:moveTo>
                    <a:pt x="0" y="239268"/>
                  </a:moveTo>
                  <a:lnTo>
                    <a:pt x="239268" y="0"/>
                  </a:lnTo>
                  <a:lnTo>
                    <a:pt x="239268" y="119634"/>
                  </a:lnTo>
                  <a:lnTo>
                    <a:pt x="665988" y="119634"/>
                  </a:lnTo>
                  <a:lnTo>
                    <a:pt x="665988" y="0"/>
                  </a:lnTo>
                  <a:lnTo>
                    <a:pt x="905256" y="239268"/>
                  </a:lnTo>
                  <a:lnTo>
                    <a:pt x="665988" y="478536"/>
                  </a:lnTo>
                  <a:lnTo>
                    <a:pt x="665988" y="358902"/>
                  </a:lnTo>
                  <a:lnTo>
                    <a:pt x="239268" y="358902"/>
                  </a:lnTo>
                  <a:lnTo>
                    <a:pt x="239268" y="478536"/>
                  </a:lnTo>
                  <a:lnTo>
                    <a:pt x="0" y="23926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438912" y="1274063"/>
            <a:ext cx="1210310" cy="365760"/>
          </a:xfrm>
          <a:prstGeom prst="rect">
            <a:avLst/>
          </a:prstGeom>
          <a:solidFill>
            <a:srgbClr val="EDF8F4"/>
          </a:solidFill>
          <a:ln w="25400">
            <a:solidFill>
              <a:srgbClr val="00946E"/>
            </a:solidFill>
          </a:ln>
        </p:spPr>
        <p:txBody>
          <a:bodyPr vert="horz" wrap="square" lIns="0" tIns="43815" rIns="0" bIns="0" rtlCol="0">
            <a:spAutoFit/>
          </a:bodyPr>
          <a:lstStyle/>
          <a:p>
            <a:pPr marL="89535" marR="0" lvl="0" indent="0" defTabSz="914400" eaLnBrk="1" fontAlgn="auto" latinLnBrk="0" hangingPunct="1">
              <a:lnSpc>
                <a:spcPct val="100000"/>
              </a:lnSpc>
              <a:spcBef>
                <a:spcPts val="34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p:nvPr/>
        </p:nvSpPr>
        <p:spPr>
          <a:xfrm>
            <a:off x="4673697" y="6498526"/>
            <a:ext cx="233045" cy="229870"/>
          </a:xfrm>
          <a:prstGeom prst="rect">
            <a:avLst/>
          </a:prstGeom>
        </p:spPr>
        <p:txBody>
          <a:bodyPr vert="horz" wrap="square" lIns="0" tIns="0" rIns="0" bIns="0" rtlCol="0">
            <a:spAutoFit/>
          </a:bodyPr>
          <a:lstStyle/>
          <a:p>
            <a:pPr marL="12700" marR="0" lvl="0" indent="0" defTabSz="914400" eaLnBrk="1" fontAlgn="auto" latinLnBrk="0" hangingPunct="1">
              <a:lnSpc>
                <a:spcPts val="1625"/>
              </a:lnSpc>
              <a:spcBef>
                <a:spcPts val="0"/>
              </a:spcBef>
              <a:spcAft>
                <a:spcPts val="0"/>
              </a:spcAft>
              <a:buClrTx/>
              <a:buSzTx/>
              <a:buFontTx/>
              <a:buNone/>
              <a:tabLst/>
              <a:defRPr/>
            </a:pPr>
            <a:r>
              <a:rPr kumimoji="0" sz="1600" b="0" i="0" u="none" strike="noStrike" kern="0" cap="none" spc="-25" normalizeH="0" baseline="0" noProof="0" dirty="0">
                <a:ln>
                  <a:noFill/>
                </a:ln>
                <a:solidFill>
                  <a:srgbClr val="888888"/>
                </a:solidFill>
                <a:effectLst/>
                <a:uLnTx/>
                <a:uFillTx/>
                <a:latin typeface="Calibri"/>
                <a:cs typeface="Calibri"/>
              </a:rPr>
              <a:t>15</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4346844" y="3441803"/>
            <a:ext cx="67818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55" normalizeH="0" baseline="0" noProof="0" dirty="0">
                <a:ln>
                  <a:noFill/>
                </a:ln>
                <a:solidFill>
                  <a:sysClr val="windowText" lastClr="000000"/>
                </a:solidFill>
                <a:effectLst/>
                <a:uLnTx/>
                <a:uFillTx/>
                <a:latin typeface="Gill Sans MT"/>
                <a:cs typeface="Gill Sans MT"/>
              </a:rPr>
              <a:t>switching</a:t>
            </a:r>
            <a:endParaRPr kumimoji="0" sz="1200" b="0" i="0" u="none" strike="noStrike" kern="0" cap="none" spc="0" normalizeH="0" baseline="0" noProof="0">
              <a:ln>
                <a:noFill/>
              </a:ln>
              <a:solidFill>
                <a:sysClr val="windowText" lastClr="000000"/>
              </a:solidFill>
              <a:effectLst/>
              <a:uLnTx/>
              <a:uFillTx/>
              <a:latin typeface="Gill Sans MT"/>
              <a:cs typeface="Gill Sans MT"/>
            </a:endParaRPr>
          </a:p>
        </p:txBody>
      </p:sp>
      <p:sp>
        <p:nvSpPr>
          <p:cNvPr id="16" name="object 16"/>
          <p:cNvSpPr txBox="1"/>
          <p:nvPr/>
        </p:nvSpPr>
        <p:spPr>
          <a:xfrm>
            <a:off x="3025139" y="3970020"/>
            <a:ext cx="372110" cy="256540"/>
          </a:xfrm>
          <a:prstGeom prst="rect">
            <a:avLst/>
          </a:prstGeom>
          <a:solidFill>
            <a:srgbClr val="FFFFFF"/>
          </a:solidFill>
          <a:ln w="9525">
            <a:solidFill>
              <a:srgbClr val="FFC000"/>
            </a:solidFill>
          </a:ln>
        </p:spPr>
        <p:txBody>
          <a:bodyPr vert="horz" wrap="square" lIns="0" tIns="43180" rIns="0" bIns="0" rtlCol="0">
            <a:spAutoFit/>
          </a:bodyPr>
          <a:lstStyle/>
          <a:p>
            <a:pPr marL="90170"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02780" y="3945635"/>
            <a:ext cx="372110" cy="256540"/>
          </a:xfrm>
          <a:prstGeom prst="rect">
            <a:avLst/>
          </a:prstGeom>
          <a:solidFill>
            <a:srgbClr val="FFFFFF"/>
          </a:solidFill>
          <a:ln w="9525">
            <a:solidFill>
              <a:srgbClr val="FFC000"/>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1869948" y="3930396"/>
            <a:ext cx="372110" cy="253365"/>
          </a:xfrm>
          <a:prstGeom prst="rect">
            <a:avLst/>
          </a:prstGeom>
          <a:solidFill>
            <a:srgbClr val="FFFFFF"/>
          </a:solidFill>
          <a:ln w="9525">
            <a:solidFill>
              <a:srgbClr val="3333CC"/>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5871971" y="3963923"/>
            <a:ext cx="372110" cy="253365"/>
          </a:xfrm>
          <a:prstGeom prst="rect">
            <a:avLst/>
          </a:prstGeom>
          <a:ln w="9525">
            <a:solidFill>
              <a:srgbClr val="3333CC"/>
            </a:solidFill>
          </a:ln>
        </p:spPr>
        <p:txBody>
          <a:bodyPr vert="horz" wrap="square" lIns="0" tIns="40005" rIns="0" bIns="0" rtlCol="0">
            <a:spAutoFit/>
          </a:bodyPr>
          <a:lstStyle/>
          <a:p>
            <a:pPr marL="88265"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スライド番号プレースホルダー 22">
            <a:extLst>
              <a:ext uri="{FF2B5EF4-FFF2-40B4-BE49-F238E27FC236}">
                <a16:creationId xmlns:a16="http://schemas.microsoft.com/office/drawing/2014/main" id="{F1767B75-4050-3EF4-DFAA-480BADD7B236}"/>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92</a:t>
            </a:fld>
            <a:endParaRPr spc="-50" dirty="0">
              <a:latin typeface="Times New Roman"/>
              <a:cs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720844" y="1733804"/>
            <a:ext cx="4317365" cy="3811270"/>
            <a:chOff x="4720844" y="1733804"/>
            <a:chExt cx="4317365" cy="3811270"/>
          </a:xfrm>
        </p:grpSpPr>
        <p:sp>
          <p:nvSpPr>
            <p:cNvPr id="4" name="object 4"/>
            <p:cNvSpPr/>
            <p:nvPr/>
          </p:nvSpPr>
          <p:spPr>
            <a:xfrm>
              <a:off x="4733544" y="1880616"/>
              <a:ext cx="4291965" cy="3651885"/>
            </a:xfrm>
            <a:custGeom>
              <a:avLst/>
              <a:gdLst/>
              <a:ahLst/>
              <a:cxnLst/>
              <a:rect l="l" t="t" r="r" b="b"/>
              <a:pathLst>
                <a:path w="4291965" h="3651885">
                  <a:moveTo>
                    <a:pt x="0" y="0"/>
                  </a:moveTo>
                  <a:lnTo>
                    <a:pt x="4291584" y="0"/>
                  </a:lnTo>
                  <a:lnTo>
                    <a:pt x="4291584" y="3651504"/>
                  </a:lnTo>
                  <a:lnTo>
                    <a:pt x="0" y="3651504"/>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904232" y="1746504"/>
              <a:ext cx="1271270" cy="307975"/>
            </a:xfrm>
            <a:custGeom>
              <a:avLst/>
              <a:gdLst/>
              <a:ahLst/>
              <a:cxnLst/>
              <a:rect l="l" t="t" r="r" b="b"/>
              <a:pathLst>
                <a:path w="1271270" h="307975">
                  <a:moveTo>
                    <a:pt x="1271015" y="0"/>
                  </a:moveTo>
                  <a:lnTo>
                    <a:pt x="0" y="0"/>
                  </a:lnTo>
                  <a:lnTo>
                    <a:pt x="0" y="307848"/>
                  </a:lnTo>
                  <a:lnTo>
                    <a:pt x="1271015" y="307848"/>
                  </a:lnTo>
                  <a:lnTo>
                    <a:pt x="12710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904232" y="1746504"/>
              <a:ext cx="1271270" cy="307975"/>
            </a:xfrm>
            <a:custGeom>
              <a:avLst/>
              <a:gdLst/>
              <a:ahLst/>
              <a:cxnLst/>
              <a:rect l="l" t="t" r="r" b="b"/>
              <a:pathLst>
                <a:path w="1271270" h="307975">
                  <a:moveTo>
                    <a:pt x="0" y="0"/>
                  </a:moveTo>
                  <a:lnTo>
                    <a:pt x="1271015" y="0"/>
                  </a:lnTo>
                  <a:lnTo>
                    <a:pt x="1271015" y="307848"/>
                  </a:lnTo>
                  <a:lnTo>
                    <a:pt x="0" y="307848"/>
                  </a:lnTo>
                  <a:lnTo>
                    <a:pt x="0" y="0"/>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a:spLocks noGrp="1"/>
          </p:cNvSpPr>
          <p:nvPr>
            <p:ph type="title"/>
          </p:nvPr>
        </p:nvSpPr>
        <p:spPr>
          <a:xfrm>
            <a:off x="1127343" y="561520"/>
            <a:ext cx="712850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3.3</a:t>
            </a:r>
            <a:r>
              <a:rPr sz="3600" spc="-20" dirty="0">
                <a:latin typeface="Times New Roman"/>
                <a:cs typeface="Times New Roman"/>
              </a:rPr>
              <a:t> </a:t>
            </a:r>
            <a:r>
              <a:rPr sz="3600" dirty="0">
                <a:latin typeface="Times New Roman"/>
                <a:cs typeface="Times New Roman"/>
              </a:rPr>
              <a:t>Control to</a:t>
            </a:r>
            <a:r>
              <a:rPr sz="3600" spc="-10" dirty="0">
                <a:latin typeface="Times New Roman"/>
                <a:cs typeface="Times New Roman"/>
              </a:rPr>
              <a:t> </a:t>
            </a:r>
            <a:r>
              <a:rPr sz="3600" dirty="0">
                <a:latin typeface="Times New Roman"/>
                <a:cs typeface="Times New Roman"/>
              </a:rPr>
              <a:t>make</a:t>
            </a:r>
            <a:r>
              <a:rPr sz="3600" spc="25" dirty="0">
                <a:latin typeface="Times New Roman"/>
                <a:cs typeface="Times New Roman"/>
              </a:rPr>
              <a:t> </a:t>
            </a:r>
            <a:r>
              <a:rPr sz="3600" dirty="0">
                <a:latin typeface="Times New Roman"/>
                <a:cs typeface="Times New Roman"/>
              </a:rPr>
              <a:t>the</a:t>
            </a:r>
            <a:r>
              <a:rPr sz="3600" spc="-25" dirty="0">
                <a:latin typeface="Times New Roman"/>
                <a:cs typeface="Times New Roman"/>
              </a:rPr>
              <a:t> </a:t>
            </a:r>
            <a:r>
              <a:rPr sz="3600" dirty="0">
                <a:latin typeface="Times New Roman"/>
                <a:cs typeface="Times New Roman"/>
              </a:rPr>
              <a:t>priority</a:t>
            </a:r>
            <a:r>
              <a:rPr sz="3600" spc="-10" dirty="0">
                <a:latin typeface="Times New Roman"/>
                <a:cs typeface="Times New Roman"/>
              </a:rPr>
              <a:t> higher</a:t>
            </a:r>
            <a:endParaRPr sz="3600">
              <a:latin typeface="Times New Roman"/>
              <a:cs typeface="Times New Roman"/>
            </a:endParaRPr>
          </a:p>
        </p:txBody>
      </p:sp>
      <p:sp>
        <p:nvSpPr>
          <p:cNvPr id="8" name="object 8"/>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35207" y="1129610"/>
            <a:ext cx="816165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 not only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giving</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whole, </a:t>
            </a:r>
            <a:r>
              <a:rPr kumimoji="0" sz="1800" b="0" i="0" u="none" strike="noStrike" kern="0" cap="none" spc="0" normalizeH="0" baseline="0" noProof="0" dirty="0">
                <a:ln>
                  <a:noFill/>
                </a:ln>
                <a:solidFill>
                  <a:sysClr val="windowText" lastClr="000000"/>
                </a:solidFill>
                <a:effectLst/>
                <a:uLnTx/>
                <a:uFillTx/>
                <a:latin typeface="Arial"/>
                <a:cs typeface="Arial"/>
              </a:rPr>
              <a:t>but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also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differentiating</a:t>
            </a:r>
            <a:r>
              <a:rPr kumimoji="0" sz="1800" b="0" i="0" u="none" strike="noStrike" kern="0" cap="none" spc="-6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between</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high</a:t>
            </a:r>
            <a:r>
              <a:rPr kumimoji="0" sz="1800" b="0" i="0" u="none" strike="noStrike" kern="0" cap="none" spc="-3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and</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5" normalizeH="0" baseline="0" noProof="0" dirty="0">
                <a:ln>
                  <a:noFill/>
                </a:ln>
                <a:solidFill>
                  <a:srgbClr val="FF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16932" y="1893316"/>
            <a:ext cx="1245870" cy="148590"/>
          </a:xfrm>
          <a:prstGeom prst="rect">
            <a:avLst/>
          </a:prstGeom>
          <a:solidFill>
            <a:srgbClr val="FFFFFF"/>
          </a:solidFill>
        </p:spPr>
        <p:txBody>
          <a:bodyPr vert="horz" wrap="square" lIns="0" tIns="0" rIns="0" bIns="0" rtlCol="0">
            <a:spAutoFit/>
          </a:bodyPr>
          <a:lstStyle/>
          <a:p>
            <a:pPr marL="450850" marR="0" lvl="0" indent="0" defTabSz="914400" eaLnBrk="1" fontAlgn="auto" latinLnBrk="0" hangingPunct="1">
              <a:lnSpc>
                <a:spcPts val="108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123363" y="3842667"/>
            <a:ext cx="856615" cy="255904"/>
          </a:xfrm>
          <a:prstGeom prst="rect">
            <a:avLst/>
          </a:prstGeom>
        </p:spPr>
        <p:txBody>
          <a:bodyPr vert="horz" wrap="square" lIns="0" tIns="0" rIns="0" bIns="0" rtlCol="0">
            <a:spAutoFit/>
          </a:bodyPr>
          <a:lstStyle/>
          <a:p>
            <a:pPr marL="0" marR="0" lvl="0" indent="0" defTabSz="914400" eaLnBrk="1" fontAlgn="auto" latinLnBrk="0" hangingPunct="1">
              <a:lnSpc>
                <a:spcPts val="1989"/>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usual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2" name="object 12"/>
          <p:cNvGrpSpPr/>
          <p:nvPr/>
        </p:nvGrpSpPr>
        <p:grpSpPr>
          <a:xfrm>
            <a:off x="4973828" y="2157476"/>
            <a:ext cx="3838575" cy="1052830"/>
            <a:chOff x="4973828" y="2157476"/>
            <a:chExt cx="3838575" cy="1052830"/>
          </a:xfrm>
        </p:grpSpPr>
        <p:sp>
          <p:nvSpPr>
            <p:cNvPr id="13" name="object 13"/>
            <p:cNvSpPr/>
            <p:nvPr/>
          </p:nvSpPr>
          <p:spPr>
            <a:xfrm>
              <a:off x="4986528" y="2420112"/>
              <a:ext cx="3813175" cy="777240"/>
            </a:xfrm>
            <a:custGeom>
              <a:avLst/>
              <a:gdLst/>
              <a:ahLst/>
              <a:cxnLst/>
              <a:rect l="l" t="t" r="r" b="b"/>
              <a:pathLst>
                <a:path w="3813175" h="777239">
                  <a:moveTo>
                    <a:pt x="0" y="0"/>
                  </a:moveTo>
                  <a:lnTo>
                    <a:pt x="3813048" y="0"/>
                  </a:lnTo>
                  <a:lnTo>
                    <a:pt x="3813048" y="777239"/>
                  </a:lnTo>
                  <a:lnTo>
                    <a:pt x="0" y="777239"/>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117592" y="2170176"/>
              <a:ext cx="3505200" cy="353695"/>
            </a:xfrm>
            <a:custGeom>
              <a:avLst/>
              <a:gdLst/>
              <a:ahLst/>
              <a:cxnLst/>
              <a:rect l="l" t="t" r="r" b="b"/>
              <a:pathLst>
                <a:path w="3505200" h="353694">
                  <a:moveTo>
                    <a:pt x="3505200" y="0"/>
                  </a:moveTo>
                  <a:lnTo>
                    <a:pt x="0" y="0"/>
                  </a:lnTo>
                  <a:lnTo>
                    <a:pt x="0" y="353567"/>
                  </a:lnTo>
                  <a:lnTo>
                    <a:pt x="3505200" y="353567"/>
                  </a:lnTo>
                  <a:lnTo>
                    <a:pt x="3505200" y="0"/>
                  </a:lnTo>
                  <a:close/>
                </a:path>
              </a:pathLst>
            </a:custGeom>
            <a:solidFill>
              <a:srgbClr val="CC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117592" y="2170176"/>
              <a:ext cx="3505200" cy="353695"/>
            </a:xfrm>
            <a:custGeom>
              <a:avLst/>
              <a:gdLst/>
              <a:ahLst/>
              <a:cxnLst/>
              <a:rect l="l" t="t" r="r" b="b"/>
              <a:pathLst>
                <a:path w="3505200" h="353694">
                  <a:moveTo>
                    <a:pt x="0" y="0"/>
                  </a:moveTo>
                  <a:lnTo>
                    <a:pt x="3505200" y="0"/>
                  </a:lnTo>
                  <a:lnTo>
                    <a:pt x="3505200" y="353567"/>
                  </a:lnTo>
                  <a:lnTo>
                    <a:pt x="0" y="353567"/>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117591" y="2170176"/>
            <a:ext cx="3505200" cy="250190"/>
          </a:xfrm>
          <a:prstGeom prst="rect">
            <a:avLst/>
          </a:prstGeom>
          <a:solidFill>
            <a:srgbClr val="CCCCCC"/>
          </a:solidFill>
          <a:ln w="25400">
            <a:solidFill>
              <a:srgbClr val="000000"/>
            </a:solidFill>
          </a:ln>
        </p:spPr>
        <p:txBody>
          <a:bodyPr vert="horz" wrap="square" lIns="0" tIns="25400" rIns="0" bIns="0" rtlCol="0">
            <a:spAutoFit/>
          </a:bodyPr>
          <a:lstStyle/>
          <a:p>
            <a:pPr marL="52705" marR="0" lvl="0" indent="0" defTabSz="914400" eaLnBrk="1" fontAlgn="auto" latinLnBrk="0" hangingPunct="1">
              <a:lnSpc>
                <a:spcPts val="1770"/>
              </a:lnSpc>
              <a:spcBef>
                <a:spcPts val="2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assign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rights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4986528" y="2523744"/>
            <a:ext cx="3813175" cy="673735"/>
          </a:xfrm>
          <a:prstGeom prst="rect">
            <a:avLst/>
          </a:prstGeom>
          <a:ln w="25400">
            <a:solidFill>
              <a:srgbClr val="000000"/>
            </a:solidFill>
          </a:ln>
        </p:spPr>
        <p:txBody>
          <a:bodyPr vert="horz" wrap="square" lIns="0" tIns="33655" rIns="0" bIns="0" rtlCol="0">
            <a:spAutoFit/>
          </a:bodyPr>
          <a:lstStyle/>
          <a:p>
            <a:pPr marL="604520" marR="716915" lvl="0" indent="0" defTabSz="914400" eaLnBrk="1" fontAlgn="auto" latinLnBrk="0" hangingPunct="1">
              <a:lnSpc>
                <a:spcPct val="100000"/>
              </a:lnSpc>
              <a:spcBef>
                <a:spcPts val="2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 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largest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elapsed</a:t>
            </a:r>
            <a:r>
              <a:rPr kumimoji="0" sz="1800" b="0" i="0" u="none" strike="noStrike" kern="0" cap="none" spc="-30"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190744" y="4242815"/>
            <a:ext cx="3371215" cy="612775"/>
          </a:xfrm>
          <a:prstGeom prst="rect">
            <a:avLst/>
          </a:prstGeom>
          <a:ln w="25400">
            <a:solidFill>
              <a:srgbClr val="000000"/>
            </a:solidFill>
          </a:ln>
        </p:spPr>
        <p:txBody>
          <a:bodyPr vert="horz" wrap="square" lIns="0" tIns="46355" rIns="0" bIns="0" rtlCol="0">
            <a:spAutoFit/>
          </a:bodyPr>
          <a:lstStyle/>
          <a:p>
            <a:pPr marL="389255" marR="282575" lvl="0" indent="0" defTabSz="914400" eaLnBrk="1" fontAlgn="auto" latinLnBrk="0" hangingPunct="1">
              <a:lnSpc>
                <a:spcPct val="100000"/>
              </a:lnSpc>
              <a:spcBef>
                <a:spcPts val="3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weighting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called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9" name="object 19"/>
          <p:cNvGrpSpPr/>
          <p:nvPr/>
        </p:nvGrpSpPr>
        <p:grpSpPr>
          <a:xfrm>
            <a:off x="6482588" y="3407155"/>
            <a:ext cx="873125" cy="656590"/>
            <a:chOff x="6482588" y="3407155"/>
            <a:chExt cx="873125" cy="656590"/>
          </a:xfrm>
        </p:grpSpPr>
        <p:sp>
          <p:nvSpPr>
            <p:cNvPr id="20" name="object 20"/>
            <p:cNvSpPr/>
            <p:nvPr/>
          </p:nvSpPr>
          <p:spPr>
            <a:xfrm>
              <a:off x="6495288" y="3419855"/>
              <a:ext cx="847725" cy="631190"/>
            </a:xfrm>
            <a:custGeom>
              <a:avLst/>
              <a:gdLst/>
              <a:ahLst/>
              <a:cxnLst/>
              <a:rect l="l" t="t" r="r" b="b"/>
              <a:pathLst>
                <a:path w="847725" h="631189">
                  <a:moveTo>
                    <a:pt x="635508" y="0"/>
                  </a:moveTo>
                  <a:lnTo>
                    <a:pt x="211836" y="0"/>
                  </a:lnTo>
                  <a:lnTo>
                    <a:pt x="211836" y="315467"/>
                  </a:lnTo>
                  <a:lnTo>
                    <a:pt x="0" y="315467"/>
                  </a:lnTo>
                  <a:lnTo>
                    <a:pt x="423672" y="630935"/>
                  </a:lnTo>
                  <a:lnTo>
                    <a:pt x="847344" y="315467"/>
                  </a:lnTo>
                  <a:lnTo>
                    <a:pt x="635508" y="315467"/>
                  </a:lnTo>
                  <a:lnTo>
                    <a:pt x="63550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6495288" y="3419855"/>
              <a:ext cx="847725" cy="631190"/>
            </a:xfrm>
            <a:custGeom>
              <a:avLst/>
              <a:gdLst/>
              <a:ahLst/>
              <a:cxnLst/>
              <a:rect l="l" t="t" r="r" b="b"/>
              <a:pathLst>
                <a:path w="847725" h="631189">
                  <a:moveTo>
                    <a:pt x="0" y="315467"/>
                  </a:moveTo>
                  <a:lnTo>
                    <a:pt x="211836" y="315467"/>
                  </a:lnTo>
                  <a:lnTo>
                    <a:pt x="211836" y="0"/>
                  </a:lnTo>
                  <a:lnTo>
                    <a:pt x="635508" y="0"/>
                  </a:lnTo>
                  <a:lnTo>
                    <a:pt x="635508" y="315467"/>
                  </a:lnTo>
                  <a:lnTo>
                    <a:pt x="847344" y="315467"/>
                  </a:lnTo>
                  <a:lnTo>
                    <a:pt x="423672" y="630935"/>
                  </a:lnTo>
                  <a:lnTo>
                    <a:pt x="0" y="31546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2" name="object 22"/>
          <p:cNvPicPr/>
          <p:nvPr/>
        </p:nvPicPr>
        <p:blipFill>
          <a:blip r:embed="rId2" cstate="print"/>
          <a:stretch>
            <a:fillRect/>
          </a:stretch>
        </p:blipFill>
        <p:spPr>
          <a:xfrm>
            <a:off x="1088369" y="3934732"/>
            <a:ext cx="2653002" cy="1351538"/>
          </a:xfrm>
          <a:prstGeom prst="rect">
            <a:avLst/>
          </a:prstGeom>
        </p:spPr>
      </p:pic>
      <p:sp>
        <p:nvSpPr>
          <p:cNvPr id="23" name="object 23"/>
          <p:cNvSpPr txBox="1"/>
          <p:nvPr/>
        </p:nvSpPr>
        <p:spPr>
          <a:xfrm>
            <a:off x="640448" y="4935666"/>
            <a:ext cx="8120380" cy="1244600"/>
          </a:xfrm>
          <a:prstGeom prst="rect">
            <a:avLst/>
          </a:prstGeom>
        </p:spPr>
        <p:txBody>
          <a:bodyPr vert="horz" wrap="square" lIns="0" tIns="12700" rIns="0" bIns="0" rtlCol="0">
            <a:spAutoFit/>
          </a:bodyPr>
          <a:lstStyle/>
          <a:p>
            <a:pPr marL="4501515"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make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priority</a:t>
            </a:r>
            <a:r>
              <a:rPr kumimoji="0" sz="1800" b="0" i="0" u="none" strike="noStrike" kern="0" cap="none" spc="-20" normalizeH="0" baseline="0" noProof="0" dirty="0">
                <a:ln>
                  <a:noFill/>
                </a:ln>
                <a:solidFill>
                  <a:sysClr val="windowText" lastClr="000000"/>
                </a:solidFill>
                <a:effectLst/>
                <a:uLnTx/>
                <a:uFillTx/>
                <a:latin typeface="Arial"/>
                <a:cs typeface="Arial"/>
              </a:rPr>
              <a:t> more </a:t>
            </a:r>
            <a:r>
              <a:rPr kumimoji="0" sz="1800" b="0" i="0" u="none" strike="noStrike" kern="0" cap="none" spc="-10" normalizeH="0" baseline="0" noProof="0" dirty="0">
                <a:ln>
                  <a:noFill/>
                </a:ln>
                <a:solidFill>
                  <a:sysClr val="windowText" lastClr="000000"/>
                </a:solidFill>
                <a:effectLst/>
                <a:uLnTx/>
                <a:uFillTx/>
                <a:latin typeface="Arial"/>
                <a:cs typeface="Arial"/>
              </a:rPr>
              <a:t>dominant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7804" lvl="0" indent="-287020" defTabSz="914400" eaLnBrk="1" fontAlgn="auto" latinLnBrk="0" hangingPunct="1">
              <a:lnSpc>
                <a:spcPct val="100000"/>
              </a:lnSpc>
              <a:spcBef>
                <a:spcPts val="95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cope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with</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each</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policy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(giving</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performance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1"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24" name="object 24"/>
          <p:cNvGrpSpPr/>
          <p:nvPr/>
        </p:nvGrpSpPr>
        <p:grpSpPr>
          <a:xfrm>
            <a:off x="1654873" y="4477321"/>
            <a:ext cx="1487805" cy="281305"/>
            <a:chOff x="1654873" y="4477321"/>
            <a:chExt cx="1487805" cy="281305"/>
          </a:xfrm>
        </p:grpSpPr>
        <p:sp>
          <p:nvSpPr>
            <p:cNvPr id="25" name="object 25"/>
            <p:cNvSpPr/>
            <p:nvPr/>
          </p:nvSpPr>
          <p:spPr>
            <a:xfrm>
              <a:off x="2766059" y="4482084"/>
              <a:ext cx="372110" cy="256540"/>
            </a:xfrm>
            <a:custGeom>
              <a:avLst/>
              <a:gdLst/>
              <a:ahLst/>
              <a:cxnLst/>
              <a:rect l="l" t="t" r="r" b="b"/>
              <a:pathLst>
                <a:path w="372110" h="256539">
                  <a:moveTo>
                    <a:pt x="371856" y="0"/>
                  </a:moveTo>
                  <a:lnTo>
                    <a:pt x="0" y="0"/>
                  </a:lnTo>
                  <a:lnTo>
                    <a:pt x="0" y="256032"/>
                  </a:lnTo>
                  <a:lnTo>
                    <a:pt x="371856" y="256032"/>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2766059" y="4482084"/>
              <a:ext cx="372110" cy="256540"/>
            </a:xfrm>
            <a:custGeom>
              <a:avLst/>
              <a:gdLst/>
              <a:ahLst/>
              <a:cxnLst/>
              <a:rect l="l" t="t" r="r" b="b"/>
              <a:pathLst>
                <a:path w="372110" h="256539">
                  <a:moveTo>
                    <a:pt x="0" y="0"/>
                  </a:moveTo>
                  <a:lnTo>
                    <a:pt x="371856" y="0"/>
                  </a:lnTo>
                  <a:lnTo>
                    <a:pt x="371856" y="256032"/>
                  </a:lnTo>
                  <a:lnTo>
                    <a:pt x="0" y="256032"/>
                  </a:lnTo>
                  <a:lnTo>
                    <a:pt x="0" y="0"/>
                  </a:lnTo>
                  <a:close/>
                </a:path>
              </a:pathLst>
            </a:custGeom>
            <a:ln w="9525">
              <a:solidFill>
                <a:srgbClr val="FFC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659635" y="4500372"/>
              <a:ext cx="372110" cy="253365"/>
            </a:xfrm>
            <a:custGeom>
              <a:avLst/>
              <a:gdLst/>
              <a:ahLst/>
              <a:cxnLst/>
              <a:rect l="l" t="t" r="r" b="b"/>
              <a:pathLst>
                <a:path w="372110" h="253364">
                  <a:moveTo>
                    <a:pt x="0" y="0"/>
                  </a:moveTo>
                  <a:lnTo>
                    <a:pt x="371856" y="0"/>
                  </a:lnTo>
                  <a:lnTo>
                    <a:pt x="371856" y="252984"/>
                  </a:lnTo>
                  <a:lnTo>
                    <a:pt x="0" y="252984"/>
                  </a:lnTo>
                  <a:lnTo>
                    <a:pt x="0" y="0"/>
                  </a:lnTo>
                  <a:close/>
                </a:path>
              </a:pathLst>
            </a:custGeom>
            <a:ln w="9525">
              <a:solidFill>
                <a:srgbClr val="3333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aphicFrame>
        <p:nvGraphicFramePr>
          <p:cNvPr id="28" name="object 28"/>
          <p:cNvGraphicFramePr>
            <a:graphicFrameLocks noGrp="1"/>
          </p:cNvGraphicFramePr>
          <p:nvPr/>
        </p:nvGraphicFramePr>
        <p:xfrm>
          <a:off x="81788" y="1752092"/>
          <a:ext cx="4508500" cy="3805555"/>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1271270">
                  <a:extLst>
                    <a:ext uri="{9D8B030D-6E8A-4147-A177-3AD203B41FA5}">
                      <a16:colId xmlns:a16="http://schemas.microsoft.com/office/drawing/2014/main" val="20001"/>
                    </a:ext>
                  </a:extLst>
                </a:gridCol>
                <a:gridCol w="2962910">
                  <a:extLst>
                    <a:ext uri="{9D8B030D-6E8A-4147-A177-3AD203B41FA5}">
                      <a16:colId xmlns:a16="http://schemas.microsoft.com/office/drawing/2014/main" val="20002"/>
                    </a:ext>
                  </a:extLst>
                </a:gridCol>
              </a:tblGrid>
              <a:tr h="115570">
                <a:tc>
                  <a:txBody>
                    <a:bodyPr/>
                    <a:lstStyle/>
                    <a:p>
                      <a:pPr>
                        <a:lnSpc>
                          <a:spcPct val="100000"/>
                        </a:lnSpc>
                      </a:pPr>
                      <a:endParaRPr sz="6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91770">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462280">
                        <a:lnSpc>
                          <a:spcPts val="1330"/>
                        </a:lnSpc>
                      </a:pPr>
                      <a:r>
                        <a:rPr sz="1800" spc="-25" dirty="0">
                          <a:latin typeface="Arial"/>
                          <a:cs typeface="Arial"/>
                        </a:rPr>
                        <a:t>RAP</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3459479">
                <a:tc gridSpan="3">
                  <a:txBody>
                    <a:bodyPr/>
                    <a:lstStyle/>
                    <a:p>
                      <a:pPr marL="519430" marR="344805" indent="-344805">
                        <a:lnSpc>
                          <a:spcPct val="100000"/>
                        </a:lnSpc>
                        <a:spcBef>
                          <a:spcPts val="805"/>
                        </a:spcBef>
                        <a:buClr>
                          <a:srgbClr val="00CC99"/>
                        </a:buClr>
                        <a:buAutoNum type="arabicPeriod"/>
                        <a:tabLst>
                          <a:tab pos="519430" algn="l"/>
                        </a:tabLst>
                      </a:pPr>
                      <a:r>
                        <a:rPr sz="1800" dirty="0">
                          <a:latin typeface="Arial"/>
                          <a:cs typeface="Arial"/>
                        </a:rPr>
                        <a:t>If 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low</a:t>
                      </a:r>
                      <a:r>
                        <a:rPr sz="1800" spc="-15"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(4</a:t>
                      </a:r>
                      <a:r>
                        <a:rPr sz="1800" spc="-10" dirty="0">
                          <a:latin typeface="Arial"/>
                          <a:cs typeface="Arial"/>
                        </a:rPr>
                        <a:t> </a:t>
                      </a:r>
                      <a:r>
                        <a:rPr sz="1800" dirty="0">
                          <a:latin typeface="Arial"/>
                          <a:cs typeface="Arial"/>
                        </a:rPr>
                        <a:t>or</a:t>
                      </a:r>
                      <a:r>
                        <a:rPr sz="1800" spc="5" dirty="0">
                          <a:latin typeface="Arial"/>
                          <a:cs typeface="Arial"/>
                        </a:rPr>
                        <a:t> </a:t>
                      </a:r>
                      <a:r>
                        <a:rPr sz="1800" dirty="0">
                          <a:latin typeface="Arial"/>
                          <a:cs typeface="Arial"/>
                        </a:rPr>
                        <a:t>less)</a:t>
                      </a:r>
                      <a:r>
                        <a:rPr sz="1800" spc="-35" dirty="0">
                          <a:latin typeface="Arial"/>
                          <a:cs typeface="Arial"/>
                        </a:rPr>
                        <a:t> </a:t>
                      </a:r>
                      <a:r>
                        <a:rPr sz="1800" spc="-10" dirty="0">
                          <a:solidFill>
                            <a:srgbClr val="FF0000"/>
                          </a:solidFill>
                          <a:latin typeface="Arial"/>
                          <a:cs typeface="Arial"/>
                        </a:rPr>
                        <a:t>irrespective </a:t>
                      </a:r>
                      <a:r>
                        <a:rPr sz="1800" dirty="0">
                          <a:solidFill>
                            <a:srgbClr val="FF0000"/>
                          </a:solidFill>
                          <a:latin typeface="Arial"/>
                          <a:cs typeface="Arial"/>
                        </a:rPr>
                        <a:t>of</a:t>
                      </a:r>
                      <a:r>
                        <a:rPr sz="1800" spc="-10" dirty="0">
                          <a:solidFill>
                            <a:srgbClr val="FF0000"/>
                          </a:solidFill>
                          <a:latin typeface="Arial"/>
                          <a:cs typeface="Arial"/>
                        </a:rPr>
                        <a:t> </a:t>
                      </a:r>
                      <a:r>
                        <a:rPr sz="1800" dirty="0">
                          <a:solidFill>
                            <a:srgbClr val="FF0000"/>
                          </a:solidFill>
                          <a:latin typeface="Arial"/>
                          <a:cs typeface="Arial"/>
                        </a:rPr>
                        <a:t>interference</a:t>
                      </a:r>
                      <a:r>
                        <a:rPr sz="1800" spc="-4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dirty="0">
                          <a:solidFill>
                            <a:srgbClr val="FF0000"/>
                          </a:solidFill>
                          <a:latin typeface="Arial"/>
                          <a:cs typeface="Arial"/>
                        </a:rPr>
                        <a:t>non-</a:t>
                      </a:r>
                      <a:r>
                        <a:rPr sz="1800" spc="-10" dirty="0">
                          <a:solidFill>
                            <a:srgbClr val="FF0000"/>
                          </a:solidFill>
                          <a:latin typeface="Arial"/>
                          <a:cs typeface="Arial"/>
                        </a:rPr>
                        <a:t>interference</a:t>
                      </a:r>
                      <a:r>
                        <a:rPr sz="1800" spc="-10" dirty="0">
                          <a:latin typeface="Arial"/>
                          <a:cs typeface="Arial"/>
                        </a:rPr>
                        <a:t>, </a:t>
                      </a:r>
                      <a:r>
                        <a:rPr sz="1800" dirty="0">
                          <a:latin typeface="Arial"/>
                          <a:cs typeface="Arial"/>
                        </a:rPr>
                        <a:t>do</a:t>
                      </a:r>
                      <a:r>
                        <a:rPr sz="1800" spc="5"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compete</a:t>
                      </a:r>
                      <a:r>
                        <a:rPr sz="1800" spc="-20" dirty="0">
                          <a:latin typeface="Arial"/>
                          <a:cs typeface="Arial"/>
                        </a:rPr>
                        <a:t> </a:t>
                      </a:r>
                      <a:r>
                        <a:rPr sz="1800" dirty="0">
                          <a:latin typeface="Arial"/>
                          <a:cs typeface="Arial"/>
                        </a:rPr>
                        <a:t>transmission</a:t>
                      </a:r>
                      <a:r>
                        <a:rPr sz="1800" spc="-65" dirty="0">
                          <a:latin typeface="Arial"/>
                          <a:cs typeface="Arial"/>
                        </a:rPr>
                        <a:t> </a:t>
                      </a:r>
                      <a:r>
                        <a:rPr sz="1800" spc="-10" dirty="0">
                          <a:latin typeface="Arial"/>
                          <a:cs typeface="Arial"/>
                        </a:rPr>
                        <a:t>right</a:t>
                      </a:r>
                      <a:endParaRPr sz="1800">
                        <a:latin typeface="Arial"/>
                        <a:cs typeface="Arial"/>
                      </a:endParaRPr>
                    </a:p>
                    <a:p>
                      <a:pPr marL="519430" marR="414020" indent="-344805">
                        <a:lnSpc>
                          <a:spcPct val="100000"/>
                        </a:lnSpc>
                        <a:buClr>
                          <a:srgbClr val="00CC99"/>
                        </a:buClr>
                        <a:buAutoNum type="arabicPeriod"/>
                        <a:tabLst>
                          <a:tab pos="519430" algn="l"/>
                        </a:tabLst>
                      </a:pPr>
                      <a:r>
                        <a:rPr sz="1800" dirty="0">
                          <a:latin typeface="Arial"/>
                          <a:cs typeface="Arial"/>
                        </a:rPr>
                        <a:t>If</a:t>
                      </a:r>
                      <a:r>
                        <a:rPr sz="1800" spc="5" dirty="0">
                          <a:latin typeface="Arial"/>
                          <a:cs typeface="Arial"/>
                        </a:rPr>
                        <a:t> </a:t>
                      </a:r>
                      <a:r>
                        <a:rPr sz="1800" dirty="0">
                          <a:latin typeface="Arial"/>
                          <a:cs typeface="Arial"/>
                        </a:rPr>
                        <a:t>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high</a:t>
                      </a:r>
                      <a:r>
                        <a:rPr sz="1800" spc="-40"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(5</a:t>
                      </a:r>
                      <a:r>
                        <a:rPr sz="1800" spc="-10" dirty="0">
                          <a:latin typeface="Arial"/>
                          <a:cs typeface="Arial"/>
                        </a:rPr>
                        <a:t> </a:t>
                      </a:r>
                      <a:r>
                        <a:rPr sz="1800" dirty="0">
                          <a:latin typeface="Arial"/>
                          <a:cs typeface="Arial"/>
                        </a:rPr>
                        <a:t>or</a:t>
                      </a:r>
                      <a:r>
                        <a:rPr sz="1800" spc="5" dirty="0">
                          <a:latin typeface="Arial"/>
                          <a:cs typeface="Arial"/>
                        </a:rPr>
                        <a:t> </a:t>
                      </a:r>
                      <a:r>
                        <a:rPr sz="1800" spc="-20" dirty="0">
                          <a:latin typeface="Arial"/>
                          <a:cs typeface="Arial"/>
                        </a:rPr>
                        <a:t>more) </a:t>
                      </a:r>
                      <a:r>
                        <a:rPr sz="1800" dirty="0">
                          <a:solidFill>
                            <a:srgbClr val="FF0000"/>
                          </a:solidFill>
                          <a:latin typeface="Arial"/>
                          <a:cs typeface="Arial"/>
                        </a:rPr>
                        <a:t>irrespective</a:t>
                      </a:r>
                      <a:r>
                        <a:rPr sz="1800" spc="-50" dirty="0">
                          <a:solidFill>
                            <a:srgbClr val="FF0000"/>
                          </a:solidFill>
                          <a:latin typeface="Arial"/>
                          <a:cs typeface="Arial"/>
                        </a:rPr>
                        <a:t> </a:t>
                      </a:r>
                      <a:r>
                        <a:rPr sz="1800" dirty="0">
                          <a:solidFill>
                            <a:srgbClr val="FF0000"/>
                          </a:solidFill>
                          <a:latin typeface="Arial"/>
                          <a:cs typeface="Arial"/>
                        </a:rPr>
                        <a:t>of</a:t>
                      </a:r>
                      <a:r>
                        <a:rPr sz="1800" spc="30" dirty="0">
                          <a:solidFill>
                            <a:srgbClr val="FF0000"/>
                          </a:solidFill>
                          <a:latin typeface="Arial"/>
                          <a:cs typeface="Arial"/>
                        </a:rPr>
                        <a:t> </a:t>
                      </a:r>
                      <a:r>
                        <a:rPr sz="1800" dirty="0">
                          <a:solidFill>
                            <a:srgbClr val="FF0000"/>
                          </a:solidFill>
                          <a:latin typeface="Arial"/>
                          <a:cs typeface="Arial"/>
                        </a:rPr>
                        <a:t>interference</a:t>
                      </a:r>
                      <a:r>
                        <a:rPr sz="1800" spc="-7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spc="-20" dirty="0">
                          <a:solidFill>
                            <a:srgbClr val="FF0000"/>
                          </a:solidFill>
                          <a:latin typeface="Arial"/>
                          <a:cs typeface="Arial"/>
                        </a:rPr>
                        <a:t>non- </a:t>
                      </a:r>
                      <a:r>
                        <a:rPr sz="1800" dirty="0">
                          <a:solidFill>
                            <a:srgbClr val="FF0000"/>
                          </a:solidFill>
                          <a:latin typeface="Arial"/>
                          <a:cs typeface="Arial"/>
                        </a:rPr>
                        <a:t>interference</a:t>
                      </a:r>
                      <a:r>
                        <a:rPr sz="1800" dirty="0">
                          <a:latin typeface="Arial"/>
                          <a:cs typeface="Arial"/>
                        </a:rPr>
                        <a:t>,</a:t>
                      </a:r>
                      <a:r>
                        <a:rPr sz="1800" spc="-25" dirty="0">
                          <a:latin typeface="Arial"/>
                          <a:cs typeface="Arial"/>
                        </a:rPr>
                        <a:t> </a:t>
                      </a:r>
                      <a:r>
                        <a:rPr sz="1800" dirty="0">
                          <a:latin typeface="Arial"/>
                          <a:cs typeface="Arial"/>
                        </a:rPr>
                        <a:t>compete</a:t>
                      </a:r>
                      <a:r>
                        <a:rPr sz="1800" spc="-25" dirty="0">
                          <a:latin typeface="Arial"/>
                          <a:cs typeface="Arial"/>
                        </a:rPr>
                        <a:t> </a:t>
                      </a:r>
                      <a:r>
                        <a:rPr sz="1800" spc="-10" dirty="0">
                          <a:latin typeface="Arial"/>
                          <a:cs typeface="Arial"/>
                        </a:rPr>
                        <a:t>transmission right</a:t>
                      </a:r>
                      <a:endParaRPr sz="1800">
                        <a:latin typeface="Arial"/>
                        <a:cs typeface="Arial"/>
                      </a:endParaRPr>
                    </a:p>
                    <a:p>
                      <a:pPr>
                        <a:lnSpc>
                          <a:spcPct val="100000"/>
                        </a:lnSpc>
                        <a:spcBef>
                          <a:spcPts val="50"/>
                        </a:spcBef>
                      </a:pPr>
                      <a:endParaRPr sz="2900">
                        <a:latin typeface="Times New Roman"/>
                        <a:cs typeface="Times New Roman"/>
                      </a:endParaRPr>
                    </a:p>
                    <a:p>
                      <a:pPr marL="80645" algn="ctr">
                        <a:lnSpc>
                          <a:spcPct val="100000"/>
                        </a:lnSpc>
                        <a:tabLst>
                          <a:tab pos="1187450" algn="l"/>
                        </a:tabLst>
                      </a:pPr>
                      <a:r>
                        <a:rPr sz="1575" spc="-37" baseline="-7936" dirty="0">
                          <a:latin typeface="Arial"/>
                          <a:cs typeface="Arial"/>
                        </a:rPr>
                        <a:t>C1</a:t>
                      </a:r>
                      <a:r>
                        <a:rPr sz="1575" baseline="-7936" dirty="0">
                          <a:latin typeface="Arial"/>
                          <a:cs typeface="Arial"/>
                        </a:rPr>
                        <a:t>	</a:t>
                      </a:r>
                      <a:r>
                        <a:rPr sz="1050" spc="-25" dirty="0">
                          <a:latin typeface="Arial"/>
                          <a:cs typeface="Arial"/>
                        </a:rPr>
                        <a:t>C2</a:t>
                      </a:r>
                      <a:endParaRPr sz="105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50"/>
                        </a:spcBef>
                      </a:pPr>
                      <a:endParaRPr sz="1550">
                        <a:latin typeface="Times New Roman"/>
                        <a:cs typeface="Times New Roman"/>
                      </a:endParaRPr>
                    </a:p>
                    <a:p>
                      <a:pPr marL="377825" algn="ctr">
                        <a:lnSpc>
                          <a:spcPts val="1745"/>
                        </a:lnSpc>
                        <a:spcBef>
                          <a:spcPts val="5"/>
                        </a:spcBef>
                      </a:pPr>
                      <a:r>
                        <a:rPr sz="1600" dirty="0">
                          <a:latin typeface="Arial"/>
                          <a:cs typeface="Arial"/>
                        </a:rPr>
                        <a:t>Fig8.</a:t>
                      </a:r>
                      <a:r>
                        <a:rPr sz="1600" spc="-25" dirty="0">
                          <a:latin typeface="Arial"/>
                          <a:cs typeface="Arial"/>
                        </a:rPr>
                        <a:t> RAP</a:t>
                      </a:r>
                      <a:endParaRPr sz="1600">
                        <a:latin typeface="Arial"/>
                        <a:cs typeface="Arial"/>
                      </a:endParaRPr>
                    </a:p>
                  </a:txBody>
                  <a:tcPr marL="0" marR="0" marT="10223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93</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31" name="object 31"/>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94</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64135">
              <a:lnSpc>
                <a:spcPct val="100000"/>
              </a:lnSpc>
              <a:spcBef>
                <a:spcPts val="100"/>
              </a:spcBef>
            </a:pPr>
            <a:r>
              <a:rPr sz="3600" dirty="0"/>
              <a:t>4.</a:t>
            </a:r>
            <a:r>
              <a:rPr sz="3600" spc="-45" dirty="0"/>
              <a:t> </a:t>
            </a:r>
            <a:r>
              <a:rPr sz="3600" dirty="0"/>
              <a:t>Performance</a:t>
            </a:r>
            <a:r>
              <a:rPr sz="3600" spc="-25" dirty="0"/>
              <a:t> </a:t>
            </a:r>
            <a:r>
              <a:rPr sz="3600" dirty="0"/>
              <a:t>evaluation</a:t>
            </a:r>
            <a:r>
              <a:rPr sz="3600" spc="-10" dirty="0"/>
              <a:t> </a:t>
            </a:r>
            <a:r>
              <a:rPr sz="3600" dirty="0"/>
              <a:t>by</a:t>
            </a:r>
            <a:r>
              <a:rPr sz="3600" spc="-35" dirty="0"/>
              <a:t> </a:t>
            </a:r>
            <a:r>
              <a:rPr sz="3600" spc="-10" dirty="0"/>
              <a:t>simulation</a:t>
            </a:r>
            <a:endParaRPr sz="36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3" name="object 3"/>
          <p:cNvGraphicFramePr>
            <a:graphicFrameLocks noGrp="1"/>
          </p:cNvGraphicFramePr>
          <p:nvPr/>
        </p:nvGraphicFramePr>
        <p:xfrm>
          <a:off x="4035044" y="4406900"/>
          <a:ext cx="4935220" cy="1961515"/>
        </p:xfrm>
        <a:graphic>
          <a:graphicData uri="http://schemas.openxmlformats.org/drawingml/2006/table">
            <a:tbl>
              <a:tblPr firstRow="1" bandRow="1">
                <a:tableStyleId>{2D5ABB26-0587-4C30-8999-92F81FD0307C}</a:tableStyleId>
              </a:tblPr>
              <a:tblGrid>
                <a:gridCol w="137160">
                  <a:extLst>
                    <a:ext uri="{9D8B030D-6E8A-4147-A177-3AD203B41FA5}">
                      <a16:colId xmlns:a16="http://schemas.microsoft.com/office/drawing/2014/main" val="20000"/>
                    </a:ext>
                  </a:extLst>
                </a:gridCol>
                <a:gridCol w="2292350">
                  <a:extLst>
                    <a:ext uri="{9D8B030D-6E8A-4147-A177-3AD203B41FA5}">
                      <a16:colId xmlns:a16="http://schemas.microsoft.com/office/drawing/2014/main" val="20001"/>
                    </a:ext>
                  </a:extLst>
                </a:gridCol>
                <a:gridCol w="2505710">
                  <a:extLst>
                    <a:ext uri="{9D8B030D-6E8A-4147-A177-3AD203B41FA5}">
                      <a16:colId xmlns:a16="http://schemas.microsoft.com/office/drawing/2014/main" val="20002"/>
                    </a:ext>
                  </a:extLst>
                </a:gridCol>
              </a:tblGrid>
              <a:tr h="170180">
                <a:tc>
                  <a:txBody>
                    <a:bodyPr/>
                    <a:lstStyle/>
                    <a:p>
                      <a:pPr>
                        <a:lnSpc>
                          <a:spcPct val="100000"/>
                        </a:lnSpc>
                      </a:pPr>
                      <a:endParaRPr sz="9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67005">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91440">
                        <a:lnSpc>
                          <a:spcPts val="1100"/>
                        </a:lnSpc>
                      </a:pPr>
                      <a:r>
                        <a:rPr sz="1800" dirty="0">
                          <a:latin typeface="Arial"/>
                          <a:cs typeface="Arial"/>
                        </a:rPr>
                        <a:t>Content</a:t>
                      </a:r>
                      <a:r>
                        <a:rPr sz="1800" spc="-40" dirty="0">
                          <a:latin typeface="Arial"/>
                          <a:cs typeface="Arial"/>
                        </a:rPr>
                        <a:t> </a:t>
                      </a:r>
                      <a:r>
                        <a:rPr sz="1800" dirty="0">
                          <a:latin typeface="Arial"/>
                          <a:cs typeface="Arial"/>
                        </a:rPr>
                        <a:t>of</a:t>
                      </a:r>
                      <a:r>
                        <a:rPr sz="1800" spc="20" dirty="0">
                          <a:latin typeface="Arial"/>
                          <a:cs typeface="Arial"/>
                        </a:rPr>
                        <a:t> </a:t>
                      </a:r>
                      <a:r>
                        <a:rPr sz="1800" spc="-10" dirty="0">
                          <a:latin typeface="Arial"/>
                          <a:cs typeface="Arial"/>
                        </a:rPr>
                        <a:t>evaluation</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1624330">
                <a:tc gridSpan="3">
                  <a:txBody>
                    <a:bodyPr/>
                    <a:lstStyle/>
                    <a:p>
                      <a:pPr marL="836930" indent="-286385">
                        <a:lnSpc>
                          <a:spcPct val="100000"/>
                        </a:lnSpc>
                        <a:spcBef>
                          <a:spcPts val="585"/>
                        </a:spcBef>
                        <a:buClr>
                          <a:srgbClr val="00CC99"/>
                        </a:buClr>
                        <a:buChar char="•"/>
                        <a:tabLst>
                          <a:tab pos="836930" algn="l"/>
                        </a:tabLst>
                      </a:pPr>
                      <a:r>
                        <a:rPr sz="1600" dirty="0">
                          <a:latin typeface="Arial"/>
                          <a:cs typeface="Arial"/>
                        </a:rPr>
                        <a:t>Overall</a:t>
                      </a:r>
                      <a:r>
                        <a:rPr sz="1600" spc="-70" dirty="0">
                          <a:latin typeface="Arial"/>
                          <a:cs typeface="Arial"/>
                        </a:rPr>
                        <a:t> </a:t>
                      </a:r>
                      <a:r>
                        <a:rPr sz="1600" dirty="0">
                          <a:latin typeface="Arial"/>
                          <a:cs typeface="Arial"/>
                        </a:rPr>
                        <a:t>network</a:t>
                      </a:r>
                      <a:r>
                        <a:rPr sz="1600" spc="-45" dirty="0">
                          <a:latin typeface="Arial"/>
                          <a:cs typeface="Arial"/>
                        </a:rPr>
                        <a:t> </a:t>
                      </a:r>
                      <a:r>
                        <a:rPr sz="1600" dirty="0">
                          <a:latin typeface="Arial"/>
                          <a:cs typeface="Arial"/>
                        </a:rPr>
                        <a:t>throughput</a:t>
                      </a:r>
                      <a:r>
                        <a:rPr sz="1600" spc="-65" dirty="0">
                          <a:latin typeface="Arial"/>
                          <a:cs typeface="Arial"/>
                        </a:rPr>
                        <a:t> </a:t>
                      </a:r>
                      <a:r>
                        <a:rPr sz="1600" spc="-10" dirty="0">
                          <a:latin typeface="Arial"/>
                          <a:cs typeface="Arial"/>
                        </a:rPr>
                        <a:t>characteristics</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Throughput</a:t>
                      </a:r>
                      <a:r>
                        <a:rPr sz="1600" spc="-45" dirty="0">
                          <a:latin typeface="Arial"/>
                          <a:cs typeface="Arial"/>
                        </a:rPr>
                        <a:t> </a:t>
                      </a:r>
                      <a:r>
                        <a:rPr sz="1600" dirty="0">
                          <a:latin typeface="Arial"/>
                          <a:cs typeface="Arial"/>
                        </a:rPr>
                        <a:t>characteristics</a:t>
                      </a:r>
                      <a:r>
                        <a:rPr sz="1600" spc="-110" dirty="0">
                          <a:latin typeface="Arial"/>
                          <a:cs typeface="Arial"/>
                        </a:rPr>
                        <a:t> </a:t>
                      </a:r>
                      <a:r>
                        <a:rPr sz="1600" dirty="0">
                          <a:latin typeface="Arial"/>
                          <a:cs typeface="Arial"/>
                        </a:rPr>
                        <a:t>per</a:t>
                      </a:r>
                      <a:r>
                        <a:rPr sz="1600" spc="-35" dirty="0">
                          <a:latin typeface="Arial"/>
                          <a:cs typeface="Arial"/>
                        </a:rPr>
                        <a:t> </a:t>
                      </a:r>
                      <a:r>
                        <a:rPr sz="1600" spc="-25" dirty="0">
                          <a:latin typeface="Arial"/>
                          <a:cs typeface="Arial"/>
                        </a:rPr>
                        <a:t>UP</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Delay</a:t>
                      </a:r>
                      <a:r>
                        <a:rPr sz="1600" spc="-30" dirty="0">
                          <a:latin typeface="Arial"/>
                          <a:cs typeface="Arial"/>
                        </a:rPr>
                        <a:t> </a:t>
                      </a:r>
                      <a:r>
                        <a:rPr sz="1600" dirty="0">
                          <a:latin typeface="Arial"/>
                          <a:cs typeface="Arial"/>
                        </a:rPr>
                        <a:t>characteristics</a:t>
                      </a:r>
                      <a:r>
                        <a:rPr sz="1600" spc="-100" dirty="0">
                          <a:latin typeface="Arial"/>
                          <a:cs typeface="Arial"/>
                        </a:rPr>
                        <a:t> </a:t>
                      </a:r>
                      <a:r>
                        <a:rPr sz="1600" dirty="0">
                          <a:latin typeface="Arial"/>
                          <a:cs typeface="Arial"/>
                        </a:rPr>
                        <a:t>per</a:t>
                      </a:r>
                      <a:r>
                        <a:rPr sz="1600" spc="-30" dirty="0">
                          <a:latin typeface="Arial"/>
                          <a:cs typeface="Arial"/>
                        </a:rPr>
                        <a:t> </a:t>
                      </a:r>
                      <a:r>
                        <a:rPr sz="1600" spc="-25" dirty="0">
                          <a:latin typeface="Arial"/>
                          <a:cs typeface="Arial"/>
                        </a:rPr>
                        <a:t>UP</a:t>
                      </a:r>
                      <a:endParaRPr sz="1600">
                        <a:latin typeface="Arial"/>
                        <a:cs typeface="Arial"/>
                      </a:endParaRPr>
                    </a:p>
                    <a:p>
                      <a:pPr marL="92710" marR="368935">
                        <a:lnSpc>
                          <a:spcPct val="100000"/>
                        </a:lnSpc>
                        <a:spcBef>
                          <a:spcPts val="290"/>
                        </a:spcBef>
                      </a:pPr>
                      <a:r>
                        <a:rPr sz="1600" dirty="0">
                          <a:latin typeface="Arial"/>
                          <a:cs typeface="Arial"/>
                        </a:rPr>
                        <a:t>Evaluation</a:t>
                      </a:r>
                      <a:r>
                        <a:rPr sz="1600" spc="-70" dirty="0">
                          <a:latin typeface="Arial"/>
                          <a:cs typeface="Arial"/>
                        </a:rPr>
                        <a:t> </a:t>
                      </a:r>
                      <a:r>
                        <a:rPr sz="1600" dirty="0">
                          <a:latin typeface="Arial"/>
                          <a:cs typeface="Arial"/>
                        </a:rPr>
                        <a:t>is</a:t>
                      </a:r>
                      <a:r>
                        <a:rPr sz="1600" spc="-25" dirty="0">
                          <a:latin typeface="Arial"/>
                          <a:cs typeface="Arial"/>
                        </a:rPr>
                        <a:t> </a:t>
                      </a:r>
                      <a:r>
                        <a:rPr sz="1600" dirty="0">
                          <a:latin typeface="Arial"/>
                          <a:cs typeface="Arial"/>
                        </a:rPr>
                        <a:t>made</a:t>
                      </a:r>
                      <a:r>
                        <a:rPr sz="1600" spc="-60" dirty="0">
                          <a:latin typeface="Arial"/>
                          <a:cs typeface="Arial"/>
                        </a:rPr>
                        <a:t> </a:t>
                      </a:r>
                      <a:r>
                        <a:rPr sz="1600" dirty="0">
                          <a:latin typeface="Arial"/>
                          <a:cs typeface="Arial"/>
                        </a:rPr>
                        <a:t>in</a:t>
                      </a:r>
                      <a:r>
                        <a:rPr sz="1600" spc="-15" dirty="0">
                          <a:latin typeface="Arial"/>
                          <a:cs typeface="Arial"/>
                        </a:rPr>
                        <a:t> </a:t>
                      </a:r>
                      <a:r>
                        <a:rPr sz="1600" dirty="0">
                          <a:latin typeface="Arial"/>
                          <a:cs typeface="Arial"/>
                        </a:rPr>
                        <a:t>two</a:t>
                      </a:r>
                      <a:r>
                        <a:rPr sz="1600" spc="-15" dirty="0">
                          <a:latin typeface="Arial"/>
                          <a:cs typeface="Arial"/>
                        </a:rPr>
                        <a:t> </a:t>
                      </a:r>
                      <a:r>
                        <a:rPr sz="1600" dirty="0">
                          <a:latin typeface="Arial"/>
                          <a:cs typeface="Arial"/>
                        </a:rPr>
                        <a:t>ways</a:t>
                      </a:r>
                      <a:r>
                        <a:rPr sz="1600" spc="5" dirty="0">
                          <a:latin typeface="Arial"/>
                          <a:cs typeface="Arial"/>
                        </a:rPr>
                        <a:t> </a:t>
                      </a:r>
                      <a:r>
                        <a:rPr sz="1600" dirty="0">
                          <a:solidFill>
                            <a:srgbClr val="FF0000"/>
                          </a:solidFill>
                          <a:latin typeface="Arial"/>
                          <a:cs typeface="Arial"/>
                        </a:rPr>
                        <a:t>such</a:t>
                      </a:r>
                      <a:r>
                        <a:rPr sz="1600" spc="-35" dirty="0">
                          <a:solidFill>
                            <a:srgbClr val="FF0000"/>
                          </a:solidFill>
                          <a:latin typeface="Arial"/>
                          <a:cs typeface="Arial"/>
                        </a:rPr>
                        <a:t> </a:t>
                      </a:r>
                      <a:r>
                        <a:rPr sz="1600" dirty="0">
                          <a:solidFill>
                            <a:srgbClr val="FF0000"/>
                          </a:solidFill>
                          <a:latin typeface="Arial"/>
                          <a:cs typeface="Arial"/>
                        </a:rPr>
                        <a:t>as</a:t>
                      </a:r>
                      <a:r>
                        <a:rPr sz="1600" spc="-20" dirty="0">
                          <a:solidFill>
                            <a:srgbClr val="FF0000"/>
                          </a:solidFill>
                          <a:latin typeface="Arial"/>
                          <a:cs typeface="Arial"/>
                        </a:rPr>
                        <a:t> </a:t>
                      </a:r>
                      <a:r>
                        <a:rPr sz="1600" spc="-10" dirty="0">
                          <a:solidFill>
                            <a:srgbClr val="FF0000"/>
                          </a:solidFill>
                          <a:latin typeface="Arial"/>
                          <a:cs typeface="Arial"/>
                        </a:rPr>
                        <a:t>average </a:t>
                      </a:r>
                      <a:r>
                        <a:rPr sz="1600" dirty="0">
                          <a:solidFill>
                            <a:srgbClr val="FF0000"/>
                          </a:solidFill>
                          <a:latin typeface="Arial"/>
                          <a:cs typeface="Arial"/>
                        </a:rPr>
                        <a:t>performance</a:t>
                      </a:r>
                      <a:r>
                        <a:rPr sz="1600" dirty="0">
                          <a:latin typeface="Arial"/>
                          <a:cs typeface="Arial"/>
                        </a:rPr>
                        <a:t>,</a:t>
                      </a:r>
                      <a:r>
                        <a:rPr sz="1600" spc="-45" dirty="0">
                          <a:latin typeface="Arial"/>
                          <a:cs typeface="Arial"/>
                        </a:rPr>
                        <a:t> </a:t>
                      </a:r>
                      <a:r>
                        <a:rPr sz="1600" spc="-10" dirty="0">
                          <a:solidFill>
                            <a:srgbClr val="FF0000"/>
                          </a:solidFill>
                          <a:latin typeface="Arial"/>
                          <a:cs typeface="Arial"/>
                        </a:rPr>
                        <a:t>differentiating</a:t>
                      </a:r>
                      <a:r>
                        <a:rPr sz="1600" spc="-55" dirty="0">
                          <a:solidFill>
                            <a:srgbClr val="FF0000"/>
                          </a:solidFill>
                          <a:latin typeface="Arial"/>
                          <a:cs typeface="Arial"/>
                        </a:rPr>
                        <a:t> </a:t>
                      </a:r>
                      <a:r>
                        <a:rPr sz="1600" dirty="0">
                          <a:solidFill>
                            <a:srgbClr val="FF0000"/>
                          </a:solidFill>
                          <a:latin typeface="Arial"/>
                          <a:cs typeface="Arial"/>
                        </a:rPr>
                        <a:t>between</a:t>
                      </a:r>
                      <a:r>
                        <a:rPr sz="1600" spc="-15" dirty="0">
                          <a:solidFill>
                            <a:srgbClr val="FF0000"/>
                          </a:solidFill>
                          <a:latin typeface="Arial"/>
                          <a:cs typeface="Arial"/>
                        </a:rPr>
                        <a:t> </a:t>
                      </a:r>
                      <a:r>
                        <a:rPr sz="1600" dirty="0">
                          <a:solidFill>
                            <a:srgbClr val="FF0000"/>
                          </a:solidFill>
                          <a:latin typeface="Arial"/>
                          <a:cs typeface="Arial"/>
                        </a:rPr>
                        <a:t>high</a:t>
                      </a:r>
                      <a:r>
                        <a:rPr sz="1600" spc="-30" dirty="0">
                          <a:solidFill>
                            <a:srgbClr val="FF0000"/>
                          </a:solidFill>
                          <a:latin typeface="Arial"/>
                          <a:cs typeface="Arial"/>
                        </a:rPr>
                        <a:t> </a:t>
                      </a:r>
                      <a:r>
                        <a:rPr sz="1600" dirty="0">
                          <a:solidFill>
                            <a:srgbClr val="FF0000"/>
                          </a:solidFill>
                          <a:latin typeface="Arial"/>
                          <a:cs typeface="Arial"/>
                        </a:rPr>
                        <a:t>UP</a:t>
                      </a:r>
                      <a:r>
                        <a:rPr sz="1600" spc="-40" dirty="0">
                          <a:solidFill>
                            <a:srgbClr val="FF0000"/>
                          </a:solidFill>
                          <a:latin typeface="Arial"/>
                          <a:cs typeface="Arial"/>
                        </a:rPr>
                        <a:t> </a:t>
                      </a:r>
                      <a:r>
                        <a:rPr sz="1600" spc="-25" dirty="0">
                          <a:solidFill>
                            <a:srgbClr val="FF0000"/>
                          </a:solidFill>
                          <a:latin typeface="Arial"/>
                          <a:cs typeface="Arial"/>
                        </a:rPr>
                        <a:t>and </a:t>
                      </a:r>
                      <a:r>
                        <a:rPr sz="1600" dirty="0">
                          <a:solidFill>
                            <a:srgbClr val="FF0000"/>
                          </a:solidFill>
                          <a:latin typeface="Arial"/>
                          <a:cs typeface="Arial"/>
                        </a:rPr>
                        <a:t>low</a:t>
                      </a:r>
                      <a:r>
                        <a:rPr sz="1600" spc="-35" dirty="0">
                          <a:solidFill>
                            <a:srgbClr val="FF0000"/>
                          </a:solidFill>
                          <a:latin typeface="Arial"/>
                          <a:cs typeface="Arial"/>
                        </a:rPr>
                        <a:t> </a:t>
                      </a:r>
                      <a:r>
                        <a:rPr sz="1600" spc="-25" dirty="0">
                          <a:solidFill>
                            <a:srgbClr val="FF0000"/>
                          </a:solidFill>
                          <a:latin typeface="Arial"/>
                          <a:cs typeface="Arial"/>
                        </a:rPr>
                        <a:t>UP</a:t>
                      </a:r>
                      <a:endParaRPr sz="1600">
                        <a:latin typeface="Arial"/>
                        <a:cs typeface="Arial"/>
                      </a:endParaRPr>
                    </a:p>
                  </a:txBody>
                  <a:tcPr marL="0" marR="0" marT="7429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a:spLocks noGrp="1"/>
          </p:cNvSpPr>
          <p:nvPr>
            <p:ph type="title"/>
          </p:nvPr>
        </p:nvSpPr>
        <p:spPr>
          <a:xfrm>
            <a:off x="1838294" y="546642"/>
            <a:ext cx="545846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4.1</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characteristics</a:t>
            </a:r>
            <a:endParaRPr sz="3600">
              <a:latin typeface="Times New Roman"/>
              <a:cs typeface="Times New Roman"/>
            </a:endParaRPr>
          </a:p>
        </p:txBody>
      </p:sp>
      <p:sp>
        <p:nvSpPr>
          <p:cNvPr id="5" name="object 5"/>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5142558" y="1302801"/>
            <a:ext cx="3802379" cy="2952750"/>
          </a:xfrm>
          <a:prstGeom prst="rect">
            <a:avLst/>
          </a:prstGeom>
        </p:spPr>
        <p:txBody>
          <a:bodyPr vert="horz" wrap="square" lIns="0" tIns="13335" rIns="0" bIns="0" rtlCol="0">
            <a:spAutoFit/>
          </a:bodyPr>
          <a:lstStyle/>
          <a:p>
            <a:pPr marL="299085" marR="81915"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Determining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parameters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based</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a:t>
            </a:r>
            <a:r>
              <a:rPr kumimoji="0" sz="1600" b="0" i="0" u="none" strike="noStrike" kern="0" cap="none" spc="-25" normalizeH="0" baseline="0" noProof="0" dirty="0">
                <a:ln>
                  <a:noFill/>
                </a:ln>
                <a:solidFill>
                  <a:sysClr val="windowText" lastClr="000000"/>
                </a:solidFill>
                <a:effectLst/>
                <a:uLnTx/>
                <a:uFillTx/>
                <a:latin typeface="Arial"/>
                <a:cs typeface="Arial"/>
              </a:rPr>
              <a:t> the </a:t>
            </a:r>
            <a:r>
              <a:rPr kumimoji="0" sz="1600" b="0" i="0" u="none" strike="noStrike" kern="0" cap="none" spc="0" normalizeH="0" baseline="0" noProof="0" dirty="0">
                <a:ln>
                  <a:noFill/>
                </a:ln>
                <a:solidFill>
                  <a:sysClr val="windowText" lastClr="000000"/>
                </a:solidFill>
                <a:effectLst/>
                <a:uLnTx/>
                <a:uFillTx/>
                <a:latin typeface="Arial"/>
                <a:cs typeface="Arial"/>
              </a:rPr>
              <a:t>standard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(IEEE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802.15.6)</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812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probability</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occurrence</a:t>
            </a:r>
            <a:r>
              <a:rPr kumimoji="0" sz="1600" b="0" i="0" u="none" strike="noStrike" kern="0" cap="none" spc="-6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for</a:t>
            </a:r>
            <a:r>
              <a:rPr kumimoji="0" sz="1600" b="0" i="0" u="none" strike="noStrike" kern="0" cap="none" spc="-20" normalizeH="0" baseline="0" noProof="0" dirty="0">
                <a:ln>
                  <a:noFill/>
                </a:ln>
                <a:solidFill>
                  <a:srgbClr val="FF0000"/>
                </a:solidFill>
                <a:effectLst/>
                <a:uLnTx/>
                <a:uFillTx/>
                <a:latin typeface="Arial"/>
                <a:cs typeface="Arial"/>
              </a:rPr>
              <a:t> each </a:t>
            </a:r>
            <a:r>
              <a:rPr kumimoji="0" sz="1600" b="0" i="0" u="none" strike="noStrike" kern="0" cap="none" spc="0" normalizeH="0" baseline="0" noProof="0" dirty="0">
                <a:ln>
                  <a:noFill/>
                </a:ln>
                <a:solidFill>
                  <a:srgbClr val="FF0000"/>
                </a:solidFill>
                <a:effectLst/>
                <a:uLnTx/>
                <a:uFillTx/>
                <a:latin typeface="Arial"/>
                <a:cs typeface="Arial"/>
              </a:rPr>
              <a:t>UP</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same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1473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type</a:t>
            </a:r>
            <a:r>
              <a:rPr kumimoji="0" sz="1600" b="0" i="0" u="none" strike="noStrike" kern="0" cap="none" spc="-2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packet</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generated</a:t>
            </a:r>
            <a:r>
              <a:rPr kumimoji="0" sz="1600" b="0" i="0" u="none" strike="noStrike" kern="0" cap="none" spc="-20" normalizeH="0" baseline="0" noProof="0" dirty="0">
                <a:ln>
                  <a:noFill/>
                </a:ln>
                <a:solidFill>
                  <a:srgbClr val="FF0000"/>
                </a:solidFill>
                <a:effectLst/>
                <a:uLnTx/>
                <a:uFillTx/>
                <a:latin typeface="Arial"/>
                <a:cs typeface="Arial"/>
              </a:rPr>
              <a:t> from </a:t>
            </a: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1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node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50" normalizeH="0" baseline="0" noProof="0" dirty="0">
                <a:ln>
                  <a:noFill/>
                </a:ln>
                <a:solidFill>
                  <a:srgbClr val="FF0000"/>
                </a:solidFill>
                <a:effectLst/>
                <a:uLnTx/>
                <a:uFillTx/>
                <a:latin typeface="Arial"/>
                <a:cs typeface="Arial"/>
              </a:rPr>
              <a:t>RAP, </a:t>
            </a:r>
            <a:r>
              <a:rPr kumimoji="0" sz="1600" b="0" i="0" u="none" strike="noStrike" kern="0" cap="none" spc="0" normalizeH="0" baseline="0" noProof="0" dirty="0">
                <a:ln>
                  <a:noFill/>
                </a:ln>
                <a:solidFill>
                  <a:srgbClr val="FF0000"/>
                </a:solidFill>
                <a:effectLst/>
                <a:uLnTx/>
                <a:uFillTx/>
                <a:latin typeface="Arial"/>
                <a:cs typeface="Arial"/>
              </a:rPr>
              <a:t>MAP</a:t>
            </a:r>
            <a:r>
              <a:rPr kumimoji="0" sz="1600" b="0" i="0" u="none" strike="noStrike" kern="0" cap="none" spc="-5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handle</a:t>
            </a:r>
            <a:r>
              <a:rPr kumimoji="0" sz="1600" b="0" i="0" u="none" strike="noStrike" kern="0" cap="none" spc="-4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all</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10" normalizeH="0" baseline="0" noProof="0" dirty="0">
                <a:ln>
                  <a:noFill/>
                </a:ln>
                <a:solidFill>
                  <a:srgbClr val="FF0000"/>
                </a:solidFill>
                <a:effectLst/>
                <a:uLnTx/>
                <a:uFillTx/>
                <a:latin typeface="Arial"/>
                <a:cs typeface="Arial"/>
              </a:rPr>
              <a:t>packets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condition</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for</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discarding</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packet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of </a:t>
            </a:r>
            <a:r>
              <a:rPr kumimoji="0" sz="1600" b="0" i="0" u="none" strike="noStrike" kern="0" cap="none" spc="0" normalizeH="0" baseline="0" noProof="0" dirty="0">
                <a:ln>
                  <a:noFill/>
                </a:ln>
                <a:solidFill>
                  <a:sysClr val="windowText" lastClr="000000"/>
                </a:solidFill>
                <a:effectLst/>
                <a:uLnTx/>
                <a:uFillTx/>
                <a:latin typeface="Arial"/>
                <a:cs typeface="Arial"/>
              </a:rPr>
              <a:t>retransmissions</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4</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more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the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0" normalizeH="0" baseline="0" noProof="0" dirty="0">
                <a:ln>
                  <a:noFill/>
                </a:ln>
                <a:solidFill>
                  <a:sysClr val="windowText" lastClr="000000"/>
                </a:solidFill>
                <a:effectLst/>
                <a:uLnTx/>
                <a:uFillTx/>
                <a:latin typeface="Arial"/>
                <a:cs typeface="Arial"/>
              </a:rPr>
              <a:t>be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crowded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becomes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3</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more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42628" y="1960870"/>
            <a:ext cx="3521693" cy="703311"/>
          </a:xfrm>
          <a:prstGeom prst="rect">
            <a:avLst/>
          </a:prstGeom>
        </p:spPr>
      </p:pic>
      <p:graphicFrame>
        <p:nvGraphicFramePr>
          <p:cNvPr id="8" name="object 8"/>
          <p:cNvGraphicFramePr>
            <a:graphicFrameLocks noGrp="1"/>
          </p:cNvGraphicFramePr>
          <p:nvPr/>
        </p:nvGraphicFramePr>
        <p:xfrm>
          <a:off x="264440" y="4086957"/>
          <a:ext cx="3469639" cy="2071999"/>
        </p:xfrm>
        <a:graphic>
          <a:graphicData uri="http://schemas.openxmlformats.org/drawingml/2006/table">
            <a:tbl>
              <a:tblPr firstRow="1" bandRow="1">
                <a:tableStyleId>{2D5ABB26-0587-4C30-8999-92F81FD0307C}</a:tableStyleId>
              </a:tblPr>
              <a:tblGrid>
                <a:gridCol w="2018664">
                  <a:extLst>
                    <a:ext uri="{9D8B030D-6E8A-4147-A177-3AD203B41FA5}">
                      <a16:colId xmlns:a16="http://schemas.microsoft.com/office/drawing/2014/main" val="20000"/>
                    </a:ext>
                  </a:extLst>
                </a:gridCol>
                <a:gridCol w="1450975">
                  <a:extLst>
                    <a:ext uri="{9D8B030D-6E8A-4147-A177-3AD203B41FA5}">
                      <a16:colId xmlns:a16="http://schemas.microsoft.com/office/drawing/2014/main" val="20001"/>
                    </a:ext>
                  </a:extLst>
                </a:gridCol>
              </a:tblGrid>
              <a:tr h="263525">
                <a:tc>
                  <a:txBody>
                    <a:bodyPr/>
                    <a:lstStyle/>
                    <a:p>
                      <a:pPr marL="186690" algn="ctr">
                        <a:lnSpc>
                          <a:spcPct val="100000"/>
                        </a:lnSpc>
                        <a:spcBef>
                          <a:spcPts val="340"/>
                        </a:spcBef>
                      </a:pPr>
                      <a:r>
                        <a:rPr sz="1100" dirty="0">
                          <a:latin typeface="Arial"/>
                          <a:cs typeface="Arial"/>
                        </a:rPr>
                        <a:t>Number</a:t>
                      </a:r>
                      <a:r>
                        <a:rPr sz="1100" spc="-30" dirty="0">
                          <a:latin typeface="Arial"/>
                          <a:cs typeface="Arial"/>
                        </a:rPr>
                        <a:t> </a:t>
                      </a:r>
                      <a:r>
                        <a:rPr sz="1100" dirty="0">
                          <a:latin typeface="Arial"/>
                          <a:cs typeface="Arial"/>
                        </a:rPr>
                        <a:t>of</a:t>
                      </a:r>
                      <a:r>
                        <a:rPr sz="1100" spc="-35" dirty="0">
                          <a:latin typeface="Arial"/>
                          <a:cs typeface="Arial"/>
                        </a:rPr>
                        <a:t> </a:t>
                      </a:r>
                      <a:r>
                        <a:rPr sz="1100" spc="-10" dirty="0">
                          <a:latin typeface="Arial"/>
                          <a:cs typeface="Arial"/>
                        </a:rPr>
                        <a:t>nodes</a:t>
                      </a:r>
                      <a:endParaRPr sz="1100">
                        <a:latin typeface="Arial"/>
                        <a:cs typeface="Arial"/>
                      </a:endParaRPr>
                    </a:p>
                  </a:txBody>
                  <a:tcPr marL="0" marR="0" marT="43180" marB="0">
                    <a:lnL w="12700">
                      <a:solidFill>
                        <a:srgbClr val="000000"/>
                      </a:solidFill>
                      <a:prstDash val="solid"/>
                    </a:lnL>
                    <a:lnT w="12700">
                      <a:solidFill>
                        <a:srgbClr val="000000"/>
                      </a:solidFill>
                      <a:prstDash val="solid"/>
                    </a:lnT>
                  </a:tcPr>
                </a:tc>
                <a:tc>
                  <a:txBody>
                    <a:bodyPr/>
                    <a:lstStyle/>
                    <a:p>
                      <a:pPr marL="185420" algn="ctr">
                        <a:lnSpc>
                          <a:spcPct val="100000"/>
                        </a:lnSpc>
                        <a:spcBef>
                          <a:spcPts val="340"/>
                        </a:spcBef>
                      </a:pPr>
                      <a:r>
                        <a:rPr sz="1100" b="1" spc="-10" dirty="0">
                          <a:latin typeface="Arial"/>
                          <a:cs typeface="Arial"/>
                        </a:rPr>
                        <a:t>4(UP</a:t>
                      </a:r>
                      <a:r>
                        <a:rPr sz="1100" b="1" dirty="0">
                          <a:latin typeface="ＭＳ ゴシック"/>
                          <a:cs typeface="ＭＳ ゴシック"/>
                        </a:rPr>
                        <a:t>高</a:t>
                      </a:r>
                      <a:r>
                        <a:rPr sz="1100" b="1" dirty="0">
                          <a:latin typeface="Arial"/>
                          <a:cs typeface="Arial"/>
                        </a:rPr>
                        <a:t>2,</a:t>
                      </a:r>
                      <a:r>
                        <a:rPr sz="1100" b="1" dirty="0">
                          <a:latin typeface="ＭＳ ゴシック"/>
                          <a:cs typeface="ＭＳ ゴシック"/>
                        </a:rPr>
                        <a:t>低</a:t>
                      </a:r>
                      <a:r>
                        <a:rPr sz="1100" b="1" spc="-25" dirty="0">
                          <a:latin typeface="Arial"/>
                          <a:cs typeface="Arial"/>
                        </a:rPr>
                        <a:t>2)</a:t>
                      </a:r>
                      <a:endParaRPr sz="1100">
                        <a:latin typeface="Arial"/>
                        <a:cs typeface="Arial"/>
                      </a:endParaRPr>
                    </a:p>
                  </a:txBody>
                  <a:tcPr marL="0" marR="0" marT="4318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259079">
                <a:tc>
                  <a:txBody>
                    <a:bodyPr/>
                    <a:lstStyle/>
                    <a:p>
                      <a:pPr marL="182880" algn="ctr">
                        <a:lnSpc>
                          <a:spcPct val="100000"/>
                        </a:lnSpc>
                        <a:spcBef>
                          <a:spcPts val="300"/>
                        </a:spcBef>
                      </a:pPr>
                      <a:r>
                        <a:rPr sz="1100" b="1" dirty="0">
                          <a:latin typeface="Arial"/>
                          <a:cs typeface="Arial"/>
                        </a:rPr>
                        <a:t>Data</a:t>
                      </a:r>
                      <a:r>
                        <a:rPr sz="1100" b="1" spc="-20" dirty="0">
                          <a:latin typeface="Arial"/>
                          <a:cs typeface="Arial"/>
                        </a:rPr>
                        <a:t> rate</a:t>
                      </a:r>
                      <a:endParaRPr sz="1100">
                        <a:latin typeface="Arial"/>
                        <a:cs typeface="Arial"/>
                      </a:endParaRPr>
                    </a:p>
                  </a:txBody>
                  <a:tcPr marL="0" marR="0" marT="38100" marB="0">
                    <a:lnL w="12700">
                      <a:solidFill>
                        <a:srgbClr val="000000"/>
                      </a:solidFill>
                      <a:prstDash val="solid"/>
                    </a:lnL>
                  </a:tcPr>
                </a:tc>
                <a:tc>
                  <a:txBody>
                    <a:bodyPr/>
                    <a:lstStyle/>
                    <a:p>
                      <a:pPr marL="414655">
                        <a:lnSpc>
                          <a:spcPct val="100000"/>
                        </a:lnSpc>
                        <a:spcBef>
                          <a:spcPts val="300"/>
                        </a:spcBef>
                      </a:pPr>
                      <a:r>
                        <a:rPr sz="1100" b="1" dirty="0">
                          <a:latin typeface="Arial"/>
                          <a:cs typeface="Arial"/>
                        </a:rPr>
                        <a:t>242.9</a:t>
                      </a:r>
                      <a:r>
                        <a:rPr sz="1100" b="1" spc="-35" dirty="0">
                          <a:latin typeface="Arial"/>
                          <a:cs typeface="Arial"/>
                        </a:rPr>
                        <a:t> </a:t>
                      </a:r>
                      <a:r>
                        <a:rPr sz="1100" b="1" spc="-10" dirty="0">
                          <a:latin typeface="Arial"/>
                          <a:cs typeface="Arial"/>
                        </a:rPr>
                        <a:t>[kbps]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1"/>
                  </a:ext>
                </a:extLst>
              </a:tr>
              <a:tr h="259079">
                <a:tc>
                  <a:txBody>
                    <a:bodyPr/>
                    <a:lstStyle/>
                    <a:p>
                      <a:pPr marL="182880" algn="ctr">
                        <a:lnSpc>
                          <a:spcPct val="100000"/>
                        </a:lnSpc>
                        <a:spcBef>
                          <a:spcPts val="300"/>
                        </a:spcBef>
                      </a:pPr>
                      <a:r>
                        <a:rPr sz="1100" b="1" dirty="0">
                          <a:latin typeface="Arial"/>
                          <a:cs typeface="Arial"/>
                        </a:rPr>
                        <a:t>Payload</a:t>
                      </a:r>
                      <a:r>
                        <a:rPr sz="1100" b="1" spc="-20"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128</a:t>
                      </a:r>
                      <a:r>
                        <a:rPr sz="1100" b="1" spc="-35" dirty="0">
                          <a:latin typeface="Arial"/>
                          <a:cs typeface="Arial"/>
                        </a:rPr>
                        <a:t> </a:t>
                      </a:r>
                      <a:r>
                        <a:rPr sz="1100" b="1" spc="-10" dirty="0">
                          <a:latin typeface="Arial"/>
                          <a:cs typeface="Arial"/>
                        </a:rPr>
                        <a:t>[octets]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2"/>
                  </a:ext>
                </a:extLst>
              </a:tr>
              <a:tr h="259079">
                <a:tc>
                  <a:txBody>
                    <a:bodyPr/>
                    <a:lstStyle/>
                    <a:p>
                      <a:pPr marL="187325" algn="ctr">
                        <a:lnSpc>
                          <a:spcPct val="100000"/>
                        </a:lnSpc>
                        <a:spcBef>
                          <a:spcPts val="300"/>
                        </a:spcBef>
                      </a:pPr>
                      <a:r>
                        <a:rPr sz="1100" b="1" dirty="0">
                          <a:latin typeface="Arial"/>
                          <a:cs typeface="Arial"/>
                        </a:rPr>
                        <a:t>Number</a:t>
                      </a:r>
                      <a:r>
                        <a:rPr sz="1100" b="1" spc="-15" dirty="0">
                          <a:latin typeface="Arial"/>
                          <a:cs typeface="Arial"/>
                        </a:rPr>
                        <a:t> </a:t>
                      </a:r>
                      <a:r>
                        <a:rPr sz="1100" b="1" dirty="0">
                          <a:latin typeface="Arial"/>
                          <a:cs typeface="Arial"/>
                        </a:rPr>
                        <a:t>of</a:t>
                      </a:r>
                      <a:r>
                        <a:rPr sz="1100" b="1" spc="-30" dirty="0">
                          <a:latin typeface="Arial"/>
                          <a:cs typeface="Arial"/>
                        </a:rPr>
                        <a:t> </a:t>
                      </a:r>
                      <a:r>
                        <a:rPr sz="1100" b="1" spc="-20" dirty="0">
                          <a:latin typeface="Arial"/>
                          <a:cs typeface="Arial"/>
                        </a:rPr>
                        <a:t>BANs</a:t>
                      </a:r>
                      <a:endParaRPr sz="1100">
                        <a:latin typeface="Arial"/>
                        <a:cs typeface="Arial"/>
                      </a:endParaRPr>
                    </a:p>
                  </a:txBody>
                  <a:tcPr marL="0" marR="0" marT="38100" marB="0">
                    <a:lnL w="12700">
                      <a:solidFill>
                        <a:srgbClr val="000000"/>
                      </a:solidFill>
                      <a:prstDash val="solid"/>
                    </a:lnL>
                  </a:tcPr>
                </a:tc>
                <a:tc>
                  <a:txBody>
                    <a:bodyPr/>
                    <a:lstStyle/>
                    <a:p>
                      <a:pPr marL="182245" algn="ctr">
                        <a:lnSpc>
                          <a:spcPct val="100000"/>
                        </a:lnSpc>
                        <a:spcBef>
                          <a:spcPts val="300"/>
                        </a:spcBef>
                      </a:pPr>
                      <a:r>
                        <a:rPr sz="1100" b="1" dirty="0">
                          <a:latin typeface="Arial"/>
                          <a:cs typeface="Arial"/>
                        </a:rPr>
                        <a:t>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3"/>
                  </a:ext>
                </a:extLst>
              </a:tr>
              <a:tr h="259079">
                <a:tc>
                  <a:txBody>
                    <a:bodyPr/>
                    <a:lstStyle/>
                    <a:p>
                      <a:pPr marL="182880" algn="ctr">
                        <a:lnSpc>
                          <a:spcPct val="100000"/>
                        </a:lnSpc>
                        <a:spcBef>
                          <a:spcPts val="300"/>
                        </a:spcBef>
                      </a:pPr>
                      <a:r>
                        <a:rPr sz="1100" b="1" dirty="0">
                          <a:latin typeface="Arial"/>
                          <a:cs typeface="Arial"/>
                        </a:rPr>
                        <a:t>Superframe</a:t>
                      </a:r>
                      <a:r>
                        <a:rPr sz="1100" b="1" spc="-55"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115</a:t>
                      </a:r>
                      <a:r>
                        <a:rPr sz="1100" b="1" spc="-35" dirty="0">
                          <a:latin typeface="Arial"/>
                          <a:cs typeface="Arial"/>
                        </a:rPr>
                        <a:t> </a:t>
                      </a:r>
                      <a:r>
                        <a:rPr sz="1100" b="1" spc="-20" dirty="0">
                          <a:latin typeface="Arial"/>
                          <a:cs typeface="Arial"/>
                        </a:rPr>
                        <a:t>[ms]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4"/>
                  </a:ext>
                </a:extLst>
              </a:tr>
              <a:tr h="259079">
                <a:tc>
                  <a:txBody>
                    <a:bodyPr/>
                    <a:lstStyle/>
                    <a:p>
                      <a:pPr marL="186055"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slots</a:t>
                      </a:r>
                      <a:endParaRPr sz="1100">
                        <a:latin typeface="Arial"/>
                        <a:cs typeface="Arial"/>
                      </a:endParaRPr>
                    </a:p>
                  </a:txBody>
                  <a:tcPr marL="0" marR="0" marT="38100" marB="0">
                    <a:lnL w="12700">
                      <a:solidFill>
                        <a:srgbClr val="000000"/>
                      </a:solidFill>
                      <a:prstDash val="solid"/>
                    </a:lnL>
                  </a:tcPr>
                </a:tc>
                <a:tc>
                  <a:txBody>
                    <a:bodyPr/>
                    <a:lstStyle/>
                    <a:p>
                      <a:pPr marL="184785" algn="ctr">
                        <a:lnSpc>
                          <a:spcPct val="100000"/>
                        </a:lnSpc>
                        <a:spcBef>
                          <a:spcPts val="300"/>
                        </a:spcBef>
                      </a:pPr>
                      <a:r>
                        <a:rPr sz="1100" b="1" spc="-10" dirty="0">
                          <a:latin typeface="Arial"/>
                          <a:cs typeface="Arial"/>
                        </a:rPr>
                        <a:t>RAP=5,MAP=12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5"/>
                  </a:ext>
                </a:extLst>
              </a:tr>
              <a:tr h="259079">
                <a:tc>
                  <a:txBody>
                    <a:bodyPr/>
                    <a:lstStyle/>
                    <a:p>
                      <a:pPr marL="180975" algn="ctr">
                        <a:lnSpc>
                          <a:spcPct val="100000"/>
                        </a:lnSpc>
                        <a:spcBef>
                          <a:spcPts val="300"/>
                        </a:spcBef>
                      </a:pPr>
                      <a:r>
                        <a:rPr sz="1100" b="1" dirty="0">
                          <a:latin typeface="Arial"/>
                          <a:cs typeface="Arial"/>
                        </a:rPr>
                        <a:t>Simulation</a:t>
                      </a:r>
                      <a:r>
                        <a:rPr sz="1100" b="1" spc="-75" dirty="0">
                          <a:latin typeface="Arial"/>
                          <a:cs typeface="Arial"/>
                        </a:rPr>
                        <a:t> </a:t>
                      </a:r>
                      <a:r>
                        <a:rPr sz="1100" b="1" spc="-20" dirty="0">
                          <a:latin typeface="Arial"/>
                          <a:cs typeface="Arial"/>
                        </a:rPr>
                        <a:t>time</a:t>
                      </a:r>
                      <a:endParaRPr sz="1100">
                        <a:latin typeface="Arial"/>
                        <a:cs typeface="Arial"/>
                      </a:endParaRPr>
                    </a:p>
                  </a:txBody>
                  <a:tcPr marL="0" marR="0" marT="38100" marB="0">
                    <a:lnL w="12700">
                      <a:solidFill>
                        <a:srgbClr val="000000"/>
                      </a:solidFill>
                      <a:prstDash val="solid"/>
                    </a:lnL>
                  </a:tcPr>
                </a:tc>
                <a:tc>
                  <a:txBody>
                    <a:bodyPr/>
                    <a:lstStyle/>
                    <a:p>
                      <a:pPr marL="187325" algn="ctr">
                        <a:lnSpc>
                          <a:spcPct val="100000"/>
                        </a:lnSpc>
                        <a:spcBef>
                          <a:spcPts val="300"/>
                        </a:spcBef>
                      </a:pPr>
                      <a:r>
                        <a:rPr sz="1100" b="1" dirty="0">
                          <a:latin typeface="Arial"/>
                          <a:cs typeface="Arial"/>
                        </a:rPr>
                        <a:t>30</a:t>
                      </a:r>
                      <a:r>
                        <a:rPr sz="1100" b="1" spc="-5" dirty="0">
                          <a:latin typeface="Arial"/>
                          <a:cs typeface="Arial"/>
                        </a:rPr>
                        <a:t> </a:t>
                      </a:r>
                      <a:r>
                        <a:rPr sz="1100" b="1" spc="-25" dirty="0">
                          <a:latin typeface="Arial"/>
                          <a:cs typeface="Arial"/>
                        </a:rPr>
                        <a: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6"/>
                  </a:ext>
                </a:extLst>
              </a:tr>
              <a:tr h="254000">
                <a:tc>
                  <a:txBody>
                    <a:bodyPr/>
                    <a:lstStyle/>
                    <a:p>
                      <a:pPr marL="181610"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trials</a:t>
                      </a:r>
                      <a:endParaRPr sz="1100">
                        <a:latin typeface="Arial"/>
                        <a:cs typeface="Arial"/>
                      </a:endParaRPr>
                    </a:p>
                  </a:txBody>
                  <a:tcPr marL="0" marR="0" marT="38100" marB="0">
                    <a:lnL w="12700">
                      <a:solidFill>
                        <a:srgbClr val="000000"/>
                      </a:solidFill>
                      <a:prstDash val="solid"/>
                    </a:lnL>
                    <a:lnB w="12700">
                      <a:solidFill>
                        <a:srgbClr val="000000"/>
                      </a:solidFill>
                      <a:prstDash val="solid"/>
                    </a:lnB>
                  </a:tcPr>
                </a:tc>
                <a:tc>
                  <a:txBody>
                    <a:bodyPr/>
                    <a:lstStyle/>
                    <a:p>
                      <a:pPr marL="182880" algn="ctr">
                        <a:lnSpc>
                          <a:spcPct val="100000"/>
                        </a:lnSpc>
                        <a:spcBef>
                          <a:spcPts val="300"/>
                        </a:spcBef>
                      </a:pPr>
                      <a:r>
                        <a:rPr sz="1100" b="1" spc="-25" dirty="0">
                          <a:latin typeface="Arial"/>
                          <a:cs typeface="Arial"/>
                        </a:rPr>
                        <a:t>100</a:t>
                      </a:r>
                      <a:endParaRPr sz="1100">
                        <a:latin typeface="Arial"/>
                        <a:cs typeface="Arial"/>
                      </a:endParaRPr>
                    </a:p>
                  </a:txBody>
                  <a:tcPr marL="0" marR="0" marT="3810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95</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9" name="object 9"/>
          <p:cNvSpPr txBox="1"/>
          <p:nvPr/>
        </p:nvSpPr>
        <p:spPr>
          <a:xfrm>
            <a:off x="966871" y="3894541"/>
            <a:ext cx="226314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dirty="0">
                <a:ln>
                  <a:noFill/>
                </a:ln>
                <a:solidFill>
                  <a:sysClr val="windowText" lastClr="000000"/>
                </a:solidFill>
                <a:effectLst/>
                <a:uLnTx/>
                <a:uFillTx/>
                <a:latin typeface="Arial"/>
                <a:cs typeface="Arial"/>
              </a:rPr>
              <a:t>Table1.</a:t>
            </a:r>
            <a:r>
              <a:rPr kumimoji="0" sz="1200" b="0" i="0" u="none" strike="noStrike" kern="0" cap="none" spc="-1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simulation</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characteristics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1189527" y="2686314"/>
            <a:ext cx="18389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Fig9.</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Superframe</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structure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833736" y="1952150"/>
            <a:ext cx="1040765" cy="75819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There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no </a:t>
            </a:r>
            <a:r>
              <a:rPr kumimoji="0" sz="1600" b="0" i="0" u="none" strike="noStrike" kern="0" cap="none" spc="0" normalizeH="0" baseline="0" noProof="0" dirty="0">
                <a:ln>
                  <a:noFill/>
                </a:ln>
                <a:solidFill>
                  <a:sysClr val="windowText" lastClr="000000"/>
                </a:solidFill>
                <a:effectLst/>
                <a:uLnTx/>
                <a:uFillTx/>
                <a:latin typeface="Arial"/>
                <a:cs typeface="Arial"/>
              </a:rPr>
              <a:t>EAP</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for </a:t>
            </a:r>
            <a:r>
              <a:rPr kumimoji="0" sz="1600" b="0" i="0" u="none" strike="noStrike" kern="0" cap="none" spc="-10" normalizeH="0" baseline="0" noProof="0" dirty="0">
                <a:ln>
                  <a:noFill/>
                </a:ln>
                <a:solidFill>
                  <a:sysClr val="windowText" lastClr="000000"/>
                </a:solidFill>
                <a:effectLst/>
                <a:uLnTx/>
                <a:uFillTx/>
                <a:latin typeface="Arial"/>
                <a:cs typeface="Arial"/>
              </a:rPr>
              <a:t>simplicity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386934" y="607964"/>
            <a:ext cx="43605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4.2</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scenario</a:t>
            </a:r>
            <a:endParaRPr sz="3600">
              <a:latin typeface="Times New Roman"/>
              <a:cs typeface="Times New Roman"/>
            </a:endParaRPr>
          </a:p>
        </p:txBody>
      </p:sp>
      <p:pic>
        <p:nvPicPr>
          <p:cNvPr id="6" name="object 6"/>
          <p:cNvPicPr/>
          <p:nvPr/>
        </p:nvPicPr>
        <p:blipFill>
          <a:blip r:embed="rId2" cstate="print"/>
          <a:stretch>
            <a:fillRect/>
          </a:stretch>
        </p:blipFill>
        <p:spPr>
          <a:xfrm>
            <a:off x="2707780" y="1617670"/>
            <a:ext cx="3916608" cy="1827015"/>
          </a:xfrm>
          <a:prstGeom prst="rect">
            <a:avLst/>
          </a:prstGeom>
        </p:spPr>
      </p:pic>
      <p:pic>
        <p:nvPicPr>
          <p:cNvPr id="7" name="object 7"/>
          <p:cNvPicPr/>
          <p:nvPr/>
        </p:nvPicPr>
        <p:blipFill>
          <a:blip r:embed="rId3" cstate="print"/>
          <a:stretch>
            <a:fillRect/>
          </a:stretch>
        </p:blipFill>
        <p:spPr>
          <a:xfrm>
            <a:off x="822960" y="3968496"/>
            <a:ext cx="3343655" cy="1953767"/>
          </a:xfrm>
          <a:prstGeom prst="rect">
            <a:avLst/>
          </a:prstGeom>
        </p:spPr>
      </p:pic>
      <p:pic>
        <p:nvPicPr>
          <p:cNvPr id="8" name="object 8"/>
          <p:cNvPicPr/>
          <p:nvPr/>
        </p:nvPicPr>
        <p:blipFill>
          <a:blip r:embed="rId4" cstate="print"/>
          <a:stretch>
            <a:fillRect/>
          </a:stretch>
        </p:blipFill>
        <p:spPr>
          <a:xfrm>
            <a:off x="6148968" y="4052763"/>
            <a:ext cx="2162901" cy="1812270"/>
          </a:xfrm>
          <a:prstGeom prst="rect">
            <a:avLst/>
          </a:prstGeom>
        </p:spPr>
      </p:pic>
      <p:sp>
        <p:nvSpPr>
          <p:cNvPr id="9" name="object 9"/>
          <p:cNvSpPr txBox="1"/>
          <p:nvPr/>
        </p:nvSpPr>
        <p:spPr>
          <a:xfrm>
            <a:off x="2897764" y="1316545"/>
            <a:ext cx="39179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 are 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object 10"/>
          <p:cNvSpPr txBox="1"/>
          <p:nvPr/>
        </p:nvSpPr>
        <p:spPr>
          <a:xfrm>
            <a:off x="438485" y="3568255"/>
            <a:ext cx="413131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4792858" y="3568255"/>
            <a:ext cx="3994150"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3,</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 four(all)</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nodes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948278" y="501115"/>
            <a:ext cx="72409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4.3</a:t>
            </a:r>
            <a:r>
              <a:rPr sz="3600" spc="-5" dirty="0">
                <a:latin typeface="Times New Roman"/>
                <a:cs typeface="Times New Roman"/>
              </a:rPr>
              <a:t> </a:t>
            </a:r>
            <a:r>
              <a:rPr sz="3600" dirty="0">
                <a:latin typeface="Times New Roman"/>
                <a:cs typeface="Times New Roman"/>
              </a:rPr>
              <a:t>Simulation</a:t>
            </a:r>
            <a:r>
              <a:rPr sz="3600" spc="-5" dirty="0">
                <a:latin typeface="Times New Roman"/>
                <a:cs typeface="Times New Roman"/>
              </a:rPr>
              <a:t> </a:t>
            </a:r>
            <a:r>
              <a:rPr sz="3600" dirty="0">
                <a:latin typeface="Times New Roman"/>
                <a:cs typeface="Times New Roman"/>
              </a:rPr>
              <a:t>result(Total</a:t>
            </a:r>
            <a:r>
              <a:rPr sz="3600" spc="-45" dirty="0">
                <a:latin typeface="Times New Roman"/>
                <a:cs typeface="Times New Roman"/>
              </a:rPr>
              <a:t> </a:t>
            </a:r>
            <a:r>
              <a:rPr sz="3600" spc="-10" dirty="0">
                <a:latin typeface="Times New Roman"/>
                <a:cs typeface="Times New Roman"/>
              </a:rPr>
              <a:t>throughput)</a:t>
            </a:r>
            <a:endParaRPr sz="3600">
              <a:latin typeface="Times New Roman"/>
              <a:cs typeface="Times New Roman"/>
            </a:endParaRPr>
          </a:p>
        </p:txBody>
      </p:sp>
      <p:sp>
        <p:nvSpPr>
          <p:cNvPr id="4" name="object 4"/>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1395354" y="1011577"/>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46605" y="1011577"/>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Differentiating</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low</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high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516205" y="4242505"/>
            <a:ext cx="8407400" cy="1878330"/>
          </a:xfrm>
          <a:prstGeom prst="rect">
            <a:avLst/>
          </a:prstGeom>
        </p:spPr>
        <p:txBody>
          <a:bodyPr vert="horz" wrap="square" lIns="0" tIns="11430" rIns="0" bIns="0" rtlCol="0">
            <a:spAutoFit/>
          </a:bodyPr>
          <a:lstStyle/>
          <a:p>
            <a:pPr marL="719455" marR="0" lvl="0" indent="0" defTabSz="914400" eaLnBrk="1" fontAlgn="auto" latinLnBrk="0" hangingPunct="1">
              <a:lnSpc>
                <a:spcPct val="100000"/>
              </a:lnSpc>
              <a:spcBef>
                <a:spcPts val="90"/>
              </a:spcBef>
              <a:spcAft>
                <a:spcPts val="0"/>
              </a:spcAft>
              <a:buClrTx/>
              <a:buSzTx/>
              <a:buFontTx/>
              <a:buNone/>
              <a:tabLst>
                <a:tab pos="5008880" algn="l"/>
              </a:tabLst>
              <a:defRPr/>
            </a:pPr>
            <a:r>
              <a:rPr kumimoji="0" sz="2100" b="0" i="0" u="none" strike="noStrike" kern="0" cap="none" spc="-30" normalizeH="0" baseline="1984" noProof="0" dirty="0">
                <a:ln>
                  <a:noFill/>
                </a:ln>
                <a:solidFill>
                  <a:sysClr val="windowText" lastClr="000000"/>
                </a:solidFill>
                <a:effectLst/>
                <a:uLnTx/>
                <a:uFillTx/>
                <a:latin typeface="Arial"/>
                <a:cs typeface="Arial"/>
              </a:rPr>
              <a:t>Fig11.</a:t>
            </a:r>
            <a:r>
              <a:rPr kumimoji="0" sz="2100" b="0" i="0" u="none" strike="noStrike" kern="0" cap="none" spc="-104"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Overall</a:t>
            </a:r>
            <a:r>
              <a:rPr kumimoji="0" sz="2100" b="0" i="0" u="none" strike="noStrike" kern="0" cap="none" spc="-60"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network</a:t>
            </a:r>
            <a:r>
              <a:rPr kumimoji="0" sz="2100" b="0" i="0" u="none" strike="noStrike" kern="0" cap="none" spc="-37" normalizeH="0" baseline="1984" noProof="0" dirty="0">
                <a:ln>
                  <a:noFill/>
                </a:ln>
                <a:solidFill>
                  <a:sysClr val="windowText" lastClr="000000"/>
                </a:solidFill>
                <a:effectLst/>
                <a:uLnTx/>
                <a:uFillTx/>
                <a:latin typeface="Arial"/>
                <a:cs typeface="Arial"/>
              </a:rPr>
              <a:t> </a:t>
            </a:r>
            <a:r>
              <a:rPr kumimoji="0" sz="2100" b="0" i="0" u="none" strike="noStrike" kern="0" cap="none" spc="-15" normalizeH="0" baseline="1984" noProof="0" dirty="0">
                <a:ln>
                  <a:noFill/>
                </a:ln>
                <a:solidFill>
                  <a:sysClr val="windowText" lastClr="000000"/>
                </a:solidFill>
                <a:effectLst/>
                <a:uLnTx/>
                <a:uFillTx/>
                <a:latin typeface="Arial"/>
                <a:cs typeface="Arial"/>
              </a:rPr>
              <a:t>throughput</a:t>
            </a:r>
            <a:r>
              <a:rPr kumimoji="0" sz="2100" b="0" i="0" u="none" strike="noStrike" kern="0" cap="none" spc="0" normalizeH="0" baseline="1984"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Fig12.</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Overall</a:t>
            </a:r>
            <a:r>
              <a:rPr kumimoji="0" sz="1400" b="0" i="0" u="none" strike="noStrike" kern="0" cap="none" spc="-7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network</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5"/>
              </a:spcBef>
              <a:spcAft>
                <a:spcPts val="0"/>
              </a:spcAft>
              <a:buClr>
                <a:srgbClr val="00CC99"/>
              </a:buClr>
              <a:buSzTx/>
              <a:buFont typeface="Arial"/>
              <a:buChar char="•"/>
              <a:tabLst>
                <a:tab pos="299085"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theorical</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bound</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throughput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entire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network</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absence </a:t>
            </a:r>
            <a:r>
              <a:rPr kumimoji="0" sz="1800" b="1" i="0" u="none" strike="noStrike" kern="0" cap="none" spc="0" normalizeH="0" baseline="0" noProof="0" dirty="0">
                <a:ln>
                  <a:noFill/>
                </a:ln>
                <a:solidFill>
                  <a:sysClr val="windowText" lastClr="000000"/>
                </a:solidFill>
                <a:effectLst/>
                <a:uLnTx/>
                <a:uFillTx/>
                <a:latin typeface="Arial"/>
                <a:cs typeface="Arial"/>
              </a:rPr>
              <a:t>of </a:t>
            </a:r>
            <a:r>
              <a:rPr kumimoji="0" sz="1800" b="1"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08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Compared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whole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 is improved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in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case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Since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overall</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design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policy, </a:t>
            </a:r>
            <a:r>
              <a:rPr kumimoji="0" sz="1800" b="0" i="0" u="none" strike="noStrike" kern="0" cap="none" spc="0" normalizeH="0" baseline="0" noProof="0" dirty="0">
                <a:ln>
                  <a:noFill/>
                </a:ln>
                <a:solidFill>
                  <a:sysClr val="windowText" lastClr="000000"/>
                </a:solidFill>
                <a:effectLst/>
                <a:uLnTx/>
                <a:uFillTx/>
                <a:latin typeface="Arial"/>
                <a:cs typeface="Arial"/>
              </a:rPr>
              <a:t>both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valid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697991" y="1271016"/>
            <a:ext cx="3544823" cy="3017519"/>
          </a:xfrm>
          <a:prstGeom prst="rect">
            <a:avLst/>
          </a:prstGeom>
        </p:spPr>
      </p:pic>
      <p:pic>
        <p:nvPicPr>
          <p:cNvPr id="9" name="object 9"/>
          <p:cNvPicPr/>
          <p:nvPr/>
        </p:nvPicPr>
        <p:blipFill>
          <a:blip r:embed="rId2" cstate="print"/>
          <a:stretch>
            <a:fillRect/>
          </a:stretch>
        </p:blipFill>
        <p:spPr>
          <a:xfrm>
            <a:off x="4977384" y="1271016"/>
            <a:ext cx="3544823" cy="3017519"/>
          </a:xfrm>
          <a:prstGeom prst="rect">
            <a:avLst/>
          </a:prstGeom>
        </p:spPr>
      </p:pic>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661416" y="1368552"/>
            <a:ext cx="3660647" cy="3102863"/>
          </a:xfrm>
          <a:prstGeom prst="rect">
            <a:avLst/>
          </a:prstGeom>
        </p:spPr>
      </p:pic>
      <p:sp>
        <p:nvSpPr>
          <p:cNvPr id="5" name="object 5"/>
          <p:cNvSpPr txBox="1">
            <a:spLocks noGrp="1"/>
          </p:cNvSpPr>
          <p:nvPr>
            <p:ph type="title"/>
          </p:nvPr>
        </p:nvSpPr>
        <p:spPr>
          <a:xfrm>
            <a:off x="1092112" y="657410"/>
            <a:ext cx="7150734"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2</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6" name="object 6"/>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642260" y="45240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Fig13.</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37227" y="446960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822824" y="3676731"/>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258483" y="3725093"/>
            <a:ext cx="2195830" cy="41148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3" name="object 13"/>
          <p:cNvPicPr/>
          <p:nvPr/>
        </p:nvPicPr>
        <p:blipFill>
          <a:blip r:embed="rId3" cstate="print"/>
          <a:stretch>
            <a:fillRect/>
          </a:stretch>
        </p:blipFill>
        <p:spPr>
          <a:xfrm>
            <a:off x="4858511" y="1399032"/>
            <a:ext cx="3657587" cy="2980943"/>
          </a:xfrm>
          <a:prstGeom prst="rect">
            <a:avLst/>
          </a:prstGeom>
        </p:spPr>
      </p:pic>
      <p:sp>
        <p:nvSpPr>
          <p:cNvPr id="14" name="object 14"/>
          <p:cNvSpPr txBox="1"/>
          <p:nvPr/>
        </p:nvSpPr>
        <p:spPr>
          <a:xfrm>
            <a:off x="5966528" y="3623257"/>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5" name="object 15"/>
          <p:cNvPicPr/>
          <p:nvPr/>
        </p:nvPicPr>
        <p:blipFill>
          <a:blip r:embed="rId4" cstate="print"/>
          <a:stretch>
            <a:fillRect/>
          </a:stretch>
        </p:blipFill>
        <p:spPr>
          <a:xfrm>
            <a:off x="1075944" y="1633727"/>
            <a:ext cx="1335023" cy="826007"/>
          </a:xfrm>
          <a:prstGeom prst="rect">
            <a:avLst/>
          </a:prstGeom>
        </p:spPr>
      </p:pic>
      <p:pic>
        <p:nvPicPr>
          <p:cNvPr id="16" name="object 16"/>
          <p:cNvPicPr/>
          <p:nvPr/>
        </p:nvPicPr>
        <p:blipFill>
          <a:blip r:embed="rId4" cstate="print"/>
          <a:stretch>
            <a:fillRect/>
          </a:stretch>
        </p:blipFill>
        <p:spPr>
          <a:xfrm>
            <a:off x="5218176" y="1645920"/>
            <a:ext cx="1338071" cy="826007"/>
          </a:xfrm>
          <a:prstGeom prst="rect">
            <a:avLst/>
          </a:prstGeom>
        </p:spPr>
      </p:pic>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1783" y="380492"/>
            <a:ext cx="780034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tab pos="4857115" algn="l"/>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r>
              <a:rPr kumimoji="0" sz="1400" b="1" i="0" u="none" strike="noStrike" kern="0" cap="none" spc="0" normalizeH="0" baseline="0" noProof="0" dirty="0">
                <a:ln>
                  <a:noFill/>
                </a:ln>
                <a:solidFill>
                  <a:sysClr val="windowText" lastClr="000000"/>
                </a:solidFill>
                <a:effectLst/>
                <a:uLnTx/>
                <a:uFillTx/>
                <a:latin typeface="Arial"/>
                <a:cs typeface="Arial"/>
              </a:rPr>
              <a:t>	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Fig15.</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1240536" y="3898391"/>
            <a:ext cx="2706623" cy="2246363"/>
          </a:xfrm>
          <a:prstGeom prst="rect">
            <a:avLst/>
          </a:prstGeom>
        </p:spPr>
      </p:pic>
      <p:pic>
        <p:nvPicPr>
          <p:cNvPr id="9" name="object 9"/>
          <p:cNvPicPr/>
          <p:nvPr/>
        </p:nvPicPr>
        <p:blipFill>
          <a:blip r:embed="rId3" cstate="print"/>
          <a:stretch>
            <a:fillRect/>
          </a:stretch>
        </p:blipFill>
        <p:spPr>
          <a:xfrm>
            <a:off x="5516880" y="3922776"/>
            <a:ext cx="2706623" cy="2246375"/>
          </a:xfrm>
          <a:prstGeom prst="rect">
            <a:avLst/>
          </a:prstGeom>
        </p:spPr>
      </p:pic>
      <p:sp>
        <p:nvSpPr>
          <p:cNvPr id="10" name="object 10"/>
          <p:cNvSpPr txBox="1"/>
          <p:nvPr/>
        </p:nvSpPr>
        <p:spPr>
          <a:xfrm>
            <a:off x="4978298" y="3634201"/>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Fig16.</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763237" y="6128093"/>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Fig17.</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87844" y="61245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Fig18.</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1258824" y="1328927"/>
            <a:ext cx="2688590" cy="2240280"/>
            <a:chOff x="1258824" y="1328927"/>
            <a:chExt cx="2688590" cy="2240280"/>
          </a:xfrm>
        </p:grpSpPr>
        <p:pic>
          <p:nvPicPr>
            <p:cNvPr id="14" name="object 14"/>
            <p:cNvPicPr/>
            <p:nvPr/>
          </p:nvPicPr>
          <p:blipFill>
            <a:blip r:embed="rId4" cstate="print"/>
            <a:stretch>
              <a:fillRect/>
            </a:stretch>
          </p:blipFill>
          <p:spPr>
            <a:xfrm>
              <a:off x="1258824" y="1328927"/>
              <a:ext cx="2688335" cy="2240279"/>
            </a:xfrm>
            <a:prstGeom prst="rect">
              <a:avLst/>
            </a:prstGeom>
          </p:spPr>
        </p:pic>
        <p:pic>
          <p:nvPicPr>
            <p:cNvPr id="15" name="object 15"/>
            <p:cNvPicPr/>
            <p:nvPr/>
          </p:nvPicPr>
          <p:blipFill>
            <a:blip r:embed="rId5" cstate="print"/>
            <a:stretch>
              <a:fillRect/>
            </a:stretch>
          </p:blipFill>
          <p:spPr>
            <a:xfrm>
              <a:off x="1609344" y="1533144"/>
              <a:ext cx="1048511" cy="649223"/>
            </a:xfrm>
            <a:prstGeom prst="rect">
              <a:avLst/>
            </a:prstGeom>
          </p:spPr>
        </p:pic>
      </p:grpSp>
      <p:grpSp>
        <p:nvGrpSpPr>
          <p:cNvPr id="16" name="object 16"/>
          <p:cNvGrpSpPr/>
          <p:nvPr/>
        </p:nvGrpSpPr>
        <p:grpSpPr>
          <a:xfrm>
            <a:off x="5535167" y="1328928"/>
            <a:ext cx="2688590" cy="2273935"/>
            <a:chOff x="5535167" y="1328928"/>
            <a:chExt cx="2688590" cy="2273935"/>
          </a:xfrm>
        </p:grpSpPr>
        <p:pic>
          <p:nvPicPr>
            <p:cNvPr id="17" name="object 17"/>
            <p:cNvPicPr/>
            <p:nvPr/>
          </p:nvPicPr>
          <p:blipFill>
            <a:blip r:embed="rId6" cstate="print"/>
            <a:stretch>
              <a:fillRect/>
            </a:stretch>
          </p:blipFill>
          <p:spPr>
            <a:xfrm>
              <a:off x="5535167" y="1328928"/>
              <a:ext cx="2688335" cy="2273807"/>
            </a:xfrm>
            <a:prstGeom prst="rect">
              <a:avLst/>
            </a:prstGeom>
          </p:spPr>
        </p:pic>
        <p:pic>
          <p:nvPicPr>
            <p:cNvPr id="18" name="object 18"/>
            <p:cNvPicPr/>
            <p:nvPr/>
          </p:nvPicPr>
          <p:blipFill>
            <a:blip r:embed="rId5" cstate="print"/>
            <a:stretch>
              <a:fillRect/>
            </a:stretch>
          </p:blipFill>
          <p:spPr>
            <a:xfrm>
              <a:off x="5827776" y="1545336"/>
              <a:ext cx="1048511" cy="649223"/>
            </a:xfrm>
            <a:prstGeom prst="rect">
              <a:avLst/>
            </a:prstGeom>
          </p:spPr>
        </p:pic>
      </p:grpSp>
      <p:pic>
        <p:nvPicPr>
          <p:cNvPr id="19" name="object 19"/>
          <p:cNvPicPr/>
          <p:nvPr/>
        </p:nvPicPr>
        <p:blipFill>
          <a:blip r:embed="rId5" cstate="print"/>
          <a:stretch>
            <a:fillRect/>
          </a:stretch>
        </p:blipFill>
        <p:spPr>
          <a:xfrm>
            <a:off x="1530096" y="4075176"/>
            <a:ext cx="960119" cy="594359"/>
          </a:xfrm>
          <a:prstGeom prst="rect">
            <a:avLst/>
          </a:prstGeom>
        </p:spPr>
      </p:pic>
      <p:pic>
        <p:nvPicPr>
          <p:cNvPr id="20" name="object 20"/>
          <p:cNvPicPr/>
          <p:nvPr/>
        </p:nvPicPr>
        <p:blipFill>
          <a:blip r:embed="rId5" cstate="print"/>
          <a:stretch>
            <a:fillRect/>
          </a:stretch>
        </p:blipFill>
        <p:spPr>
          <a:xfrm>
            <a:off x="5827776" y="4078224"/>
            <a:ext cx="960119" cy="594359"/>
          </a:xfrm>
          <a:prstGeom prst="rect">
            <a:avLst/>
          </a:prstGeom>
        </p:spPr>
      </p:pic>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January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7195</TotalTime>
  <Words>15209</Words>
  <Application>Microsoft Office PowerPoint</Application>
  <PresentationFormat>画面に合わせる (4:3)</PresentationFormat>
  <Paragraphs>1828</Paragraphs>
  <Slides>105</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105</vt:i4>
      </vt:variant>
    </vt:vector>
  </HeadingPairs>
  <TitlesOfParts>
    <vt:vector size="122" baseType="lpstr">
      <vt:lpstr>ＭＳ Ｐゴシック</vt:lpstr>
      <vt:lpstr>ＭＳ ゴシック</vt:lpstr>
      <vt:lpstr>ＭＳ 明朝</vt:lpstr>
      <vt:lpstr>TimesNewRomanPSMT</vt:lpstr>
      <vt:lpstr>游ゴシック</vt:lpstr>
      <vt:lpstr>Arial</vt:lpstr>
      <vt:lpstr>Calibri</vt:lpstr>
      <vt:lpstr>Cambria Math</vt:lpstr>
      <vt:lpstr>Gill Sans MT</vt:lpstr>
      <vt:lpstr>Symbol</vt:lpstr>
      <vt:lpstr>Times New Roman</vt:lpstr>
      <vt:lpstr>Wingdings</vt:lpstr>
      <vt:lpstr>Default Design</vt:lpstr>
      <vt:lpstr>Office Theme</vt:lpstr>
      <vt:lpstr>1_Default Design</vt:lpstr>
      <vt:lpstr>2_Default Design</vt:lpstr>
      <vt:lpstr>3_Default Design</vt:lpstr>
      <vt:lpstr>PowerPoint プレゼンテーション</vt:lpstr>
      <vt:lpstr>Basic Consensus in MAC and PHY of Revision of IEEE802.15.6-2012 (IEEE802.15.6ma)</vt:lpstr>
      <vt:lpstr>1. Basic Consensus</vt:lpstr>
      <vt:lpstr>1. Basic Consensus(2/2)</vt:lpstr>
      <vt:lpstr>2.  15.6ma PHY and MAC New Features(1/2) </vt:lpstr>
      <vt:lpstr>2.  15.6ma PHY and MAC New Features(2/2) </vt:lpstr>
      <vt:lpstr>PowerPoint プレゼンテーション</vt:lpstr>
      <vt:lpstr>PowerPoint プレゼンテーション</vt:lpstr>
      <vt:lpstr>PowerPoint プレゼンテーション</vt:lpstr>
      <vt:lpstr>PowerPoint プレゼンテーション</vt:lpstr>
      <vt:lpstr>MAC Proposal of TG15.6ma (Revision of IEEE802.15.6-2012)   Definition of Coexistence Classes and How to Support Higher Classes  May 15th, 2022  Minsoo Kim, Takumi Kobayashi, Marco Hernandez, and Ryuji Kohno Yokohama National University(YNU), YRP International Alliance Institute(YRP-IAI)</vt:lpstr>
      <vt:lpstr>Introduction</vt:lpstr>
      <vt:lpstr>Definition of Coexistence Environment Classes</vt:lpstr>
      <vt:lpstr>Definition of Coexistence Environment Classes (cont.)</vt:lpstr>
      <vt:lpstr>Definition of Coexistence Environment Classes (cont.)</vt:lpstr>
      <vt:lpstr>Definition of Coexistence Environment Classes (cont.)</vt:lpstr>
      <vt:lpstr>Definition of Coexistence Environment Classes (cont.)</vt:lpstr>
      <vt:lpstr>PowerPoint プレゼンテーション</vt:lpstr>
      <vt:lpstr>PowerPoint プレゼンテーション</vt:lpstr>
      <vt:lpstr>PowerPoint プレゼンテーション</vt:lpstr>
      <vt:lpstr>Supporting higher coexistence Classes</vt:lpstr>
      <vt:lpstr>Supporting higher coexistence Classes (cont.)</vt:lpstr>
      <vt:lpstr>Balancing dependability and cost</vt:lpstr>
      <vt:lpstr>Summary</vt:lpstr>
      <vt:lpstr>References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8.1.1. MSDU format in 15.6-2012</vt:lpstr>
      <vt:lpstr>8.1.2  15.6ma MAC </vt:lpstr>
      <vt:lpstr>PowerPoint プレゼンテーション</vt:lpstr>
      <vt:lpstr>PowerPoint プレゼンテーション</vt:lpstr>
      <vt:lpstr>PowerPoint プレゼンテーション</vt:lpstr>
      <vt:lpstr>MAC Proposal of TG15.6ma (Revision of IEEE802.15.6-2012)   MAC Protocol Proposal for Multiple BAN Environment (Level 1)  May 15th, 2023  Minsoo Kim, Takumi Kobayashi, Marco Hernandez, and Ryuji Kohno Yokohama National University(YNU), YRP International Alliance Institute(YRP-IAI)</vt:lpstr>
      <vt:lpstr>Introduction</vt:lpstr>
      <vt:lpstr>Dedicating a channel for control frames</vt:lpstr>
      <vt:lpstr>Channel configuration</vt:lpstr>
      <vt:lpstr>Frame assignments for Control/Data Channels</vt:lpstr>
      <vt:lpstr>Control Channel</vt:lpstr>
      <vt:lpstr>Control Channel (cont.)</vt:lpstr>
      <vt:lpstr>Why is the C-Beacon Period Random?</vt:lpstr>
      <vt:lpstr>Data Channel</vt:lpstr>
      <vt:lpstr>Data Channel (cont.)</vt:lpstr>
      <vt:lpstr>MAC Functions</vt:lpstr>
      <vt:lpstr>BAN Creation</vt:lpstr>
      <vt:lpstr>BAN Creation (cont.)</vt:lpstr>
      <vt:lpstr>Superframe transition due to proximity of BAN piconets</vt:lpstr>
      <vt:lpstr>Superframe transition due to proximity of BAN piconets (cont.)</vt:lpstr>
      <vt:lpstr>Superframe transition due to proximity of BAN piconets (cont.)</vt:lpstr>
      <vt:lpstr>Node Connection/Disconnection</vt:lpstr>
      <vt:lpstr>Fields in Control Beacon</vt:lpstr>
      <vt:lpstr>Fields in Control Beacon (cont.)</vt:lpstr>
      <vt:lpstr>Fields in Data Beacon</vt:lpstr>
      <vt:lpstr>Fields in Data Beacon (cont.)</vt:lpstr>
      <vt:lpstr>List of Frame Type</vt:lpstr>
      <vt:lpstr>Summary</vt:lpstr>
      <vt:lpstr>References</vt:lpstr>
      <vt:lpstr>PowerPoint プレゼンテーション</vt:lpstr>
      <vt:lpstr>PowerPoint プレゼンテーション</vt:lpstr>
      <vt:lpstr>Unifying Control and Data Channels</vt:lpstr>
      <vt:lpstr>Channel usage strategy</vt:lpstr>
      <vt:lpstr>Motivation</vt:lpstr>
      <vt:lpstr>PowerPoint プレゼンテーション</vt:lpstr>
      <vt:lpstr>MAC Protocol Proposal for Multiple BAN Environment (Class 1), Proposal of control and data channels unification for 6ma MAC # 15-22-0639, #15-23-0387</vt:lpstr>
      <vt:lpstr>Proposed text for 6ma MAC – General framework elements, Beacon Access Phase, Frames and IEs for dependable BAN, and Interference Avoidance # 15-23-0322, # 15-23-0367, # 15-23-0369, # 15-23-0324</vt:lpstr>
      <vt:lpstr>Convergence</vt:lpstr>
      <vt:lpstr>PowerPoint プレゼンテーション</vt:lpstr>
      <vt:lpstr>Project: IEEE P802.15 Working Group for Wireless Personal Area Networks (WPANs) Submission Title: [MAC Protocol Using Negotiation among Coordinators in Coexistence of Multiple Wireless BANs]</vt:lpstr>
      <vt:lpstr>PowerPoint プレゼンテーション</vt:lpstr>
      <vt:lpstr>1. Introduction</vt:lpstr>
      <vt:lpstr>1.1 Introduction</vt:lpstr>
      <vt:lpstr>1.2 Issues in the standard</vt:lpstr>
      <vt:lpstr>2. Proposed method</vt:lpstr>
      <vt:lpstr>2.1 Outline of proposed method</vt:lpstr>
      <vt:lpstr>2.2 Time synchronization method between coordinators</vt:lpstr>
      <vt:lpstr>2.3 procedure of how to identify overlap situations</vt:lpstr>
      <vt:lpstr>2.4 MAC protocol of MAP(Managed access period)</vt:lpstr>
      <vt:lpstr>2.5 MAC protocol of RAP(Random Access Period)</vt:lpstr>
      <vt:lpstr>2.6 Drawback of proposed method</vt:lpstr>
      <vt:lpstr>3. Measures against drawback</vt:lpstr>
      <vt:lpstr>3.1 Measures to drawback MAP</vt:lpstr>
      <vt:lpstr>3.2 Measures to drawback MAP</vt:lpstr>
      <vt:lpstr>3.3 Control to make the priority higher</vt:lpstr>
      <vt:lpstr>4. Performance evaluation by simulation</vt:lpstr>
      <vt:lpstr>4.1 Simulation characteristics</vt:lpstr>
      <vt:lpstr>4.2 Simulation scenario</vt:lpstr>
      <vt:lpstr>4.3 Simulation result(Total throughput)</vt:lpstr>
      <vt:lpstr>4.3 Simulation result(Throughput of each UP overlapped 2 nodes)</vt:lpstr>
      <vt:lpstr>4.3 Simulation result(Throughput of each UP overlapped 0,4 nodes)</vt:lpstr>
      <vt:lpstr>4.3 Simulation result(Delay of each UP overlapped 2 nodes)</vt:lpstr>
      <vt:lpstr>4.3 Simulation result(Throughput of each UP overlapped 0,4 nodes)</vt:lpstr>
      <vt:lpstr>5. Conclusion</vt:lpstr>
      <vt:lpstr>5.1 Conclusion and Future works</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 Ryuji</dc:creator>
  <cp:lastModifiedBy>Ryuji Kohno</cp:lastModifiedBy>
  <cp:revision>12</cp:revision>
  <dcterms:created xsi:type="dcterms:W3CDTF">2023-10-29T07:35:16Z</dcterms:created>
  <dcterms:modified xsi:type="dcterms:W3CDTF">2024-01-16T23:00:51Z</dcterms:modified>
</cp:coreProperties>
</file>