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5621" r:id="rId18"/>
    <p:sldId id="256" r:id="rId19"/>
    <p:sldId id="5834" r:id="rId20"/>
    <p:sldId id="5830"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showGuides="1">
      <p:cViewPr>
        <p:scale>
          <a:sx n="59" d="100"/>
          <a:sy n="59" d="100"/>
        </p:scale>
        <p:origin x="2492" y="76"/>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2868"/>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2023/11/11</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88701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802.15-23-0556-00-06ma</a:t>
            </a:r>
          </a:p>
        </p:txBody>
      </p:sp>
      <p:sp>
        <p:nvSpPr>
          <p:cNvPr id="1032" name="Line 8"/>
          <p:cNvSpPr>
            <a:spLocks noChangeShapeType="1"/>
          </p:cNvSpPr>
          <p:nvPr/>
        </p:nvSpPr>
        <p:spPr bwMode="auto">
          <a:xfrm>
            <a:off x="702527" y="637475"/>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9401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vent.me/EooyVv"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ca39b1aeaf9ee5b85bb81cd3fcf994b1"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November 2023]	</a:t>
            </a:r>
          </a:p>
          <a:p>
            <a:r>
              <a:rPr lang="en-US" altLang="ja-JP" sz="1600" b="1" dirty="0">
                <a:ea typeface="ＭＳ Ｐゴシック" charset="-128"/>
              </a:rPr>
              <a:t>Date Submitted: </a:t>
            </a:r>
            <a:r>
              <a:rPr lang="en-US" altLang="ja-JP" sz="1600" dirty="0">
                <a:ea typeface="ＭＳ Ｐゴシック" charset="-128"/>
              </a:rPr>
              <a:t>[11</a:t>
            </a:r>
            <a:r>
              <a:rPr lang="en-US" altLang="ja-JP" sz="1600" baseline="30000" dirty="0">
                <a:ea typeface="ＭＳ Ｐゴシック" charset="-128"/>
              </a:rPr>
              <a:t>th</a:t>
            </a:r>
            <a:r>
              <a:rPr lang="en-US" altLang="ja-JP" sz="1600" dirty="0">
                <a:ea typeface="ＭＳ Ｐゴシック" charset="-128"/>
              </a:rPr>
              <a:t> November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November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November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November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November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November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dirty="0"/>
              <a:t>November 2023</a:t>
            </a:r>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897667"/>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dirty="0">
                <a:solidFill>
                  <a:srgbClr val="353744"/>
                </a:solidFill>
                <a:latin typeface="Times New Roman"/>
                <a:cs typeface="Times New Roman"/>
              </a:rPr>
              <a:t>Session</a:t>
            </a:r>
            <a:r>
              <a:rPr sz="2800" b="1" spc="-34" dirty="0">
                <a:solidFill>
                  <a:srgbClr val="353744"/>
                </a:solidFill>
                <a:latin typeface="Times New Roman"/>
                <a:cs typeface="Times New Roman"/>
              </a:rPr>
              <a:t> </a:t>
            </a:r>
            <a:r>
              <a:rPr sz="2800" b="1" dirty="0">
                <a:solidFill>
                  <a:srgbClr val="353744"/>
                </a:solidFill>
                <a:latin typeface="Times New Roman"/>
                <a:cs typeface="Times New Roman"/>
              </a:rPr>
              <a:t>Registration</a:t>
            </a:r>
            <a:r>
              <a:rPr sz="2800" b="1" spc="-34" dirty="0">
                <a:solidFill>
                  <a:srgbClr val="353744"/>
                </a:solidFill>
                <a:latin typeface="Times New Roman"/>
                <a:cs typeface="Times New Roman"/>
              </a:rPr>
              <a:t> </a:t>
            </a:r>
            <a:r>
              <a:rPr sz="2800" b="1" spc="-7" dirty="0">
                <a:solidFill>
                  <a:srgbClr val="353744"/>
                </a:solidFill>
                <a:latin typeface="Times New Roman"/>
                <a:cs typeface="Times New Roman"/>
              </a:rPr>
              <a:t>Website</a:t>
            </a:r>
            <a:endParaRPr sz="2800" dirty="0">
              <a:latin typeface="Times New Roman"/>
              <a:cs typeface="Times New Roman"/>
            </a:endParaRPr>
          </a:p>
        </p:txBody>
      </p:sp>
      <p:sp>
        <p:nvSpPr>
          <p:cNvPr id="11" name="テキスト ボックス 10">
            <a:extLst>
              <a:ext uri="{FF2B5EF4-FFF2-40B4-BE49-F238E27FC236}">
                <a16:creationId xmlns:a16="http://schemas.microsoft.com/office/drawing/2014/main" id="{3D80E17C-F9E0-976E-7A3C-96B4E05ABD22}"/>
              </a:ext>
            </a:extLst>
          </p:cNvPr>
          <p:cNvSpPr txBox="1"/>
          <p:nvPr/>
        </p:nvSpPr>
        <p:spPr>
          <a:xfrm>
            <a:off x="1694329" y="6011630"/>
            <a:ext cx="4572000" cy="461665"/>
          </a:xfrm>
          <a:prstGeom prst="rect">
            <a:avLst/>
          </a:prstGeom>
          <a:noFill/>
        </p:spPr>
        <p:txBody>
          <a:bodyPr wrap="square">
            <a:spAutoFit/>
          </a:bodyPr>
          <a:lstStyle/>
          <a:p>
            <a:r>
              <a:rPr lang="en-US" altLang="ja-JP" sz="2400" dirty="0">
                <a:hlinkClick r:id="rId2"/>
              </a:rPr>
              <a:t>https://cvent.me/EooyVv</a:t>
            </a:r>
            <a:endParaRPr lang="en-US" altLang="ja-JP" sz="2400" dirty="0"/>
          </a:p>
        </p:txBody>
      </p:sp>
      <p:pic>
        <p:nvPicPr>
          <p:cNvPr id="4" name="図 3">
            <a:extLst>
              <a:ext uri="{FF2B5EF4-FFF2-40B4-BE49-F238E27FC236}">
                <a16:creationId xmlns:a16="http://schemas.microsoft.com/office/drawing/2014/main" id="{7B4EEF8E-459A-1133-AAD8-118B8B0042FA}"/>
              </a:ext>
            </a:extLst>
          </p:cNvPr>
          <p:cNvPicPr>
            <a:picLocks noChangeAspect="1"/>
          </p:cNvPicPr>
          <p:nvPr/>
        </p:nvPicPr>
        <p:blipFill>
          <a:blip r:embed="rId3"/>
          <a:stretch>
            <a:fillRect/>
          </a:stretch>
        </p:blipFill>
        <p:spPr>
          <a:xfrm>
            <a:off x="358875" y="723563"/>
            <a:ext cx="8516091" cy="4975492"/>
          </a:xfrm>
          <a:prstGeom prst="rect">
            <a:avLst/>
          </a:prstGeom>
        </p:spPr>
      </p:pic>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draft#1.9 of  Draft Proposals for Pre-Ballot</a:t>
            </a:r>
          </a:p>
          <a:p>
            <a:pPr marL="0" indent="0">
              <a:lnSpc>
                <a:spcPts val="2100"/>
              </a:lnSpc>
              <a:buNone/>
            </a:pPr>
            <a:r>
              <a:rPr lang="en-US" altLang="ja-JP" sz="1800" dirty="0">
                <a:solidFill>
                  <a:srgbClr val="FF0000"/>
                </a:solidFill>
              </a:rPr>
              <a:t>•Comment resolution for draft#1.9</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2023</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2" y="1089898"/>
            <a:ext cx="8928992"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September 2023                       doc.#15-23-0513-00-06ma</a:t>
            </a:r>
          </a:p>
          <a:p>
            <a:pPr>
              <a:lnSpc>
                <a:spcPts val="1400"/>
              </a:lnSpc>
            </a:pPr>
            <a:r>
              <a:rPr lang="en-US" altLang="ja-JP" sz="1200" dirty="0"/>
              <a:t>Agenda of TG15.6ma November Meeting                                                                                    doc.#15-23-0555-01-06ma   </a:t>
            </a:r>
          </a:p>
          <a:p>
            <a:pPr>
              <a:lnSpc>
                <a:spcPts val="14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Basic Consensus in MAC and PHY of Revision of IEEE802.15.6-2012(IEEE802.15.6ma)</a:t>
            </a:r>
            <a:r>
              <a:rPr lang="en-US" altLang="ja-JP" sz="1200" dirty="0">
                <a:solidFill>
                  <a:srgbClr val="000000"/>
                </a:solidFill>
                <a:latin typeface="Arial"/>
                <a:cs typeface="Times New Roman" pitchFamily="18" charset="0"/>
              </a:rPr>
              <a:t>            doc.#15-23-0557-00-06ma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doc.#15-23-0360-02-06ma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doc.#15-23-0476-04-06ma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doc.#15-23-0361-02-06ma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features for operating coexisting multiple dependable BANs                                       doc.#15-23-0558-00-06ma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Overview and convergence of MAC proposals for 15.6ma                                                   doc.#15-23-0408-02-06ma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Progress and Action Items for Draft#1 (Draft#1.9)                                                                doc.#15-23-0360-02-06ma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Hybrid ARQ Scheme for High QoS Packets in High Class of Coexistence of IEEE 802.15.6ma             0474-01-06ma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doc.#15-22-0562-05-06ma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Simulation results for Nagoya I. T. and YRP-IAI MAC proposal  </a:t>
            </a:r>
            <a:r>
              <a:rPr lang="it-IT" altLang="ja-JP" sz="1200" dirty="0">
                <a:solidFill>
                  <a:srgbClr val="000000"/>
                </a:solidFill>
                <a:latin typeface="Arial"/>
                <a:cs typeface="Times New Roman" pitchFamily="18" charset="0"/>
              </a:rPr>
              <a:t> Based on TG6ma Channel Model</a:t>
            </a:r>
            <a:r>
              <a:rPr lang="en-US" altLang="ja-JP" sz="1200" dirty="0">
                <a:solidFill>
                  <a:srgbClr val="000000"/>
                </a:solidFill>
                <a:latin typeface="Arial"/>
                <a:cs typeface="Times New Roman" pitchFamily="18" charset="0"/>
              </a:rPr>
              <a:t>      -0352-01-06ma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UWB Positioning in 15.6ma for Multiple BAN Adjacent Scenarios                                        doc.#15-23-0560-00-06ma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Preliminary performance evaluation of ranging in coexistence environment                         doc.#15-23-0353-04-06ma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Performance Evaluation of Channel Coding under Various Channel Models in Some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Classes of Coexistence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doc.#15-23-0yyy-00-06ma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10.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doc.#15-23-0zzz-00-06ma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11. Proposed text for 6ma MAC  General Framework Elements &amp; Beacon Access Phase         doc.#15-23-0367-02-06ma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12. MAC Protocol Proposal for Multiple BAN Environment (Level 1,2,3)                                     doc.#15-23-0639-03-06ma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13. Overview and convergence of MAC proposals for 15.6ma                                                    doc.#15-23-0408-02-06ma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14. Progress Report of TG6ma                                                                                                   doc.#15-23-0056-05-06ma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15. Timeline of TG6ma                                                                                                                doc.#15.23-0407-02-06ma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16. TG15.6ma Closing Report for November 2023                                                                      doc.#15-23-0vvv-00-06ma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TG15.6ma Meeting Minutes for November 2023                                                                    doc.#15-23-0sss-00-06ma</a:t>
            </a:r>
          </a:p>
          <a:p>
            <a:pPr marL="514350" marR="0" lvl="1" indent="0" algn="l" defTabSz="914400" rtl="0" eaLnBrk="1" fontAlgn="base" latinLnBrk="0" hangingPunct="1">
              <a:lnSpc>
                <a:spcPts val="14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19</a:t>
            </a:fld>
            <a:endParaRPr lang="en-US" altLang="ja-JP" dirty="0"/>
          </a:p>
        </p:txBody>
      </p:sp>
      <p:sp>
        <p:nvSpPr>
          <p:cNvPr id="16" name="正方形/長方形 15">
            <a:extLst>
              <a:ext uri="{FF2B5EF4-FFF2-40B4-BE49-F238E27FC236}">
                <a16:creationId xmlns:a16="http://schemas.microsoft.com/office/drawing/2014/main" id="{37D4D461-DF7B-5981-BAF8-8FA436ECEAA7}"/>
              </a:ext>
            </a:extLst>
          </p:cNvPr>
          <p:cNvSpPr/>
          <p:nvPr/>
        </p:nvSpPr>
        <p:spPr bwMode="auto">
          <a:xfrm>
            <a:off x="3526405" y="3767677"/>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pic>
        <p:nvPicPr>
          <p:cNvPr id="5" name="図 4">
            <a:extLst>
              <a:ext uri="{FF2B5EF4-FFF2-40B4-BE49-F238E27FC236}">
                <a16:creationId xmlns:a16="http://schemas.microsoft.com/office/drawing/2014/main" id="{86DB4953-A151-CBBF-5640-C724AFFFC6D9}"/>
              </a:ext>
            </a:extLst>
          </p:cNvPr>
          <p:cNvPicPr>
            <a:picLocks noChangeAspect="1"/>
          </p:cNvPicPr>
          <p:nvPr/>
        </p:nvPicPr>
        <p:blipFill>
          <a:blip r:embed="rId3"/>
          <a:stretch>
            <a:fillRect/>
          </a:stretch>
        </p:blipFill>
        <p:spPr>
          <a:xfrm>
            <a:off x="1552999" y="2219921"/>
            <a:ext cx="7537837" cy="4148981"/>
          </a:xfrm>
          <a:prstGeom prst="rect">
            <a:avLst/>
          </a:prstGeom>
        </p:spPr>
      </p:pic>
      <p:pic>
        <p:nvPicPr>
          <p:cNvPr id="10" name="図 9">
            <a:extLst>
              <a:ext uri="{FF2B5EF4-FFF2-40B4-BE49-F238E27FC236}">
                <a16:creationId xmlns:a16="http://schemas.microsoft.com/office/drawing/2014/main" id="{0527F0C9-CB2B-305E-6A62-7B52005D5D47}"/>
              </a:ext>
            </a:extLst>
          </p:cNvPr>
          <p:cNvPicPr>
            <a:picLocks noChangeAspect="1"/>
          </p:cNvPicPr>
          <p:nvPr/>
        </p:nvPicPr>
        <p:blipFill>
          <a:blip r:embed="rId4"/>
          <a:stretch>
            <a:fillRect/>
          </a:stretch>
        </p:blipFill>
        <p:spPr>
          <a:xfrm>
            <a:off x="257884" y="2219921"/>
            <a:ext cx="1295118" cy="4157610"/>
          </a:xfrm>
          <a:prstGeom prst="rect">
            <a:avLst/>
          </a:prstGeom>
        </p:spPr>
      </p:pic>
    </p:spTree>
    <p:extLst>
      <p:ext uri="{BB962C8B-B14F-4D97-AF65-F5344CB8AC3E}">
        <p14:creationId xmlns:p14="http://schemas.microsoft.com/office/powerpoint/2010/main" val="122594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Honolulu, Hawaii, USA</a:t>
            </a:r>
            <a:br>
              <a:rPr lang="en-US" altLang="ja-JP" sz="2800" dirty="0">
                <a:ea typeface="ＭＳ Ｐゴシック" pitchFamily="50" charset="-128"/>
              </a:rPr>
            </a:br>
            <a:r>
              <a:rPr lang="en-US" altLang="ja-JP" sz="2800" dirty="0">
                <a:ea typeface="ＭＳ Ｐゴシック" pitchFamily="50" charset="-128"/>
              </a:rPr>
              <a:t>November 11</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dirty="0"/>
              <a:t>             Marco Hernandez, YRP-IAI/CWC   </a:t>
            </a:r>
            <a:r>
              <a:rPr kumimoji="1" lang="en-US" altLang="ja-JP" sz="2000" dirty="0">
                <a:hlinkClick r:id="rId3"/>
              </a:rPr>
              <a:t>marco.hernandez@ieee.org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November 2023</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20</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November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sp>
        <p:nvSpPr>
          <p:cNvPr id="16" name="正方形/長方形 15">
            <a:extLst>
              <a:ext uri="{FF2B5EF4-FFF2-40B4-BE49-F238E27FC236}">
                <a16:creationId xmlns:a16="http://schemas.microsoft.com/office/drawing/2014/main" id="{37D4D461-DF7B-5981-BAF8-8FA436ECEAA7}"/>
              </a:ext>
            </a:extLst>
          </p:cNvPr>
          <p:cNvSpPr/>
          <p:nvPr/>
        </p:nvSpPr>
        <p:spPr bwMode="auto">
          <a:xfrm>
            <a:off x="3526405" y="3767677"/>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pic>
        <p:nvPicPr>
          <p:cNvPr id="5" name="図 4">
            <a:extLst>
              <a:ext uri="{FF2B5EF4-FFF2-40B4-BE49-F238E27FC236}">
                <a16:creationId xmlns:a16="http://schemas.microsoft.com/office/drawing/2014/main" id="{86DB4953-A151-CBBF-5640-C724AFFFC6D9}"/>
              </a:ext>
            </a:extLst>
          </p:cNvPr>
          <p:cNvPicPr>
            <a:picLocks noChangeAspect="1"/>
          </p:cNvPicPr>
          <p:nvPr/>
        </p:nvPicPr>
        <p:blipFill>
          <a:blip r:embed="rId3"/>
          <a:stretch>
            <a:fillRect/>
          </a:stretch>
        </p:blipFill>
        <p:spPr>
          <a:xfrm>
            <a:off x="1552999" y="2219921"/>
            <a:ext cx="7537837" cy="4148981"/>
          </a:xfrm>
          <a:prstGeom prst="rect">
            <a:avLst/>
          </a:prstGeom>
        </p:spPr>
      </p:pic>
      <p:pic>
        <p:nvPicPr>
          <p:cNvPr id="10" name="図 9">
            <a:extLst>
              <a:ext uri="{FF2B5EF4-FFF2-40B4-BE49-F238E27FC236}">
                <a16:creationId xmlns:a16="http://schemas.microsoft.com/office/drawing/2014/main" id="{0527F0C9-CB2B-305E-6A62-7B52005D5D47}"/>
              </a:ext>
            </a:extLst>
          </p:cNvPr>
          <p:cNvPicPr>
            <a:picLocks noChangeAspect="1"/>
          </p:cNvPicPr>
          <p:nvPr/>
        </p:nvPicPr>
        <p:blipFill>
          <a:blip r:embed="rId4"/>
          <a:stretch>
            <a:fillRect/>
          </a:stretch>
        </p:blipFill>
        <p:spPr>
          <a:xfrm>
            <a:off x="257884" y="2219921"/>
            <a:ext cx="1295118" cy="4157610"/>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363940" y="2602911"/>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11" name="テキスト ボックス 10">
            <a:extLst>
              <a:ext uri="{FF2B5EF4-FFF2-40B4-BE49-F238E27FC236}">
                <a16:creationId xmlns:a16="http://schemas.microsoft.com/office/drawing/2014/main" id="{C29498A8-2248-234A-3050-526DC433208F}"/>
              </a:ext>
            </a:extLst>
          </p:cNvPr>
          <p:cNvSpPr txBox="1"/>
          <p:nvPr/>
        </p:nvSpPr>
        <p:spPr>
          <a:xfrm>
            <a:off x="386133" y="2967335"/>
            <a:ext cx="7141718" cy="1200329"/>
          </a:xfrm>
          <a:prstGeom prst="rect">
            <a:avLst/>
          </a:prstGeom>
          <a:noFill/>
        </p:spPr>
        <p:txBody>
          <a:bodyPr wrap="square">
            <a:spAutoFit/>
          </a:bodyPr>
          <a:lstStyle/>
          <a:p>
            <a:r>
              <a:rPr lang="en-US" altLang="ja-JP" dirty="0"/>
              <a:t>Meeting link: </a:t>
            </a:r>
            <a:r>
              <a:rPr lang="en-US" altLang="ja-JP" dirty="0">
                <a:hlinkClick r:id="rId3"/>
              </a:rPr>
              <a:t>https://ieeesa.webex.com/ieeesa/j.php?MTID=mca39b1aeaf9ee5b85bb81cd3fcf994b1</a:t>
            </a:r>
            <a:endParaRPr lang="en-US" altLang="ja-JP" dirty="0"/>
          </a:p>
          <a:p>
            <a:endParaRPr lang="ja-JP" altLang="en-US" dirty="0"/>
          </a:p>
        </p:txBody>
      </p:sp>
      <p:graphicFrame>
        <p:nvGraphicFramePr>
          <p:cNvPr id="12" name="表 11">
            <a:extLst>
              <a:ext uri="{FF2B5EF4-FFF2-40B4-BE49-F238E27FC236}">
                <a16:creationId xmlns:a16="http://schemas.microsoft.com/office/drawing/2014/main" id="{D61C0C5D-8801-043D-20B1-4E7BFCA62D7B}"/>
              </a:ext>
            </a:extLst>
          </p:cNvPr>
          <p:cNvGraphicFramePr>
            <a:graphicFrameLocks noGrp="1"/>
          </p:cNvGraphicFramePr>
          <p:nvPr>
            <p:extLst>
              <p:ext uri="{D42A27DB-BD31-4B8C-83A1-F6EECF244321}">
                <p14:modId xmlns:p14="http://schemas.microsoft.com/office/powerpoint/2010/main" val="2803999731"/>
              </p:ext>
            </p:extLst>
          </p:nvPr>
        </p:nvGraphicFramePr>
        <p:xfrm>
          <a:off x="430471" y="4154674"/>
          <a:ext cx="4051299" cy="533400"/>
        </p:xfrm>
        <a:graphic>
          <a:graphicData uri="http://schemas.openxmlformats.org/drawingml/2006/table">
            <a:tbl>
              <a:tblPr>
                <a:tableStyleId>{5C22544A-7EE6-4342-B048-85BDC9FD1C3A}</a:tableStyleId>
              </a:tblPr>
              <a:tblGrid>
                <a:gridCol w="4051299">
                  <a:extLst>
                    <a:ext uri="{9D8B030D-6E8A-4147-A177-3AD203B41FA5}">
                      <a16:colId xmlns:a16="http://schemas.microsoft.com/office/drawing/2014/main" val="3731623533"/>
                    </a:ext>
                  </a:extLst>
                </a:gridCol>
              </a:tblGrid>
              <a:tr h="266700">
                <a:tc>
                  <a:txBody>
                    <a:bodyPr/>
                    <a:lstStyle/>
                    <a:p>
                      <a:pPr algn="l" fontAlgn="b"/>
                      <a:r>
                        <a:rPr lang="en-US" sz="1600" u="none" strike="noStrike">
                          <a:effectLst/>
                        </a:rPr>
                        <a:t>Meeting number: 2340 662 2743</a:t>
                      </a:r>
                      <a:endParaRPr lang="en-US" sz="16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318934556"/>
                  </a:ext>
                </a:extLst>
              </a:tr>
              <a:tr h="266700">
                <a:tc>
                  <a:txBody>
                    <a:bodyPr/>
                    <a:lstStyle/>
                    <a:p>
                      <a:pPr algn="l" fontAlgn="b"/>
                      <a:r>
                        <a:rPr lang="fi-FI" sz="1600" u="none" strike="noStrike" dirty="0" err="1">
                          <a:effectLst/>
                        </a:rPr>
                        <a:t>Password</a:t>
                      </a:r>
                      <a:r>
                        <a:rPr lang="fi-FI" sz="1600" u="none" strike="noStrike" dirty="0">
                          <a:effectLst/>
                        </a:rPr>
                        <a:t>: 80215novmtgrm2</a:t>
                      </a:r>
                      <a:endParaRPr lang="fi-FI"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68717230"/>
                  </a:ext>
                </a:extLst>
              </a:tr>
            </a:tbl>
          </a:graphicData>
        </a:graphic>
      </p:graphicFrame>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November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September 2023. Doc.# 15-23-0513-00-06ma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15-23-0555-00-06ma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75591</TotalTime>
  <Words>3091</Words>
  <Application>Microsoft Office PowerPoint</Application>
  <PresentationFormat>画面に合わせる (4:3)</PresentationFormat>
  <Paragraphs>281</Paragraphs>
  <Slides>21</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Monotype Sorts</vt:lpstr>
      <vt:lpstr>ＭＳ Ｐゴシック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Honolulu, Hawaii, USA November 11th, 2023  Ryuji Kohno Yokohama National University(YNU), YRP International Alliance Institute(YRP-IAI)</vt:lpstr>
      <vt:lpstr>TG15.6ma Interim Session Schedule for 13-16th, Nov. 2023</vt:lpstr>
      <vt:lpstr>TG15.6ma Interim Session Schedule for 13-16th, Nov. 2023</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13-16th, Nov.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140</cp:revision>
  <cp:lastPrinted>2022-07-06T15:32:43Z</cp:lastPrinted>
  <dcterms:created xsi:type="dcterms:W3CDTF">2020-12-17T10:56:09Z</dcterms:created>
  <dcterms:modified xsi:type="dcterms:W3CDTF">2023-11-11T02:05:44Z</dcterms:modified>
</cp:coreProperties>
</file>