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363" r:id="rId2"/>
    <p:sldId id="322" r:id="rId3"/>
    <p:sldId id="2441" r:id="rId4"/>
    <p:sldId id="304" r:id="rId5"/>
    <p:sldId id="370" r:id="rId6"/>
    <p:sldId id="317" r:id="rId7"/>
    <p:sldId id="365" r:id="rId8"/>
    <p:sldId id="2442" r:id="rId9"/>
    <p:sldId id="2477" r:id="rId10"/>
    <p:sldId id="312" r:id="rId11"/>
    <p:sldId id="361" r:id="rId12"/>
    <p:sldId id="2385" r:id="rId13"/>
    <p:sldId id="2375" r:id="rId14"/>
    <p:sldId id="2377" r:id="rId15"/>
    <p:sldId id="326" r:id="rId16"/>
    <p:sldId id="2474" r:id="rId17"/>
    <p:sldId id="2435" r:id="rId18"/>
    <p:sldId id="2479" r:id="rId19"/>
    <p:sldId id="2440" r:id="rId20"/>
    <p:sldId id="2444" r:id="rId21"/>
    <p:sldId id="2468" r:id="rId22"/>
    <p:sldId id="2447" r:id="rId23"/>
    <p:sldId id="296" r:id="rId24"/>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439" y="8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802.15-23-0537-09-04ab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547-01-04ab-proposed-resolution-for-52-54-228.docx" TargetMode="External"/><Relationship Id="rId2" Type="http://schemas.openxmlformats.org/officeDocument/2006/relationships/hyperlink" Target="https://mentor.ieee.org/802.15/dcn/23/15-23-0548-02-04ab-resolution-proposals-for-draft0-b-comments-11-16-19-20-23-24-26-156.docx" TargetMode="External"/><Relationship Id="rId1" Type="http://schemas.openxmlformats.org/officeDocument/2006/relationships/slideLayout" Target="../slideLayouts/slideLayout2.xml"/><Relationship Id="rId4" Type="http://schemas.openxmlformats.org/officeDocument/2006/relationships/hyperlink" Target="https://mentor.ieee.org/802.15/dcn/23/15-23-0552-00-04ab-proposed-updates-on-ac-ie-and-cir-report-ie.doc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3/15-23-0547-01-04ab-proposed-resolution-for-52-54-228.docx" TargetMode="External"/><Relationship Id="rId2" Type="http://schemas.openxmlformats.org/officeDocument/2006/relationships/hyperlink" Target="https://mentor.ieee.org/802.15/dcn/23/15-23-0548-02-04ab-resolution-proposals-for-draft0-b-comments-11-16-19-20-23-24-26-156.docx" TargetMode="External"/><Relationship Id="rId1" Type="http://schemas.openxmlformats.org/officeDocument/2006/relationships/slideLayout" Target="../slideLayouts/slideLayout2.xml"/><Relationship Id="rId4" Type="http://schemas.openxmlformats.org/officeDocument/2006/relationships/hyperlink" Target="https://mentor.ieee.org/802.15/dcn/23/15-23-0552-00-04ab-proposed-updates-on-ac-ie-and-cir-report-i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6 Nov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857250" lvl="1" indent="-457200">
              <a:buFont typeface="Arial" panose="020B0604020202020204" pitchFamily="34" charset="0"/>
              <a:buChar char="•"/>
            </a:pPr>
            <a:r>
              <a:rPr lang="en-US" dirty="0">
                <a:solidFill>
                  <a:schemeClr val="accent1">
                    <a:lumMod val="50000"/>
                  </a:schemeClr>
                </a:solidFill>
              </a:rPr>
              <a:t>Provide TE with details to update</a:t>
            </a:r>
          </a:p>
          <a:p>
            <a:pPr marL="857250" lvl="1"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420618490"/>
              </p:ext>
            </p:extLst>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dirty="0">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FFFF0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dirty="0">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614753"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2676822157"/>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solidFill>
                            <a:srgbClr val="FF0000"/>
                          </a:solidFill>
                          <a:effectLst/>
                        </a:rPr>
                        <a:t>Working group pre-ballot review commence</a:t>
                      </a:r>
                      <a:endParaRPr lang="en-US" sz="1100" b="0" i="0" u="none" strike="noStrike" dirty="0">
                        <a:solidFill>
                          <a:srgbClr val="FF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FF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071664" y="4257417"/>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Current plan: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Work on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b="1" dirty="0">
                <a:solidFill>
                  <a:schemeClr val="accent1">
                    <a:lumMod val="50000"/>
                  </a:schemeClr>
                </a:solidFill>
              </a:rPr>
              <a:t>First WG LB starts after January meeting</a:t>
            </a:r>
            <a:br>
              <a:rPr lang="en-US" b="1" strike="sngStrike" dirty="0">
                <a:solidFill>
                  <a:schemeClr val="accent1">
                    <a:lumMod val="50000"/>
                  </a:schemeClr>
                </a:solidFill>
              </a:rPr>
            </a:br>
            <a:endParaRPr lang="en-US" b="1" strike="sngStrike" dirty="0">
              <a:solidFill>
                <a:schemeClr val="accent1">
                  <a:lumMod val="50000"/>
                </a:schemeClr>
              </a:solidFill>
            </a:endParaRPr>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hlinkClick r:id="rId2"/>
              </a:rPr>
              <a:t>15-23-0548</a:t>
            </a:r>
            <a:r>
              <a:rPr lang="en-US" dirty="0"/>
              <a:t> to address deferred CIDs 12 and 27 (Alex)</a:t>
            </a:r>
          </a:p>
          <a:p>
            <a:pPr marL="514350" indent="-514350">
              <a:buFont typeface="+mj-lt"/>
              <a:buAutoNum type="arabicPeriod"/>
            </a:pPr>
            <a:r>
              <a:rPr lang="en-US" dirty="0">
                <a:hlinkClick r:id="rId3"/>
              </a:rPr>
              <a:t>15-23-0547</a:t>
            </a:r>
            <a:r>
              <a:rPr lang="en-US" dirty="0"/>
              <a:t> Follow-up on CID 52 (Carlos)</a:t>
            </a:r>
          </a:p>
          <a:p>
            <a:pPr marL="514350" indent="-514350">
              <a:buFont typeface="+mj-lt"/>
              <a:buAutoNum type="arabicPeriod"/>
            </a:pPr>
            <a:r>
              <a:rPr lang="en-US" dirty="0">
                <a:hlinkClick r:id="rId4"/>
              </a:rPr>
              <a:t>15-23-0552</a:t>
            </a:r>
            <a:r>
              <a:rPr lang="en-US" dirty="0"/>
              <a:t> to propose additional details for 10.36.7.1; follow-up from Oct 31 call. (Bin Q.) </a:t>
            </a:r>
          </a:p>
          <a:p>
            <a:pPr marL="514350" indent="-514350">
              <a:buFont typeface="+mj-lt"/>
              <a:buAutoNum type="arabicPeriod"/>
            </a:pPr>
            <a:endParaRPr lang="en-US" dirty="0"/>
          </a:p>
          <a:p>
            <a:pPr marL="514350" indent="-514350">
              <a:buFont typeface="+mj-lt"/>
              <a:buAutoNum type="arabicPeriod"/>
            </a:pPr>
            <a:endParaRPr lang="en-US" dirty="0"/>
          </a:p>
          <a:p>
            <a:pPr marL="0" indent="0"/>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83641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November 7</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20</a:t>
            </a:fld>
            <a:endParaRPr lang="en-US" altLang="en-US"/>
          </a:p>
        </p:txBody>
      </p:sp>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2"/>
          <a:stretch>
            <a:fillRect/>
          </a:stretch>
        </p:blipFill>
        <p:spPr>
          <a:xfrm>
            <a:off x="5231904" y="1470464"/>
            <a:ext cx="2090057" cy="1578429"/>
          </a:xfrm>
          <a:prstGeom prst="rect">
            <a:avLst/>
          </a:prstGeom>
        </p:spPr>
      </p:pic>
      <p:pic>
        <p:nvPicPr>
          <p:cNvPr id="12" name="Picture 11">
            <a:extLst>
              <a:ext uri="{FF2B5EF4-FFF2-40B4-BE49-F238E27FC236}">
                <a16:creationId xmlns:a16="http://schemas.microsoft.com/office/drawing/2014/main" id="{CC50256E-BF2C-1DCA-BA83-4971742BF765}"/>
              </a:ext>
            </a:extLst>
          </p:cNvPr>
          <p:cNvPicPr>
            <a:picLocks noChangeAspect="1"/>
          </p:cNvPicPr>
          <p:nvPr/>
        </p:nvPicPr>
        <p:blipFill>
          <a:blip r:embed="rId3"/>
          <a:stretch>
            <a:fillRect/>
          </a:stretch>
        </p:blipFill>
        <p:spPr>
          <a:xfrm>
            <a:off x="8400256" y="2160499"/>
            <a:ext cx="1719960" cy="1776787"/>
          </a:xfrm>
          <a:prstGeom prst="rect">
            <a:avLst/>
          </a:prstGeom>
        </p:spPr>
      </p:pic>
      <p:pic>
        <p:nvPicPr>
          <p:cNvPr id="9" name="Picture 8">
            <a:extLst>
              <a:ext uri="{FF2B5EF4-FFF2-40B4-BE49-F238E27FC236}">
                <a16:creationId xmlns:a16="http://schemas.microsoft.com/office/drawing/2014/main" id="{4A6B3307-19FB-072E-225F-CE3300389331}"/>
              </a:ext>
            </a:extLst>
          </p:cNvPr>
          <p:cNvPicPr>
            <a:picLocks noChangeAspect="1"/>
          </p:cNvPicPr>
          <p:nvPr/>
        </p:nvPicPr>
        <p:blipFill>
          <a:blip r:embed="rId4"/>
          <a:stretch>
            <a:fillRect/>
          </a:stretch>
        </p:blipFill>
        <p:spPr>
          <a:xfrm>
            <a:off x="8803687" y="3821826"/>
            <a:ext cx="1666694" cy="1753032"/>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5"/>
          <a:stretch>
            <a:fillRect/>
          </a:stretch>
        </p:blipFill>
        <p:spPr>
          <a:xfrm>
            <a:off x="2460232" y="2098087"/>
            <a:ext cx="1847115" cy="1787825"/>
          </a:xfrm>
          <a:prstGeom prst="rect">
            <a:avLst/>
          </a:prstGeom>
        </p:spPr>
      </p:pic>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6"/>
          <a:stretch>
            <a:fillRect/>
          </a:stretch>
        </p:blipFill>
        <p:spPr>
          <a:xfrm>
            <a:off x="3252320" y="3668437"/>
            <a:ext cx="1763560" cy="1776787"/>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623392" y="5479391"/>
            <a:ext cx="6343948" cy="895197"/>
          </a:xfrm>
        </p:spPr>
        <p:txBody>
          <a:bodyPr/>
          <a:lstStyle/>
          <a:p>
            <a:r>
              <a:rPr lang="en-US" sz="1800" dirty="0"/>
              <a:t> 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04303" y="1628800"/>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9289291" y="3024954"/>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22</a:t>
            </a:fld>
            <a:endParaRPr lang="en-US"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23</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accent1">
                    <a:lumMod val="50000"/>
                  </a:schemeClr>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accent1">
                  <a:lumMod val="50000"/>
                </a:schemeClr>
              </a:solidFill>
              <a:latin typeface="Calibri" pitchFamily="34" charset="0"/>
              <a:cs typeface="Calibri" pitchFamily="34" charset="0"/>
            </a:endParaRPr>
          </a:p>
          <a:p>
            <a:pPr eaLnBrk="1" hangingPunct="1">
              <a:buClr>
                <a:srgbClr val="C00000"/>
              </a:buClr>
              <a:defRPr/>
            </a:pPr>
            <a:r>
              <a:rPr lang="en-US" altLang="en-US" sz="2133" dirty="0">
                <a:solidFill>
                  <a:schemeClr val="accent1">
                    <a:lumMod val="50000"/>
                  </a:schemeClr>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accent1">
                    <a:lumMod val="50000"/>
                  </a:schemeClr>
                </a:solidFill>
                <a:latin typeface="Calibri" pitchFamily="34" charset="0"/>
                <a:cs typeface="Calibri" pitchFamily="34" charset="0"/>
              </a:rPr>
            </a:br>
            <a:endParaRPr lang="en-US" altLang="en-US" sz="2133" b="1" dirty="0">
              <a:solidFill>
                <a:schemeClr val="accent1">
                  <a:lumMod val="50000"/>
                </a:schemeClr>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8</a:t>
            </a:fld>
            <a:endParaRPr lang="en-US" altLang="en-US"/>
          </a:p>
        </p:txBody>
      </p:sp>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4154984"/>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1200150" lvl="1" indent="-457200">
              <a:buFont typeface="+mj-lt"/>
              <a:buAutoNum type="arabicPeriod"/>
            </a:pPr>
            <a:r>
              <a:rPr lang="en-US" sz="2400" dirty="0">
                <a:solidFill>
                  <a:schemeClr val="tx1"/>
                </a:solidFill>
                <a:latin typeface="+mj-lt"/>
              </a:rPr>
              <a:t>CIDs 12 and 27 (Alex)</a:t>
            </a:r>
          </a:p>
          <a:p>
            <a:pPr marL="1200150" lvl="1" indent="-457200">
              <a:buFont typeface="+mj-lt"/>
              <a:buAutoNum type="arabicPeriod"/>
            </a:pPr>
            <a:r>
              <a:rPr lang="en-US" sz="2400" dirty="0">
                <a:solidFill>
                  <a:schemeClr val="tx1"/>
                </a:solidFill>
                <a:latin typeface="+mj-lt"/>
              </a:rPr>
              <a:t>CID 52 (Carlos)</a:t>
            </a:r>
          </a:p>
          <a:p>
            <a:pPr marL="1200150" lvl="1" indent="-457200">
              <a:buFont typeface="+mj-lt"/>
              <a:buAutoNum type="arabicPeriod"/>
            </a:pPr>
            <a:r>
              <a:rPr lang="en-US" sz="2400" dirty="0">
                <a:solidFill>
                  <a:schemeClr val="tx1"/>
                </a:solidFill>
                <a:latin typeface="+mj-lt"/>
              </a:rPr>
              <a:t>10.36.7.1 follow-up (Bin Q.)</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hlinkClick r:id="rId2"/>
              </a:rPr>
              <a:t>15-23-0548</a:t>
            </a:r>
            <a:r>
              <a:rPr lang="en-US" dirty="0"/>
              <a:t> to address deferred CIDs 12 and 27 (Alex)</a:t>
            </a:r>
          </a:p>
          <a:p>
            <a:pPr marL="514350" indent="-514350">
              <a:buFont typeface="+mj-lt"/>
              <a:buAutoNum type="arabicPeriod"/>
            </a:pPr>
            <a:r>
              <a:rPr lang="en-US" dirty="0">
                <a:hlinkClick r:id="rId3"/>
              </a:rPr>
              <a:t>15-23-0547</a:t>
            </a:r>
            <a:r>
              <a:rPr lang="en-US" dirty="0"/>
              <a:t> Follow-up on CID 52 (Carlos)</a:t>
            </a:r>
          </a:p>
          <a:p>
            <a:pPr marL="514350" indent="-514350">
              <a:buFont typeface="+mj-lt"/>
              <a:buAutoNum type="arabicPeriod"/>
            </a:pPr>
            <a:r>
              <a:rPr lang="en-US" dirty="0">
                <a:hlinkClick r:id="rId4"/>
              </a:rPr>
              <a:t>15-23-0552</a:t>
            </a:r>
            <a:r>
              <a:rPr lang="en-US" dirty="0"/>
              <a:t> to propose additional details for 10.36.7.1; follow-up from Oct 31 call. (Bin Q.) </a:t>
            </a:r>
          </a:p>
          <a:p>
            <a:pPr marL="514350" indent="-514350">
              <a:buFont typeface="+mj-lt"/>
              <a:buAutoNum type="arabicPeriod"/>
            </a:pPr>
            <a:endParaRPr lang="en-US" dirty="0"/>
          </a:p>
          <a:p>
            <a:pPr marL="514350" indent="-514350">
              <a:buFont typeface="+mj-lt"/>
              <a:buAutoNum type="arabicPeriod"/>
            </a:pPr>
            <a:endParaRPr lang="en-US" dirty="0"/>
          </a:p>
          <a:p>
            <a:pPr marL="0" indent="0"/>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9153373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121156</TotalTime>
  <Words>1389</Words>
  <Application>Microsoft Office PowerPoint</Application>
  <PresentationFormat>Widescreen</PresentationFormat>
  <Paragraphs>230</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Office Theme</vt:lpstr>
      <vt:lpstr>PowerPoint Presentation</vt:lpstr>
      <vt:lpstr>Task Group 15.4ab Next Generation UWB Amendment</vt:lpstr>
      <vt:lpstr>Meeting Preamble</vt:lpstr>
      <vt:lpstr>IEEE-SA Patent, Copyright, and Participation Policies</vt:lpstr>
      <vt:lpstr>Ways to inform IEEE</vt:lpstr>
      <vt:lpstr>IEEE 802 Ground Rules</vt:lpstr>
      <vt:lpstr>Task Group Rules</vt:lpstr>
      <vt:lpstr>Agenda</vt:lpstr>
      <vt:lpstr>Contributions</vt:lpstr>
      <vt:lpstr>Recap</vt:lpstr>
      <vt:lpstr>Objectives for interim calls (Sept-Oct)</vt:lpstr>
      <vt:lpstr>5.2.b Scope of the project (As approved): </vt:lpstr>
      <vt:lpstr>Project Schedule (working baseline)</vt:lpstr>
      <vt:lpstr>Schedule Major Milestones</vt:lpstr>
      <vt:lpstr>Completing the Draft</vt:lpstr>
      <vt:lpstr>Revised Time-line</vt:lpstr>
      <vt:lpstr>Comment resolution reports and drafting contributions</vt:lpstr>
      <vt:lpstr>Contributions</vt:lpstr>
      <vt:lpstr>Editor’s Corner</vt:lpstr>
      <vt:lpstr>Next Steps</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cp:lastModifiedBy>
  <cp:revision>385</cp:revision>
  <cp:lastPrinted>2000-03-07T00:55:37Z</cp:lastPrinted>
  <dcterms:created xsi:type="dcterms:W3CDTF">2016-01-17T22:48:36Z</dcterms:created>
  <dcterms:modified xsi:type="dcterms:W3CDTF">2023-11-07T07:35:42Z</dcterms:modified>
  <cp:category/>
</cp:coreProperties>
</file>