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8"/>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42" r:id="rId17"/>
    <p:sldId id="361" r:id="rId18"/>
    <p:sldId id="312" r:id="rId19"/>
    <p:sldId id="2385" r:id="rId20"/>
    <p:sldId id="2375" r:id="rId21"/>
    <p:sldId id="2377" r:id="rId22"/>
    <p:sldId id="326" r:id="rId23"/>
    <p:sldId id="2448" r:id="rId24"/>
    <p:sldId id="2464" r:id="rId25"/>
    <p:sldId id="2474" r:id="rId26"/>
    <p:sldId id="2435" r:id="rId27"/>
    <p:sldId id="2465" r:id="rId28"/>
    <p:sldId id="2473" r:id="rId29"/>
    <p:sldId id="2475" r:id="rId30"/>
    <p:sldId id="2440" r:id="rId31"/>
    <p:sldId id="2476" r:id="rId32"/>
    <p:sldId id="2444" r:id="rId33"/>
    <p:sldId id="2470" r:id="rId34"/>
    <p:sldId id="2468" r:id="rId35"/>
    <p:sldId id="2447" r:id="rId36"/>
    <p:sldId id="296" r:id="rId3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653" y="6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802.15-23-0537-02-04ab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Oct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 id="2147483828"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2" r:id="rId2"/>
    <p:sldLayoutId id="2147483833" r:id="rId3"/>
    <p:sldLayoutId id="2147483834" r:id="rId4"/>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1.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5/dcn/23/15-23-0536-00-04ab-proposed-resolution-on-sbp-comments.docx" TargetMode="External"/><Relationship Id="rId2" Type="http://schemas.openxmlformats.org/officeDocument/2006/relationships/hyperlink" Target="https://mentor.ieee.org/802.1/dcn/23/15-23-0534-00-04ab-proposed-resolution-for-cid-51-and-cid-56.xlsx" TargetMode="External"/><Relationship Id="rId1" Type="http://schemas.openxmlformats.org/officeDocument/2006/relationships/slideLayout" Target="../slideLayouts/slideLayout2.xml"/><Relationship Id="rId6" Type="http://schemas.openxmlformats.org/officeDocument/2006/relationships/hyperlink" Target="https://mentor.ieee.org/802.15/dcn/23/15-23-0514-01-04ab-resolution-proposals-preballot-draftb-comments.xlsx" TargetMode="External"/><Relationship Id="rId5" Type="http://schemas.openxmlformats.org/officeDocument/2006/relationships/hyperlink" Target="https://mentor.ieee.org/802.15/dcn/23/15-23-0539-00-04ab-proposed-resolution-for-10-146-147-148.docx" TargetMode="External"/><Relationship Id="rId4" Type="http://schemas.openxmlformats.org/officeDocument/2006/relationships/hyperlink" Target="https://mentor.ieee.org/802.15/dcn/23/15-23-0538-00-04ab-proposed-resolution-on-ac-ie-comments.docx"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October 2023 Telecon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02 Oct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interim Webex (TC)</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911424" y="1988840"/>
            <a:ext cx="6480720" cy="3046988"/>
          </a:xfrm>
          <a:prstGeom prst="rect">
            <a:avLst/>
          </a:prstGeom>
          <a:noFill/>
        </p:spPr>
        <p:txBody>
          <a:bodyPr wrap="square">
            <a:spAutoFit/>
          </a:bodyPr>
          <a:lstStyle/>
          <a:p>
            <a:pPr marL="457200" indent="-457200">
              <a:buFont typeface="+mj-lt"/>
              <a:buAutoNum type="arabicPeriod"/>
            </a:pPr>
            <a:r>
              <a:rPr lang="en-US" sz="2400" dirty="0">
                <a:solidFill>
                  <a:schemeClr val="tx1"/>
                </a:solidFill>
                <a:latin typeface="+mj-lt"/>
              </a:rPr>
              <a:t>Meeting preamble and notices</a:t>
            </a:r>
          </a:p>
          <a:p>
            <a:pPr marL="457200" indent="-457200">
              <a:buFont typeface="+mj-lt"/>
              <a:buAutoNum type="arabicPeriod"/>
            </a:pPr>
            <a:r>
              <a:rPr lang="en-US" sz="2400" dirty="0">
                <a:solidFill>
                  <a:schemeClr val="tx1"/>
                </a:solidFill>
                <a:latin typeface="+mj-lt"/>
              </a:rPr>
              <a:t>Consolidated comment work</a:t>
            </a:r>
          </a:p>
          <a:p>
            <a:pPr marL="457200" indent="-457200">
              <a:buFont typeface="+mj-lt"/>
              <a:buAutoNum type="arabicPeriod"/>
            </a:pPr>
            <a:r>
              <a:rPr lang="en-US" sz="2400" dirty="0">
                <a:solidFill>
                  <a:schemeClr val="tx1"/>
                </a:solidFill>
                <a:latin typeface="+mj-lt"/>
              </a:rPr>
              <a:t>Editor corner</a:t>
            </a:r>
          </a:p>
          <a:p>
            <a:pPr marL="457200" indent="-457200">
              <a:buFont typeface="+mj-lt"/>
              <a:buAutoNum type="arabicPeriod"/>
            </a:pPr>
            <a:r>
              <a:rPr lang="en-US" sz="2400" dirty="0">
                <a:solidFill>
                  <a:schemeClr val="tx1"/>
                </a:solidFill>
                <a:latin typeface="+mj-lt"/>
              </a:rPr>
              <a:t>Next steps</a:t>
            </a:r>
          </a:p>
          <a:p>
            <a:pPr marL="457200" indent="-457200">
              <a:buFont typeface="+mj-lt"/>
              <a:buAutoNum type="arabicPeriod"/>
            </a:pPr>
            <a:r>
              <a:rPr lang="en-US" sz="2400" dirty="0">
                <a:solidFill>
                  <a:schemeClr val="tx1"/>
                </a:solidFill>
                <a:latin typeface="+mj-lt"/>
              </a:rPr>
              <a:t>Any other business</a:t>
            </a:r>
          </a:p>
          <a:p>
            <a:pPr marL="457200" indent="-457200">
              <a:buFont typeface="+mj-lt"/>
              <a:buAutoNum type="arabicPeriod"/>
            </a:pPr>
            <a:r>
              <a:rPr lang="en-US" sz="2400" dirty="0">
                <a:solidFill>
                  <a:schemeClr val="tx1"/>
                </a:solidFill>
                <a:latin typeface="+mj-lt"/>
              </a:rPr>
              <a:t>Adjourn</a:t>
            </a: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Objectives for interim calls (Sept-Oct)</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Resolve outstanding comments</a:t>
            </a:r>
          </a:p>
          <a:p>
            <a:pPr marL="457200" indent="-457200">
              <a:buFont typeface="Arial" panose="020B0604020202020204" pitchFamily="34" charset="0"/>
              <a:buChar char="•"/>
            </a:pPr>
            <a:r>
              <a:rPr lang="en-US" b="1" dirty="0">
                <a:solidFill>
                  <a:schemeClr val="accent1">
                    <a:lumMod val="50000"/>
                  </a:schemeClr>
                </a:solidFill>
              </a:rPr>
              <a:t>Initiate comment collection on revised draft </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380726" y="4046152"/>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711624" y="4208356"/>
            <a:ext cx="6768752" cy="2071132"/>
          </a:xfrm>
        </p:spPr>
        <p:txBody>
          <a:bodyPr/>
          <a:lstStyle/>
          <a:p>
            <a:r>
              <a:rPr lang="en-US" sz="2800" dirty="0"/>
              <a:t>October 3</a:t>
            </a:r>
            <a:r>
              <a:rPr lang="en-US" sz="2800" baseline="30000" dirty="0"/>
              <a:t>rd</a:t>
            </a:r>
            <a:r>
              <a:rPr lang="en-US" sz="2800" dirty="0"/>
              <a:t> 2023 Interim Webex</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172460255"/>
              </p:ext>
            </p:extLst>
          </p:nvPr>
        </p:nvGraphicFramePr>
        <p:xfrm>
          <a:off x="3935760" y="2861202"/>
          <a:ext cx="5076564" cy="2733675"/>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sngStrike" dirty="0">
                          <a:solidFill>
                            <a:srgbClr val="000000"/>
                          </a:solidFill>
                          <a:effectLst/>
                          <a:highlight>
                            <a:srgbClr val="FFFF00"/>
                          </a:highlight>
                          <a:latin typeface="Calibri" panose="020F0502020204030204" pitchFamily="34" charset="0"/>
                        </a:rPr>
                        <a:t>Sept 2023 </a:t>
                      </a:r>
                      <a:r>
                        <a:rPr lang="en-US" sz="1100" b="0" i="0" u="none" strike="noStrike" dirty="0">
                          <a:solidFill>
                            <a:srgbClr val="000000"/>
                          </a:solidFill>
                          <a:effectLst/>
                          <a:latin typeface="Calibri" panose="020F0502020204030204" pitchFamily="34" charset="0"/>
                        </a:rPr>
                        <a:t>Oct 2023</a:t>
                      </a:r>
                      <a:endParaRPr lang="en-US" sz="1100" b="0" i="0" u="none" strike="sng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(as soon as we can):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457200" indent="-457200">
              <a:buFont typeface="Arial" panose="020B0604020202020204" pitchFamily="34" charset="0"/>
              <a:buChar char="•"/>
            </a:pPr>
            <a:r>
              <a:rPr lang="en-US" dirty="0"/>
              <a:t>Method:</a:t>
            </a:r>
          </a:p>
          <a:p>
            <a:pPr marL="857250" lvl="1" indent="-457200">
              <a:buFont typeface="Arial" panose="020B0604020202020204" pitchFamily="34" charset="0"/>
              <a:buChar char="•"/>
            </a:pPr>
            <a:r>
              <a:rPr lang="en-US" dirty="0"/>
              <a:t>Identify and fill holes</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[TBD]</a:t>
            </a:r>
          </a:p>
          <a:p>
            <a:pPr marL="457200" indent="-457200">
              <a:buFont typeface="Arial" panose="020B0604020202020204" pitchFamily="34" charset="0"/>
              <a:buChar char="•"/>
            </a:pPr>
            <a:r>
              <a:rPr lang="en-US" dirty="0">
                <a:highlight>
                  <a:srgbClr val="FFFF00"/>
                </a:highlight>
              </a:rPr>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 (old)</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a:solidFill>
            <a:schemeClr val="bg1">
              <a:lumMod val="95000"/>
            </a:schemeClr>
          </a:solidFill>
        </p:spPr>
        <p:txBody>
          <a:bodyPr>
            <a:normAutofit/>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strike="sngStrike" dirty="0"/>
              <a:t>Open by 22-Sept (following interim) and Close 22-Oct </a:t>
            </a:r>
          </a:p>
          <a:p>
            <a:pPr marL="857250" lvl="1" indent="-457200">
              <a:buFont typeface="Arial" panose="020B0604020202020204" pitchFamily="34" charset="0"/>
              <a:buChar char="•"/>
            </a:pPr>
            <a:r>
              <a:rPr lang="en-US" b="1" dirty="0">
                <a:solidFill>
                  <a:schemeClr val="accent1">
                    <a:lumMod val="50000"/>
                  </a:schemeClr>
                </a:solidFill>
              </a:rPr>
              <a:t>November meeting starts: 13-Nov </a:t>
            </a:r>
          </a:p>
          <a:p>
            <a:pPr marL="857250" lvl="1" indent="-457200">
              <a:buFont typeface="Arial" panose="020B0604020202020204" pitchFamily="34" charset="0"/>
              <a:buChar char="•"/>
            </a:pPr>
            <a:r>
              <a:rPr lang="en-US" strike="sngStrike" dirty="0"/>
              <a:t>Provides for 3 calls to begin comment resolution</a:t>
            </a:r>
          </a:p>
          <a:p>
            <a:pPr marL="857250" lvl="1" indent="-457200">
              <a:buFont typeface="Arial" panose="020B0604020202020204" pitchFamily="34" charset="0"/>
              <a:buChar char="•"/>
            </a:pPr>
            <a:r>
              <a:rPr lang="en-US" strike="sngStrike"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b="1" dirty="0">
                <a:solidFill>
                  <a:schemeClr val="accent1">
                    <a:lumMod val="50000"/>
                  </a:schemeClr>
                </a:solidFill>
              </a:rPr>
              <a:t>we can use the extra time to make the draft better</a:t>
            </a:r>
          </a:p>
          <a:p>
            <a:pPr marL="857250" lvl="1" indent="-457200">
              <a:buFont typeface="Arial" panose="020B0604020202020204" pitchFamily="34" charset="0"/>
              <a:buChar char="•"/>
            </a:pPr>
            <a:r>
              <a:rPr lang="en-US" strike="sngStrike"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Revised 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77500" lnSpcReduction="20000"/>
          </a:bodyPr>
          <a:lstStyle/>
          <a:p>
            <a:pPr marL="0" indent="0"/>
            <a:r>
              <a:rPr lang="en-US" dirty="0"/>
              <a:t>Chair’s preferred option:</a:t>
            </a:r>
          </a:p>
          <a:p>
            <a:pPr marL="457200" indent="-457200">
              <a:buFont typeface="Arial" panose="020B0604020202020204" pitchFamily="34" charset="0"/>
              <a:buChar char="•"/>
            </a:pPr>
            <a:r>
              <a:rPr lang="en-US" dirty="0"/>
              <a:t>If we can commence comment collection on draft C by 5-Oct:</a:t>
            </a:r>
          </a:p>
          <a:p>
            <a:pPr marL="857250" lvl="1" indent="-457200">
              <a:buFont typeface="Arial" panose="020B0604020202020204" pitchFamily="34" charset="0"/>
              <a:buChar char="•"/>
            </a:pPr>
            <a:r>
              <a:rPr lang="en-US" dirty="0"/>
              <a:t>We can have new comments to resolve in November</a:t>
            </a:r>
          </a:p>
          <a:p>
            <a:pPr marL="857250" lvl="1" indent="-457200">
              <a:buFont typeface="Arial" panose="020B0604020202020204" pitchFamily="34" charset="0"/>
              <a:buChar char="•"/>
            </a:pPr>
            <a:r>
              <a:rPr lang="en-US" dirty="0"/>
              <a:t>Run second CC after November (likely)</a:t>
            </a:r>
          </a:p>
          <a:p>
            <a:pPr marL="857250" lvl="1" indent="-457200">
              <a:buFont typeface="Arial" panose="020B0604020202020204" pitchFamily="34" charset="0"/>
              <a:buChar char="•"/>
            </a:pPr>
            <a:r>
              <a:rPr lang="en-US" dirty="0"/>
              <a:t>Start LB after November (less likely)</a:t>
            </a:r>
          </a:p>
          <a:p>
            <a:pPr marL="400050" lvl="1" indent="0"/>
            <a:endParaRPr lang="en-US" dirty="0"/>
          </a:p>
          <a:p>
            <a:pPr marL="0" indent="0"/>
            <a:r>
              <a:rPr lang="en-US" dirty="0"/>
              <a:t>Other option:</a:t>
            </a:r>
          </a:p>
          <a:p>
            <a:pPr marL="457200" indent="-457200">
              <a:buFont typeface="Arial" panose="020B0604020202020204" pitchFamily="34" charset="0"/>
              <a:buChar char="•"/>
            </a:pPr>
            <a:r>
              <a:rPr lang="en-US" dirty="0"/>
              <a:t>If we do not start comment collection on Draft C by 5-Oct:</a:t>
            </a:r>
          </a:p>
          <a:p>
            <a:pPr marL="857250" lvl="1" indent="-457200">
              <a:buFont typeface="Arial" panose="020B0604020202020204" pitchFamily="34" charset="0"/>
              <a:buChar char="•"/>
            </a:pPr>
            <a:r>
              <a:rPr lang="en-US" dirty="0"/>
              <a:t>Commence WG comment collection on Draft C Post November meeting</a:t>
            </a:r>
          </a:p>
          <a:p>
            <a:pPr marL="857250" lvl="1" indent="-457200">
              <a:buFont typeface="Arial" panose="020B0604020202020204" pitchFamily="34" charset="0"/>
              <a:buChar char="•"/>
            </a:pPr>
            <a:r>
              <a:rPr lang="en-US" dirty="0"/>
              <a:t>First WG LB starts after January meeting</a:t>
            </a:r>
            <a:br>
              <a:rPr lang="en-US" strike="sngStrike" dirty="0"/>
            </a:br>
            <a:endParaRPr lang="en-US" strike="sngStrike" dirty="0"/>
          </a:p>
          <a:p>
            <a:pPr marL="457200" indent="-457200">
              <a:buFont typeface="Arial" panose="020B0604020202020204" pitchFamily="34" charset="0"/>
              <a:buChar char="•"/>
            </a:pPr>
            <a:r>
              <a:rPr lang="en-US" b="1" dirty="0"/>
              <a:t>We can still use the extra time to make the draft better</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119390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Motion from September interim:</a:t>
            </a:r>
          </a:p>
          <a:p>
            <a:pPr marL="857250" lvl="1" indent="-457200">
              <a:buFont typeface="Arial" panose="020B0604020202020204" pitchFamily="34" charset="0"/>
              <a:buChar char="•"/>
            </a:pPr>
            <a:r>
              <a:rPr lang="en-US" dirty="0"/>
              <a:t>Move to instruct the technical editor to apply the documents identified in the “Drafting List” in document 15-23-0441-12 to update Draft 0 and the list in 15-23-0374-04 slide 2. Where later versions are given in 15-23-0441-12 use the later version</a:t>
            </a:r>
          </a:p>
          <a:p>
            <a:pPr marL="857250" lvl="1" indent="-457200">
              <a:buFont typeface="Arial" panose="020B0604020202020204" pitchFamily="34" charset="0"/>
              <a:buChar char="•"/>
            </a:pPr>
            <a:r>
              <a:rPr lang="en-US" dirty="0"/>
              <a:t>Moved by:   Alex</a:t>
            </a:r>
          </a:p>
          <a:p>
            <a:pPr marL="857250" lvl="1" indent="-457200">
              <a:buFont typeface="Arial" panose="020B0604020202020204" pitchFamily="34" charset="0"/>
              <a:buChar char="•"/>
            </a:pPr>
            <a:r>
              <a:rPr lang="en-US" dirty="0"/>
              <a:t>Second by: Carlos</a:t>
            </a:r>
          </a:p>
          <a:p>
            <a:pPr marL="857250" lvl="1" indent="-457200">
              <a:buFont typeface="Arial" panose="020B0604020202020204" pitchFamily="34" charset="0"/>
              <a:buChar char="•"/>
            </a:pPr>
            <a:r>
              <a:rPr lang="en-US" dirty="0"/>
              <a:t>Motion carried by unanimous consent</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Motion from September interim:</a:t>
            </a:r>
          </a:p>
          <a:p>
            <a:pPr marL="857250" lvl="1" indent="-457200">
              <a:buFont typeface="Arial" panose="020B0604020202020204" pitchFamily="34" charset="0"/>
              <a:buChar char="•"/>
            </a:pPr>
            <a:r>
              <a:rPr lang="en-US" dirty="0"/>
              <a:t>Move to instruct the technical editor to apply the comment resolutions with Editor Status marked as Ready in document 15-23-0475-10</a:t>
            </a:r>
          </a:p>
          <a:p>
            <a:pPr marL="857250" lvl="1" indent="-457200">
              <a:buFont typeface="Arial" panose="020B0604020202020204" pitchFamily="34" charset="0"/>
              <a:buChar char="•"/>
            </a:pPr>
            <a:r>
              <a:rPr lang="en-US" dirty="0"/>
              <a:t>Moved by:   Clint Chaplin</a:t>
            </a:r>
          </a:p>
          <a:p>
            <a:pPr marL="857250" lvl="1" indent="-457200">
              <a:buFont typeface="Arial" panose="020B0604020202020204" pitchFamily="34" charset="0"/>
              <a:buChar char="•"/>
            </a:pPr>
            <a:r>
              <a:rPr lang="en-US" dirty="0"/>
              <a:t>Second by: Larry</a:t>
            </a:r>
          </a:p>
          <a:p>
            <a:pPr marL="857250" lvl="1" indent="-457200">
              <a:buFont typeface="Arial" panose="020B0604020202020204" pitchFamily="34" charset="0"/>
              <a:buChar char="•"/>
            </a:pPr>
            <a:r>
              <a:rPr lang="en-US" dirty="0">
                <a:solidFill>
                  <a:schemeClr val="tx1"/>
                </a:solidFill>
              </a:rPr>
              <a:t>Motion carried by unanimous consent</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96589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7FF8-2E93-8174-BA1A-80E67DD8D0EA}"/>
              </a:ext>
            </a:extLst>
          </p:cNvPr>
          <p:cNvSpPr>
            <a:spLocks noGrp="1"/>
          </p:cNvSpPr>
          <p:nvPr>
            <p:ph type="title"/>
          </p:nvPr>
        </p:nvSpPr>
        <p:spPr/>
        <p:txBody>
          <a:bodyPr/>
          <a:lstStyle/>
          <a:p>
            <a:r>
              <a:rPr lang="en-US" dirty="0"/>
              <a:t>Resolution Contributions</a:t>
            </a:r>
          </a:p>
        </p:txBody>
      </p:sp>
      <p:sp>
        <p:nvSpPr>
          <p:cNvPr id="3" name="Content Placeholder 2">
            <a:extLst>
              <a:ext uri="{FF2B5EF4-FFF2-40B4-BE49-F238E27FC236}">
                <a16:creationId xmlns:a16="http://schemas.microsoft.com/office/drawing/2014/main" id="{6E99A83C-5AD5-E9E1-563F-046B7B0B4465}"/>
              </a:ext>
            </a:extLst>
          </p:cNvPr>
          <p:cNvSpPr>
            <a:spLocks noGrp="1"/>
          </p:cNvSpPr>
          <p:nvPr>
            <p:ph idx="1"/>
          </p:nvPr>
        </p:nvSpPr>
        <p:spPr>
          <a:xfrm>
            <a:off x="855951" y="1584473"/>
            <a:ext cx="10352617" cy="4868863"/>
          </a:xfrm>
        </p:spPr>
        <p:txBody>
          <a:bodyPr/>
          <a:lstStyle/>
          <a:p>
            <a:pPr marL="457200" indent="-457200">
              <a:buFont typeface="Arial" panose="020B0604020202020204" pitchFamily="34" charset="0"/>
              <a:buChar char="•"/>
            </a:pPr>
            <a:r>
              <a:rPr lang="en-US" dirty="0">
                <a:hlinkClick r:id="rId2"/>
              </a:rPr>
              <a:t>15-23-0534-00</a:t>
            </a:r>
            <a:r>
              <a:rPr lang="en-US" dirty="0"/>
              <a:t>  (CID #51 and #56)</a:t>
            </a:r>
          </a:p>
          <a:p>
            <a:pPr marL="457200" indent="-457200">
              <a:buFont typeface="Arial" panose="020B0604020202020204" pitchFamily="34" charset="0"/>
              <a:buChar char="•"/>
            </a:pPr>
            <a:r>
              <a:rPr lang="en-US" dirty="0">
                <a:hlinkClick r:id="rId3"/>
              </a:rPr>
              <a:t>15-23-0536-00</a:t>
            </a:r>
            <a:r>
              <a:rPr lang="en-US" dirty="0"/>
              <a:t>  (CID #38, #39, #49, and #50)</a:t>
            </a:r>
          </a:p>
          <a:p>
            <a:pPr marL="457200" indent="-457200">
              <a:buFont typeface="Arial" panose="020B0604020202020204" pitchFamily="34" charset="0"/>
              <a:buChar char="•"/>
            </a:pPr>
            <a:r>
              <a:rPr lang="en-US" dirty="0">
                <a:hlinkClick r:id="rId4"/>
              </a:rPr>
              <a:t>15-23-0538-00</a:t>
            </a:r>
            <a:r>
              <a:rPr lang="en-US" dirty="0"/>
              <a:t>  (CID #206, #184, #186, and #185)</a:t>
            </a:r>
          </a:p>
          <a:p>
            <a:pPr marL="457200" indent="-457200">
              <a:buFont typeface="Arial" panose="020B0604020202020204" pitchFamily="34" charset="0"/>
              <a:buChar char="•"/>
            </a:pPr>
            <a:r>
              <a:rPr lang="en-US" dirty="0">
                <a:hlinkClick r:id="rId5"/>
              </a:rPr>
              <a:t>15-23-0539-00</a:t>
            </a:r>
            <a:r>
              <a:rPr lang="en-US" dirty="0"/>
              <a:t>  (CIDs 10,146,147,148)</a:t>
            </a:r>
          </a:p>
          <a:p>
            <a:pPr marL="457200" indent="-457200">
              <a:buFont typeface="Arial" panose="020B0604020202020204" pitchFamily="34" charset="0"/>
              <a:buChar char="•"/>
            </a:pPr>
            <a:r>
              <a:rPr lang="en-US" dirty="0">
                <a:hlinkClick r:id="rId6"/>
              </a:rPr>
              <a:t>15-23-0514-01</a:t>
            </a:r>
            <a:r>
              <a:rPr lang="en-US" dirty="0"/>
              <a:t>  (see doc for CIDs)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67E805D-34AC-439F-97F7-4219A095F4E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57334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F678A1-9893-108D-F75E-696AC8A1E75B}"/>
              </a:ext>
            </a:extLst>
          </p:cNvPr>
          <p:cNvSpPr>
            <a:spLocks noGrp="1"/>
          </p:cNvSpPr>
          <p:nvPr>
            <p:ph type="title"/>
          </p:nvPr>
        </p:nvSpPr>
        <p:spPr>
          <a:xfrm>
            <a:off x="1024872" y="209132"/>
            <a:ext cx="10352617" cy="440008"/>
          </a:xfrm>
        </p:spPr>
        <p:txBody>
          <a:bodyPr/>
          <a:lstStyle/>
          <a:p>
            <a:r>
              <a:rPr lang="en-US" dirty="0"/>
              <a:t>Status</a:t>
            </a:r>
          </a:p>
        </p:txBody>
      </p:sp>
      <p:sp>
        <p:nvSpPr>
          <p:cNvPr id="4" name="Slide Number Placeholder 3">
            <a:extLst>
              <a:ext uri="{FF2B5EF4-FFF2-40B4-BE49-F238E27FC236}">
                <a16:creationId xmlns:a16="http://schemas.microsoft.com/office/drawing/2014/main" id="{BA56DAEC-CF16-AF36-E8BF-D5B42C09358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7" name="Picture 6" descr="A screenshot of a computer&#10;&#10;Description automatically generated">
            <a:extLst>
              <a:ext uri="{FF2B5EF4-FFF2-40B4-BE49-F238E27FC236}">
                <a16:creationId xmlns:a16="http://schemas.microsoft.com/office/drawing/2014/main" id="{5903DA33-2FFD-4231-36C1-DDBA76B405D1}"/>
              </a:ext>
            </a:extLst>
          </p:cNvPr>
          <p:cNvPicPr>
            <a:picLocks noChangeAspect="1"/>
          </p:cNvPicPr>
          <p:nvPr/>
        </p:nvPicPr>
        <p:blipFill>
          <a:blip r:embed="rId2"/>
          <a:stretch>
            <a:fillRect/>
          </a:stretch>
        </p:blipFill>
        <p:spPr>
          <a:xfrm>
            <a:off x="933185" y="649140"/>
            <a:ext cx="10444303" cy="5779725"/>
          </a:xfrm>
          <a:prstGeom prst="rect">
            <a:avLst/>
          </a:prstGeom>
        </p:spPr>
      </p:pic>
    </p:spTree>
    <p:extLst>
      <p:ext uri="{BB962C8B-B14F-4D97-AF65-F5344CB8AC3E}">
        <p14:creationId xmlns:p14="http://schemas.microsoft.com/office/powerpoint/2010/main" val="3440241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0D5F4-6F7A-E53A-9880-9201244B5CD2}"/>
              </a:ext>
            </a:extLst>
          </p:cNvPr>
          <p:cNvPicPr>
            <a:picLocks noChangeAspect="1"/>
          </p:cNvPicPr>
          <p:nvPr/>
        </p:nvPicPr>
        <p:blipFill>
          <a:blip r:embed="rId2"/>
          <a:stretch>
            <a:fillRect/>
          </a:stretch>
        </p:blipFill>
        <p:spPr>
          <a:xfrm>
            <a:off x="6514022" y="4485707"/>
            <a:ext cx="1763560" cy="1776787"/>
          </a:xfrm>
          <a:prstGeom prst="rect">
            <a:avLst/>
          </a:prstGeom>
        </p:spPr>
      </p:pic>
      <p:pic>
        <p:nvPicPr>
          <p:cNvPr id="7" name="Picture 6">
            <a:extLst>
              <a:ext uri="{FF2B5EF4-FFF2-40B4-BE49-F238E27FC236}">
                <a16:creationId xmlns:a16="http://schemas.microsoft.com/office/drawing/2014/main" id="{539C4248-49F5-2F9F-A650-1B4170BC3B8D}"/>
              </a:ext>
            </a:extLst>
          </p:cNvPr>
          <p:cNvPicPr>
            <a:picLocks noChangeAspect="1"/>
          </p:cNvPicPr>
          <p:nvPr/>
        </p:nvPicPr>
        <p:blipFill>
          <a:blip r:embed="rId3"/>
          <a:stretch>
            <a:fillRect/>
          </a:stretch>
        </p:blipFill>
        <p:spPr>
          <a:xfrm>
            <a:off x="5039102" y="3900056"/>
            <a:ext cx="1847115" cy="1787825"/>
          </a:xfrm>
          <a:prstGeom prst="rect">
            <a:avLst/>
          </a:prstGeo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1007436" y="685801"/>
            <a:ext cx="10352617" cy="754063"/>
          </a:xfrm>
        </p:spPr>
        <p:txBody>
          <a:bodyPr wrap="square" anchor="ctr">
            <a:normAutofit/>
          </a:bodyPr>
          <a:lstStyle/>
          <a:p>
            <a:r>
              <a:rPr lang="en-US"/>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a:xfrm>
            <a:off x="5615518" y="6554788"/>
            <a:ext cx="874183" cy="239712"/>
          </a:xfrm>
        </p:spPr>
        <p:txBody>
          <a:bodyPr wrap="square" anchor="ctr">
            <a:normAutofit/>
          </a:bodyPr>
          <a:lstStyle/>
          <a:p>
            <a:pPr defTabSz="336947">
              <a:spcAft>
                <a:spcPts val="600"/>
              </a:spcAft>
              <a:defRPr/>
            </a:pPr>
            <a:r>
              <a:rPr lang="en-US" altLang="en-US"/>
              <a:t>Slide </a:t>
            </a:r>
            <a:fld id="{5DD27314-9434-4B6F-80C2-AAC402118CDA}" type="slidenum">
              <a:rPr lang="en-US" altLang="en-US"/>
              <a:pPr defTabSz="336947">
                <a:spcAft>
                  <a:spcPts val="600"/>
                </a:spcAft>
                <a:defRPr/>
              </a:pPr>
              <a:t>31</a:t>
            </a:fld>
            <a:endParaRPr lang="en-US" altLang="en-US"/>
          </a:p>
        </p:txBody>
      </p:sp>
      <p:pic>
        <p:nvPicPr>
          <p:cNvPr id="5" name="Picture 4">
            <a:extLst>
              <a:ext uri="{FF2B5EF4-FFF2-40B4-BE49-F238E27FC236}">
                <a16:creationId xmlns:a16="http://schemas.microsoft.com/office/drawing/2014/main" id="{0322DD8F-4245-C492-D21C-76556882AD9A}"/>
              </a:ext>
            </a:extLst>
          </p:cNvPr>
          <p:cNvPicPr>
            <a:picLocks noChangeAspect="1"/>
          </p:cNvPicPr>
          <p:nvPr/>
        </p:nvPicPr>
        <p:blipFill>
          <a:blip r:embed="rId4"/>
          <a:stretch>
            <a:fillRect/>
          </a:stretch>
        </p:blipFill>
        <p:spPr>
          <a:xfrm>
            <a:off x="3503712" y="3140968"/>
            <a:ext cx="1633497" cy="1776787"/>
          </a:xfrm>
          <a:prstGeom prst="rect">
            <a:avLst/>
          </a:prstGeom>
        </p:spPr>
      </p:pic>
      <p:pic>
        <p:nvPicPr>
          <p:cNvPr id="11" name="Picture 10" descr="A staircase in the woods&#10;&#10;Description automatically generated">
            <a:extLst>
              <a:ext uri="{FF2B5EF4-FFF2-40B4-BE49-F238E27FC236}">
                <a16:creationId xmlns:a16="http://schemas.microsoft.com/office/drawing/2014/main" id="{5B7F31D2-261C-9AE2-4D74-FC27937ED672}"/>
              </a:ext>
            </a:extLst>
          </p:cNvPr>
          <p:cNvPicPr>
            <a:picLocks noChangeAspect="1"/>
          </p:cNvPicPr>
          <p:nvPr/>
        </p:nvPicPr>
        <p:blipFill>
          <a:blip r:embed="rId5"/>
          <a:stretch>
            <a:fillRect/>
          </a:stretch>
        </p:blipFill>
        <p:spPr>
          <a:xfrm>
            <a:off x="5231904" y="1470464"/>
            <a:ext cx="2090057" cy="1578429"/>
          </a:xfrm>
          <a:prstGeom prst="rect">
            <a:avLst/>
          </a:prstGeom>
        </p:spPr>
      </p:pic>
    </p:spTree>
    <p:extLst>
      <p:ext uri="{BB962C8B-B14F-4D97-AF65-F5344CB8AC3E}">
        <p14:creationId xmlns:p14="http://schemas.microsoft.com/office/powerpoint/2010/main" val="269837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911422" y="4725144"/>
            <a:ext cx="10352617" cy="1656184"/>
          </a:xfrm>
        </p:spPr>
        <p:txBody>
          <a:bodyPr>
            <a:normAutofit fontScale="85000" lnSpcReduction="10000"/>
          </a:bodyPr>
          <a:lstStyle/>
          <a:p>
            <a:pPr marL="342900" indent="-342900">
              <a:buFont typeface="Arial" panose="020B0604020202020204" pitchFamily="34" charset="0"/>
              <a:buChar char="•"/>
            </a:pPr>
            <a:r>
              <a:rPr lang="en-US" dirty="0"/>
              <a:t>When we start -&gt; when we can finish (linear concept of time)</a:t>
            </a:r>
          </a:p>
          <a:p>
            <a:pPr marL="342900" indent="-342900">
              <a:buFont typeface="Arial" panose="020B0604020202020204" pitchFamily="34" charset="0"/>
              <a:buChar char="•"/>
            </a:pPr>
            <a:r>
              <a:rPr lang="en-US" dirty="0"/>
              <a:t>8-Oct last chance to start CC and finish by November session</a:t>
            </a:r>
          </a:p>
          <a:p>
            <a:pPr marL="342900" indent="-342900">
              <a:buFont typeface="Arial" panose="020B0604020202020204" pitchFamily="34" charset="0"/>
              <a:buChar char="•"/>
            </a:pPr>
            <a:r>
              <a:rPr lang="en-US" dirty="0"/>
              <a:t>Call time after CC starts can be used for CAD work</a:t>
            </a:r>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2052147159"/>
              </p:ext>
            </p:extLst>
          </p:nvPr>
        </p:nvGraphicFramePr>
        <p:xfrm>
          <a:off x="1271461" y="1439864"/>
          <a:ext cx="9937107" cy="2925242"/>
        </p:xfrm>
        <a:graphic>
          <a:graphicData uri="http://schemas.openxmlformats.org/drawingml/2006/table">
            <a:tbl>
              <a:tblPr firstRow="1" firstCol="1" bandRow="1">
                <a:tableStyleId>{5C22544A-7EE6-4342-B048-85BDC9FD1C3A}</a:tableStyleId>
              </a:tblPr>
              <a:tblGrid>
                <a:gridCol w="1074029">
                  <a:extLst>
                    <a:ext uri="{9D8B030D-6E8A-4147-A177-3AD203B41FA5}">
                      <a16:colId xmlns:a16="http://schemas.microsoft.com/office/drawing/2014/main" val="1660700811"/>
                    </a:ext>
                  </a:extLst>
                </a:gridCol>
                <a:gridCol w="1071955">
                  <a:extLst>
                    <a:ext uri="{9D8B030D-6E8A-4147-A177-3AD203B41FA5}">
                      <a16:colId xmlns:a16="http://schemas.microsoft.com/office/drawing/2014/main" val="4111684814"/>
                    </a:ext>
                  </a:extLst>
                </a:gridCol>
                <a:gridCol w="1030446">
                  <a:extLst>
                    <a:ext uri="{9D8B030D-6E8A-4147-A177-3AD203B41FA5}">
                      <a16:colId xmlns:a16="http://schemas.microsoft.com/office/drawing/2014/main" val="3030195184"/>
                    </a:ext>
                  </a:extLst>
                </a:gridCol>
                <a:gridCol w="917335">
                  <a:extLst>
                    <a:ext uri="{9D8B030D-6E8A-4147-A177-3AD203B41FA5}">
                      <a16:colId xmlns:a16="http://schemas.microsoft.com/office/drawing/2014/main" val="316595440"/>
                    </a:ext>
                  </a:extLst>
                </a:gridCol>
                <a:gridCol w="1026294">
                  <a:extLst>
                    <a:ext uri="{9D8B030D-6E8A-4147-A177-3AD203B41FA5}">
                      <a16:colId xmlns:a16="http://schemas.microsoft.com/office/drawing/2014/main" val="2315403809"/>
                    </a:ext>
                  </a:extLst>
                </a:gridCol>
                <a:gridCol w="986862">
                  <a:extLst>
                    <a:ext uri="{9D8B030D-6E8A-4147-A177-3AD203B41FA5}">
                      <a16:colId xmlns:a16="http://schemas.microsoft.com/office/drawing/2014/main" val="256812351"/>
                    </a:ext>
                  </a:extLst>
                </a:gridCol>
                <a:gridCol w="986862">
                  <a:extLst>
                    <a:ext uri="{9D8B030D-6E8A-4147-A177-3AD203B41FA5}">
                      <a16:colId xmlns:a16="http://schemas.microsoft.com/office/drawing/2014/main" val="2607092180"/>
                    </a:ext>
                  </a:extLst>
                </a:gridCol>
                <a:gridCol w="986862">
                  <a:extLst>
                    <a:ext uri="{9D8B030D-6E8A-4147-A177-3AD203B41FA5}">
                      <a16:colId xmlns:a16="http://schemas.microsoft.com/office/drawing/2014/main" val="2554808251"/>
                    </a:ext>
                  </a:extLst>
                </a:gridCol>
                <a:gridCol w="945353">
                  <a:extLst>
                    <a:ext uri="{9D8B030D-6E8A-4147-A177-3AD203B41FA5}">
                      <a16:colId xmlns:a16="http://schemas.microsoft.com/office/drawing/2014/main" val="4118905892"/>
                    </a:ext>
                  </a:extLst>
                </a:gridCol>
                <a:gridCol w="911109">
                  <a:extLst>
                    <a:ext uri="{9D8B030D-6E8A-4147-A177-3AD203B41FA5}">
                      <a16:colId xmlns:a16="http://schemas.microsoft.com/office/drawing/2014/main" val="2729702475"/>
                    </a:ext>
                  </a:extLst>
                </a:gridCol>
              </a:tblGrid>
              <a:tr h="740859">
                <a:tc gridSpan="2">
                  <a:txBody>
                    <a:bodyPr/>
                    <a:lstStyle/>
                    <a:p>
                      <a:pPr marL="0" marR="0" algn="ctr">
                        <a:lnSpc>
                          <a:spcPct val="107000"/>
                        </a:lnSpc>
                        <a:spcBef>
                          <a:spcPts val="0"/>
                        </a:spcBef>
                        <a:spcAft>
                          <a:spcPts val="0"/>
                        </a:spcAft>
                      </a:pPr>
                      <a:r>
                        <a:rPr lang="en-US" sz="1600" dirty="0">
                          <a:effectLst/>
                        </a:rPr>
                        <a:t>Comment Collection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8">
                  <a:txBody>
                    <a:bodyPr/>
                    <a:lstStyle/>
                    <a:p>
                      <a:pPr marL="0" marR="0" algn="ctr">
                        <a:lnSpc>
                          <a:spcPct val="107000"/>
                        </a:lnSpc>
                        <a:spcBef>
                          <a:spcPts val="0"/>
                        </a:spcBef>
                        <a:spcAft>
                          <a:spcPts val="0"/>
                        </a:spcAft>
                      </a:pPr>
                      <a:r>
                        <a:rPr lang="en-US" sz="1600" dirty="0">
                          <a:effectLst/>
                        </a:rPr>
                        <a:t>Interim telecon/Webex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40859">
                <a:tc>
                  <a:txBody>
                    <a:bodyPr/>
                    <a:lstStyle/>
                    <a:p>
                      <a:pPr marL="0" marR="0">
                        <a:lnSpc>
                          <a:spcPct val="107000"/>
                        </a:lnSpc>
                        <a:spcBef>
                          <a:spcPts val="0"/>
                        </a:spcBef>
                        <a:spcAft>
                          <a:spcPts val="0"/>
                        </a:spcAft>
                      </a:pPr>
                      <a:r>
                        <a:rPr lang="en-US" sz="1600" dirty="0">
                          <a:effectLst/>
                        </a:rPr>
                        <a:t>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Close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19-Oct</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26-Sep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3-Oct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dirty="0">
                          <a:effectLst/>
                        </a:rPr>
                        <a:t>10-Oct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978972"/>
                  </a:ext>
                </a:extLst>
              </a:tr>
              <a:tr h="360881">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21-Sept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22-Oct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Ad hoc</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a:solidFill>
                            <a:schemeClr val="bg1">
                              <a:lumMod val="85000"/>
                            </a:schemeClr>
                          </a:solidFill>
                          <a:effectLst/>
                        </a:rPr>
                        <a:t>CR</a:t>
                      </a:r>
                      <a:endParaRPr lang="en-US" sz="1600" strike="sngStrike">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sngStrike" dirty="0">
                          <a:solidFill>
                            <a:schemeClr val="bg1">
                              <a:lumMod val="85000"/>
                            </a:schemeClr>
                          </a:solidFill>
                          <a:effectLst/>
                        </a:rPr>
                        <a:t>CR</a:t>
                      </a:r>
                      <a:endParaRPr lang="en-US" sz="1600" strike="sngStrike" dirty="0">
                        <a:solidFill>
                          <a:schemeClr val="bg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60881">
                <a:tc>
                  <a:txBody>
                    <a:bodyPr/>
                    <a:lstStyle/>
                    <a:p>
                      <a:pPr marL="0" marR="0">
                        <a:lnSpc>
                          <a:spcPct val="107000"/>
                        </a:lnSpc>
                        <a:spcBef>
                          <a:spcPts val="0"/>
                        </a:spcBef>
                        <a:spcAft>
                          <a:spcPts val="0"/>
                        </a:spcAft>
                      </a:pPr>
                      <a:r>
                        <a:rPr lang="en-US" sz="1600" dirty="0">
                          <a:solidFill>
                            <a:srgbClr val="FF8B8B"/>
                          </a:solidFill>
                          <a:effectLst/>
                        </a:rPr>
                        <a:t>28-Sept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29-Oct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Ad hoc</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Work</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FF8B8B"/>
                          </a:solidFill>
                          <a:effectLst/>
                        </a:rPr>
                        <a:t>CR</a:t>
                      </a:r>
                      <a:endParaRPr lang="en-US" sz="160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FF8B8B"/>
                          </a:solidFill>
                          <a:effectLst/>
                        </a:rPr>
                        <a:t>CR</a:t>
                      </a:r>
                      <a:endParaRPr lang="en-US" sz="1600" dirty="0">
                        <a:solidFill>
                          <a:srgbClr val="FF8B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5-Oct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5-Nov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Ad hoc</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Work</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CR</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360881">
                <a:tc>
                  <a:txBody>
                    <a:bodyPr/>
                    <a:lstStyle/>
                    <a:p>
                      <a:pPr marL="0" marR="0">
                        <a:lnSpc>
                          <a:spcPct val="107000"/>
                        </a:lnSpc>
                        <a:spcBef>
                          <a:spcPts val="0"/>
                        </a:spcBef>
                        <a:spcAft>
                          <a:spcPts val="0"/>
                        </a:spcAft>
                      </a:pPr>
                      <a:r>
                        <a:rPr lang="en-US" sz="1600" b="1" dirty="0">
                          <a:solidFill>
                            <a:schemeClr val="accent1">
                              <a:lumMod val="50000"/>
                            </a:schemeClr>
                          </a:solidFill>
                          <a:effectLst/>
                        </a:rPr>
                        <a:t>8-Oct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8-Nov</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Ad hoc</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Work</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solidFill>
                            <a:schemeClr val="accent1">
                              <a:lumMod val="50000"/>
                            </a:schemeClr>
                          </a:solidFill>
                          <a:effectLst/>
                        </a:rPr>
                        <a:t>---</a:t>
                      </a:r>
                      <a:endPar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solidFill>
                            <a:schemeClr val="accent1">
                              <a:lumMod val="50000"/>
                            </a:schemeClr>
                          </a:solidFill>
                          <a:effectLst/>
                        </a:rPr>
                        <a:t>---</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22304"/>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1EF3E947-F9CE-2C32-BD97-006B1ED10362}"/>
              </a:ext>
            </a:extLst>
          </p:cNvPr>
          <p:cNvSpPr/>
          <p:nvPr/>
        </p:nvSpPr>
        <p:spPr bwMode="auto">
          <a:xfrm>
            <a:off x="695400" y="3429000"/>
            <a:ext cx="10945216" cy="112268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485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33</a:t>
            </a:fld>
            <a:endParaRPr lang="en-US" altLang="en-US"/>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4294967295"/>
          </p:nvPr>
        </p:nvSpPr>
        <p:spPr>
          <a:xfrm>
            <a:off x="976188" y="5129989"/>
            <a:ext cx="7029450" cy="1244600"/>
          </a:xfrm>
        </p:spPr>
        <p:txBody>
          <a:bodyPr/>
          <a:lstStyle/>
          <a:p>
            <a:r>
              <a:rPr lang="en-US" sz="1800" dirty="0"/>
              <a:t>Weekly on Tuesday commencing 26-September</a:t>
            </a:r>
          </a:p>
          <a:p>
            <a:r>
              <a:rPr lang="en-US" sz="1800" dirty="0"/>
              <a:t>06:00 PT  (Green)</a:t>
            </a:r>
          </a:p>
          <a:p>
            <a:r>
              <a:rPr lang="en-US" sz="1800" dirty="0"/>
              <a:t>22:00 PT (Orange)</a:t>
            </a:r>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648457"/>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188931"/>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2028120"/>
            <a:ext cx="3411177" cy="3436761"/>
          </a:xfrm>
          <a:prstGeom prst="rect">
            <a:avLst/>
          </a:prstGeom>
        </p:spPr>
      </p:pic>
      <p:sp>
        <p:nvSpPr>
          <p:cNvPr id="11" name="Oval 10">
            <a:extLst>
              <a:ext uri="{FF2B5EF4-FFF2-40B4-BE49-F238E27FC236}">
                <a16:creationId xmlns:a16="http://schemas.microsoft.com/office/drawing/2014/main" id="{A4E52468-9980-F5FD-3D90-28AE16F2BD68}"/>
              </a:ext>
            </a:extLst>
          </p:cNvPr>
          <p:cNvSpPr/>
          <p:nvPr/>
        </p:nvSpPr>
        <p:spPr bwMode="auto">
          <a:xfrm>
            <a:off x="1847528" y="402472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764370"/>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232633"/>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67670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4153574"/>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627322"/>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66468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556002"/>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Arrow: Right 1">
            <a:extLst>
              <a:ext uri="{FF2B5EF4-FFF2-40B4-BE49-F238E27FC236}">
                <a16:creationId xmlns:a16="http://schemas.microsoft.com/office/drawing/2014/main" id="{8BC758EE-6D67-0B57-3A7F-4DA99D0184B2}"/>
              </a:ext>
            </a:extLst>
          </p:cNvPr>
          <p:cNvSpPr/>
          <p:nvPr/>
        </p:nvSpPr>
        <p:spPr bwMode="auto">
          <a:xfrm rot="19612515" flipH="1">
            <a:off x="5596455" y="2088620"/>
            <a:ext cx="135921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Now</a:t>
            </a:r>
          </a:p>
        </p:txBody>
      </p:sp>
      <p:sp>
        <p:nvSpPr>
          <p:cNvPr id="3" name="Arrow: Right 2">
            <a:extLst>
              <a:ext uri="{FF2B5EF4-FFF2-40B4-BE49-F238E27FC236}">
                <a16:creationId xmlns:a16="http://schemas.microsoft.com/office/drawing/2014/main" id="{6B504440-81E3-1DB9-E7CB-2F7A79E2C8A6}"/>
              </a:ext>
            </a:extLst>
          </p:cNvPr>
          <p:cNvSpPr/>
          <p:nvPr/>
        </p:nvSpPr>
        <p:spPr bwMode="auto">
          <a:xfrm rot="20328872" flipH="1">
            <a:off x="5674166" y="2834994"/>
            <a:ext cx="1224136" cy="6839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Next</a:t>
            </a:r>
          </a:p>
        </p:txBody>
      </p:sp>
      <p:sp>
        <p:nvSpPr>
          <p:cNvPr id="12" name="Oval 11">
            <a:extLst>
              <a:ext uri="{FF2B5EF4-FFF2-40B4-BE49-F238E27FC236}">
                <a16:creationId xmlns:a16="http://schemas.microsoft.com/office/drawing/2014/main" id="{70D58483-743D-EBF4-ACF3-919F32B3332D}"/>
              </a:ext>
            </a:extLst>
          </p:cNvPr>
          <p:cNvSpPr/>
          <p:nvPr/>
        </p:nvSpPr>
        <p:spPr bwMode="auto">
          <a:xfrm>
            <a:off x="4367808" y="3253739"/>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0" name="Straight Arrow Connector 19">
            <a:extLst>
              <a:ext uri="{FF2B5EF4-FFF2-40B4-BE49-F238E27FC236}">
                <a16:creationId xmlns:a16="http://schemas.microsoft.com/office/drawing/2014/main" id="{B541CE6D-84C5-123F-5A11-D4534874AD58}"/>
              </a:ext>
            </a:extLst>
          </p:cNvPr>
          <p:cNvCxnSpPr>
            <a:cxnSpLocks/>
          </p:cNvCxnSpPr>
          <p:nvPr/>
        </p:nvCxnSpPr>
        <p:spPr bwMode="auto">
          <a:xfrm flipH="1">
            <a:off x="4727848" y="2018570"/>
            <a:ext cx="1224136" cy="1322075"/>
          </a:xfrm>
          <a:prstGeom prst="straightConnector1">
            <a:avLst/>
          </a:prstGeom>
          <a:ln>
            <a:headEnd type="none" w="med" len="med"/>
            <a:tailEnd type="triangle"/>
          </a:ln>
        </p:spPr>
        <p:style>
          <a:lnRef idx="2">
            <a:schemeClr val="accent6"/>
          </a:lnRef>
          <a:fillRef idx="0">
            <a:schemeClr val="accent6"/>
          </a:fillRef>
          <a:effectRef idx="1">
            <a:schemeClr val="accent6"/>
          </a:effectRef>
          <a:fontRef idx="minor">
            <a:schemeClr val="tx1"/>
          </a:fontRef>
        </p:style>
      </p:cxnSp>
      <p:sp>
        <p:nvSpPr>
          <p:cNvPr id="22" name="TextBox 21">
            <a:extLst>
              <a:ext uri="{FF2B5EF4-FFF2-40B4-BE49-F238E27FC236}">
                <a16:creationId xmlns:a16="http://schemas.microsoft.com/office/drawing/2014/main" id="{4A32B1AA-A88E-8ACA-7257-162B771A3F6C}"/>
              </a:ext>
            </a:extLst>
          </p:cNvPr>
          <p:cNvSpPr txBox="1"/>
          <p:nvPr/>
        </p:nvSpPr>
        <p:spPr>
          <a:xfrm>
            <a:off x="5519936" y="1741571"/>
            <a:ext cx="1656184" cy="276999"/>
          </a:xfrm>
          <a:prstGeom prst="rect">
            <a:avLst/>
          </a:prstGeom>
          <a:noFill/>
          <a:ln>
            <a:solidFill>
              <a:srgbClr val="00B050"/>
            </a:solidFill>
          </a:ln>
        </p:spPr>
        <p:txBody>
          <a:bodyPr wrap="square" rtlCol="0">
            <a:spAutoFit/>
          </a:bodyPr>
          <a:lstStyle/>
          <a:p>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CC Start (last chance)</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1007436" y="685802"/>
            <a:ext cx="10352617" cy="458600"/>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34</a:t>
            </a:fld>
            <a:endParaRPr lang="en-US" altLang="en-US">
              <a:solidFill>
                <a:schemeClr val="tx1"/>
              </a:solidFill>
            </a:endParaRPr>
          </a:p>
        </p:txBody>
      </p:sp>
      <p:pic>
        <p:nvPicPr>
          <p:cNvPr id="3" name="Picture 2" descr="Burnin' Vernon at Morgan Hill Blues Festival Sept 2nd 2023">
            <a:extLst>
              <a:ext uri="{FF2B5EF4-FFF2-40B4-BE49-F238E27FC236}">
                <a16:creationId xmlns:a16="http://schemas.microsoft.com/office/drawing/2014/main" id="{0F738D8A-0926-30C2-A5FD-8FD8718AC84B}"/>
              </a:ext>
            </a:extLst>
          </p:cNvPr>
          <p:cNvPicPr>
            <a:picLocks noChangeAspect="1"/>
          </p:cNvPicPr>
          <p:nvPr/>
        </p:nvPicPr>
        <p:blipFill>
          <a:blip r:embed="rId2"/>
          <a:stretch>
            <a:fillRect/>
          </a:stretch>
        </p:blipFill>
        <p:spPr>
          <a:xfrm>
            <a:off x="4145280" y="1969770"/>
            <a:ext cx="3901440" cy="29184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35</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no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no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102054</TotalTime>
  <Words>2375</Words>
  <Application>Microsoft Office PowerPoint</Application>
  <PresentationFormat>Widescreen</PresentationFormat>
  <Paragraphs>367</Paragraphs>
  <Slides>35</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Objectives for interim calls (Sept-Oct)</vt:lpstr>
      <vt:lpstr>Recap</vt:lpstr>
      <vt:lpstr>5.2.b Scope of the project (As approved): </vt:lpstr>
      <vt:lpstr>Project Schedule (working baseline)</vt:lpstr>
      <vt:lpstr>Schedule Major Milestones</vt:lpstr>
      <vt:lpstr>Completing the Draft</vt:lpstr>
      <vt:lpstr>Overview</vt:lpstr>
      <vt:lpstr>Time-line (old)</vt:lpstr>
      <vt:lpstr>Revised Time-line</vt:lpstr>
      <vt:lpstr>Comment resolution reports and drafting contributions</vt:lpstr>
      <vt:lpstr>Documents to update the Draft (Draft 0 C)</vt:lpstr>
      <vt:lpstr>Documents to update the Draft (Draft 0 C)</vt:lpstr>
      <vt:lpstr>Resolution Contributions</vt:lpstr>
      <vt:lpstr>Editor’s Corner</vt:lpstr>
      <vt:lpstr>Status</vt:lpstr>
      <vt:lpstr>Next Steps</vt:lpstr>
      <vt:lpstr>Consideration of Time</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360</cp:revision>
  <cp:lastPrinted>2000-03-07T00:55:37Z</cp:lastPrinted>
  <dcterms:created xsi:type="dcterms:W3CDTF">2016-01-17T22:48:36Z</dcterms:created>
  <dcterms:modified xsi:type="dcterms:W3CDTF">2023-10-04T02:29:45Z</dcterms:modified>
  <cp:category/>
</cp:coreProperties>
</file>