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 id="2147483673" r:id="rId3"/>
    <p:sldMasterId id="2147483660" r:id="rId4"/>
  </p:sldMasterIdLst>
  <p:notesMasterIdLst>
    <p:notesMasterId r:id="rId13"/>
  </p:notesMasterIdLst>
  <p:handoutMasterIdLst>
    <p:handoutMasterId r:id="rId14"/>
  </p:handoutMasterIdLst>
  <p:sldIdLst>
    <p:sldId id="259" r:id="rId5"/>
    <p:sldId id="258" r:id="rId6"/>
    <p:sldId id="398" r:id="rId7"/>
    <p:sldId id="311" r:id="rId8"/>
    <p:sldId id="256" r:id="rId9"/>
    <p:sldId id="310" r:id="rId10"/>
    <p:sldId id="404" r:id="rId11"/>
    <p:sldId id="269"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5" autoAdjust="0"/>
    <p:restoredTop sz="86424" autoAdjust="0"/>
  </p:normalViewPr>
  <p:slideViewPr>
    <p:cSldViewPr>
      <p:cViewPr varScale="1">
        <p:scale>
          <a:sx n="65" d="100"/>
          <a:sy n="65" d="100"/>
        </p:scale>
        <p:origin x="612" y="2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p:scale>
          <a:sx n="100" d="100"/>
          <a:sy n="100" d="100"/>
        </p:scale>
        <p:origin x="750" y="2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IEEE 802.15-15-23-0525-00-0000 </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September 2023</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47700" y="401636"/>
            <a:ext cx="55911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78212" y="154057"/>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IEEE 802.15-23-0525-00-0000</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September 2023</a:t>
            </a:r>
            <a:endParaRPr lang="en-US" altLang="en-US" dirty="0"/>
          </a:p>
        </p:txBody>
      </p:sp>
      <p:sp>
        <p:nvSpPr>
          <p:cNvPr id="2052" name="Rectangle 4"/>
          <p:cNvSpPr>
            <a:spLocks noGrp="1" noRot="1" noChangeAspect="1" noChangeArrowheads="1" noTextEdit="1"/>
          </p:cNvSpPr>
          <p:nvPr>
            <p:ph type="sldImg" idx="2"/>
          </p:nvPr>
        </p:nvSpPr>
        <p:spPr bwMode="auto">
          <a:xfrm>
            <a:off x="1152525" y="982662"/>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54050" y="311147"/>
            <a:ext cx="5645150" cy="726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95706"/>
            <a:ext cx="2814638" cy="215444"/>
          </a:xfrm>
        </p:spPr>
        <p:txBody>
          <a:bodyPr/>
          <a:lstStyle/>
          <a:p>
            <a:r>
              <a:rPr lang="en-US" altLang="en-US"/>
              <a:t>doc.: IEEE 802.15-15-23-0525-00-0000</a:t>
            </a:r>
            <a:endParaRPr lang="en-US" altLang="en-US" dirty="0"/>
          </a:p>
        </p:txBody>
      </p:sp>
      <p:sp>
        <p:nvSpPr>
          <p:cNvPr id="5" name="Date Placeholder 4"/>
          <p:cNvSpPr>
            <a:spLocks noGrp="1"/>
          </p:cNvSpPr>
          <p:nvPr>
            <p:ph type="dt" idx="11"/>
          </p:nvPr>
        </p:nvSpPr>
        <p:spPr>
          <a:xfrm>
            <a:off x="654050" y="95706"/>
            <a:ext cx="2736850" cy="215444"/>
          </a:xfrm>
        </p:spPr>
        <p:txBody>
          <a:bodyPr/>
          <a:lstStyle/>
          <a:p>
            <a:r>
              <a:rPr lang="en-US" altLang="en-US"/>
              <a:t>September 2023</a:t>
            </a:r>
            <a:endParaRPr lang="en-US" altLang="en-US" dirty="0"/>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802.15-15-23-0525-00-0000</a:t>
            </a:r>
            <a:endParaRPr lang="en-US" altLang="en-US" dirty="0"/>
          </a:p>
        </p:txBody>
      </p:sp>
      <p:sp>
        <p:nvSpPr>
          <p:cNvPr id="5" name="Date Placeholder 4"/>
          <p:cNvSpPr>
            <a:spLocks noGrp="1"/>
          </p:cNvSpPr>
          <p:nvPr>
            <p:ph type="dt" idx="11"/>
          </p:nvPr>
        </p:nvSpPr>
        <p:spPr/>
        <p:txBody>
          <a:bodyPr/>
          <a:lstStyle/>
          <a:p>
            <a:r>
              <a:rPr lang="en-US" altLang="en-US"/>
              <a:t>September 2023</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953500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802.15-15-23-0525-00-0000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September 2023</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4</a:t>
            </a:fld>
            <a:endParaRPr lang="en-GB" altLang="en-US"/>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dirty="0"/>
          </a:p>
        </p:txBody>
      </p:sp>
    </p:spTree>
    <p:extLst>
      <p:ext uri="{BB962C8B-B14F-4D97-AF65-F5344CB8AC3E}">
        <p14:creationId xmlns:p14="http://schemas.microsoft.com/office/powerpoint/2010/main" val="3320718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802.15-15-23-0525-00-0000</a:t>
            </a:r>
            <a:endParaRPr lang="en-US" altLang="en-US" dirty="0"/>
          </a:p>
        </p:txBody>
      </p:sp>
      <p:sp>
        <p:nvSpPr>
          <p:cNvPr id="5" name="Date Placeholder 4"/>
          <p:cNvSpPr>
            <a:spLocks noGrp="1"/>
          </p:cNvSpPr>
          <p:nvPr>
            <p:ph type="dt" idx="11"/>
          </p:nvPr>
        </p:nvSpPr>
        <p:spPr/>
        <p:txBody>
          <a:bodyPr/>
          <a:lstStyle/>
          <a:p>
            <a:r>
              <a:rPr lang="en-US" altLang="en-US"/>
              <a:t>September 2023</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6</a:t>
            </a:fld>
            <a:endParaRPr lang="en-US" altLang="en-US"/>
          </a:p>
        </p:txBody>
      </p:sp>
    </p:spTree>
    <p:extLst>
      <p:ext uri="{BB962C8B-B14F-4D97-AF65-F5344CB8AC3E}">
        <p14:creationId xmlns:p14="http://schemas.microsoft.com/office/powerpoint/2010/main" val="3658593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802.15-15-23-0525-00-0000</a:t>
            </a:r>
            <a:endParaRPr lang="en-US" altLang="en-US" dirty="0"/>
          </a:p>
        </p:txBody>
      </p:sp>
      <p:sp>
        <p:nvSpPr>
          <p:cNvPr id="5" name="Date Placeholder 4"/>
          <p:cNvSpPr>
            <a:spLocks noGrp="1"/>
          </p:cNvSpPr>
          <p:nvPr>
            <p:ph type="dt" idx="11"/>
          </p:nvPr>
        </p:nvSpPr>
        <p:spPr/>
        <p:txBody>
          <a:bodyPr/>
          <a:lstStyle/>
          <a:p>
            <a:r>
              <a:rPr lang="en-US" altLang="en-US"/>
              <a:t>September 2023</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7</a:t>
            </a:fld>
            <a:endParaRPr lang="en-US" altLang="en-US"/>
          </a:p>
        </p:txBody>
      </p:sp>
    </p:spTree>
    <p:extLst>
      <p:ext uri="{BB962C8B-B14F-4D97-AF65-F5344CB8AC3E}">
        <p14:creationId xmlns:p14="http://schemas.microsoft.com/office/powerpoint/2010/main" val="3528977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Title 6">
            <a:extLst>
              <a:ext uri="{FF2B5EF4-FFF2-40B4-BE49-F238E27FC236}">
                <a16:creationId xmlns:a16="http://schemas.microsoft.com/office/drawing/2014/main" id="{F1F99963-2E7A-450E-8865-853F8E993893}"/>
              </a:ext>
            </a:extLst>
          </p:cNvPr>
          <p:cNvSpPr>
            <a:spLocks noGrp="1"/>
          </p:cNvSpPr>
          <p:nvPr>
            <p:ph type="title"/>
          </p:nvPr>
        </p:nvSpPr>
        <p:spPr/>
        <p:txBody>
          <a:bodyPr/>
          <a:lstStyle/>
          <a:p>
            <a:r>
              <a:rPr lang="en-US"/>
              <a:t>Click to edit Master title style</a:t>
            </a:r>
          </a:p>
        </p:txBody>
      </p:sp>
      <p:sp>
        <p:nvSpPr>
          <p:cNvPr id="10" name="Date Placeholder 9">
            <a:extLst>
              <a:ext uri="{FF2B5EF4-FFF2-40B4-BE49-F238E27FC236}">
                <a16:creationId xmlns:a16="http://schemas.microsoft.com/office/drawing/2014/main" id="{136F5706-0C44-404D-BBC5-72CB2B433E0E}"/>
              </a:ext>
            </a:extLst>
          </p:cNvPr>
          <p:cNvSpPr>
            <a:spLocks noGrp="1"/>
          </p:cNvSpPr>
          <p:nvPr>
            <p:ph type="dt" sz="half" idx="10"/>
          </p:nvPr>
        </p:nvSpPr>
        <p:spPr/>
        <p:txBody>
          <a:bodyPr/>
          <a:lstStyle/>
          <a:p>
            <a:r>
              <a:rPr lang="en-US" altLang="en-US"/>
              <a:t>September 2023</a:t>
            </a:r>
            <a:endParaRPr lang="en-US" altLang="en-US" dirty="0"/>
          </a:p>
        </p:txBody>
      </p:sp>
      <p:sp>
        <p:nvSpPr>
          <p:cNvPr id="11" name="Footer Placeholder 10">
            <a:extLst>
              <a:ext uri="{FF2B5EF4-FFF2-40B4-BE49-F238E27FC236}">
                <a16:creationId xmlns:a16="http://schemas.microsoft.com/office/drawing/2014/main" id="{2ACC5295-65B8-4552-B458-B986C2B69E58}"/>
              </a:ext>
            </a:extLst>
          </p:cNvPr>
          <p:cNvSpPr>
            <a:spLocks noGrp="1"/>
          </p:cNvSpPr>
          <p:nvPr>
            <p:ph type="ftr" sz="quarter" idx="11"/>
          </p:nvPr>
        </p:nvSpPr>
        <p:spPr/>
        <p:txBody>
          <a:bodyPr/>
          <a:lstStyle/>
          <a:p>
            <a:r>
              <a:rPr lang="en-US" altLang="en-US"/>
              <a:t>Al Petrick, Jones-Petrick and Associates</a:t>
            </a:r>
            <a:endParaRPr lang="en-US" altLang="en-US" dirty="0"/>
          </a:p>
        </p:txBody>
      </p:sp>
      <p:sp>
        <p:nvSpPr>
          <p:cNvPr id="12" name="Slide Number Placeholder 11">
            <a:extLst>
              <a:ext uri="{FF2B5EF4-FFF2-40B4-BE49-F238E27FC236}">
                <a16:creationId xmlns:a16="http://schemas.microsoft.com/office/drawing/2014/main" id="{DACC5E8A-325B-4379-94BF-5C879788E84A}"/>
              </a:ext>
            </a:extLst>
          </p:cNvPr>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September 2023</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September 2023</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A671E-3398-4F8F-82D9-99DA719FC52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FF3A63-26B4-46D7-8998-99ED9267CA7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D9FCFD-A921-492D-9A67-5C3A35F530A4}"/>
              </a:ext>
            </a:extLst>
          </p:cNvPr>
          <p:cNvSpPr>
            <a:spLocks noGrp="1"/>
          </p:cNvSpPr>
          <p:nvPr>
            <p:ph type="dt" sz="half" idx="10"/>
          </p:nvPr>
        </p:nvSpPr>
        <p:spPr/>
        <p:txBody>
          <a:bodyPr/>
          <a:lstStyle/>
          <a:p>
            <a:r>
              <a:rPr lang="en-US"/>
              <a:t>September 2023</a:t>
            </a:r>
          </a:p>
        </p:txBody>
      </p:sp>
      <p:sp>
        <p:nvSpPr>
          <p:cNvPr id="5" name="Footer Placeholder 4">
            <a:extLst>
              <a:ext uri="{FF2B5EF4-FFF2-40B4-BE49-F238E27FC236}">
                <a16:creationId xmlns:a16="http://schemas.microsoft.com/office/drawing/2014/main" id="{029CE7FA-0A05-4185-88BC-67CD5C7F171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156A08B-8A22-431B-A9AA-6206D2CC5EB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105154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8C7F0-0CB1-4264-8107-DC99571D2D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4ACB8A-02B0-4A3B-AE6C-B44D517118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F2BD91-FC1A-4730-A6CD-F1A9AB54EC3E}"/>
              </a:ext>
            </a:extLst>
          </p:cNvPr>
          <p:cNvSpPr>
            <a:spLocks noGrp="1"/>
          </p:cNvSpPr>
          <p:nvPr>
            <p:ph type="dt" sz="half" idx="10"/>
          </p:nvPr>
        </p:nvSpPr>
        <p:spPr/>
        <p:txBody>
          <a:bodyPr/>
          <a:lstStyle/>
          <a:p>
            <a:r>
              <a:rPr lang="en-US"/>
              <a:t>September 2023</a:t>
            </a:r>
          </a:p>
        </p:txBody>
      </p:sp>
      <p:sp>
        <p:nvSpPr>
          <p:cNvPr id="5" name="Footer Placeholder 4">
            <a:extLst>
              <a:ext uri="{FF2B5EF4-FFF2-40B4-BE49-F238E27FC236}">
                <a16:creationId xmlns:a16="http://schemas.microsoft.com/office/drawing/2014/main" id="{501308A3-9A7F-4553-A8F0-48D1EC66B785}"/>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AD0F0B92-97D0-409D-9AF4-8B1E08F7C5F4}"/>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098432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723E-6AA6-4BE7-B4F3-32C51857627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2F787F-64E6-44A1-94D5-1D1F911386C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924099-C8FE-4338-A2C2-E5B6C2967E53}"/>
              </a:ext>
            </a:extLst>
          </p:cNvPr>
          <p:cNvSpPr>
            <a:spLocks noGrp="1"/>
          </p:cNvSpPr>
          <p:nvPr>
            <p:ph type="dt" sz="half" idx="10"/>
          </p:nvPr>
        </p:nvSpPr>
        <p:spPr/>
        <p:txBody>
          <a:bodyPr/>
          <a:lstStyle/>
          <a:p>
            <a:r>
              <a:rPr lang="en-US"/>
              <a:t>September 2023</a:t>
            </a:r>
          </a:p>
        </p:txBody>
      </p:sp>
      <p:sp>
        <p:nvSpPr>
          <p:cNvPr id="5" name="Footer Placeholder 4">
            <a:extLst>
              <a:ext uri="{FF2B5EF4-FFF2-40B4-BE49-F238E27FC236}">
                <a16:creationId xmlns:a16="http://schemas.microsoft.com/office/drawing/2014/main" id="{5C026B63-5A82-4F5A-8EB7-AE2A8CF2F944}"/>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FBF43343-9399-4675-B915-E8E4BDA476D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7602793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6E86-6982-4A09-A6A4-B3361502F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F99948-7657-4324-9BDB-1DCF603FD7B2}"/>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6201EB-EC6A-401F-9D39-4C0C611AFEEB}"/>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5C1DA9-246C-4D3B-821E-676E86E89716}"/>
              </a:ext>
            </a:extLst>
          </p:cNvPr>
          <p:cNvSpPr>
            <a:spLocks noGrp="1"/>
          </p:cNvSpPr>
          <p:nvPr>
            <p:ph type="dt" sz="half" idx="10"/>
          </p:nvPr>
        </p:nvSpPr>
        <p:spPr/>
        <p:txBody>
          <a:bodyPr/>
          <a:lstStyle/>
          <a:p>
            <a:r>
              <a:rPr lang="en-US"/>
              <a:t>September 2023</a:t>
            </a:r>
          </a:p>
        </p:txBody>
      </p:sp>
      <p:sp>
        <p:nvSpPr>
          <p:cNvPr id="6" name="Footer Placeholder 5">
            <a:extLst>
              <a:ext uri="{FF2B5EF4-FFF2-40B4-BE49-F238E27FC236}">
                <a16:creationId xmlns:a16="http://schemas.microsoft.com/office/drawing/2014/main" id="{FDB1131E-7C5D-4AA9-A78E-41DCA11C7B9A}"/>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B97DD6C-99D4-4722-9346-833EA6350F1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39220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A1A6-5A76-4DB2-AD85-7D1CD9A9234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56D37F-1873-45B0-AE97-045721FDD17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95869A-EC83-449C-A183-88541D7A35E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E05F00-2381-405D-A945-68D702136F5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11C6E6F-78EF-456A-89AE-C5C4F596EE3A}"/>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591C46-869D-40E2-99F0-BCDFD1BCABB0}"/>
              </a:ext>
            </a:extLst>
          </p:cNvPr>
          <p:cNvSpPr>
            <a:spLocks noGrp="1"/>
          </p:cNvSpPr>
          <p:nvPr>
            <p:ph type="dt" sz="half" idx="10"/>
          </p:nvPr>
        </p:nvSpPr>
        <p:spPr/>
        <p:txBody>
          <a:bodyPr/>
          <a:lstStyle/>
          <a:p>
            <a:r>
              <a:rPr lang="en-US"/>
              <a:t>September 2023</a:t>
            </a:r>
          </a:p>
        </p:txBody>
      </p:sp>
      <p:sp>
        <p:nvSpPr>
          <p:cNvPr id="8" name="Footer Placeholder 7">
            <a:extLst>
              <a:ext uri="{FF2B5EF4-FFF2-40B4-BE49-F238E27FC236}">
                <a16:creationId xmlns:a16="http://schemas.microsoft.com/office/drawing/2014/main" id="{89803E42-A039-4B91-98F1-E7E95D11332A}"/>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E2A6C20D-51E6-4A35-A922-0F0B4B57F5F3}"/>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981687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364A-E543-4148-9932-AED2C71FF0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0AC89F-BB43-40E4-9753-C58DBA479A05}"/>
              </a:ext>
            </a:extLst>
          </p:cNvPr>
          <p:cNvSpPr>
            <a:spLocks noGrp="1"/>
          </p:cNvSpPr>
          <p:nvPr>
            <p:ph type="dt" sz="half" idx="10"/>
          </p:nvPr>
        </p:nvSpPr>
        <p:spPr/>
        <p:txBody>
          <a:bodyPr/>
          <a:lstStyle/>
          <a:p>
            <a:r>
              <a:rPr lang="en-US"/>
              <a:t>September 2023</a:t>
            </a:r>
          </a:p>
        </p:txBody>
      </p:sp>
      <p:sp>
        <p:nvSpPr>
          <p:cNvPr id="4" name="Footer Placeholder 3">
            <a:extLst>
              <a:ext uri="{FF2B5EF4-FFF2-40B4-BE49-F238E27FC236}">
                <a16:creationId xmlns:a16="http://schemas.microsoft.com/office/drawing/2014/main" id="{0A803940-A6F0-4B3B-A4F5-078433E2CC5A}"/>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BAD1E045-C913-466F-926A-458FE099534D}"/>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817043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934005-56E3-4723-96E2-6B20CDE917E1}"/>
              </a:ext>
            </a:extLst>
          </p:cNvPr>
          <p:cNvSpPr>
            <a:spLocks noGrp="1"/>
          </p:cNvSpPr>
          <p:nvPr>
            <p:ph type="dt" sz="half" idx="10"/>
          </p:nvPr>
        </p:nvSpPr>
        <p:spPr/>
        <p:txBody>
          <a:bodyPr/>
          <a:lstStyle/>
          <a:p>
            <a:r>
              <a:rPr lang="en-US"/>
              <a:t>September 2023</a:t>
            </a:r>
          </a:p>
        </p:txBody>
      </p:sp>
      <p:sp>
        <p:nvSpPr>
          <p:cNvPr id="3" name="Footer Placeholder 2">
            <a:extLst>
              <a:ext uri="{FF2B5EF4-FFF2-40B4-BE49-F238E27FC236}">
                <a16:creationId xmlns:a16="http://schemas.microsoft.com/office/drawing/2014/main" id="{7B1C8C7E-FFED-47CF-A96A-F4F12B166C64}"/>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3365085-8C7A-4FA6-902D-A524DCC5C79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0287920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CE8C7-650C-4C67-AA0F-C60C1AF8B4D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108DAA-A4E7-4D21-8F7C-271E963E09F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668F88-5283-4698-AC66-0258230B980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ACB2C1-7427-4346-A0F4-6EF6E6BF66E4}"/>
              </a:ext>
            </a:extLst>
          </p:cNvPr>
          <p:cNvSpPr>
            <a:spLocks noGrp="1"/>
          </p:cNvSpPr>
          <p:nvPr>
            <p:ph type="dt" sz="half" idx="10"/>
          </p:nvPr>
        </p:nvSpPr>
        <p:spPr/>
        <p:txBody>
          <a:bodyPr/>
          <a:lstStyle/>
          <a:p>
            <a:r>
              <a:rPr lang="en-US"/>
              <a:t>September 2023</a:t>
            </a:r>
          </a:p>
        </p:txBody>
      </p:sp>
      <p:sp>
        <p:nvSpPr>
          <p:cNvPr id="6" name="Footer Placeholder 5">
            <a:extLst>
              <a:ext uri="{FF2B5EF4-FFF2-40B4-BE49-F238E27FC236}">
                <a16:creationId xmlns:a16="http://schemas.microsoft.com/office/drawing/2014/main" id="{071034AA-B1FD-4535-8467-908BC5253979}"/>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46C876CA-7DB5-4EC6-8FE3-8704A92D3D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15722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September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DBDE5-E691-45EA-8C7A-F0C3A06D197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C2F2D4-426C-404F-9879-2E6C99E3BD6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116EAB-D8EC-4C63-BECF-2C012B7BB4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BA7D6F-1BD5-425E-AF56-DCF723EEE828}"/>
              </a:ext>
            </a:extLst>
          </p:cNvPr>
          <p:cNvSpPr>
            <a:spLocks noGrp="1"/>
          </p:cNvSpPr>
          <p:nvPr>
            <p:ph type="dt" sz="half" idx="10"/>
          </p:nvPr>
        </p:nvSpPr>
        <p:spPr/>
        <p:txBody>
          <a:bodyPr/>
          <a:lstStyle/>
          <a:p>
            <a:r>
              <a:rPr lang="en-US"/>
              <a:t>September 2023</a:t>
            </a:r>
          </a:p>
        </p:txBody>
      </p:sp>
      <p:sp>
        <p:nvSpPr>
          <p:cNvPr id="6" name="Footer Placeholder 5">
            <a:extLst>
              <a:ext uri="{FF2B5EF4-FFF2-40B4-BE49-F238E27FC236}">
                <a16:creationId xmlns:a16="http://schemas.microsoft.com/office/drawing/2014/main" id="{267E4A48-0F16-4DED-9633-10BB5C4B95A4}"/>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2578466-E5A1-4004-8E6D-C973363E9E2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404421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290A-4F24-47D0-9968-48E54A87CC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636C89-0182-48DE-923C-D8830564F85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778C1D-EE64-4E5D-90B2-FE8E3F280BF3}"/>
              </a:ext>
            </a:extLst>
          </p:cNvPr>
          <p:cNvSpPr>
            <a:spLocks noGrp="1"/>
          </p:cNvSpPr>
          <p:nvPr>
            <p:ph type="dt" sz="half" idx="10"/>
          </p:nvPr>
        </p:nvSpPr>
        <p:spPr/>
        <p:txBody>
          <a:bodyPr/>
          <a:lstStyle/>
          <a:p>
            <a:r>
              <a:rPr lang="en-US"/>
              <a:t>September 2023</a:t>
            </a:r>
          </a:p>
        </p:txBody>
      </p:sp>
      <p:sp>
        <p:nvSpPr>
          <p:cNvPr id="5" name="Footer Placeholder 4">
            <a:extLst>
              <a:ext uri="{FF2B5EF4-FFF2-40B4-BE49-F238E27FC236}">
                <a16:creationId xmlns:a16="http://schemas.microsoft.com/office/drawing/2014/main" id="{35F3D10B-5DE7-4111-9B52-8063E3756E99}"/>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D9D8C91C-C36B-4001-9EFE-6D270B2D70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10355243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05EF9E-33D0-47F9-9A5D-E8BBF1D7697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71908-8598-4463-8406-40E99EE6E759}"/>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02C44A-670B-4F9C-B638-46883C8EAEE2}"/>
              </a:ext>
            </a:extLst>
          </p:cNvPr>
          <p:cNvSpPr>
            <a:spLocks noGrp="1"/>
          </p:cNvSpPr>
          <p:nvPr>
            <p:ph type="dt" sz="half" idx="10"/>
          </p:nvPr>
        </p:nvSpPr>
        <p:spPr/>
        <p:txBody>
          <a:bodyPr/>
          <a:lstStyle/>
          <a:p>
            <a:r>
              <a:rPr lang="en-US"/>
              <a:t>September 2023</a:t>
            </a:r>
          </a:p>
        </p:txBody>
      </p:sp>
      <p:sp>
        <p:nvSpPr>
          <p:cNvPr id="5" name="Footer Placeholder 4">
            <a:extLst>
              <a:ext uri="{FF2B5EF4-FFF2-40B4-BE49-F238E27FC236}">
                <a16:creationId xmlns:a16="http://schemas.microsoft.com/office/drawing/2014/main" id="{8F8C0F5B-B1DD-4794-9780-825791217642}"/>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2E9DCD98-131D-4D13-9CDA-053740AE5CE9}"/>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2434063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6AA81-86F8-43A7-AD31-479C06BCB9D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9F2FE3-8260-438C-9171-14225988440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B52A39-8F34-4A6C-AF54-26E45E8BC414}"/>
              </a:ext>
            </a:extLst>
          </p:cNvPr>
          <p:cNvSpPr>
            <a:spLocks noGrp="1"/>
          </p:cNvSpPr>
          <p:nvPr>
            <p:ph type="dt" sz="half" idx="10"/>
          </p:nvPr>
        </p:nvSpPr>
        <p:spPr/>
        <p:txBody>
          <a:bodyPr/>
          <a:lstStyle/>
          <a:p>
            <a:r>
              <a:rPr lang="en-US"/>
              <a:t>September 2023</a:t>
            </a:r>
          </a:p>
        </p:txBody>
      </p:sp>
      <p:sp>
        <p:nvSpPr>
          <p:cNvPr id="5" name="Footer Placeholder 4">
            <a:extLst>
              <a:ext uri="{FF2B5EF4-FFF2-40B4-BE49-F238E27FC236}">
                <a16:creationId xmlns:a16="http://schemas.microsoft.com/office/drawing/2014/main" id="{C4EAE6FC-0CEF-4367-AFD7-25D482226ECC}"/>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4BC06DB7-4FE2-424E-BCF0-39A10DDACDC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2679578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076D7-5D39-455D-978B-776D447D3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4D236C-470F-4826-8301-AC1C43AC64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8384C8-7642-47F5-95C3-26338A9C686F}"/>
              </a:ext>
            </a:extLst>
          </p:cNvPr>
          <p:cNvSpPr>
            <a:spLocks noGrp="1"/>
          </p:cNvSpPr>
          <p:nvPr>
            <p:ph type="dt" sz="half" idx="10"/>
          </p:nvPr>
        </p:nvSpPr>
        <p:spPr/>
        <p:txBody>
          <a:bodyPr/>
          <a:lstStyle/>
          <a:p>
            <a:r>
              <a:rPr lang="en-US"/>
              <a:t>September 2023</a:t>
            </a:r>
          </a:p>
        </p:txBody>
      </p:sp>
      <p:sp>
        <p:nvSpPr>
          <p:cNvPr id="5" name="Footer Placeholder 4">
            <a:extLst>
              <a:ext uri="{FF2B5EF4-FFF2-40B4-BE49-F238E27FC236}">
                <a16:creationId xmlns:a16="http://schemas.microsoft.com/office/drawing/2014/main" id="{F0647A1A-6E86-4AB8-9FEA-EB33FC92F4D0}"/>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116C2397-F97A-4B9E-8CB5-5BE793B44AEE}"/>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307727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3A36E-96DF-42F8-9B44-E97C68AF003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609CA3-6B9B-43A3-80FE-852139E259E4}"/>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70A74A-BDE7-411C-B582-195CA9AB0C5E}"/>
              </a:ext>
            </a:extLst>
          </p:cNvPr>
          <p:cNvSpPr>
            <a:spLocks noGrp="1"/>
          </p:cNvSpPr>
          <p:nvPr>
            <p:ph type="dt" sz="half" idx="10"/>
          </p:nvPr>
        </p:nvSpPr>
        <p:spPr/>
        <p:txBody>
          <a:bodyPr/>
          <a:lstStyle/>
          <a:p>
            <a:r>
              <a:rPr lang="en-US"/>
              <a:t>September 2023</a:t>
            </a:r>
          </a:p>
        </p:txBody>
      </p:sp>
      <p:sp>
        <p:nvSpPr>
          <p:cNvPr id="5" name="Footer Placeholder 4">
            <a:extLst>
              <a:ext uri="{FF2B5EF4-FFF2-40B4-BE49-F238E27FC236}">
                <a16:creationId xmlns:a16="http://schemas.microsoft.com/office/drawing/2014/main" id="{09A1D3F2-1A58-43BA-92AE-6EF1206D559E}"/>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8896C7EB-304D-4B08-9E1D-0AD470A9F314}"/>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7736162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3CD5-3FEE-4C7D-90CC-3EFC25837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8C7DF8-008A-4D5A-AC89-47E0C21F05D5}"/>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DC0D3A-68CB-4379-B7C9-298A6DF483A1}"/>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520CE4-FE74-47D9-9BD0-6609B7BEE3C1}"/>
              </a:ext>
            </a:extLst>
          </p:cNvPr>
          <p:cNvSpPr>
            <a:spLocks noGrp="1"/>
          </p:cNvSpPr>
          <p:nvPr>
            <p:ph type="dt" sz="half" idx="10"/>
          </p:nvPr>
        </p:nvSpPr>
        <p:spPr/>
        <p:txBody>
          <a:bodyPr/>
          <a:lstStyle/>
          <a:p>
            <a:r>
              <a:rPr lang="en-US"/>
              <a:t>September 2023</a:t>
            </a:r>
          </a:p>
        </p:txBody>
      </p:sp>
      <p:sp>
        <p:nvSpPr>
          <p:cNvPr id="6" name="Footer Placeholder 5">
            <a:extLst>
              <a:ext uri="{FF2B5EF4-FFF2-40B4-BE49-F238E27FC236}">
                <a16:creationId xmlns:a16="http://schemas.microsoft.com/office/drawing/2014/main" id="{6E179122-96B4-456E-93EC-CB7CB5A571DB}"/>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386BDFF4-E1E1-45AB-80B1-DF3D408E98A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8196242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AD27-3897-4154-81CD-890AADF04C3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04C683-497F-4358-AC4E-39F4690B8D6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A2CC95-94C7-4375-ADA9-ED6FF665941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873D7C-3172-418C-A23C-2067D7B974F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E807F3A-C012-4585-9E2C-F183BB1197AB}"/>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F3F37E-DF03-49D2-83E4-5BC63DA836A6}"/>
              </a:ext>
            </a:extLst>
          </p:cNvPr>
          <p:cNvSpPr>
            <a:spLocks noGrp="1"/>
          </p:cNvSpPr>
          <p:nvPr>
            <p:ph type="dt" sz="half" idx="10"/>
          </p:nvPr>
        </p:nvSpPr>
        <p:spPr/>
        <p:txBody>
          <a:bodyPr/>
          <a:lstStyle/>
          <a:p>
            <a:r>
              <a:rPr lang="en-US"/>
              <a:t>September 2023</a:t>
            </a:r>
          </a:p>
        </p:txBody>
      </p:sp>
      <p:sp>
        <p:nvSpPr>
          <p:cNvPr id="8" name="Footer Placeholder 7">
            <a:extLst>
              <a:ext uri="{FF2B5EF4-FFF2-40B4-BE49-F238E27FC236}">
                <a16:creationId xmlns:a16="http://schemas.microsoft.com/office/drawing/2014/main" id="{63DE7C5F-AA9C-425D-9C7E-5236C016C968}"/>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B55FB564-3693-4C44-BE33-E5A779C1ED9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0669825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6DC16-100A-4EB5-B29B-7907C1ECC5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C1F4A8-5EFB-4513-B945-6F72C026B938}"/>
              </a:ext>
            </a:extLst>
          </p:cNvPr>
          <p:cNvSpPr>
            <a:spLocks noGrp="1"/>
          </p:cNvSpPr>
          <p:nvPr>
            <p:ph type="dt" sz="half" idx="10"/>
          </p:nvPr>
        </p:nvSpPr>
        <p:spPr/>
        <p:txBody>
          <a:bodyPr/>
          <a:lstStyle/>
          <a:p>
            <a:r>
              <a:rPr lang="en-US"/>
              <a:t>September 2023</a:t>
            </a:r>
          </a:p>
        </p:txBody>
      </p:sp>
      <p:sp>
        <p:nvSpPr>
          <p:cNvPr id="4" name="Footer Placeholder 3">
            <a:extLst>
              <a:ext uri="{FF2B5EF4-FFF2-40B4-BE49-F238E27FC236}">
                <a16:creationId xmlns:a16="http://schemas.microsoft.com/office/drawing/2014/main" id="{5D757A90-9599-409E-B5E9-A15AC2C165B6}"/>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E4FBBAAD-CC78-4F3F-9EB3-6B516A4E848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5066921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44E2DC-5BDF-4BAF-A548-672786CB5078}"/>
              </a:ext>
            </a:extLst>
          </p:cNvPr>
          <p:cNvSpPr>
            <a:spLocks noGrp="1"/>
          </p:cNvSpPr>
          <p:nvPr>
            <p:ph type="dt" sz="half" idx="10"/>
          </p:nvPr>
        </p:nvSpPr>
        <p:spPr/>
        <p:txBody>
          <a:bodyPr/>
          <a:lstStyle/>
          <a:p>
            <a:r>
              <a:rPr lang="en-US"/>
              <a:t>September 2023</a:t>
            </a:r>
          </a:p>
        </p:txBody>
      </p:sp>
      <p:sp>
        <p:nvSpPr>
          <p:cNvPr id="3" name="Footer Placeholder 2">
            <a:extLst>
              <a:ext uri="{FF2B5EF4-FFF2-40B4-BE49-F238E27FC236}">
                <a16:creationId xmlns:a16="http://schemas.microsoft.com/office/drawing/2014/main" id="{4700EB60-2FAE-4CB0-B5EF-A91A1BF76907}"/>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B879519-FC45-47C5-B0A3-DC460D2A57DD}"/>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11262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September 2023</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F807-FE46-471B-9F88-DB455DE8F02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54CC36-6C57-4AEE-B8CF-948EDAF733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66D27F-5A42-4482-9BB2-B8F58905730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402D44-1DF7-4516-8EE8-546EDE1BDF3D}"/>
              </a:ext>
            </a:extLst>
          </p:cNvPr>
          <p:cNvSpPr>
            <a:spLocks noGrp="1"/>
          </p:cNvSpPr>
          <p:nvPr>
            <p:ph type="dt" sz="half" idx="10"/>
          </p:nvPr>
        </p:nvSpPr>
        <p:spPr/>
        <p:txBody>
          <a:bodyPr/>
          <a:lstStyle/>
          <a:p>
            <a:r>
              <a:rPr lang="en-US"/>
              <a:t>September 2023</a:t>
            </a:r>
          </a:p>
        </p:txBody>
      </p:sp>
      <p:sp>
        <p:nvSpPr>
          <p:cNvPr id="6" name="Footer Placeholder 5">
            <a:extLst>
              <a:ext uri="{FF2B5EF4-FFF2-40B4-BE49-F238E27FC236}">
                <a16:creationId xmlns:a16="http://schemas.microsoft.com/office/drawing/2014/main" id="{DD8719B2-5A57-4192-8424-AA51BE9FD57D}"/>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5CAE0C32-6259-45F0-BD59-9E837786782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2838375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5D33D-9956-4CF7-B35B-FF949CC850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13939F-1A20-4DB2-BA8B-62F9129CA33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2C5A9C-2DED-4DC3-80CC-D5E1AE04A61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637EBE-EB59-4C13-A2AD-F981CD2FCF12}"/>
              </a:ext>
            </a:extLst>
          </p:cNvPr>
          <p:cNvSpPr>
            <a:spLocks noGrp="1"/>
          </p:cNvSpPr>
          <p:nvPr>
            <p:ph type="dt" sz="half" idx="10"/>
          </p:nvPr>
        </p:nvSpPr>
        <p:spPr/>
        <p:txBody>
          <a:bodyPr/>
          <a:lstStyle/>
          <a:p>
            <a:r>
              <a:rPr lang="en-US"/>
              <a:t>September 2023</a:t>
            </a:r>
          </a:p>
        </p:txBody>
      </p:sp>
      <p:sp>
        <p:nvSpPr>
          <p:cNvPr id="6" name="Footer Placeholder 5">
            <a:extLst>
              <a:ext uri="{FF2B5EF4-FFF2-40B4-BE49-F238E27FC236}">
                <a16:creationId xmlns:a16="http://schemas.microsoft.com/office/drawing/2014/main" id="{1A2E3AB3-395F-4E5E-8B6A-D8BED1E29120}"/>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60866318-0F4B-4C66-BB0C-F9A2B338DCF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987371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843C-6555-46D9-B23D-A6C4865C02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1CC79C-5C56-4479-8A29-52D9DBB274B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03CC6-7599-4332-A319-3A31F723FBC0}"/>
              </a:ext>
            </a:extLst>
          </p:cNvPr>
          <p:cNvSpPr>
            <a:spLocks noGrp="1"/>
          </p:cNvSpPr>
          <p:nvPr>
            <p:ph type="dt" sz="half" idx="10"/>
          </p:nvPr>
        </p:nvSpPr>
        <p:spPr/>
        <p:txBody>
          <a:bodyPr/>
          <a:lstStyle/>
          <a:p>
            <a:r>
              <a:rPr lang="en-US"/>
              <a:t>September 2023</a:t>
            </a:r>
          </a:p>
        </p:txBody>
      </p:sp>
      <p:sp>
        <p:nvSpPr>
          <p:cNvPr id="5" name="Footer Placeholder 4">
            <a:extLst>
              <a:ext uri="{FF2B5EF4-FFF2-40B4-BE49-F238E27FC236}">
                <a16:creationId xmlns:a16="http://schemas.microsoft.com/office/drawing/2014/main" id="{807A0C9C-FDCC-4F1D-AB83-1CA11DEBBE7F}"/>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564C67D-30FD-4B27-B330-31219ED56096}"/>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9584579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1624-E2CF-4579-9DB2-CDC9E91E999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152E7B-61E4-4509-83FE-F6632C609464}"/>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EE106-40E6-42FD-957F-EE5395B1D0D1}"/>
              </a:ext>
            </a:extLst>
          </p:cNvPr>
          <p:cNvSpPr>
            <a:spLocks noGrp="1"/>
          </p:cNvSpPr>
          <p:nvPr>
            <p:ph type="dt" sz="half" idx="10"/>
          </p:nvPr>
        </p:nvSpPr>
        <p:spPr/>
        <p:txBody>
          <a:bodyPr/>
          <a:lstStyle/>
          <a:p>
            <a:r>
              <a:rPr lang="en-US"/>
              <a:t>September 2023</a:t>
            </a:r>
          </a:p>
        </p:txBody>
      </p:sp>
      <p:sp>
        <p:nvSpPr>
          <p:cNvPr id="5" name="Footer Placeholder 4">
            <a:extLst>
              <a:ext uri="{FF2B5EF4-FFF2-40B4-BE49-F238E27FC236}">
                <a16:creationId xmlns:a16="http://schemas.microsoft.com/office/drawing/2014/main" id="{ADE71F1F-72E6-4D92-AD0E-BA3745F7997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6DEE0E7B-36D7-4976-AA50-A2D3F44C60B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4903031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September 2023</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September 2023</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September 2023</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September 2023</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September 2023</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September 2023</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September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September 2023</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September 2023</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September 2023</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September 2023</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September 2023</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18214" y="22860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September 2023</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September 2023</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Click to edit Master title style</a:t>
            </a:r>
          </a:p>
        </p:txBody>
      </p:sp>
      <p:sp>
        <p:nvSpPr>
          <p:cNvPr id="2" name="Date Placeholder 1">
            <a:extLst>
              <a:ext uri="{FF2B5EF4-FFF2-40B4-BE49-F238E27FC236}">
                <a16:creationId xmlns:a16="http://schemas.microsoft.com/office/drawing/2014/main" id="{A1ED0DA0-37B0-B918-3EC8-92E1F6C50767}"/>
              </a:ext>
            </a:extLst>
          </p:cNvPr>
          <p:cNvSpPr>
            <a:spLocks noGrp="1"/>
          </p:cNvSpPr>
          <p:nvPr>
            <p:ph type="dt" sz="half" idx="10"/>
          </p:nvPr>
        </p:nvSpPr>
        <p:spPr/>
        <p:txBody>
          <a:bodyPr/>
          <a:lstStyle/>
          <a:p>
            <a:r>
              <a:rPr lang="en-US" altLang="en-US"/>
              <a:t>September 2023</a:t>
            </a:r>
            <a:endParaRPr lang="en-US" altLang="en-US" dirty="0"/>
          </a:p>
        </p:txBody>
      </p:sp>
      <p:sp>
        <p:nvSpPr>
          <p:cNvPr id="3" name="Footer Placeholder 2">
            <a:extLst>
              <a:ext uri="{FF2B5EF4-FFF2-40B4-BE49-F238E27FC236}">
                <a16:creationId xmlns:a16="http://schemas.microsoft.com/office/drawing/2014/main" id="{FD9B0008-C66E-136C-A183-7E0DF0919C78}"/>
              </a:ext>
            </a:extLst>
          </p:cNvPr>
          <p:cNvSpPr>
            <a:spLocks noGrp="1"/>
          </p:cNvSpPr>
          <p:nvPr>
            <p:ph type="ftr" sz="quarter" idx="11"/>
          </p:nvPr>
        </p:nvSpPr>
        <p:spPr/>
        <p:txBody>
          <a:bodyPr/>
          <a:lstStyle/>
          <a:p>
            <a:r>
              <a:rPr lang="en-US" altLang="en-US"/>
              <a:t>Al Petrick, Jones-Petrick and Associates</a:t>
            </a:r>
            <a:endParaRPr lang="en-US" altLang="en-US" dirty="0"/>
          </a:p>
        </p:txBody>
      </p:sp>
      <p:sp>
        <p:nvSpPr>
          <p:cNvPr id="4" name="Slide Number Placeholder 3">
            <a:extLst>
              <a:ext uri="{FF2B5EF4-FFF2-40B4-BE49-F238E27FC236}">
                <a16:creationId xmlns:a16="http://schemas.microsoft.com/office/drawing/2014/main" id="{A8DD2485-B292-154E-0631-E163E67C80F9}"/>
              </a:ext>
            </a:extLst>
          </p:cNvPr>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September 2023</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September 2023</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3392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September 2023</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 </a:t>
            </a:r>
            <a:r>
              <a:rPr lang="en-US" sz="1400" b="1" dirty="0">
                <a:effectLst/>
              </a:rPr>
              <a:t> IEEE 802.15-23-0525-00-0000</a:t>
            </a:r>
            <a:endParaRPr lang="en-US" altLang="en-US" sz="1400" b="1" dirty="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9E0701-428C-44A3-9C68-A8DD733E80A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2FFD6B-3DB9-4A5E-AF62-25D870B1609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E4EC4-BB8B-48D3-B5A2-FDE82778CD61}"/>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September 2023</a:t>
            </a:r>
          </a:p>
        </p:txBody>
      </p:sp>
      <p:sp>
        <p:nvSpPr>
          <p:cNvPr id="5" name="Footer Placeholder 4">
            <a:extLst>
              <a:ext uri="{FF2B5EF4-FFF2-40B4-BE49-F238E27FC236}">
                <a16:creationId xmlns:a16="http://schemas.microsoft.com/office/drawing/2014/main" id="{1C1D1EC6-3E0C-4655-8529-8F76B49979C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9AF1AE53-815B-4FC8-9F20-1AB005658A4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A97E3-25E2-495A-8123-ECBFEF79EB85}" type="slidenum">
              <a:rPr lang="en-US" smtClean="0"/>
              <a:t>‹#›</a:t>
            </a:fld>
            <a:endParaRPr lang="en-US"/>
          </a:p>
        </p:txBody>
      </p:sp>
    </p:spTree>
    <p:extLst>
      <p:ext uri="{BB962C8B-B14F-4D97-AF65-F5344CB8AC3E}">
        <p14:creationId xmlns:p14="http://schemas.microsoft.com/office/powerpoint/2010/main" val="219337040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AB5BDA-E265-4DBF-B4FB-CE0E01ADF0A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45DC70-9675-4398-8117-C7C84813A76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75154B-51E2-42F9-99AC-2A008E6A9FF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September 2023</a:t>
            </a:r>
          </a:p>
        </p:txBody>
      </p:sp>
      <p:sp>
        <p:nvSpPr>
          <p:cNvPr id="5" name="Footer Placeholder 4">
            <a:extLst>
              <a:ext uri="{FF2B5EF4-FFF2-40B4-BE49-F238E27FC236}">
                <a16:creationId xmlns:a16="http://schemas.microsoft.com/office/drawing/2014/main" id="{7AE20549-9449-4C39-9B8E-55AC1D7CC29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2F4E307F-6A94-4B6A-BFB3-124B5640D9F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5A755F-2224-44E0-9713-8F729EBE90F5}" type="slidenum">
              <a:rPr lang="en-US" smtClean="0"/>
              <a:t>‹#›</a:t>
            </a:fld>
            <a:endParaRPr lang="en-US"/>
          </a:p>
        </p:txBody>
      </p:sp>
    </p:spTree>
    <p:extLst>
      <p:ext uri="{BB962C8B-B14F-4D97-AF65-F5344CB8AC3E}">
        <p14:creationId xmlns:p14="http://schemas.microsoft.com/office/powerpoint/2010/main" val="29713798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September 2023</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mentor.ieee.org/802.11/dcn/23/11-23-1388-11-00be-jul-sep-tgbe-teleconference-agenda.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09600" y="373212"/>
            <a:ext cx="1600200" cy="230832"/>
          </a:xfrm>
        </p:spPr>
        <p:txBody>
          <a:bodyPr/>
          <a:lstStyle/>
          <a:p>
            <a:r>
              <a:rPr lang="en-US" altLang="en-US" sz="1500"/>
              <a:t>September 2023</a:t>
            </a:r>
            <a:endParaRPr lang="en-US" altLang="en-US" sz="1500"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7" name="Rectangle 3">
            <a:extLst>
              <a:ext uri="{FF2B5EF4-FFF2-40B4-BE49-F238E27FC236}">
                <a16:creationId xmlns:a16="http://schemas.microsoft.com/office/drawing/2014/main" id="{91EC9994-9E97-D67C-AEEE-CEAB7193124B}"/>
              </a:ext>
            </a:extLst>
          </p:cNvPr>
          <p:cNvSpPr>
            <a:spLocks noChangeArrowheads="1"/>
          </p:cNvSpPr>
          <p:nvPr/>
        </p:nvSpPr>
        <p:spPr bwMode="auto">
          <a:xfrm>
            <a:off x="256938" y="748146"/>
            <a:ext cx="8635541" cy="4140242"/>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a:t>
            </a:r>
            <a:r>
              <a:rPr lang="en-US" altLang="en-US" sz="1600" dirty="0">
                <a:solidFill>
                  <a:srgbClr val="FF0000"/>
                </a:solidFill>
                <a:latin typeface="Times New Roman" panose="02020603050405020304" pitchFamily="18" charset="0"/>
              </a:rPr>
              <a:t>Liaison Report on 802.11 for September 2023</a:t>
            </a: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14 September, 2023</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Al Petrick (Jones-Petrick and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+1 321-235-3269,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apetrick123@gmail.com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dirty="0">
                <a:solidFill>
                  <a:srgbClr val="FF0000"/>
                </a:solidFill>
                <a:latin typeface="Times New Roman" panose="02020603050405020304" pitchFamily="18" charset="0"/>
              </a:rPr>
              <a:t> Liaison Report on 802.11 for September 2023</a:t>
            </a:r>
            <a:endParaRPr lang="en-US" altLang="en-US" sz="1600" b="1"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Teleconference (WebEx) Agenda and Meeting Slides </a:t>
            </a:r>
            <a:r>
              <a:rPr lang="en-US" altLang="en-US" sz="1600" u="sng" dirty="0">
                <a:solidFill>
                  <a:srgbClr val="FF0000"/>
                </a:solidFill>
                <a:latin typeface="Times New Roman" panose="02020603050405020304" pitchFamily="18" charset="0"/>
              </a:rPr>
              <a:t>14 September 2023</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September 2023</a:t>
            </a:r>
            <a:endParaRPr lang="en-US" altLang="en-US" dirty="0"/>
          </a:p>
        </p:txBody>
      </p:sp>
      <p:sp>
        <p:nvSpPr>
          <p:cNvPr id="5" name="Footer Placeholder 4"/>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762000" y="1905000"/>
            <a:ext cx="7162800" cy="1295400"/>
          </a:xfrm>
        </p:spPr>
        <p:txBody>
          <a:bodyPr/>
          <a:lstStyle/>
          <a:p>
            <a:r>
              <a:rPr lang="en-US" altLang="en-US" sz="3600" b="1" dirty="0"/>
              <a:t>802.11 Liaison Report</a:t>
            </a:r>
          </a:p>
          <a:p>
            <a:r>
              <a:rPr lang="en-US" altLang="en-US" sz="2800" b="1" dirty="0"/>
              <a:t>Doc:</a:t>
            </a:r>
            <a:r>
              <a:rPr lang="en-US" sz="2800" b="1" dirty="0"/>
              <a:t>15-23-</a:t>
            </a:r>
            <a:r>
              <a:rPr lang="en-US" sz="2800" b="1" dirty="0">
                <a:solidFill>
                  <a:srgbClr val="FF0000"/>
                </a:solidFill>
              </a:rPr>
              <a:t>0525</a:t>
            </a:r>
            <a:r>
              <a:rPr lang="en-US" sz="2800" b="1" dirty="0"/>
              <a:t>-0</a:t>
            </a:r>
            <a:r>
              <a:rPr lang="en-US" sz="2800" b="1" dirty="0">
                <a:solidFill>
                  <a:srgbClr val="FF0000"/>
                </a:solidFill>
              </a:rPr>
              <a:t>0</a:t>
            </a:r>
            <a:r>
              <a:rPr lang="en-US" sz="2800" b="1" dirty="0"/>
              <a:t>-0000</a:t>
            </a:r>
            <a:br>
              <a:rPr lang="en-US" altLang="en-US" sz="3600" b="1" dirty="0"/>
            </a:br>
            <a:endParaRPr lang="en-US" altLang="en-US" sz="3600" b="1" dirty="0"/>
          </a:p>
          <a:p>
            <a:r>
              <a:rPr lang="en-US" b="1" i="1" dirty="0">
                <a:solidFill>
                  <a:srgbClr val="FF0000"/>
                </a:solidFill>
              </a:rPr>
              <a:t>Grand Hyatt in Buckhead</a:t>
            </a:r>
            <a:br>
              <a:rPr lang="en-US" sz="3600" b="1" i="1" dirty="0">
                <a:solidFill>
                  <a:schemeClr val="accent6">
                    <a:lumMod val="75000"/>
                  </a:schemeClr>
                </a:solidFill>
              </a:rPr>
            </a:br>
            <a:r>
              <a:rPr lang="en-US" sz="2800" b="1" i="1" dirty="0">
                <a:solidFill>
                  <a:schemeClr val="accent6">
                    <a:lumMod val="75000"/>
                  </a:schemeClr>
                </a:solidFill>
              </a:rPr>
              <a:t> </a:t>
            </a:r>
            <a:r>
              <a:rPr lang="en-US" sz="2400" b="1" i="1" dirty="0">
                <a:solidFill>
                  <a:schemeClr val="tx2"/>
                </a:solidFill>
              </a:rPr>
              <a:t>Atlanta, GA</a:t>
            </a:r>
          </a:p>
          <a:p>
            <a:r>
              <a:rPr lang="en-US" sz="2400" i="1" dirty="0">
                <a:solidFill>
                  <a:schemeClr val="tx2"/>
                </a:solidFill>
              </a:rPr>
              <a:t>July 10 -15, 2023</a:t>
            </a:r>
            <a:endParaRPr lang="en-US" altLang="en-US" sz="2400" i="1" dirty="0">
              <a:solidFill>
                <a:schemeClr val="tx2"/>
              </a:solidFill>
            </a:endParaRPr>
          </a:p>
          <a:p>
            <a:r>
              <a:rPr lang="en-US" alt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158746" y="871512"/>
            <a:ext cx="6572250" cy="486965"/>
          </a:xfrm>
        </p:spPr>
        <p:txBody>
          <a:bodyPr/>
          <a:lstStyle/>
          <a:p>
            <a:r>
              <a:rPr lang="en-US" dirty="0"/>
              <a:t>IEEE 802.11 Standards Pipeline</a:t>
            </a:r>
          </a:p>
        </p:txBody>
      </p:sp>
      <p:sp>
        <p:nvSpPr>
          <p:cNvPr id="30723" name="Text Box 3"/>
          <p:cNvSpPr txBox="1">
            <a:spLocks noChangeArrowheads="1"/>
          </p:cNvSpPr>
          <p:nvPr/>
        </p:nvSpPr>
        <p:spPr bwMode="auto">
          <a:xfrm>
            <a:off x="1258224" y="4744311"/>
            <a:ext cx="865943"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050" dirty="0">
                <a:latin typeface="Tahoma" pitchFamily="34" charset="0"/>
                <a:ea typeface="ＭＳ Ｐゴシック" charset="-128"/>
                <a:cs typeface="Arial" pitchFamily="34" charset="0"/>
              </a:rPr>
              <a:t>MAC &amp; PHY</a:t>
            </a:r>
            <a:endParaRPr lang="en-US" sz="15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073813" y="5331438"/>
            <a:ext cx="4651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dirty="0">
                <a:latin typeface="Tahoma" pitchFamily="34" charset="0"/>
                <a:ea typeface="ＭＳ Ｐゴシック" charset="-128"/>
                <a:cs typeface="Arial" pitchFamily="34" charset="0"/>
              </a:rPr>
              <a:t>SA</a:t>
            </a:r>
          </a:p>
          <a:p>
            <a:pPr algn="ctr"/>
            <a:r>
              <a:rPr lang="en-US" sz="9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291013" y="4901804"/>
            <a:ext cx="161925" cy="74295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a:p>
        </p:txBody>
      </p:sp>
      <p:sp>
        <p:nvSpPr>
          <p:cNvPr id="30726" name="Text Box 6"/>
          <p:cNvSpPr txBox="1">
            <a:spLocks noChangeArrowheads="1"/>
          </p:cNvSpPr>
          <p:nvPr/>
        </p:nvSpPr>
        <p:spPr bwMode="auto">
          <a:xfrm>
            <a:off x="1493045" y="2001775"/>
            <a:ext cx="449162"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050" dirty="0">
                <a:latin typeface="Tahoma" pitchFamily="34" charset="0"/>
                <a:ea typeface="ＭＳ Ｐゴシック" charset="-128"/>
                <a:cs typeface="Arial" pitchFamily="34" charset="0"/>
              </a:rPr>
              <a:t>MAC</a:t>
            </a:r>
            <a:endParaRPr lang="en-US" sz="15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153250" y="5360520"/>
            <a:ext cx="932850"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dirty="0">
                <a:latin typeface="Tahoma" pitchFamily="34" charset="0"/>
                <a:ea typeface="ＭＳ Ｐゴシック" charset="-128"/>
                <a:cs typeface="Arial" pitchFamily="34" charset="0"/>
              </a:rPr>
              <a:t>TIG/Study </a:t>
            </a:r>
          </a:p>
          <a:p>
            <a:pPr algn="ctr">
              <a:lnSpc>
                <a:spcPct val="80000"/>
              </a:lnSpc>
            </a:pPr>
            <a:r>
              <a:rPr lang="en-US" sz="9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2558656" y="4880372"/>
            <a:ext cx="126206" cy="6858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a:p>
        </p:txBody>
      </p:sp>
      <p:sp>
        <p:nvSpPr>
          <p:cNvPr id="30733" name="Text Box 13"/>
          <p:cNvSpPr txBox="1">
            <a:spLocks noChangeArrowheads="1"/>
          </p:cNvSpPr>
          <p:nvPr/>
        </p:nvSpPr>
        <p:spPr bwMode="auto">
          <a:xfrm>
            <a:off x="6988357" y="5311604"/>
            <a:ext cx="66877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dirty="0">
                <a:latin typeface="Tahoma" pitchFamily="34" charset="0"/>
                <a:ea typeface="ＭＳ Ｐゴシック" charset="-128"/>
                <a:cs typeface="Arial" pitchFamily="34" charset="0"/>
              </a:rPr>
              <a:t>Published</a:t>
            </a:r>
          </a:p>
          <a:p>
            <a:pPr algn="ctr"/>
            <a:r>
              <a:rPr lang="en-US" sz="9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4028318" y="5378489"/>
            <a:ext cx="800220"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dirty="0">
                <a:latin typeface="Tahoma" pitchFamily="34" charset="0"/>
                <a:ea typeface="ＭＳ Ｐゴシック" charset="-128"/>
                <a:cs typeface="Arial" pitchFamily="34" charset="0"/>
              </a:rPr>
              <a:t>WG  </a:t>
            </a:r>
          </a:p>
          <a:p>
            <a:pPr algn="ctr">
              <a:lnSpc>
                <a:spcPct val="80000"/>
              </a:lnSpc>
            </a:pPr>
            <a:r>
              <a:rPr lang="en-US" sz="9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195307" y="4854179"/>
            <a:ext cx="146447" cy="8382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500"/>
          </a:p>
        </p:txBody>
      </p:sp>
      <p:sp>
        <p:nvSpPr>
          <p:cNvPr id="30746" name="Line 29"/>
          <p:cNvSpPr>
            <a:spLocks noChangeShapeType="1"/>
          </p:cNvSpPr>
          <p:nvPr/>
        </p:nvSpPr>
        <p:spPr bwMode="auto">
          <a:xfrm>
            <a:off x="2099075" y="3543300"/>
            <a:ext cx="590192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sz="900"/>
          </a:p>
        </p:txBody>
      </p:sp>
      <p:sp>
        <p:nvSpPr>
          <p:cNvPr id="30749" name="AutoShape 34"/>
          <p:cNvSpPr>
            <a:spLocks/>
          </p:cNvSpPr>
          <p:nvPr/>
        </p:nvSpPr>
        <p:spPr bwMode="auto">
          <a:xfrm rot="-5400000">
            <a:off x="3406381" y="4881563"/>
            <a:ext cx="202406" cy="74295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a:p>
        </p:txBody>
      </p:sp>
      <p:sp>
        <p:nvSpPr>
          <p:cNvPr id="30750" name="Text Box 35"/>
          <p:cNvSpPr txBox="1">
            <a:spLocks noChangeArrowheads="1"/>
          </p:cNvSpPr>
          <p:nvPr/>
        </p:nvSpPr>
        <p:spPr bwMode="auto">
          <a:xfrm>
            <a:off x="3037305" y="5372100"/>
            <a:ext cx="947695"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dirty="0">
                <a:latin typeface="Tahoma" pitchFamily="34" charset="0"/>
                <a:ea typeface="ＭＳ Ｐゴシック" charset="-128"/>
                <a:cs typeface="Arial" pitchFamily="34" charset="0"/>
              </a:rPr>
              <a:t>TG without </a:t>
            </a:r>
          </a:p>
          <a:p>
            <a:pPr algn="ctr">
              <a:lnSpc>
                <a:spcPct val="80000"/>
              </a:lnSpc>
            </a:pPr>
            <a:r>
              <a:rPr lang="en-US" sz="9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320403" y="5352113"/>
            <a:ext cx="851297"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1666265" y="4890623"/>
            <a:ext cx="151209" cy="6858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a:p>
        </p:txBody>
      </p:sp>
      <p:sp>
        <p:nvSpPr>
          <p:cNvPr id="30753" name="Text Box 38"/>
          <p:cNvSpPr txBox="1">
            <a:spLocks noChangeArrowheads="1"/>
          </p:cNvSpPr>
          <p:nvPr/>
        </p:nvSpPr>
        <p:spPr bwMode="auto">
          <a:xfrm>
            <a:off x="5841679" y="5325394"/>
            <a:ext cx="798617"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dirty="0">
                <a:latin typeface="Tahoma" pitchFamily="34" charset="0"/>
                <a:ea typeface="ＭＳ Ｐゴシック" charset="-128"/>
                <a:cs typeface="Arial" pitchFamily="34" charset="0"/>
              </a:rPr>
              <a:t>Published</a:t>
            </a:r>
          </a:p>
          <a:p>
            <a:pPr algn="ctr"/>
            <a:r>
              <a:rPr lang="en-US" sz="9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028700" y="2495553"/>
            <a:ext cx="1100138" cy="1983581"/>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sz="900"/>
          </a:p>
        </p:txBody>
      </p:sp>
      <p:sp>
        <p:nvSpPr>
          <p:cNvPr id="30765" name="AutoShape 46"/>
          <p:cNvSpPr>
            <a:spLocks noChangeArrowheads="1"/>
          </p:cNvSpPr>
          <p:nvPr/>
        </p:nvSpPr>
        <p:spPr bwMode="auto">
          <a:xfrm>
            <a:off x="1257300" y="3257550"/>
            <a:ext cx="685800" cy="456010"/>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35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6015743" y="3602961"/>
            <a:ext cx="742950" cy="37623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802.11ax</a:t>
            </a:r>
          </a:p>
          <a:p>
            <a:pPr algn="ctr"/>
            <a:r>
              <a:rPr lang="en-US" sz="9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6015743" y="4054050"/>
            <a:ext cx="742950" cy="3988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802.11ay</a:t>
            </a:r>
          </a:p>
          <a:p>
            <a:pPr algn="ctr"/>
            <a:r>
              <a:rPr lang="en-US" sz="9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6970962" y="1934938"/>
            <a:ext cx="685800" cy="3194276"/>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050" dirty="0">
                <a:latin typeface="Arial" panose="020B0604020202020204" pitchFamily="34" charset="0"/>
                <a:cs typeface="Arial" panose="020B0604020202020204" pitchFamily="34" charset="0"/>
              </a:rPr>
              <a:t>802.11</a:t>
            </a:r>
          </a:p>
          <a:p>
            <a:pPr algn="ctr" eaLnBrk="0" hangingPunct="0">
              <a:defRPr/>
            </a:pPr>
            <a:r>
              <a:rPr lang="en-US" sz="105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7486650" y="5829300"/>
            <a:ext cx="328613" cy="171450"/>
          </a:xfrm>
          <a:prstGeom prst="rect">
            <a:avLst/>
          </a:prstGeom>
        </p:spPr>
        <p:txBody>
          <a:bodyPr/>
          <a:lstStyle/>
          <a:p>
            <a:pPr eaLnBrk="1" fontAlgn="auto" hangingPunct="1">
              <a:spcBef>
                <a:spcPts val="0"/>
              </a:spcBef>
              <a:spcAft>
                <a:spcPts val="0"/>
              </a:spcAft>
              <a:defRPr/>
            </a:pPr>
            <a:fld id="{9DB06DC2-A86B-4567-B1B6-4A779827CDB5}" type="slidenum">
              <a:rPr lang="en-US" sz="600">
                <a:latin typeface="+mj-lt"/>
              </a:rPr>
              <a:pPr eaLnBrk="1" fontAlgn="auto" hangingPunct="1">
                <a:spcBef>
                  <a:spcPts val="0"/>
                </a:spcBef>
                <a:spcAft>
                  <a:spcPts val="0"/>
                </a:spcAft>
                <a:defRPr/>
              </a:pPr>
              <a:t>3</a:t>
            </a:fld>
            <a:endParaRPr lang="en-US" sz="600" dirty="0">
              <a:latin typeface="+mj-lt"/>
            </a:endParaRPr>
          </a:p>
        </p:txBody>
      </p:sp>
      <p:sp>
        <p:nvSpPr>
          <p:cNvPr id="5" name="Date Placeholder 4"/>
          <p:cNvSpPr>
            <a:spLocks noGrp="1"/>
          </p:cNvSpPr>
          <p:nvPr>
            <p:ph type="dt" sz="half" idx="10"/>
          </p:nvPr>
        </p:nvSpPr>
        <p:spPr/>
        <p:txBody>
          <a:bodyPr/>
          <a:lstStyle/>
          <a:p>
            <a:pPr>
              <a:defRPr/>
            </a:pPr>
            <a:r>
              <a:rPr lang="en-US"/>
              <a:t>September 2023</a:t>
            </a:r>
            <a:endParaRPr lang="en-US" dirty="0"/>
          </a:p>
        </p:txBody>
      </p:sp>
      <p:sp>
        <p:nvSpPr>
          <p:cNvPr id="44" name="AutoShape 46"/>
          <p:cNvSpPr>
            <a:spLocks noChangeArrowheads="1"/>
          </p:cNvSpPr>
          <p:nvPr/>
        </p:nvSpPr>
        <p:spPr bwMode="auto">
          <a:xfrm>
            <a:off x="6000750" y="2476426"/>
            <a:ext cx="742950" cy="3988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802.11az</a:t>
            </a:r>
          </a:p>
          <a:p>
            <a:pPr algn="ctr"/>
            <a:r>
              <a:rPr lang="en-US" sz="9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5999778" y="3029822"/>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802.11ba</a:t>
            </a:r>
          </a:p>
          <a:p>
            <a:pPr algn="ctr"/>
            <a:r>
              <a:rPr lang="en-US" sz="9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4102007" y="3846660"/>
            <a:ext cx="755744" cy="4452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802.11be </a:t>
            </a:r>
            <a:br>
              <a:rPr lang="en-US" sz="900" dirty="0">
                <a:latin typeface="Tahoma" pitchFamily="34" charset="0"/>
                <a:ea typeface="ＭＳ Ｐゴシック" charset="-128"/>
                <a:cs typeface="Arial" pitchFamily="34" charset="0"/>
              </a:rPr>
            </a:br>
            <a:r>
              <a:rPr lang="en-US" sz="9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6172726" y="4854179"/>
            <a:ext cx="146447" cy="8382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500"/>
          </a:p>
        </p:txBody>
      </p:sp>
      <p:sp>
        <p:nvSpPr>
          <p:cNvPr id="36" name="AutoShape 46"/>
          <p:cNvSpPr>
            <a:spLocks noChangeArrowheads="1"/>
          </p:cNvSpPr>
          <p:nvPr/>
        </p:nvSpPr>
        <p:spPr bwMode="auto">
          <a:xfrm>
            <a:off x="4102006" y="2448316"/>
            <a:ext cx="755743" cy="449813"/>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050" dirty="0">
                <a:latin typeface="Arial" panose="020B0604020202020204" pitchFamily="34" charset="0"/>
                <a:cs typeface="Arial" panose="020B0604020202020204" pitchFamily="34" charset="0"/>
              </a:rPr>
              <a:t>802.11</a:t>
            </a:r>
          </a:p>
          <a:p>
            <a:pPr algn="ctr"/>
            <a:r>
              <a:rPr lang="en-US" sz="1050" dirty="0" err="1">
                <a:latin typeface="Arial" panose="020B0604020202020204" pitchFamily="34" charset="0"/>
                <a:cs typeface="Arial" panose="020B0604020202020204" pitchFamily="34" charset="0"/>
              </a:rPr>
              <a:t>REVme</a:t>
            </a:r>
            <a:endParaRPr lang="en-US" sz="105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5143500" y="2973033"/>
            <a:ext cx="742950" cy="44981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802.11bc</a:t>
            </a:r>
          </a:p>
          <a:p>
            <a:pPr algn="ctr"/>
            <a:r>
              <a:rPr lang="en-US" sz="9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6002961" y="4514442"/>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802.11bd</a:t>
            </a:r>
            <a:br>
              <a:rPr lang="en-US" sz="900" dirty="0">
                <a:latin typeface="Tahoma" pitchFamily="34" charset="0"/>
                <a:ea typeface="ＭＳ Ｐゴシック" charset="-128"/>
                <a:cs typeface="Arial" pitchFamily="34" charset="0"/>
              </a:rPr>
            </a:br>
            <a:r>
              <a:rPr lang="en-US" sz="9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5130919" y="3694957"/>
            <a:ext cx="755531" cy="42482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802.11bb</a:t>
            </a:r>
          </a:p>
          <a:p>
            <a:pPr algn="ctr"/>
            <a:r>
              <a:rPr lang="en-US" sz="9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3218068" y="2556357"/>
            <a:ext cx="697460" cy="35829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802.11bi</a:t>
            </a:r>
          </a:p>
          <a:p>
            <a:pPr algn="ctr"/>
            <a:r>
              <a:rPr lang="en-US" sz="825"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4102007" y="3272881"/>
            <a:ext cx="755744" cy="44981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802.11bf</a:t>
            </a:r>
            <a:br>
              <a:rPr lang="en-US" sz="825" dirty="0">
                <a:latin typeface="Tahoma" pitchFamily="34" charset="0"/>
                <a:ea typeface="ＭＳ Ｐゴシック" charset="-128"/>
                <a:cs typeface="Arial" pitchFamily="34" charset="0"/>
              </a:rPr>
            </a:br>
            <a:r>
              <a:rPr lang="en-US" sz="825"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a:xfrm>
            <a:off x="4355223" y="6475413"/>
            <a:ext cx="509755" cy="184666"/>
          </a:xfrm>
        </p:spPr>
        <p:txBody>
          <a:bodyPr/>
          <a:lstStyle/>
          <a:p>
            <a:pPr>
              <a:defRPr/>
            </a:pPr>
            <a:r>
              <a:rPr lang="en-US"/>
              <a:t>Slide </a:t>
            </a:r>
            <a:fld id="{3FBD1F51-5136-477F-A21E-BB3B46CB0CD8}" type="slidenum">
              <a:rPr lang="en-US" smtClean="0"/>
              <a:pPr>
                <a:defRPr/>
              </a:pPr>
              <a:t>3</a:t>
            </a:fld>
            <a:endParaRPr lang="en-US"/>
          </a:p>
        </p:txBody>
      </p:sp>
      <p:sp>
        <p:nvSpPr>
          <p:cNvPr id="50" name="AutoShape 46"/>
          <p:cNvSpPr>
            <a:spLocks noChangeArrowheads="1"/>
          </p:cNvSpPr>
          <p:nvPr/>
        </p:nvSpPr>
        <p:spPr bwMode="auto">
          <a:xfrm>
            <a:off x="223521" y="3212849"/>
            <a:ext cx="748030" cy="63056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ITU Liaison</a:t>
            </a:r>
          </a:p>
          <a:p>
            <a:pPr algn="ctr"/>
            <a:r>
              <a:rPr lang="en-US" sz="825"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228600" y="4744311"/>
            <a:ext cx="59182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050" dirty="0">
                <a:latin typeface="Tahoma" pitchFamily="34" charset="0"/>
                <a:ea typeface="ＭＳ Ｐゴシック" charset="-128"/>
                <a:cs typeface="Arial" pitchFamily="34" charset="0"/>
              </a:rPr>
              <a:t>Liaison</a:t>
            </a:r>
            <a:endParaRPr lang="en-US" sz="15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290780" y="5352113"/>
            <a:ext cx="851297"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636642" y="4890623"/>
            <a:ext cx="151209" cy="6858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a:p>
        </p:txBody>
      </p:sp>
      <p:sp>
        <p:nvSpPr>
          <p:cNvPr id="58" name="AutoShape 46"/>
          <p:cNvSpPr>
            <a:spLocks noChangeArrowheads="1"/>
          </p:cNvSpPr>
          <p:nvPr/>
        </p:nvSpPr>
        <p:spPr bwMode="auto">
          <a:xfrm>
            <a:off x="4136976" y="1930850"/>
            <a:ext cx="720772" cy="4393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802.11bh </a:t>
            </a:r>
          </a:p>
          <a:p>
            <a:pPr algn="ctr"/>
            <a:r>
              <a:rPr lang="en-US" sz="825"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2265949" y="3402985"/>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UHR Study </a:t>
            </a:r>
          </a:p>
          <a:p>
            <a:pPr algn="ctr"/>
            <a:r>
              <a:rPr lang="en-US" sz="825" dirty="0">
                <a:latin typeface="Tahoma" pitchFamily="34" charset="0"/>
                <a:ea typeface="ＭＳ Ｐゴシック" charset="-128"/>
                <a:cs typeface="Arial" pitchFamily="34" charset="0"/>
              </a:rPr>
              <a:t>Group</a:t>
            </a:r>
          </a:p>
        </p:txBody>
      </p:sp>
      <p:sp>
        <p:nvSpPr>
          <p:cNvPr id="60" name="AutoShape 46"/>
          <p:cNvSpPr>
            <a:spLocks noChangeArrowheads="1"/>
          </p:cNvSpPr>
          <p:nvPr/>
        </p:nvSpPr>
        <p:spPr bwMode="auto">
          <a:xfrm>
            <a:off x="2284187" y="2898577"/>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6000750" y="1935706"/>
            <a:ext cx="701148" cy="4393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dirty="0">
                <a:latin typeface="Tahoma" pitchFamily="34" charset="0"/>
                <a:ea typeface="ＭＳ Ｐゴシック" charset="-128"/>
                <a:cs typeface="Arial" pitchFamily="34" charset="0"/>
              </a:rPr>
              <a:t>802.11</a:t>
            </a:r>
          </a:p>
          <a:p>
            <a:pPr algn="ctr"/>
            <a:r>
              <a:rPr lang="en-US" sz="9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2284187" y="4308135"/>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AMP SG</a:t>
            </a:r>
          </a:p>
        </p:txBody>
      </p:sp>
      <p:sp>
        <p:nvSpPr>
          <p:cNvPr id="61" name="AutoShape 46"/>
          <p:cNvSpPr>
            <a:spLocks noChangeArrowheads="1"/>
          </p:cNvSpPr>
          <p:nvPr/>
        </p:nvSpPr>
        <p:spPr bwMode="auto">
          <a:xfrm>
            <a:off x="3217147" y="3008179"/>
            <a:ext cx="672038" cy="42082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802.11bk</a:t>
            </a:r>
          </a:p>
          <a:p>
            <a:pPr algn="ctr"/>
            <a:r>
              <a:rPr lang="en-US" sz="825" dirty="0">
                <a:latin typeface="Tahoma" pitchFamily="34" charset="0"/>
                <a:ea typeface="ＭＳ Ｐゴシック" charset="-128"/>
                <a:cs typeface="Arial" pitchFamily="34" charset="0"/>
              </a:rPr>
              <a:t>320MHz </a:t>
            </a:r>
            <a:r>
              <a:rPr lang="en-US" sz="825" dirty="0" err="1">
                <a:latin typeface="Tahoma" pitchFamily="34" charset="0"/>
                <a:ea typeface="ＭＳ Ｐゴシック" charset="-128"/>
                <a:cs typeface="Arial" pitchFamily="34" charset="0"/>
              </a:rPr>
              <a:t>Pos</a:t>
            </a:r>
            <a:endParaRPr lang="en-US" sz="825"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2272569" y="3851138"/>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dirty="0">
                <a:latin typeface="Tahoma" pitchFamily="34" charset="0"/>
                <a:ea typeface="ＭＳ Ｐゴシック" charset="-128"/>
                <a:cs typeface="Arial" pitchFamily="34" charset="0"/>
              </a:rPr>
              <a:t>IMMW SG</a:t>
            </a:r>
          </a:p>
          <a:p>
            <a:pPr algn="ctr"/>
            <a:r>
              <a:rPr lang="en-US" sz="825" dirty="0">
                <a:latin typeface="Tahoma" pitchFamily="34" charset="0"/>
                <a:ea typeface="ＭＳ Ｐゴシック" charset="-128"/>
                <a:cs typeface="Arial" pitchFamily="34" charset="0"/>
              </a:rPr>
              <a:t>(Nov 2023)</a:t>
            </a:r>
          </a:p>
        </p:txBody>
      </p:sp>
      <p:sp>
        <p:nvSpPr>
          <p:cNvPr id="6" name="Footer Placeholder 4">
            <a:extLst>
              <a:ext uri="{FF2B5EF4-FFF2-40B4-BE49-F238E27FC236}">
                <a16:creationId xmlns:a16="http://schemas.microsoft.com/office/drawing/2014/main" id="{25C557C8-7F36-6A68-591F-3079CD35DFB3}"/>
              </a:ext>
            </a:extLst>
          </p:cNvPr>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Tree>
    <p:extLst>
      <p:ext uri="{BB962C8B-B14F-4D97-AF65-F5344CB8AC3E}">
        <p14:creationId xmlns:p14="http://schemas.microsoft.com/office/powerpoint/2010/main" val="201619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94156"/>
            <a:ext cx="1665287" cy="215444"/>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400"/>
              <a:t>September 2023</a:t>
            </a:r>
            <a:endParaRPr lang="en-GB" altLang="en-US" sz="1400" dirty="0"/>
          </a:p>
        </p:txBody>
      </p:sp>
      <p:sp>
        <p:nvSpPr>
          <p:cNvPr id="15363" name="Footer Placeholder 4"/>
          <p:cNvSpPr>
            <a:spLocks noGrp="1"/>
          </p:cNvSpPr>
          <p:nvPr>
            <p:ph type="ftr" sz="quarter" idx="11"/>
          </p:nvPr>
        </p:nvSpPr>
        <p:spPr>
          <a:xfrm>
            <a:off x="6019800" y="6475413"/>
            <a:ext cx="2524125" cy="182562"/>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US" sz="1200" b="0"/>
              <a:t>Al Petrick, Jones-Petrick and Associates</a:t>
            </a:r>
            <a:endParaRPr lang="en-GB" sz="1200" b="0" dirty="0"/>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4</a:t>
            </a:fld>
            <a:endParaRPr lang="en-GB" altLang="en-US" sz="1200" b="0"/>
          </a:p>
        </p:txBody>
      </p:sp>
      <p:sp>
        <p:nvSpPr>
          <p:cNvPr id="6" name="Title 1">
            <a:extLst>
              <a:ext uri="{FF2B5EF4-FFF2-40B4-BE49-F238E27FC236}">
                <a16:creationId xmlns:a16="http://schemas.microsoft.com/office/drawing/2014/main" id="{5DAE8E0A-80B7-4C3E-B929-0D624BFEC67A}"/>
              </a:ext>
            </a:extLst>
          </p:cNvPr>
          <p:cNvSpPr>
            <a:spLocks noGrp="1"/>
          </p:cNvSpPr>
          <p:nvPr>
            <p:ph type="title"/>
          </p:nvPr>
        </p:nvSpPr>
        <p:spPr>
          <a:xfrm>
            <a:off x="402166" y="969889"/>
            <a:ext cx="8496300" cy="762000"/>
          </a:xfrm>
        </p:spPr>
        <p:txBody>
          <a:bodyPr/>
          <a:lstStyle/>
          <a:p>
            <a:r>
              <a:rPr lang="en-US" b="1" dirty="0"/>
              <a:t>802.11 WNG  (Wireless Next Generation)</a:t>
            </a:r>
          </a:p>
        </p:txBody>
      </p:sp>
      <p:sp>
        <p:nvSpPr>
          <p:cNvPr id="3" name="Rectangle 2">
            <a:extLst>
              <a:ext uri="{FF2B5EF4-FFF2-40B4-BE49-F238E27FC236}">
                <a16:creationId xmlns:a16="http://schemas.microsoft.com/office/drawing/2014/main" id="{919FEA88-76AB-3C19-3C51-F108BD9035EA}"/>
              </a:ext>
            </a:extLst>
          </p:cNvPr>
          <p:cNvSpPr txBox="1">
            <a:spLocks noChangeArrowheads="1"/>
          </p:cNvSpPr>
          <p:nvPr/>
        </p:nvSpPr>
        <p:spPr bwMode="auto">
          <a:xfrm>
            <a:off x="372533" y="1981200"/>
            <a:ext cx="8373533" cy="4975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400050" lvl="1" indent="0">
              <a:spcBef>
                <a:spcPct val="0"/>
              </a:spcBef>
              <a:buFontTx/>
              <a:buNone/>
              <a:defRPr/>
            </a:pPr>
            <a:endParaRPr lang="en-US" altLang="en-US" sz="1600" kern="0" dirty="0">
              <a:solidFill>
                <a:schemeClr val="accent2"/>
              </a:solidFill>
            </a:endParaRPr>
          </a:p>
          <a:p>
            <a:pPr marL="457200" indent="-457200">
              <a:spcBef>
                <a:spcPct val="0"/>
              </a:spcBef>
              <a:defRPr/>
            </a:pPr>
            <a:r>
              <a:rPr lang="en-US" altLang="en-US" sz="2000" kern="0" dirty="0"/>
              <a:t>Presentations during September 2023 WNG meeting</a:t>
            </a:r>
          </a:p>
          <a:p>
            <a:pPr marL="0" indent="0">
              <a:spcBef>
                <a:spcPct val="0"/>
              </a:spcBef>
              <a:buNone/>
              <a:defRPr/>
            </a:pPr>
            <a:endParaRPr lang="en-GB" altLang="en-US" sz="2000" kern="0" dirty="0"/>
          </a:p>
          <a:p>
            <a:pPr marL="857250" lvl="1" indent="-457200">
              <a:lnSpc>
                <a:spcPct val="120000"/>
              </a:lnSpc>
              <a:spcBef>
                <a:spcPts val="0"/>
              </a:spcBef>
              <a:defRPr/>
            </a:pPr>
            <a:r>
              <a:rPr lang="en-US" sz="1600" dirty="0"/>
              <a:t>“Machine learning meets </a:t>
            </a:r>
            <a:r>
              <a:rPr lang="en-US" sz="1600" dirty="0" err="1"/>
              <a:t>WiFi</a:t>
            </a:r>
            <a:r>
              <a:rPr lang="en-US" sz="1600" dirty="0"/>
              <a:t> 7: a multi-link traffic allocation-based RL use case,” Pedro Riviera and </a:t>
            </a:r>
            <a:r>
              <a:rPr lang="en-US" sz="1600" dirty="0" err="1"/>
              <a:t>Melike</a:t>
            </a:r>
            <a:r>
              <a:rPr lang="en-US" sz="1600" dirty="0"/>
              <a:t> Erol-</a:t>
            </a:r>
            <a:r>
              <a:rPr lang="en-US" sz="1600" dirty="0" err="1"/>
              <a:t>Kantarci</a:t>
            </a:r>
            <a:r>
              <a:rPr lang="en-US" sz="1600" dirty="0"/>
              <a:t> (University of Ottawa)</a:t>
            </a:r>
          </a:p>
          <a:p>
            <a:pPr marL="400050" lvl="1" indent="0">
              <a:lnSpc>
                <a:spcPct val="120000"/>
              </a:lnSpc>
              <a:spcBef>
                <a:spcPts val="0"/>
              </a:spcBef>
              <a:buNone/>
              <a:defRPr/>
            </a:pPr>
            <a:endParaRPr lang="en-US" sz="1600" dirty="0"/>
          </a:p>
          <a:p>
            <a:pPr marL="857250" lvl="1" indent="-457200">
              <a:lnSpc>
                <a:spcPct val="120000"/>
              </a:lnSpc>
              <a:spcBef>
                <a:spcPts val="0"/>
              </a:spcBef>
              <a:defRPr/>
            </a:pPr>
            <a:r>
              <a:rPr lang="en-US" sz="1600" b="1" i="1" dirty="0">
                <a:solidFill>
                  <a:srgbClr val="002060"/>
                </a:solidFill>
              </a:rPr>
              <a:t>“Dynamic Polarization Spatial Multiplexing and Beamforming: Obliterating the MIMO Paradigm,” Carlos Rios (Terabit Wireless Internet)  </a:t>
            </a:r>
          </a:p>
          <a:p>
            <a:pPr marL="857250" lvl="1" indent="-457200">
              <a:lnSpc>
                <a:spcPct val="120000"/>
              </a:lnSpc>
              <a:spcBef>
                <a:spcPts val="0"/>
              </a:spcBef>
              <a:defRPr/>
            </a:pPr>
            <a:r>
              <a:rPr lang="en-US" sz="1600" b="1" i="1" dirty="0">
                <a:solidFill>
                  <a:srgbClr val="002060"/>
                </a:solidFill>
              </a:rPr>
              <a:t>DOC: 11-23/1464r1</a:t>
            </a:r>
            <a:endParaRPr lang="en-US" sz="1200" b="1" i="1" dirty="0">
              <a:solidFill>
                <a:srgbClr val="002060"/>
              </a:solidFill>
            </a:endParaRPr>
          </a:p>
          <a:p>
            <a:pPr marL="741363" lvl="1" indent="-341313">
              <a:lnSpc>
                <a:spcPct val="110000"/>
              </a:lnSpc>
              <a:spcBef>
                <a:spcPts val="200"/>
              </a:spcBef>
              <a:spcAft>
                <a:spcPts val="200"/>
              </a:spcAft>
              <a:defRPr/>
            </a:pPr>
            <a:endParaRPr lang="en-US" sz="1600" b="1" kern="0" dirty="0"/>
          </a:p>
          <a:p>
            <a:pPr marL="457200" lvl="1" indent="0">
              <a:spcBef>
                <a:spcPts val="0"/>
              </a:spcBef>
              <a:buNone/>
            </a:pPr>
            <a:endParaRPr lang="en-GB" altLang="en-US" sz="1600" b="1" kern="0" dirty="0">
              <a:solidFill>
                <a:schemeClr val="accent2"/>
              </a:solidFill>
            </a:endParaRPr>
          </a:p>
          <a:p>
            <a:pPr>
              <a:spcBef>
                <a:spcPts val="0"/>
              </a:spcBef>
            </a:pPr>
            <a:r>
              <a:rPr lang="en-GB" altLang="ko-KR" sz="2000" kern="0" dirty="0">
                <a:ea typeface="Gulim" pitchFamily="34" charset="-127"/>
              </a:rPr>
              <a:t>Plans for November 2023</a:t>
            </a:r>
            <a:endParaRPr lang="en-US" altLang="en-US" sz="2000" kern="0" dirty="0"/>
          </a:p>
          <a:p>
            <a:pPr lvl="1">
              <a:spcBef>
                <a:spcPts val="0"/>
              </a:spcBef>
              <a:defRPr/>
            </a:pPr>
            <a:r>
              <a:rPr lang="en-US" altLang="en-US" sz="1800" kern="0" dirty="0"/>
              <a:t>Call-for-presentations</a:t>
            </a:r>
          </a:p>
          <a:p>
            <a:pPr marL="0" indent="0">
              <a:spcBef>
                <a:spcPts val="0"/>
              </a:spcBef>
              <a:buNone/>
              <a:defRPr/>
            </a:pPr>
            <a:endParaRPr lang="en-US" altLang="en-US" kern="0" dirty="0"/>
          </a:p>
        </p:txBody>
      </p:sp>
    </p:spTree>
    <p:extLst>
      <p:ext uri="{BB962C8B-B14F-4D97-AF65-F5344CB8AC3E}">
        <p14:creationId xmlns:p14="http://schemas.microsoft.com/office/powerpoint/2010/main" val="1899394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725265" y="571581"/>
            <a:ext cx="7772400" cy="1066800"/>
          </a:xfrm>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252701" y="1465153"/>
            <a:ext cx="5787048" cy="4402248"/>
          </a:xfrm>
        </p:spPr>
        <p:txBody>
          <a:bodyPr/>
          <a:lstStyle/>
          <a:p>
            <a:pPr>
              <a:buFont typeface="Arial" panose="020B0604020202020204" pitchFamily="34" charset="0"/>
              <a:buChar char="•"/>
            </a:pPr>
            <a:r>
              <a:rPr lang="en-US" sz="1800" dirty="0"/>
              <a:t>Since the July 2023 plenary</a:t>
            </a:r>
          </a:p>
          <a:p>
            <a:pPr lvl="1">
              <a:buFont typeface="Arial" panose="020B0604020202020204" pitchFamily="34" charset="0"/>
              <a:buChar char="•"/>
            </a:pPr>
            <a:r>
              <a:rPr lang="en-US" sz="1600" dirty="0"/>
              <a:t>Delivered IEEE802.11be D4.0, </a:t>
            </a:r>
          </a:p>
          <a:p>
            <a:pPr lvl="1">
              <a:buFont typeface="Arial" panose="020B0604020202020204" pitchFamily="34" charset="0"/>
              <a:buChar char="•"/>
            </a:pPr>
            <a:r>
              <a:rPr lang="en-US" sz="1600" dirty="0"/>
              <a:t>Completed a recirculation WG letter ballot (LB275) on TGbe D4.0 </a:t>
            </a:r>
          </a:p>
          <a:p>
            <a:pPr marL="900113" lvl="2" indent="-214313">
              <a:buFont typeface="Arial" panose="020B0604020202020204" pitchFamily="34" charset="0"/>
              <a:buChar char="•"/>
            </a:pPr>
            <a:r>
              <a:rPr lang="en-US" sz="1200" dirty="0"/>
              <a:t>Passed with </a:t>
            </a:r>
            <a:r>
              <a:rPr lang="en-US" sz="1200" dirty="0">
                <a:solidFill>
                  <a:srgbClr val="FF0000"/>
                </a:solidFill>
              </a:rPr>
              <a:t>~90% </a:t>
            </a:r>
            <a:r>
              <a:rPr lang="en-US" sz="1200" dirty="0"/>
              <a:t>approval rate</a:t>
            </a:r>
          </a:p>
          <a:p>
            <a:pPr marL="900113" lvl="2" indent="-214313">
              <a:buFont typeface="Arial" panose="020B0604020202020204" pitchFamily="34" charset="0"/>
              <a:buChar char="•"/>
            </a:pPr>
            <a:r>
              <a:rPr lang="en-US" sz="1200" dirty="0"/>
              <a:t>Received a total of 1128 comments, of which 113 PHY, 953 MAC and 62 Joint</a:t>
            </a:r>
          </a:p>
          <a:p>
            <a:pPr lvl="1">
              <a:buFont typeface="Arial" panose="020B0604020202020204" pitchFamily="34" charset="0"/>
              <a:buChar char="•"/>
            </a:pPr>
            <a:r>
              <a:rPr lang="en-US" sz="1600" dirty="0"/>
              <a:t>Held 6 teleconferences between</a:t>
            </a:r>
            <a:r>
              <a:rPr lang="en-US" sz="1600" dirty="0">
                <a:solidFill>
                  <a:srgbClr val="FF0000"/>
                </a:solidFill>
              </a:rPr>
              <a:t> </a:t>
            </a:r>
            <a:r>
              <a:rPr lang="en-US" sz="1600" dirty="0"/>
              <a:t>August and September (</a:t>
            </a:r>
            <a:r>
              <a:rPr lang="en-US" sz="1600" dirty="0">
                <a:hlinkClick r:id="rId2"/>
              </a:rPr>
              <a:t>11-23/1388r11</a:t>
            </a:r>
            <a:r>
              <a:rPr lang="en-US" sz="1600" dirty="0"/>
              <a:t>)</a:t>
            </a:r>
          </a:p>
          <a:p>
            <a:pPr>
              <a:buFont typeface="Arial" panose="020B0604020202020204" pitchFamily="34" charset="0"/>
              <a:buChar char="•"/>
            </a:pPr>
            <a:r>
              <a:rPr lang="en-US" sz="1800" dirty="0"/>
              <a:t>September progress -- LB275 CR Status</a:t>
            </a:r>
          </a:p>
          <a:p>
            <a:pPr lvl="1">
              <a:buFont typeface="Arial" panose="020B0604020202020204" pitchFamily="34" charset="0"/>
              <a:buChar char="•"/>
            </a:pPr>
            <a:r>
              <a:rPr lang="en-US" sz="1600" dirty="0"/>
              <a:t>Resolved ~550 CIDs</a:t>
            </a:r>
          </a:p>
          <a:p>
            <a:pPr lvl="1">
              <a:buFont typeface="Arial" panose="020B0604020202020204" pitchFamily="34" charset="0"/>
              <a:buChar char="•"/>
            </a:pPr>
            <a:r>
              <a:rPr lang="en-US" sz="1600" dirty="0"/>
              <a:t>Draft D4.1 available end of September 2023</a:t>
            </a:r>
          </a:p>
          <a:p>
            <a:pPr>
              <a:buFont typeface="Arial" panose="020B0604020202020204" pitchFamily="34" charset="0"/>
              <a:buChar char="•"/>
            </a:pPr>
            <a:r>
              <a:rPr lang="en-US" sz="1800" dirty="0"/>
              <a:t>November 2023 goals </a:t>
            </a:r>
          </a:p>
          <a:p>
            <a:pPr lvl="1">
              <a:buFont typeface="Arial" panose="020B0604020202020204" pitchFamily="34" charset="0"/>
              <a:buChar char="•"/>
            </a:pPr>
            <a:r>
              <a:rPr lang="en-US" sz="1600" dirty="0"/>
              <a:t>Complete LB275 CR</a:t>
            </a:r>
          </a:p>
          <a:p>
            <a:pPr lvl="1">
              <a:buFont typeface="Arial" panose="020B0604020202020204" pitchFamily="34" charset="0"/>
              <a:buChar char="•"/>
            </a:pPr>
            <a:r>
              <a:rPr lang="en-US" sz="1600" dirty="0"/>
              <a:t>Issue WG recirculation letter ballot D5.0 </a:t>
            </a:r>
          </a:p>
        </p:txBody>
      </p:sp>
      <p:sp>
        <p:nvSpPr>
          <p:cNvPr id="6" name="Slide Number Placeholder 5">
            <a:extLst>
              <a:ext uri="{FF2B5EF4-FFF2-40B4-BE49-F238E27FC236}">
                <a16:creationId xmlns:a16="http://schemas.microsoft.com/office/drawing/2014/main" id="{A03D9847-5657-4B58-B8FF-3668580ECB86}"/>
              </a:ext>
            </a:extLst>
          </p:cNvPr>
          <p:cNvSpPr>
            <a:spLocks noGrp="1"/>
          </p:cNvSpPr>
          <p:nvPr>
            <p:ph type="sldNum" idx="12"/>
          </p:nvPr>
        </p:nvSpPr>
        <p:spPr>
          <a:xfrm>
            <a:off x="4393695" y="6475413"/>
            <a:ext cx="432811" cy="184666"/>
          </a:xfrm>
        </p:spPr>
        <p:txBody>
          <a:bodyPr/>
          <a:lstStyle/>
          <a:p>
            <a:r>
              <a:rPr lang="en-GB"/>
              <a:t>Slide </a:t>
            </a:r>
            <a:fld id="{DE40C9FC-4879-4F20-9ECA-A574A90476B7}" type="slidenum">
              <a:rPr lang="en-GB" smtClean="0"/>
              <a:pPr/>
              <a:t>5</a:t>
            </a:fld>
            <a:endParaRPr lang="en-GB"/>
          </a:p>
        </p:txBody>
      </p:sp>
      <p:sp>
        <p:nvSpPr>
          <p:cNvPr id="5" name="Footer Placeholder 4">
            <a:extLst>
              <a:ext uri="{FF2B5EF4-FFF2-40B4-BE49-F238E27FC236}">
                <a16:creationId xmlns:a16="http://schemas.microsoft.com/office/drawing/2014/main" id="{43F877FD-3629-4CD9-BDC2-2377AD7A92AF}"/>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Al Petrick, Jones-Petrick and Associates</a:t>
            </a:r>
            <a:endParaRPr lang="en-GB" dirty="0"/>
          </a:p>
        </p:txBody>
      </p:sp>
      <p:sp>
        <p:nvSpPr>
          <p:cNvPr id="4" name="Date Placeholder 3">
            <a:extLst>
              <a:ext uri="{FF2B5EF4-FFF2-40B4-BE49-F238E27FC236}">
                <a16:creationId xmlns:a16="http://schemas.microsoft.com/office/drawing/2014/main" id="{7A49A46B-83F4-41E7-8168-FFD1DD87FEB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400"/>
              <a:t>September 2023</a:t>
            </a:r>
            <a:endParaRPr lang="en-GB" sz="1400" dirty="0"/>
          </a:p>
        </p:txBody>
      </p:sp>
      <p:grpSp>
        <p:nvGrpSpPr>
          <p:cNvPr id="11" name="Group 10">
            <a:extLst>
              <a:ext uri="{FF2B5EF4-FFF2-40B4-BE49-F238E27FC236}">
                <a16:creationId xmlns:a16="http://schemas.microsoft.com/office/drawing/2014/main" id="{8DE90360-D941-43D1-853B-3415B3A0ED7E}"/>
              </a:ext>
            </a:extLst>
          </p:cNvPr>
          <p:cNvGrpSpPr/>
          <p:nvPr/>
        </p:nvGrpSpPr>
        <p:grpSpPr>
          <a:xfrm>
            <a:off x="6414207" y="4743563"/>
            <a:ext cx="2453987" cy="805975"/>
            <a:chOff x="9314474" y="5383231"/>
            <a:chExt cx="2703445" cy="1036254"/>
          </a:xfrm>
        </p:grpSpPr>
        <p:sp>
          <p:nvSpPr>
            <p:cNvPr id="2" name="Rectangle 1">
              <a:extLst>
                <a:ext uri="{FF2B5EF4-FFF2-40B4-BE49-F238E27FC236}">
                  <a16:creationId xmlns:a16="http://schemas.microsoft.com/office/drawing/2014/main" id="{24DBDADD-EFD5-4EBD-8722-F83530F3A109}"/>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solidFill>
                  <a:schemeClr val="bg1"/>
                </a:solidFill>
                <a:latin typeface="Times New Roman" pitchFamily="16" charset="0"/>
                <a:ea typeface="MS Gothic" charset="-128"/>
              </a:endParaRPr>
            </a:p>
          </p:txBody>
        </p:sp>
        <p:sp>
          <p:nvSpPr>
            <p:cNvPr id="9" name="TextBox 8">
              <a:extLst>
                <a:ext uri="{FF2B5EF4-FFF2-40B4-BE49-F238E27FC236}">
                  <a16:creationId xmlns:a16="http://schemas.microsoft.com/office/drawing/2014/main" id="{F1036C4B-10F5-4228-BB94-1D0325C95929}"/>
                </a:ext>
              </a:extLst>
            </p:cNvPr>
            <p:cNvSpPr txBox="1"/>
            <p:nvPr/>
          </p:nvSpPr>
          <p:spPr>
            <a:xfrm>
              <a:off x="9663399" y="6093022"/>
              <a:ext cx="1761011" cy="326463"/>
            </a:xfrm>
            <a:prstGeom prst="rect">
              <a:avLst/>
            </a:prstGeom>
            <a:noFill/>
          </p:spPr>
          <p:txBody>
            <a:bodyPr wrap="none" rtlCol="0">
              <a:spAutoFit/>
            </a:bodyPr>
            <a:lstStyle/>
            <a:p>
              <a:r>
                <a:rPr lang="en-US" sz="1050" dirty="0"/>
                <a:t> CID Distribution (~1130)</a:t>
              </a:r>
            </a:p>
          </p:txBody>
        </p:sp>
        <p:sp>
          <p:nvSpPr>
            <p:cNvPr id="12" name="Rectangle 11">
              <a:extLst>
                <a:ext uri="{FF2B5EF4-FFF2-40B4-BE49-F238E27FC236}">
                  <a16:creationId xmlns:a16="http://schemas.microsoft.com/office/drawing/2014/main" id="{3CABFFB5-EB33-496A-8B11-9F178DE319A0}"/>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68580" rIns="0" bIns="34290" numCol="1" rtlCol="0" anchor="t" anchorCtr="0" compatLnSpc="1">
              <a:prstTxWarp prst="textNoShape">
                <a:avLst/>
              </a:prstTxWarp>
            </a:bodyPr>
            <a:lstStyle/>
            <a:p>
              <a:pPr algn="ctr" defTabSz="336947">
                <a:buClr>
                  <a:srgbClr val="000000"/>
                </a:buClr>
                <a:buSzPct val="100000"/>
              </a:pPr>
              <a:endParaRPr lang="en-US" sz="1350" dirty="0">
                <a:solidFill>
                  <a:schemeClr val="bg1"/>
                </a:solidFill>
                <a:latin typeface="Times New Roman" pitchFamily="16" charset="0"/>
                <a:ea typeface="MS Gothic" charset="-128"/>
              </a:endParaRPr>
            </a:p>
          </p:txBody>
        </p:sp>
        <p:sp>
          <p:nvSpPr>
            <p:cNvPr id="17" name="Rectangle 16">
              <a:extLst>
                <a:ext uri="{FF2B5EF4-FFF2-40B4-BE49-F238E27FC236}">
                  <a16:creationId xmlns:a16="http://schemas.microsoft.com/office/drawing/2014/main" id="{0C08FBFF-CEAD-49D5-BC69-DCF68E78726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68580" rIns="0" bIns="34290" numCol="1" rtlCol="0" anchor="t" anchorCtr="0" compatLnSpc="1">
              <a:prstTxWarp prst="textNoShape">
                <a:avLst/>
              </a:prstTxWarp>
            </a:bodyPr>
            <a:lstStyle/>
            <a:p>
              <a:pPr algn="ctr" defTabSz="336947">
                <a:buClr>
                  <a:srgbClr val="000000"/>
                </a:buClr>
                <a:buSzPct val="100000"/>
              </a:pPr>
              <a:endParaRPr lang="en-US" sz="1350" dirty="0">
                <a:solidFill>
                  <a:schemeClr val="bg1"/>
                </a:solidFill>
                <a:latin typeface="Times New Roman" pitchFamily="16" charset="0"/>
                <a:ea typeface="MS Gothic" charset="-128"/>
              </a:endParaRPr>
            </a:p>
          </p:txBody>
        </p:sp>
        <p:sp>
          <p:nvSpPr>
            <p:cNvPr id="18" name="Rectangle 17">
              <a:extLst>
                <a:ext uri="{FF2B5EF4-FFF2-40B4-BE49-F238E27FC236}">
                  <a16:creationId xmlns:a16="http://schemas.microsoft.com/office/drawing/2014/main" id="{7FE48AD9-9D43-4965-A380-828DB24EF4E0}"/>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68580" rIns="0" bIns="34290" numCol="1" rtlCol="0" anchor="t" anchorCtr="0" compatLnSpc="1">
              <a:prstTxWarp prst="textNoShape">
                <a:avLst/>
              </a:prstTxWarp>
            </a:bodyPr>
            <a:lstStyle/>
            <a:p>
              <a:pPr algn="ctr" defTabSz="336947">
                <a:buClr>
                  <a:srgbClr val="000000"/>
                </a:buClr>
                <a:buSzPct val="100000"/>
              </a:pPr>
              <a:endParaRPr lang="en-US" sz="1350" dirty="0">
                <a:solidFill>
                  <a:schemeClr val="bg1"/>
                </a:solidFill>
                <a:latin typeface="Times New Roman" pitchFamily="16" charset="0"/>
                <a:ea typeface="MS Gothic" charset="-128"/>
              </a:endParaRPr>
            </a:p>
          </p:txBody>
        </p:sp>
        <p:sp>
          <p:nvSpPr>
            <p:cNvPr id="10" name="TextBox 9">
              <a:extLst>
                <a:ext uri="{FF2B5EF4-FFF2-40B4-BE49-F238E27FC236}">
                  <a16:creationId xmlns:a16="http://schemas.microsoft.com/office/drawing/2014/main" id="{13AC7F5B-8E05-46E5-8A8C-8CA361E79753}"/>
                </a:ext>
              </a:extLst>
            </p:cNvPr>
            <p:cNvSpPr txBox="1"/>
            <p:nvPr/>
          </p:nvSpPr>
          <p:spPr>
            <a:xfrm>
              <a:off x="11604332" y="5388506"/>
              <a:ext cx="413587" cy="274609"/>
            </a:xfrm>
            <a:prstGeom prst="rect">
              <a:avLst/>
            </a:prstGeom>
            <a:noFill/>
          </p:spPr>
          <p:txBody>
            <a:bodyPr wrap="none" rtlCol="0">
              <a:spAutoFit/>
            </a:bodyPr>
            <a:lstStyle/>
            <a:p>
              <a:r>
                <a:rPr lang="en-US" sz="788" dirty="0"/>
                <a:t>~5%</a:t>
              </a:r>
            </a:p>
          </p:txBody>
        </p:sp>
        <p:sp>
          <p:nvSpPr>
            <p:cNvPr id="23" name="TextBox 22">
              <a:extLst>
                <a:ext uri="{FF2B5EF4-FFF2-40B4-BE49-F238E27FC236}">
                  <a16:creationId xmlns:a16="http://schemas.microsoft.com/office/drawing/2014/main" id="{50D181A5-EDC2-4175-8345-CCC7A324853D}"/>
                </a:ext>
              </a:extLst>
            </p:cNvPr>
            <p:cNvSpPr txBox="1"/>
            <p:nvPr/>
          </p:nvSpPr>
          <p:spPr>
            <a:xfrm>
              <a:off x="10421491" y="5388508"/>
              <a:ext cx="470098" cy="274609"/>
            </a:xfrm>
            <a:prstGeom prst="rect">
              <a:avLst/>
            </a:prstGeom>
            <a:noFill/>
          </p:spPr>
          <p:txBody>
            <a:bodyPr wrap="none" rtlCol="0">
              <a:spAutoFit/>
            </a:bodyPr>
            <a:lstStyle/>
            <a:p>
              <a:r>
                <a:rPr lang="en-US" sz="788" dirty="0"/>
                <a:t>~85%</a:t>
              </a:r>
            </a:p>
          </p:txBody>
        </p:sp>
        <p:sp>
          <p:nvSpPr>
            <p:cNvPr id="24" name="TextBox 23">
              <a:extLst>
                <a:ext uri="{FF2B5EF4-FFF2-40B4-BE49-F238E27FC236}">
                  <a16:creationId xmlns:a16="http://schemas.microsoft.com/office/drawing/2014/main" id="{AAA1AB56-3428-4FAA-B81A-51FE57AE3119}"/>
                </a:ext>
              </a:extLst>
            </p:cNvPr>
            <p:cNvSpPr txBox="1"/>
            <p:nvPr/>
          </p:nvSpPr>
          <p:spPr>
            <a:xfrm>
              <a:off x="9314474" y="5383231"/>
              <a:ext cx="470098" cy="274609"/>
            </a:xfrm>
            <a:prstGeom prst="rect">
              <a:avLst/>
            </a:prstGeom>
            <a:noFill/>
          </p:spPr>
          <p:txBody>
            <a:bodyPr wrap="none" rtlCol="0">
              <a:spAutoFit/>
            </a:bodyPr>
            <a:lstStyle/>
            <a:p>
              <a:r>
                <a:rPr lang="en-US" sz="788" dirty="0"/>
                <a:t>~10%</a:t>
              </a:r>
            </a:p>
          </p:txBody>
        </p:sp>
      </p:grpSp>
      <p:sp>
        <p:nvSpPr>
          <p:cNvPr id="22" name="TextBox 21">
            <a:extLst>
              <a:ext uri="{FF2B5EF4-FFF2-40B4-BE49-F238E27FC236}">
                <a16:creationId xmlns:a16="http://schemas.microsoft.com/office/drawing/2014/main" id="{E1139043-43E5-B97C-4B52-0CD55CF29C3C}"/>
              </a:ext>
            </a:extLst>
          </p:cNvPr>
          <p:cNvSpPr txBox="1"/>
          <p:nvPr/>
        </p:nvSpPr>
        <p:spPr>
          <a:xfrm>
            <a:off x="6400800" y="4983570"/>
            <a:ext cx="407484" cy="219291"/>
          </a:xfrm>
          <a:prstGeom prst="rect">
            <a:avLst/>
          </a:prstGeom>
          <a:noFill/>
        </p:spPr>
        <p:txBody>
          <a:bodyPr wrap="none" rtlCol="0">
            <a:spAutoFit/>
          </a:bodyPr>
          <a:lstStyle/>
          <a:p>
            <a:r>
              <a:rPr lang="en-US" sz="825" b="1" dirty="0"/>
              <a:t>PHY</a:t>
            </a:r>
          </a:p>
        </p:txBody>
      </p:sp>
      <p:sp>
        <p:nvSpPr>
          <p:cNvPr id="33" name="TextBox 32">
            <a:extLst>
              <a:ext uri="{FF2B5EF4-FFF2-40B4-BE49-F238E27FC236}">
                <a16:creationId xmlns:a16="http://schemas.microsoft.com/office/drawing/2014/main" id="{BD911947-3F10-DC44-B977-0E11C4E945ED}"/>
              </a:ext>
            </a:extLst>
          </p:cNvPr>
          <p:cNvSpPr txBox="1"/>
          <p:nvPr/>
        </p:nvSpPr>
        <p:spPr>
          <a:xfrm>
            <a:off x="7394786" y="4990165"/>
            <a:ext cx="489342" cy="219291"/>
          </a:xfrm>
          <a:prstGeom prst="rect">
            <a:avLst/>
          </a:prstGeom>
          <a:noFill/>
        </p:spPr>
        <p:txBody>
          <a:bodyPr wrap="square">
            <a:spAutoFit/>
          </a:bodyPr>
          <a:lstStyle/>
          <a:p>
            <a:r>
              <a:rPr lang="en-US" sz="825" b="1" dirty="0"/>
              <a:t>MAC</a:t>
            </a:r>
          </a:p>
        </p:txBody>
      </p:sp>
      <p:sp>
        <p:nvSpPr>
          <p:cNvPr id="34" name="TextBox 33">
            <a:extLst>
              <a:ext uri="{FF2B5EF4-FFF2-40B4-BE49-F238E27FC236}">
                <a16:creationId xmlns:a16="http://schemas.microsoft.com/office/drawing/2014/main" id="{22CAA85B-14A2-2477-3BED-CFDE4FF457CE}"/>
              </a:ext>
            </a:extLst>
          </p:cNvPr>
          <p:cNvSpPr txBox="1"/>
          <p:nvPr/>
        </p:nvSpPr>
        <p:spPr>
          <a:xfrm rot="16200000">
            <a:off x="8418158" y="4908549"/>
            <a:ext cx="489342" cy="346249"/>
          </a:xfrm>
          <a:prstGeom prst="rect">
            <a:avLst/>
          </a:prstGeom>
          <a:noFill/>
        </p:spPr>
        <p:txBody>
          <a:bodyPr wrap="square">
            <a:spAutoFit/>
          </a:bodyPr>
          <a:lstStyle/>
          <a:p>
            <a:r>
              <a:rPr lang="en-US" sz="825" b="1" dirty="0"/>
              <a:t>JOINT</a:t>
            </a:r>
          </a:p>
        </p:txBody>
      </p:sp>
      <p:grpSp>
        <p:nvGrpSpPr>
          <p:cNvPr id="25" name="Group 24">
            <a:extLst>
              <a:ext uri="{FF2B5EF4-FFF2-40B4-BE49-F238E27FC236}">
                <a16:creationId xmlns:a16="http://schemas.microsoft.com/office/drawing/2014/main" id="{99C0A254-A6BB-BC8F-CF6F-2CD3E448A590}"/>
              </a:ext>
            </a:extLst>
          </p:cNvPr>
          <p:cNvGrpSpPr/>
          <p:nvPr/>
        </p:nvGrpSpPr>
        <p:grpSpPr>
          <a:xfrm>
            <a:off x="5904631" y="1524000"/>
            <a:ext cx="3217352" cy="2413014"/>
            <a:chOff x="7872841" y="1676401"/>
            <a:chExt cx="4289803" cy="3217352"/>
          </a:xfrm>
        </p:grpSpPr>
        <p:pic>
          <p:nvPicPr>
            <p:cNvPr id="21" name="Picture 20">
              <a:extLst>
                <a:ext uri="{FF2B5EF4-FFF2-40B4-BE49-F238E27FC236}">
                  <a16:creationId xmlns:a16="http://schemas.microsoft.com/office/drawing/2014/main" id="{F5AD6A2C-A316-7C38-55D2-083FB80F8313}"/>
                </a:ext>
              </a:extLst>
            </p:cNvPr>
            <p:cNvPicPr>
              <a:picLocks noChangeAspect="1"/>
            </p:cNvPicPr>
            <p:nvPr/>
          </p:nvPicPr>
          <p:blipFill>
            <a:blip r:embed="rId3"/>
            <a:stretch>
              <a:fillRect/>
            </a:stretch>
          </p:blipFill>
          <p:spPr>
            <a:xfrm>
              <a:off x="7872841" y="1676401"/>
              <a:ext cx="4289803" cy="3217352"/>
            </a:xfrm>
            <a:prstGeom prst="rect">
              <a:avLst/>
            </a:prstGeom>
          </p:spPr>
        </p:pic>
        <p:sp>
          <p:nvSpPr>
            <p:cNvPr id="14" name="Rectangle 13">
              <a:extLst>
                <a:ext uri="{FF2B5EF4-FFF2-40B4-BE49-F238E27FC236}">
                  <a16:creationId xmlns:a16="http://schemas.microsoft.com/office/drawing/2014/main" id="{5C711AF5-13B6-B36B-A977-C8FFCBCBB8EA}"/>
                </a:ext>
              </a:extLst>
            </p:cNvPr>
            <p:cNvSpPr/>
            <p:nvPr/>
          </p:nvSpPr>
          <p:spPr bwMode="auto">
            <a:xfrm>
              <a:off x="9347969" y="3962400"/>
              <a:ext cx="650134" cy="58038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68580" rIns="0" bIns="34290" numCol="1" rtlCol="0" anchor="t" anchorCtr="0" compatLnSpc="1">
              <a:prstTxWarp prst="textNoShape">
                <a:avLst/>
              </a:prstTxWarp>
            </a:bodyPr>
            <a:lstStyle/>
            <a:p>
              <a:pPr algn="ctr" defTabSz="336947">
                <a:buClr>
                  <a:srgbClr val="000000"/>
                </a:buClr>
                <a:buSzPct val="100000"/>
              </a:pPr>
              <a:endParaRPr lang="en-US" sz="1350" dirty="0">
                <a:solidFill>
                  <a:schemeClr val="bg1"/>
                </a:solidFill>
                <a:latin typeface="Times New Roman" pitchFamily="16" charset="0"/>
                <a:ea typeface="MS Gothic" charset="-128"/>
              </a:endParaRPr>
            </a:p>
          </p:txBody>
        </p:sp>
        <p:sp>
          <p:nvSpPr>
            <p:cNvPr id="15" name="Rectangle 14">
              <a:extLst>
                <a:ext uri="{FF2B5EF4-FFF2-40B4-BE49-F238E27FC236}">
                  <a16:creationId xmlns:a16="http://schemas.microsoft.com/office/drawing/2014/main" id="{304FE8AE-C130-387A-F05A-621A1AC5DB0E}"/>
                </a:ext>
              </a:extLst>
            </p:cNvPr>
            <p:cNvSpPr/>
            <p:nvPr/>
          </p:nvSpPr>
          <p:spPr bwMode="auto">
            <a:xfrm>
              <a:off x="8521025" y="4020020"/>
              <a:ext cx="650133" cy="52276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68580" rIns="0" bIns="34290" numCol="1" rtlCol="0" anchor="t" anchorCtr="0" compatLnSpc="1">
              <a:prstTxWarp prst="textNoShape">
                <a:avLst/>
              </a:prstTxWarp>
            </a:bodyPr>
            <a:lstStyle/>
            <a:p>
              <a:pPr algn="ctr" defTabSz="336947">
                <a:buClr>
                  <a:srgbClr val="000000"/>
                </a:buClr>
                <a:buSzPct val="100000"/>
              </a:pPr>
              <a:endParaRPr lang="en-US" sz="1350" dirty="0">
                <a:solidFill>
                  <a:schemeClr val="bg1"/>
                </a:solidFill>
                <a:latin typeface="Times New Roman" pitchFamily="16" charset="0"/>
                <a:ea typeface="MS Gothic" charset="-128"/>
              </a:endParaRPr>
            </a:p>
          </p:txBody>
        </p:sp>
        <p:sp>
          <p:nvSpPr>
            <p:cNvPr id="16" name="Rectangle 15">
              <a:extLst>
                <a:ext uri="{FF2B5EF4-FFF2-40B4-BE49-F238E27FC236}">
                  <a16:creationId xmlns:a16="http://schemas.microsoft.com/office/drawing/2014/main" id="{EB712E1E-DF4D-3C5A-1075-31ACEFFCD3FC}"/>
                </a:ext>
              </a:extLst>
            </p:cNvPr>
            <p:cNvSpPr/>
            <p:nvPr/>
          </p:nvSpPr>
          <p:spPr bwMode="auto">
            <a:xfrm>
              <a:off x="10183689" y="4252593"/>
              <a:ext cx="650133" cy="290194"/>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68580" rIns="0" bIns="34290" numCol="1" rtlCol="0" anchor="t" anchorCtr="0" compatLnSpc="1">
              <a:prstTxWarp prst="textNoShape">
                <a:avLst/>
              </a:prstTxWarp>
            </a:bodyPr>
            <a:lstStyle/>
            <a:p>
              <a:pPr algn="ctr" defTabSz="336947">
                <a:buClr>
                  <a:srgbClr val="000000"/>
                </a:buClr>
                <a:buSzPct val="100000"/>
              </a:pPr>
              <a:endParaRPr lang="en-US" sz="1350" dirty="0">
                <a:solidFill>
                  <a:schemeClr val="bg1"/>
                </a:solidFill>
                <a:latin typeface="Times New Roman" pitchFamily="16" charset="0"/>
                <a:ea typeface="MS Gothic" charset="-128"/>
              </a:endParaRPr>
            </a:p>
          </p:txBody>
        </p:sp>
        <p:sp>
          <p:nvSpPr>
            <p:cNvPr id="19" name="Rectangle 18">
              <a:extLst>
                <a:ext uri="{FF2B5EF4-FFF2-40B4-BE49-F238E27FC236}">
                  <a16:creationId xmlns:a16="http://schemas.microsoft.com/office/drawing/2014/main" id="{BCE092BE-5972-46FC-A428-DAA5409E929F}"/>
                </a:ext>
              </a:extLst>
            </p:cNvPr>
            <p:cNvSpPr/>
            <p:nvPr/>
          </p:nvSpPr>
          <p:spPr bwMode="auto">
            <a:xfrm>
              <a:off x="11010633" y="3980979"/>
              <a:ext cx="670610" cy="561809"/>
            </a:xfrm>
            <a:prstGeom prst="rect">
              <a:avLst/>
            </a:prstGeom>
            <a:solidFill>
              <a:schemeClr val="tx1"/>
            </a:solidFill>
            <a:ln w="9525" cap="flat" cmpd="sng" algn="ctr">
              <a:noFill/>
              <a:prstDash val="solid"/>
              <a:round/>
              <a:headEnd type="none" w="med" len="med"/>
              <a:tailEnd type="none" w="med" len="med"/>
            </a:ln>
            <a:effectLst/>
          </p:spPr>
          <p:txBody>
            <a:bodyPr vert="horz" wrap="square" lIns="0" tIns="68580" rIns="0" bIns="34290" numCol="1" rtlCol="0" anchor="t" anchorCtr="0" compatLnSpc="1">
              <a:prstTxWarp prst="textNoShape">
                <a:avLst/>
              </a:prstTxWarp>
            </a:bodyPr>
            <a:lstStyle/>
            <a:p>
              <a:pPr algn="ctr" defTabSz="336947">
                <a:buClr>
                  <a:srgbClr val="000000"/>
                </a:buClr>
                <a:buSzPct val="100000"/>
              </a:pPr>
              <a:endParaRPr lang="en-US" sz="1350" dirty="0">
                <a:solidFill>
                  <a:schemeClr val="bg1"/>
                </a:solidFill>
                <a:latin typeface="Times New Roman" pitchFamily="16" charset="0"/>
                <a:ea typeface="MS Gothic" charset="-128"/>
              </a:endParaRPr>
            </a:p>
          </p:txBody>
        </p:sp>
      </p:grpSp>
    </p:spTree>
    <p:extLst>
      <p:ext uri="{BB962C8B-B14F-4D97-AF65-F5344CB8AC3E}">
        <p14:creationId xmlns:p14="http://schemas.microsoft.com/office/powerpoint/2010/main" val="1727444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762000"/>
            <a:ext cx="8077200" cy="1066800"/>
          </a:xfrm>
        </p:spPr>
        <p:txBody>
          <a:bodyPr/>
          <a:lstStyle/>
          <a:p>
            <a:r>
              <a:rPr lang="en-US" sz="3200" b="1" dirty="0"/>
              <a:t>UHR-SG (P802.11bn)</a:t>
            </a:r>
            <a:br>
              <a:rPr lang="en-US" sz="3200" b="1" dirty="0"/>
            </a:br>
            <a:r>
              <a:rPr lang="en-US" sz="2800" b="1" dirty="0"/>
              <a:t>(Ultra High Reliability – Study Group)</a:t>
            </a:r>
            <a:endParaRPr lang="en-US" sz="3200" b="1" dirty="0"/>
          </a:p>
        </p:txBody>
      </p:sp>
      <p:sp>
        <p:nvSpPr>
          <p:cNvPr id="3" name="Content Placeholder 2"/>
          <p:cNvSpPr>
            <a:spLocks noGrp="1"/>
          </p:cNvSpPr>
          <p:nvPr>
            <p:ph idx="1"/>
          </p:nvPr>
        </p:nvSpPr>
        <p:spPr>
          <a:xfrm>
            <a:off x="533400" y="2209800"/>
            <a:ext cx="8229600" cy="2477292"/>
          </a:xfrm>
        </p:spPr>
        <p:txBody>
          <a:bodyPr/>
          <a:lstStyle/>
          <a:p>
            <a:r>
              <a:rPr lang="en-US" altLang="en-US" sz="2400" dirty="0">
                <a:ea typeface="MS PGothic" panose="020B0600070205080204" pitchFamily="34" charset="-128"/>
                <a:sym typeface="+mn-ea"/>
              </a:rPr>
              <a:t>September 2023 </a:t>
            </a:r>
          </a:p>
          <a:p>
            <a:pPr lvl="1"/>
            <a:r>
              <a:rPr lang="en-US" sz="2000" dirty="0"/>
              <a:t>Completed 24 contributions focused on technical proposals addressing the PAR KPIs</a:t>
            </a:r>
          </a:p>
          <a:p>
            <a:pPr lvl="1"/>
            <a:r>
              <a:rPr lang="en-US" sz="2000">
                <a:ea typeface="MS PGothic" panose="020B0600070205080204" pitchFamily="34" charset="-128"/>
                <a:sym typeface="+mn-ea"/>
              </a:rPr>
              <a:t>Contribution topics: </a:t>
            </a:r>
            <a:r>
              <a:rPr lang="en-US" sz="2000" dirty="0">
                <a:ea typeface="MS PGothic" panose="020B0600070205080204" pitchFamily="34" charset="-128"/>
                <a:sym typeface="+mn-ea"/>
              </a:rPr>
              <a:t>TXOP sharing, Coordinated spatial reuse, Multi-AP operation, Non-primary channel access, Low-Latency traffic.</a:t>
            </a:r>
          </a:p>
          <a:p>
            <a:pPr lvl="1"/>
            <a:r>
              <a:rPr lang="en-US" altLang="en-US" sz="2000" dirty="0">
                <a:ea typeface="MS PGothic" panose="020B0600070205080204" pitchFamily="34" charset="-128"/>
                <a:sym typeface="+mn-ea"/>
              </a:rPr>
              <a:t>Closing report: 11-23/1647</a:t>
            </a:r>
            <a:br>
              <a:rPr lang="en-US" altLang="en-US" sz="2000" dirty="0">
                <a:ea typeface="MS PGothic" panose="020B0600070205080204" pitchFamily="34" charset="-128"/>
                <a:sym typeface="+mn-ea"/>
              </a:rPr>
            </a:br>
            <a:endParaRPr lang="en-US" altLang="en-US" sz="2000" dirty="0">
              <a:ea typeface="MS PGothic" panose="020B0600070205080204" pitchFamily="34" charset="-128"/>
              <a:sym typeface="+mn-ea"/>
            </a:endParaRPr>
          </a:p>
          <a:p>
            <a:r>
              <a:rPr lang="en-US" altLang="en-US" sz="2400" dirty="0">
                <a:ea typeface="MS PGothic" panose="020B0600070205080204" pitchFamily="34" charset="-128"/>
                <a:sym typeface="+mn-ea"/>
              </a:rPr>
              <a:t>September 2023: </a:t>
            </a:r>
            <a:r>
              <a:rPr lang="en-US" altLang="en-US" sz="2400" dirty="0" err="1">
                <a:ea typeface="MS PGothic" panose="020B0600070205080204" pitchFamily="34" charset="-128"/>
                <a:sym typeface="+mn-ea"/>
              </a:rPr>
              <a:t>NesCom</a:t>
            </a:r>
            <a:r>
              <a:rPr lang="en-US" altLang="en-US" sz="2400" dirty="0">
                <a:ea typeface="MS PGothic" panose="020B0600070205080204" pitchFamily="34" charset="-128"/>
                <a:sym typeface="+mn-ea"/>
              </a:rPr>
              <a:t> PAR and CSD approval</a:t>
            </a:r>
          </a:p>
          <a:p>
            <a:r>
              <a:rPr lang="en-US" altLang="en-US" sz="2400" dirty="0">
                <a:ea typeface="MS PGothic" panose="020B0600070205080204" pitchFamily="34" charset="-128"/>
                <a:sym typeface="+mn-ea"/>
              </a:rPr>
              <a:t>November 2023:  1</a:t>
            </a:r>
            <a:r>
              <a:rPr lang="en-US" altLang="en-US" sz="2400" baseline="30000" dirty="0">
                <a:ea typeface="MS PGothic" panose="020B0600070205080204" pitchFamily="34" charset="-128"/>
                <a:sym typeface="+mn-ea"/>
              </a:rPr>
              <a:t>st</a:t>
            </a:r>
            <a:r>
              <a:rPr lang="en-US" altLang="en-US" sz="2400" dirty="0">
                <a:ea typeface="MS PGothic" panose="020B0600070205080204" pitchFamily="34" charset="-128"/>
                <a:sym typeface="+mn-ea"/>
              </a:rPr>
              <a:t> meeting as TG11bn </a:t>
            </a:r>
            <a:br>
              <a:rPr lang="en-US" altLang="en-US" sz="2400" dirty="0">
                <a:ea typeface="MS PGothic" panose="020B0600070205080204" pitchFamily="34" charset="-128"/>
                <a:sym typeface="+mn-ea"/>
              </a:rPr>
            </a:br>
            <a:endParaRPr lang="en-US" altLang="en-US" sz="2400" dirty="0">
              <a:ea typeface="MS PGothic" panose="020B0600070205080204" pitchFamily="34" charset="-128"/>
              <a:sym typeface="+mn-ea"/>
            </a:endParaRPr>
          </a:p>
          <a:p>
            <a:pPr marL="0" indent="0">
              <a:buNone/>
            </a:pPr>
            <a:endParaRPr lang="en-US" altLang="en-US" sz="2400" dirty="0"/>
          </a:p>
          <a:p>
            <a:pPr marL="0" indent="0">
              <a:buNone/>
            </a:pPr>
            <a:endParaRPr lang="en-US" sz="2400" dirty="0"/>
          </a:p>
          <a:p>
            <a:endParaRPr lang="en-US" sz="2400" dirty="0"/>
          </a:p>
        </p:txBody>
      </p:sp>
      <p:sp>
        <p:nvSpPr>
          <p:cNvPr id="4" name="Date Placeholder 3"/>
          <p:cNvSpPr>
            <a:spLocks noGrp="1"/>
          </p:cNvSpPr>
          <p:nvPr>
            <p:ph type="dt" sz="half" idx="10"/>
          </p:nvPr>
        </p:nvSpPr>
        <p:spPr/>
        <p:txBody>
          <a:bodyPr/>
          <a:lstStyle/>
          <a:p>
            <a:r>
              <a:rPr lang="en-US" altLang="en-US"/>
              <a:t>September 2023</a:t>
            </a:r>
            <a:endParaRPr lang="en-US" altLang="en-US" dirty="0"/>
          </a:p>
        </p:txBody>
      </p:sp>
      <p:sp>
        <p:nvSpPr>
          <p:cNvPr id="5" name="Footer Placeholder 4"/>
          <p:cNvSpPr>
            <a:spLocks noGrp="1"/>
          </p:cNvSpPr>
          <p:nvPr>
            <p:ph type="ftr" sz="quarter" idx="11"/>
          </p:nvPr>
        </p:nvSpPr>
        <p:spPr/>
        <p:txBody>
          <a:bodyPr/>
          <a:lstStyle/>
          <a:p>
            <a:r>
              <a:rPr lang="en-US" altLang="en-US" dirty="0"/>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6</a:t>
            </a:fld>
            <a:endParaRPr lang="en-US" altLang="en-US"/>
          </a:p>
        </p:txBody>
      </p:sp>
    </p:spTree>
    <p:extLst>
      <p:ext uri="{BB962C8B-B14F-4D97-AF65-F5344CB8AC3E}">
        <p14:creationId xmlns:p14="http://schemas.microsoft.com/office/powerpoint/2010/main" val="27182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13" y="593725"/>
            <a:ext cx="8077200" cy="1066800"/>
          </a:xfrm>
        </p:spPr>
        <p:txBody>
          <a:bodyPr/>
          <a:lstStyle/>
          <a:p>
            <a:r>
              <a:rPr lang="en-US" sz="4000" b="1" dirty="0"/>
              <a:t>Task, </a:t>
            </a:r>
            <a:r>
              <a:rPr lang="en-US" sz="4000" b="1" dirty="0" err="1"/>
              <a:t>StudyGroup</a:t>
            </a:r>
            <a:r>
              <a:rPr lang="en-US" sz="4000" b="1" dirty="0"/>
              <a:t> and TIG Status</a:t>
            </a:r>
          </a:p>
        </p:txBody>
      </p:sp>
      <p:sp>
        <p:nvSpPr>
          <p:cNvPr id="3" name="Content Placeholder 2"/>
          <p:cNvSpPr>
            <a:spLocks noGrp="1"/>
          </p:cNvSpPr>
          <p:nvPr>
            <p:ph idx="1"/>
          </p:nvPr>
        </p:nvSpPr>
        <p:spPr>
          <a:xfrm>
            <a:off x="914399" y="1768595"/>
            <a:ext cx="7881887" cy="2477292"/>
          </a:xfrm>
        </p:spPr>
        <p:txBody>
          <a:bodyPr/>
          <a:lstStyle/>
          <a:p>
            <a:r>
              <a:rPr lang="en-US" altLang="en-US" sz="2800" dirty="0">
                <a:ea typeface="MS PGothic" panose="020B0600070205080204" pitchFamily="34" charset="-128"/>
                <a:sym typeface="+mn-ea"/>
              </a:rPr>
              <a:t>IEEE 802.11bk - </a:t>
            </a:r>
            <a:r>
              <a:rPr lang="en-US" altLang="en-US" sz="2400" dirty="0">
                <a:ea typeface="MS PGothic" panose="020B0600070205080204" pitchFamily="34" charset="-128"/>
                <a:sym typeface="+mn-ea"/>
              </a:rPr>
              <a:t>320 MHz Positioning </a:t>
            </a:r>
          </a:p>
          <a:p>
            <a:pPr lvl="1"/>
            <a:r>
              <a:rPr lang="en-US" altLang="en-US" sz="1800" dirty="0">
                <a:ea typeface="MS PGothic" panose="020B0600070205080204" pitchFamily="34" charset="-128"/>
                <a:sym typeface="+mn-ea"/>
              </a:rPr>
              <a:t>Planning to release Draft 1.0 for WG letter ballot, November 2023</a:t>
            </a:r>
          </a:p>
          <a:p>
            <a:pPr marL="457200" lvl="1" indent="0">
              <a:buNone/>
            </a:pPr>
            <a:endParaRPr lang="en-US" altLang="en-US" sz="1800" dirty="0">
              <a:ea typeface="MS PGothic" panose="020B0600070205080204" pitchFamily="34" charset="-128"/>
              <a:sym typeface="+mn-ea"/>
            </a:endParaRPr>
          </a:p>
          <a:p>
            <a:r>
              <a:rPr lang="en-US" altLang="en-US" sz="2400" dirty="0">
                <a:ea typeface="MS PGothic" panose="020B0600070205080204" pitchFamily="34" charset="-128"/>
                <a:sym typeface="+mn-ea"/>
              </a:rPr>
              <a:t>AMP – SG (Ambient Power for IOT)</a:t>
            </a:r>
          </a:p>
          <a:p>
            <a:pPr lvl="1"/>
            <a:r>
              <a:rPr lang="en-US" altLang="en-US" sz="1800" dirty="0">
                <a:ea typeface="MS PGothic" panose="020B0600070205080204" pitchFamily="34" charset="-128"/>
                <a:sym typeface="+mn-ea"/>
              </a:rPr>
              <a:t>Working on draft PAR for AMP-TIG</a:t>
            </a:r>
          </a:p>
          <a:p>
            <a:pPr marL="457200" lvl="1" indent="0">
              <a:buNone/>
            </a:pPr>
            <a:endParaRPr lang="en-US" altLang="en-US" sz="1800" dirty="0">
              <a:ea typeface="MS PGothic" panose="020B0600070205080204" pitchFamily="34" charset="-128"/>
              <a:sym typeface="+mn-ea"/>
            </a:endParaRPr>
          </a:p>
          <a:p>
            <a:r>
              <a:rPr lang="en-US" altLang="en-US" sz="2400" dirty="0">
                <a:ea typeface="MS PGothic" panose="020B0600070205080204" pitchFamily="34" charset="-128"/>
                <a:sym typeface="+mn-ea"/>
              </a:rPr>
              <a:t>AIML -TIG – Artificial Intelligence Machine Learning</a:t>
            </a:r>
          </a:p>
          <a:p>
            <a:pPr lvl="1"/>
            <a:r>
              <a:rPr lang="en-US" altLang="en-US" sz="2000" dirty="0">
                <a:ea typeface="MS PGothic" panose="020B0600070205080204" pitchFamily="34" charset="-128"/>
                <a:sym typeface="+mn-ea"/>
              </a:rPr>
              <a:t> Continue working on Report 11-23-0987r16 </a:t>
            </a:r>
          </a:p>
          <a:p>
            <a:pPr marL="457200" lvl="1" indent="0">
              <a:buNone/>
            </a:pPr>
            <a:r>
              <a:rPr lang="en-US" altLang="en-US" sz="2000" dirty="0">
                <a:ea typeface="MS PGothic" panose="020B0600070205080204" pitchFamily="34" charset="-128"/>
                <a:sym typeface="+mn-ea"/>
              </a:rPr>
              <a:t>  </a:t>
            </a:r>
          </a:p>
          <a:p>
            <a:r>
              <a:rPr lang="en-US" altLang="en-US" sz="2400" dirty="0">
                <a:ea typeface="MS PGothic" panose="020B0600070205080204" pitchFamily="34" charset="-128"/>
                <a:sym typeface="+mn-ea"/>
              </a:rPr>
              <a:t>IEEE 802.11bf -  WLAN Sensing</a:t>
            </a:r>
          </a:p>
          <a:p>
            <a:pPr lvl="1"/>
            <a:r>
              <a:rPr lang="en-US" altLang="en-US" sz="1800" dirty="0">
                <a:ea typeface="MS PGothic" panose="020B0600070205080204" pitchFamily="34" charset="-128"/>
                <a:sym typeface="+mn-ea"/>
              </a:rPr>
              <a:t>Based on CSI (Carrier State Information)</a:t>
            </a:r>
          </a:p>
          <a:p>
            <a:pPr marL="457200" lvl="1" indent="0">
              <a:buNone/>
            </a:pPr>
            <a:endParaRPr lang="en-US" altLang="en-US" sz="1800" dirty="0">
              <a:ea typeface="MS PGothic" panose="020B0600070205080204" pitchFamily="34" charset="-128"/>
              <a:sym typeface="+mn-ea"/>
            </a:endParaRPr>
          </a:p>
          <a:p>
            <a:pPr marL="0" indent="0">
              <a:buNone/>
            </a:pPr>
            <a:endParaRPr lang="en-US" altLang="en-US" sz="2800" dirty="0"/>
          </a:p>
          <a:p>
            <a:pPr marL="0" indent="0">
              <a:buNone/>
            </a:pPr>
            <a:endParaRPr lang="en-US" sz="2800" dirty="0"/>
          </a:p>
          <a:p>
            <a:endParaRPr lang="en-US" sz="2800" dirty="0"/>
          </a:p>
        </p:txBody>
      </p:sp>
      <p:sp>
        <p:nvSpPr>
          <p:cNvPr id="4" name="Date Placeholder 3"/>
          <p:cNvSpPr>
            <a:spLocks noGrp="1"/>
          </p:cNvSpPr>
          <p:nvPr>
            <p:ph type="dt" sz="half" idx="10"/>
          </p:nvPr>
        </p:nvSpPr>
        <p:spPr/>
        <p:txBody>
          <a:bodyPr/>
          <a:lstStyle/>
          <a:p>
            <a:r>
              <a:rPr lang="en-US" altLang="en-US"/>
              <a:t>September 2023</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7</a:t>
            </a:fld>
            <a:endParaRPr lang="en-US" altLang="en-US"/>
          </a:p>
        </p:txBody>
      </p:sp>
    </p:spTree>
    <p:extLst>
      <p:ext uri="{BB962C8B-B14F-4D97-AF65-F5344CB8AC3E}">
        <p14:creationId xmlns:p14="http://schemas.microsoft.com/office/powerpoint/2010/main" val="3606486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a:t>Thank you !!</a:t>
            </a:r>
          </a:p>
        </p:txBody>
      </p:sp>
      <p:sp>
        <p:nvSpPr>
          <p:cNvPr id="4" name="Date Placeholder 3"/>
          <p:cNvSpPr>
            <a:spLocks noGrp="1"/>
          </p:cNvSpPr>
          <p:nvPr>
            <p:ph type="dt" sz="half" idx="10"/>
          </p:nvPr>
        </p:nvSpPr>
        <p:spPr/>
        <p:txBody>
          <a:bodyPr/>
          <a:lstStyle/>
          <a:p>
            <a:r>
              <a:rPr lang="en-US" altLang="en-US"/>
              <a:t>September 2023</a:t>
            </a:r>
            <a:endParaRPr lang="en-US" altLang="en-US" dirty="0"/>
          </a:p>
        </p:txBody>
      </p:sp>
      <p:sp>
        <p:nvSpPr>
          <p:cNvPr id="5" name="Footer Placeholder 4"/>
          <p:cNvSpPr>
            <a:spLocks noGrp="1"/>
          </p:cNvSpPr>
          <p:nvPr>
            <p:ph type="ftr" sz="quarter" idx="11"/>
          </p:nvPr>
        </p:nvSpPr>
        <p:spPr>
          <a:xfrm>
            <a:off x="5486400" y="6523038"/>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8</a:t>
            </a:fld>
            <a:endParaRPr lang="en-US" altLang="en-US"/>
          </a:p>
        </p:txBody>
      </p:sp>
    </p:spTree>
    <p:extLst>
      <p:ext uri="{BB962C8B-B14F-4D97-AF65-F5344CB8AC3E}">
        <p14:creationId xmlns:p14="http://schemas.microsoft.com/office/powerpoint/2010/main" val="945709958"/>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4611</TotalTime>
  <Words>774</Words>
  <Application>Microsoft Office PowerPoint</Application>
  <PresentationFormat>On-screen Show (4:3)</PresentationFormat>
  <Paragraphs>175</Paragraphs>
  <Slides>8</Slides>
  <Notes>6</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8</vt:i4>
      </vt:variant>
    </vt:vector>
  </HeadingPairs>
  <TitlesOfParts>
    <vt:vector size="17" baseType="lpstr">
      <vt:lpstr>Arial</vt:lpstr>
      <vt:lpstr>Calibri</vt:lpstr>
      <vt:lpstr>Calibri Light</vt:lpstr>
      <vt:lpstr>Tahoma</vt:lpstr>
      <vt:lpstr>Times New Roman</vt:lpstr>
      <vt:lpstr>IEEE-P802_15</vt:lpstr>
      <vt:lpstr>2_Custom Design</vt:lpstr>
      <vt:lpstr>1_Custom Design</vt:lpstr>
      <vt:lpstr>Custom Design</vt:lpstr>
      <vt:lpstr>PowerPoint Presentation</vt:lpstr>
      <vt:lpstr>PowerPoint Presentation</vt:lpstr>
      <vt:lpstr>IEEE 802.11 Standards Pipeline</vt:lpstr>
      <vt:lpstr>802.11 WNG  (Wireless Next Generation)</vt:lpstr>
      <vt:lpstr>TGbe (Extremely High Throughput)</vt:lpstr>
      <vt:lpstr>UHR-SG (P802.11bn) (Ultra High Reliability – Study Group)</vt:lpstr>
      <vt:lpstr>Task, StudyGroup and TIG Status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aaa;Al Petrick</dc:creator>
  <dc:description>&lt;doc#&gt;</dc:description>
  <cp:lastModifiedBy>Al Petrick</cp:lastModifiedBy>
  <cp:revision>613</cp:revision>
  <cp:lastPrinted>1998-02-10T13:28:06Z</cp:lastPrinted>
  <dcterms:created xsi:type="dcterms:W3CDTF">2016-01-21T14:33:00Z</dcterms:created>
  <dcterms:modified xsi:type="dcterms:W3CDTF">2023-09-15T01:57:17Z</dcterms:modified>
</cp:coreProperties>
</file>