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67" r:id="rId2"/>
  </p:sldMasterIdLst>
  <p:notesMasterIdLst>
    <p:notesMasterId r:id="rId17"/>
  </p:notesMasterIdLst>
  <p:sldIdLst>
    <p:sldId id="363" r:id="rId3"/>
    <p:sldId id="322" r:id="rId4"/>
    <p:sldId id="2442" r:id="rId5"/>
    <p:sldId id="361" r:id="rId6"/>
    <p:sldId id="326" r:id="rId7"/>
    <p:sldId id="2448" r:id="rId8"/>
    <p:sldId id="2465" r:id="rId9"/>
    <p:sldId id="2473" r:id="rId10"/>
    <p:sldId id="2475" r:id="rId11"/>
    <p:sldId id="2474" r:id="rId12"/>
    <p:sldId id="2444" r:id="rId13"/>
    <p:sldId id="2472" r:id="rId14"/>
    <p:sldId id="2468" r:id="rId15"/>
    <p:sldId id="296" r:id="rId16"/>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33" d="100"/>
          <a:sy n="133" d="100"/>
        </p:scale>
        <p:origin x="439" y="8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1" y="685801"/>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0" y="685801"/>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1" y="1371603"/>
            <a:ext cx="5073651"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3" y="1371603"/>
            <a:ext cx="5075767"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8" y="6538916"/>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3" y="685803"/>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1" y="685803"/>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802.15-23-0524-01-04ab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Sept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58403"/>
            <a:ext cx="52832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802.15-23-0524-01-04ab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r>
              <a:rPr lang="en-US" sz="900"/>
              <a:t>0524-01</a:t>
            </a:r>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1"/>
            <a:ext cx="23368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Sept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5" y="6478589"/>
            <a:ext cx="4995333"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7" y="685803"/>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1" y="1371603"/>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9"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mentor.ieee.org/802.15/dcn/23/15-23-0441-12-04ab-tg4ab-agenda-september-2023.xlsx"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5/dcn/23/15-23-0441-11-04ab-tg4ab-agenda-september-2023.xls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5/dcn/23/15-23-0475-10-04ab-cc-consolidated-comments.xls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mentor.ieee.org/802.15/dcn/23/15-23-0496-01-04ab-proposed-further-updates-for-10-36-7.docx" TargetMode="External"/><Relationship Id="rId13" Type="http://schemas.openxmlformats.org/officeDocument/2006/relationships/hyperlink" Target="https://mentor.ieee.org/802.15/dcn/23/15-23-0464-02-04ab-proposed-updates-for-section-16.docx" TargetMode="External"/><Relationship Id="rId3" Type="http://schemas.openxmlformats.org/officeDocument/2006/relationships/hyperlink" Target="https://mentor.ieee.org/802.15/dcn/23/15-23-0462-00-04ab-proposed-updates-for-10-36.docx" TargetMode="External"/><Relationship Id="rId7" Type="http://schemas.openxmlformats.org/officeDocument/2006/relationships/hyperlink" Target="https://mentor.ieee.org/802.15/dcn/23/15-23-0502-03-04ab-group-consensus-on-operating-parameter-sets.docx" TargetMode="External"/><Relationship Id="rId12" Type="http://schemas.openxmlformats.org/officeDocument/2006/relationships/hyperlink" Target="https://mentor.ieee.org/802.15/dcn/23/15-23-0516-00-04ab-revised-uwb-wake-up-radio-modulation.pptx" TargetMode="External"/><Relationship Id="rId2" Type="http://schemas.openxmlformats.org/officeDocument/2006/relationships/hyperlink" Target="https://mentor.ieee.org/802.15/dcn/23/15-23-0468-01-04ab-text-for-uwb-only-mms-ranging.docx" TargetMode="External"/><Relationship Id="rId16" Type="http://schemas.openxmlformats.org/officeDocument/2006/relationships/hyperlink" Target="https://mentor.ieee.org/802.15/dcn/23/15-23-0372-01-04ab-uwb-based-report-in-nba-mms.docx" TargetMode="External"/><Relationship Id="rId1" Type="http://schemas.openxmlformats.org/officeDocument/2006/relationships/slideLayout" Target="../slideLayouts/slideLayout2.xml"/><Relationship Id="rId6" Type="http://schemas.openxmlformats.org/officeDocument/2006/relationships/hyperlink" Target="https://mentor.ieee.org/802.15/dcn/23/15-23-0308-03-04ab-4ab-device-s-and-feature-sets.pptx" TargetMode="External"/><Relationship Id="rId11" Type="http://schemas.openxmlformats.org/officeDocument/2006/relationships/hyperlink" Target="https://mentor.ieee.org/802.15/dcn/23/15-23-0335-02-04ab-text-proposal-for-15-4ab-secure-compressed-psdu.docx" TargetMode="External"/><Relationship Id="rId5" Type="http://schemas.openxmlformats.org/officeDocument/2006/relationships/hyperlink" Target="https://mentor.ieee.org/802.15/dcn/23/15-23-0509-04-04ab-comments-on-4ab-preballot-draft-b.pptx" TargetMode="External"/><Relationship Id="rId15" Type="http://schemas.openxmlformats.org/officeDocument/2006/relationships/hyperlink" Target="https://mentor.ieee.org/802.15/dcn/23/15-23-0481-01-04ab-resolution-proposal-for-compressed-psdu-coexistence.pptx" TargetMode="External"/><Relationship Id="rId10" Type="http://schemas.openxmlformats.org/officeDocument/2006/relationships/hyperlink" Target="https://mentor.ieee.org/802.15/dcn/23/15-23-0510-01-04ab-updates-of-ap-formats.docx" TargetMode="External"/><Relationship Id="rId4" Type="http://schemas.openxmlformats.org/officeDocument/2006/relationships/hyperlink" Target="https://mentor.ieee.org/802.15/dcn/23/15-23-0463-00-04ab-proposed-updates-for-frequency-stitching-parameters-field.docx" TargetMode="External"/><Relationship Id="rId9" Type="http://schemas.openxmlformats.org/officeDocument/2006/relationships/hyperlink" Target="https://mentor.ieee.org/802.15/dcn/23/15-23-0504-02-04ab-resolution-proposals-for-the-assigned-comments.docx" TargetMode="External"/><Relationship Id="rId14" Type="http://schemas.openxmlformats.org/officeDocument/2006/relationships/hyperlink" Target="https://mentor.ieee.org/802.15/dcn/23/15-23-0501-00-04ab-resolutions-for-d0-b-hyper-block-comments.xls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3880166"/>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September 2023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Closing Report summarizing TG accomplishments</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47CB-6CAC-E05D-E454-0246C812FD90}"/>
              </a:ext>
            </a:extLst>
          </p:cNvPr>
          <p:cNvSpPr>
            <a:spLocks noGrp="1"/>
          </p:cNvSpPr>
          <p:nvPr>
            <p:ph type="title"/>
          </p:nvPr>
        </p:nvSpPr>
        <p:spPr/>
        <p:txBody>
          <a:bodyPr/>
          <a:lstStyle/>
          <a:p>
            <a:r>
              <a:rPr lang="en-US" dirty="0"/>
              <a:t>Re-affirmed list</a:t>
            </a:r>
          </a:p>
        </p:txBody>
      </p:sp>
      <p:sp>
        <p:nvSpPr>
          <p:cNvPr id="4" name="Slide Number Placeholder 3">
            <a:extLst>
              <a:ext uri="{FF2B5EF4-FFF2-40B4-BE49-F238E27FC236}">
                <a16:creationId xmlns:a16="http://schemas.microsoft.com/office/drawing/2014/main" id="{E452A100-7887-B92A-1125-E84B51E43746}"/>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pic>
        <p:nvPicPr>
          <p:cNvPr id="5" name="Picture 4">
            <a:extLst>
              <a:ext uri="{FF2B5EF4-FFF2-40B4-BE49-F238E27FC236}">
                <a16:creationId xmlns:a16="http://schemas.microsoft.com/office/drawing/2014/main" id="{2AA5BCA1-33C8-47B1-8D01-507C096C5443}"/>
              </a:ext>
            </a:extLst>
          </p:cNvPr>
          <p:cNvPicPr>
            <a:picLocks noChangeAspect="1"/>
          </p:cNvPicPr>
          <p:nvPr/>
        </p:nvPicPr>
        <p:blipFill>
          <a:blip r:embed="rId2"/>
          <a:stretch>
            <a:fillRect/>
          </a:stretch>
        </p:blipFill>
        <p:spPr>
          <a:xfrm>
            <a:off x="1487488" y="1585596"/>
            <a:ext cx="9561700" cy="4823460"/>
          </a:xfrm>
          <a:prstGeom prst="rect">
            <a:avLst/>
          </a:prstGeom>
        </p:spPr>
      </p:pic>
    </p:spTree>
    <p:extLst>
      <p:ext uri="{BB962C8B-B14F-4D97-AF65-F5344CB8AC3E}">
        <p14:creationId xmlns:p14="http://schemas.microsoft.com/office/powerpoint/2010/main" val="582784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351586" y="692696"/>
            <a:ext cx="7632847" cy="5724636"/>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4720217" y="692696"/>
            <a:ext cx="2751567" cy="720080"/>
          </a:xfrm>
          <a:solidFill>
            <a:schemeClr val="bg1">
              <a:lumMod val="95000"/>
            </a:schemeClr>
          </a:solidFill>
        </p:spPr>
        <p:txBody>
          <a:bodyPr/>
          <a:lstStyle/>
          <a:p>
            <a:r>
              <a:rPr lang="en-US" sz="4000"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11</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87A2-6AED-6DBA-9D97-B00CA992ED02}"/>
              </a:ext>
            </a:extLst>
          </p:cNvPr>
          <p:cNvSpPr>
            <a:spLocks noGrp="1"/>
          </p:cNvSpPr>
          <p:nvPr>
            <p:ph type="title"/>
          </p:nvPr>
        </p:nvSpPr>
        <p:spPr/>
        <p:txBody>
          <a:bodyPr/>
          <a:lstStyle/>
          <a:p>
            <a:r>
              <a:rPr lang="en-US" dirty="0"/>
              <a:t>Next Milestones</a:t>
            </a:r>
          </a:p>
        </p:txBody>
      </p:sp>
      <p:sp>
        <p:nvSpPr>
          <p:cNvPr id="3" name="Content Placeholder 2">
            <a:extLst>
              <a:ext uri="{FF2B5EF4-FFF2-40B4-BE49-F238E27FC236}">
                <a16:creationId xmlns:a16="http://schemas.microsoft.com/office/drawing/2014/main" id="{77431AE0-FAC4-CE7E-772C-AFC09207E767}"/>
              </a:ext>
            </a:extLst>
          </p:cNvPr>
          <p:cNvSpPr>
            <a:spLocks noGrp="1"/>
          </p:cNvSpPr>
          <p:nvPr>
            <p:ph idx="1"/>
          </p:nvPr>
        </p:nvSpPr>
        <p:spPr/>
        <p:txBody>
          <a:bodyPr/>
          <a:lstStyle/>
          <a:p>
            <a:pPr marL="342900" indent="-342900">
              <a:buFont typeface="Arial" panose="020B0604020202020204" pitchFamily="34" charset="0"/>
              <a:buChar char="•"/>
            </a:pPr>
            <a:r>
              <a:rPr lang="en-US" dirty="0"/>
              <a:t>Resolve remaining comments on Draft 0 B</a:t>
            </a:r>
          </a:p>
          <a:p>
            <a:pPr marL="342900" indent="-342900">
              <a:buFont typeface="Arial" panose="020B0604020202020204" pitchFamily="34" charset="0"/>
              <a:buChar char="•"/>
            </a:pPr>
            <a:r>
              <a:rPr lang="en-US" dirty="0"/>
              <a:t>Work on Coexistence Assessment Document</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2736D05-B798-4100-3E4B-99D5D3EAADC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6898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767761-FEB4-6531-DA9B-8B8A32701FEB}"/>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13</a:t>
            </a:fld>
            <a:endParaRPr lang="en-US" altLang="en-US"/>
          </a:p>
        </p:txBody>
      </p:sp>
      <p:pic>
        <p:nvPicPr>
          <p:cNvPr id="5" name="Picture 4">
            <a:extLst>
              <a:ext uri="{FF2B5EF4-FFF2-40B4-BE49-F238E27FC236}">
                <a16:creationId xmlns:a16="http://schemas.microsoft.com/office/drawing/2014/main" id="{F5A8EC82-DF8A-FBEF-038A-0A6673D5F431}"/>
              </a:ext>
            </a:extLst>
          </p:cNvPr>
          <p:cNvPicPr>
            <a:picLocks noChangeAspect="1"/>
          </p:cNvPicPr>
          <p:nvPr/>
        </p:nvPicPr>
        <p:blipFill>
          <a:blip r:embed="rId2"/>
          <a:stretch>
            <a:fillRect/>
          </a:stretch>
        </p:blipFill>
        <p:spPr>
          <a:xfrm>
            <a:off x="4327580" y="1484784"/>
            <a:ext cx="3496612" cy="3384376"/>
          </a:xfrm>
          <a:prstGeom prst="rect">
            <a:avLst/>
          </a:prstGeom>
        </p:spPr>
      </p:pic>
      <p:pic>
        <p:nvPicPr>
          <p:cNvPr id="6" name="Picture 5">
            <a:extLst>
              <a:ext uri="{FF2B5EF4-FFF2-40B4-BE49-F238E27FC236}">
                <a16:creationId xmlns:a16="http://schemas.microsoft.com/office/drawing/2014/main" id="{3B040326-FF49-17A9-ABC5-0B954A559345}"/>
              </a:ext>
            </a:extLst>
          </p:cNvPr>
          <p:cNvPicPr>
            <a:picLocks noChangeAspect="1"/>
          </p:cNvPicPr>
          <p:nvPr/>
        </p:nvPicPr>
        <p:blipFill>
          <a:blip r:embed="rId3"/>
          <a:stretch>
            <a:fillRect/>
          </a:stretch>
        </p:blipFill>
        <p:spPr>
          <a:xfrm>
            <a:off x="816478" y="1025258"/>
            <a:ext cx="3335306" cy="3627878"/>
          </a:xfrm>
          <a:prstGeom prst="rect">
            <a:avLst/>
          </a:prstGeom>
        </p:spPr>
      </p:pic>
      <p:pic>
        <p:nvPicPr>
          <p:cNvPr id="7" name="Picture 6">
            <a:extLst>
              <a:ext uri="{FF2B5EF4-FFF2-40B4-BE49-F238E27FC236}">
                <a16:creationId xmlns:a16="http://schemas.microsoft.com/office/drawing/2014/main" id="{6783A10A-88E3-2F0C-A042-174134DCE31C}"/>
              </a:ext>
            </a:extLst>
          </p:cNvPr>
          <p:cNvPicPr>
            <a:picLocks noChangeAspect="1"/>
          </p:cNvPicPr>
          <p:nvPr/>
        </p:nvPicPr>
        <p:blipFill>
          <a:blip r:embed="rId4"/>
          <a:stretch>
            <a:fillRect/>
          </a:stretch>
        </p:blipFill>
        <p:spPr>
          <a:xfrm>
            <a:off x="8040216" y="1864447"/>
            <a:ext cx="3411177" cy="3436761"/>
          </a:xfrm>
          <a:prstGeom prst="rect">
            <a:avLst/>
          </a:prstGeom>
        </p:spPr>
      </p:pic>
      <p:sp>
        <p:nvSpPr>
          <p:cNvPr id="8" name="Oval 7">
            <a:extLst>
              <a:ext uri="{FF2B5EF4-FFF2-40B4-BE49-F238E27FC236}">
                <a16:creationId xmlns:a16="http://schemas.microsoft.com/office/drawing/2014/main" id="{5E762174-752A-E402-2E75-917FEEA82236}"/>
              </a:ext>
            </a:extLst>
          </p:cNvPr>
          <p:cNvSpPr/>
          <p:nvPr/>
        </p:nvSpPr>
        <p:spPr bwMode="auto">
          <a:xfrm>
            <a:off x="1847528" y="3429000"/>
            <a:ext cx="360040"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10" name="Straight Connector 9">
            <a:extLst>
              <a:ext uri="{FF2B5EF4-FFF2-40B4-BE49-F238E27FC236}">
                <a16:creationId xmlns:a16="http://schemas.microsoft.com/office/drawing/2014/main" id="{8FC5B22C-FA44-9AB0-2EF4-F9CDAB87EC46}"/>
              </a:ext>
            </a:extLst>
          </p:cNvPr>
          <p:cNvCxnSpPr/>
          <p:nvPr/>
        </p:nvCxnSpPr>
        <p:spPr bwMode="auto">
          <a:xfrm>
            <a:off x="1775520" y="3429000"/>
            <a:ext cx="504056" cy="28803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Oval 10">
            <a:extLst>
              <a:ext uri="{FF2B5EF4-FFF2-40B4-BE49-F238E27FC236}">
                <a16:creationId xmlns:a16="http://schemas.microsoft.com/office/drawing/2014/main" id="{A4E52468-9980-F5FD-3D90-28AE16F2BD68}"/>
              </a:ext>
            </a:extLst>
          </p:cNvPr>
          <p:cNvSpPr/>
          <p:nvPr/>
        </p:nvSpPr>
        <p:spPr bwMode="auto">
          <a:xfrm>
            <a:off x="1847528" y="3861048"/>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3" name="Oval 12">
            <a:extLst>
              <a:ext uri="{FF2B5EF4-FFF2-40B4-BE49-F238E27FC236}">
                <a16:creationId xmlns:a16="http://schemas.microsoft.com/office/drawing/2014/main" id="{D929DC68-4A63-7DBE-DAD7-331C35E31781}"/>
              </a:ext>
            </a:extLst>
          </p:cNvPr>
          <p:cNvSpPr/>
          <p:nvPr/>
        </p:nvSpPr>
        <p:spPr bwMode="auto">
          <a:xfrm>
            <a:off x="5346305" y="2600697"/>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rgbClr val="0000FF"/>
              </a:solidFill>
              <a:effectLst/>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7D2AD122-2190-1B6D-53BF-CA12F318E3B4}"/>
              </a:ext>
            </a:extLst>
          </p:cNvPr>
          <p:cNvSpPr/>
          <p:nvPr/>
        </p:nvSpPr>
        <p:spPr bwMode="auto">
          <a:xfrm>
            <a:off x="5375920" y="3068960"/>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5" name="Oval 14">
            <a:extLst>
              <a:ext uri="{FF2B5EF4-FFF2-40B4-BE49-F238E27FC236}">
                <a16:creationId xmlns:a16="http://schemas.microsoft.com/office/drawing/2014/main" id="{659BDCAD-5497-E762-BAF5-477C1CFCC653}"/>
              </a:ext>
            </a:extLst>
          </p:cNvPr>
          <p:cNvSpPr/>
          <p:nvPr/>
        </p:nvSpPr>
        <p:spPr bwMode="auto">
          <a:xfrm>
            <a:off x="5346305" y="3513034"/>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6" name="Oval 15">
            <a:extLst>
              <a:ext uri="{FF2B5EF4-FFF2-40B4-BE49-F238E27FC236}">
                <a16:creationId xmlns:a16="http://schemas.microsoft.com/office/drawing/2014/main" id="{9576D8FC-BC74-4A62-19C1-3121929143D8}"/>
              </a:ext>
            </a:extLst>
          </p:cNvPr>
          <p:cNvSpPr/>
          <p:nvPr/>
        </p:nvSpPr>
        <p:spPr bwMode="auto">
          <a:xfrm>
            <a:off x="5346305" y="398990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D407DE5A-D4CA-AEB7-D4D2-566A12B3D93C}"/>
              </a:ext>
            </a:extLst>
          </p:cNvPr>
          <p:cNvSpPr/>
          <p:nvPr/>
        </p:nvSpPr>
        <p:spPr bwMode="auto">
          <a:xfrm>
            <a:off x="5375920" y="4463649"/>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8" name="Oval 17">
            <a:extLst>
              <a:ext uri="{FF2B5EF4-FFF2-40B4-BE49-F238E27FC236}">
                <a16:creationId xmlns:a16="http://schemas.microsoft.com/office/drawing/2014/main" id="{50866A95-C52C-1D91-AD1B-C6B101C167C0}"/>
              </a:ext>
            </a:extLst>
          </p:cNvPr>
          <p:cNvSpPr/>
          <p:nvPr/>
        </p:nvSpPr>
        <p:spPr bwMode="auto">
          <a:xfrm>
            <a:off x="9048328" y="3501008"/>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21" name="Text Placeholder 5">
            <a:extLst>
              <a:ext uri="{FF2B5EF4-FFF2-40B4-BE49-F238E27FC236}">
                <a16:creationId xmlns:a16="http://schemas.microsoft.com/office/drawing/2014/main" id="{F88ADBE2-9ABC-686B-04F9-0B624B9223A2}"/>
              </a:ext>
            </a:extLst>
          </p:cNvPr>
          <p:cNvSpPr>
            <a:spLocks noGrp="1"/>
          </p:cNvSpPr>
          <p:nvPr>
            <p:ph type="body" idx="1"/>
          </p:nvPr>
        </p:nvSpPr>
        <p:spPr>
          <a:xfrm>
            <a:off x="768463" y="4809133"/>
            <a:ext cx="7029148" cy="1500187"/>
          </a:xfrm>
        </p:spPr>
        <p:txBody>
          <a:bodyPr/>
          <a:lstStyle/>
          <a:p>
            <a:r>
              <a:rPr lang="en-US" sz="1800" dirty="0"/>
              <a:t>Weekly on Tuesday commencing 26-September</a:t>
            </a:r>
          </a:p>
          <a:p>
            <a:r>
              <a:rPr lang="en-US" sz="1800" dirty="0"/>
              <a:t>06:00 PT  (Green)</a:t>
            </a:r>
          </a:p>
          <a:p>
            <a:r>
              <a:rPr lang="en-US" sz="1800" dirty="0"/>
              <a:t>22:00 PT (Orange)</a:t>
            </a:r>
          </a:p>
          <a:p>
            <a:endParaRPr lang="en-US" sz="1800" dirty="0"/>
          </a:p>
        </p:txBody>
      </p:sp>
      <p:sp>
        <p:nvSpPr>
          <p:cNvPr id="23" name="Arrow: Right 22">
            <a:extLst>
              <a:ext uri="{FF2B5EF4-FFF2-40B4-BE49-F238E27FC236}">
                <a16:creationId xmlns:a16="http://schemas.microsoft.com/office/drawing/2014/main" id="{BCB6C0ED-2F54-3C88-082B-5987009B7470}"/>
              </a:ext>
            </a:extLst>
          </p:cNvPr>
          <p:cNvSpPr/>
          <p:nvPr/>
        </p:nvSpPr>
        <p:spPr bwMode="auto">
          <a:xfrm rot="19612515">
            <a:off x="7059376" y="4392329"/>
            <a:ext cx="1647775" cy="94808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24" name="Title 1">
            <a:extLst>
              <a:ext uri="{FF2B5EF4-FFF2-40B4-BE49-F238E27FC236}">
                <a16:creationId xmlns:a16="http://schemas.microsoft.com/office/drawing/2014/main" id="{DD2B0007-98EB-46D3-0728-01FB93C87B42}"/>
              </a:ext>
            </a:extLst>
          </p:cNvPr>
          <p:cNvSpPr>
            <a:spLocks noGrp="1" noChangeArrowheads="1"/>
          </p:cNvSpPr>
          <p:nvPr>
            <p:ph type="title"/>
          </p:nvPr>
        </p:nvSpPr>
        <p:spPr>
          <a:xfrm>
            <a:off x="4327580" y="685801"/>
            <a:ext cx="7032473" cy="754063"/>
          </a:xfrm>
          <a:ln>
            <a:solidFill>
              <a:schemeClr val="accent1">
                <a:lumMod val="50000"/>
              </a:schemeClr>
            </a:solidFill>
          </a:ln>
        </p:spPr>
        <p:txBody>
          <a:bodyPr wrap="square" anchor="ctr">
            <a:normAutofit fontScale="90000"/>
          </a:bodyPr>
          <a:lstStyle/>
          <a:p>
            <a:r>
              <a:rPr lang="en-US" altLang="en-US" dirty="0"/>
              <a:t>Interim telecon/Webex schedule</a:t>
            </a:r>
          </a:p>
        </p:txBody>
      </p:sp>
    </p:spTree>
    <p:extLst>
      <p:ext uri="{BB962C8B-B14F-4D97-AF65-F5344CB8AC3E}">
        <p14:creationId xmlns:p14="http://schemas.microsoft.com/office/powerpoint/2010/main" val="1488376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14</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D72A274-1935-3C44-2198-24673E2B1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328" y="3296095"/>
            <a:ext cx="2304256" cy="30713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3"/>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463032"/>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839416" y="4111218"/>
            <a:ext cx="6768752" cy="2071132"/>
          </a:xfrm>
        </p:spPr>
        <p:txBody>
          <a:bodyPr/>
          <a:lstStyle/>
          <a:p>
            <a:r>
              <a:rPr lang="en-US" sz="2800" dirty="0"/>
              <a:t>September 2023 802 Wireless Interim Session</a:t>
            </a:r>
          </a:p>
          <a:p>
            <a:r>
              <a:rPr lang="en-US" sz="2800" dirty="0"/>
              <a:t>Mixed Mode</a:t>
            </a:r>
          </a:p>
          <a:p>
            <a:r>
              <a:rPr lang="en-US" sz="2800" dirty="0"/>
              <a:t>Live from Atlanta, GA, USA</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7637853" y="1124744"/>
            <a:ext cx="3820134" cy="2559191"/>
          </a:xfrm>
          <a:prstGeom prst="rect">
            <a:avLst/>
          </a:prstGeom>
        </p:spPr>
      </p:pic>
      <p:sp>
        <p:nvSpPr>
          <p:cNvPr id="2" name="TextBox 1">
            <a:extLst>
              <a:ext uri="{FF2B5EF4-FFF2-40B4-BE49-F238E27FC236}">
                <a16:creationId xmlns:a16="http://schemas.microsoft.com/office/drawing/2014/main" id="{A83D1F14-5A17-033A-0817-F06EC0B6C82D}"/>
              </a:ext>
            </a:extLst>
          </p:cNvPr>
          <p:cNvSpPr txBox="1"/>
          <p:nvPr/>
        </p:nvSpPr>
        <p:spPr>
          <a:xfrm>
            <a:off x="551063" y="3915478"/>
            <a:ext cx="10369152" cy="2308324"/>
          </a:xfrm>
          <a:prstGeom prst="rect">
            <a:avLst/>
          </a:prstGeom>
          <a:noFill/>
        </p:spPr>
        <p:txBody>
          <a:bodyPr wrap="square">
            <a:spAutoFit/>
          </a:bodyPr>
          <a:lstStyle/>
          <a:p>
            <a:r>
              <a:rPr lang="en-US" sz="2400" dirty="0">
                <a:solidFill>
                  <a:schemeClr val="tx1"/>
                </a:solidFill>
                <a:latin typeface="+mj-lt"/>
              </a:rPr>
              <a:t>Document:</a:t>
            </a:r>
          </a:p>
          <a:p>
            <a:r>
              <a:rPr lang="en-US" sz="2400" dirty="0">
                <a:solidFill>
                  <a:schemeClr val="tx1"/>
                </a:solidFill>
                <a:latin typeface="+mj-lt"/>
                <a:hlinkClick r:id="rId3"/>
              </a:rPr>
              <a:t>https://mentor.ieee.org/802.15/dcn/23/15-23-0441-12-04ab-tg4ab-agenda-september-2023.xlsx</a:t>
            </a:r>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Wingdings" panose="05000000000000000000" pitchFamily="2" charset="2"/>
              <a:buChar char="ü"/>
            </a:pPr>
            <a:r>
              <a:rPr lang="en-US" b="1" dirty="0">
                <a:solidFill>
                  <a:schemeClr val="accent1">
                    <a:lumMod val="50000"/>
                  </a:schemeClr>
                </a:solidFill>
              </a:rPr>
              <a:t>Complete the draft</a:t>
            </a:r>
          </a:p>
          <a:p>
            <a:pPr marL="457200" indent="-457200">
              <a:buFont typeface="Wingdings" panose="05000000000000000000" pitchFamily="2" charset="2"/>
              <a:buChar char="ü"/>
            </a:pPr>
            <a:r>
              <a:rPr lang="en-US" b="1" dirty="0">
                <a:solidFill>
                  <a:schemeClr val="accent1">
                    <a:lumMod val="50000"/>
                  </a:schemeClr>
                </a:solidFill>
              </a:rPr>
              <a:t>Provide TE with details to update</a:t>
            </a:r>
          </a:p>
          <a:p>
            <a:pPr marL="457200" indent="-457200">
              <a:buFont typeface="Arial" panose="020B0604020202020204" pitchFamily="34" charset="0"/>
              <a:buChar char="•"/>
            </a:pPr>
            <a:r>
              <a:rPr lang="en-US" b="1" dirty="0">
                <a:solidFill>
                  <a:schemeClr val="accent1">
                    <a:lumMod val="50000"/>
                  </a:schemeClr>
                </a:solidFill>
              </a:rPr>
              <a:t>Commence informal comment collection following interim session</a:t>
            </a: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Completing the Draft</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FE27-21AB-7422-9BF4-7504ECB79BD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69F020C-1C66-9BBF-2986-48A32012F182}"/>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Pre-draft draft</a:t>
            </a:r>
          </a:p>
          <a:p>
            <a:pPr marL="857250" lvl="1" indent="-457200">
              <a:buFont typeface="Arial" panose="020B0604020202020204" pitchFamily="34" charset="0"/>
              <a:buChar char="•"/>
            </a:pPr>
            <a:r>
              <a:rPr lang="en-US" dirty="0"/>
              <a:t>Current draft:  P802.15.4ab™/D (pre-ballot) B</a:t>
            </a:r>
          </a:p>
          <a:p>
            <a:pPr marL="857250" lvl="1" indent="-457200">
              <a:buFont typeface="Arial" panose="020B0604020202020204" pitchFamily="34" charset="0"/>
              <a:buChar char="•"/>
            </a:pPr>
            <a:r>
              <a:rPr lang="en-US" dirty="0"/>
              <a:t>Received some comments</a:t>
            </a:r>
          </a:p>
          <a:p>
            <a:pPr marL="857250" lvl="1" indent="-457200">
              <a:buFont typeface="Arial" panose="020B0604020202020204" pitchFamily="34" charset="0"/>
              <a:buChar char="•"/>
            </a:pPr>
            <a:r>
              <a:rPr lang="en-US" dirty="0"/>
              <a:t>Not full comment collection</a:t>
            </a:r>
          </a:p>
          <a:p>
            <a:pPr marL="457200" indent="-457200">
              <a:buFont typeface="Arial" panose="020B0604020202020204" pitchFamily="34" charset="0"/>
              <a:buChar char="•"/>
            </a:pPr>
            <a:r>
              <a:rPr lang="en-US" dirty="0"/>
              <a:t>Did a lot of work</a:t>
            </a:r>
          </a:p>
          <a:p>
            <a:pPr marL="857250" lvl="1" indent="-457200">
              <a:buFont typeface="Arial" panose="020B0604020202020204" pitchFamily="34" charset="0"/>
              <a:buChar char="•"/>
            </a:pPr>
            <a:r>
              <a:rPr lang="en-US" dirty="0"/>
              <a:t>Many contributions to update the draft</a:t>
            </a:r>
          </a:p>
          <a:p>
            <a:pPr marL="857250" lvl="1" indent="-457200">
              <a:buFont typeface="Arial" panose="020B0604020202020204" pitchFamily="34" charset="0"/>
              <a:buChar char="•"/>
            </a:pPr>
            <a:r>
              <a:rPr lang="en-US" dirty="0"/>
              <a:t>More to do</a:t>
            </a:r>
          </a:p>
          <a:p>
            <a:pPr marL="457200" indent="-457200">
              <a:buFont typeface="Arial" panose="020B0604020202020204" pitchFamily="34" charset="0"/>
              <a:buChar char="•"/>
            </a:pPr>
            <a:r>
              <a:rPr lang="en-US" dirty="0"/>
              <a:t>From now to November</a:t>
            </a:r>
          </a:p>
          <a:p>
            <a:pPr marL="857250" lvl="1" indent="-457200">
              <a:buFont typeface="Arial" panose="020B0604020202020204" pitchFamily="34" charset="0"/>
              <a:buChar char="•"/>
            </a:pPr>
            <a:r>
              <a:rPr lang="en-US" dirty="0"/>
              <a:t>Will continue to work on draft</a:t>
            </a:r>
          </a:p>
        </p:txBody>
      </p:sp>
      <p:sp>
        <p:nvSpPr>
          <p:cNvPr id="4" name="Slide Number Placeholder 3">
            <a:extLst>
              <a:ext uri="{FF2B5EF4-FFF2-40B4-BE49-F238E27FC236}">
                <a16:creationId xmlns:a16="http://schemas.microsoft.com/office/drawing/2014/main" id="{B600A16C-E2C9-35B8-C1E7-38964D4555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Tree>
    <p:extLst>
      <p:ext uri="{BB962C8B-B14F-4D97-AF65-F5344CB8AC3E}">
        <p14:creationId xmlns:p14="http://schemas.microsoft.com/office/powerpoint/2010/main" val="2500606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828-246B-8686-6EAB-212A5CDFFC35}"/>
              </a:ext>
            </a:extLst>
          </p:cNvPr>
          <p:cNvSpPr>
            <a:spLocks noGrp="1"/>
          </p:cNvSpPr>
          <p:nvPr>
            <p:ph type="title"/>
          </p:nvPr>
        </p:nvSpPr>
        <p:spPr/>
        <p:txBody>
          <a:bodyPr>
            <a:normAutofit/>
          </a:bodyPr>
          <a:lstStyle/>
          <a:p>
            <a:r>
              <a:rPr lang="en-US" dirty="0"/>
              <a:t>Documents to update the Draft (Draft 0 C)</a:t>
            </a:r>
          </a:p>
        </p:txBody>
      </p:sp>
      <p:sp>
        <p:nvSpPr>
          <p:cNvPr id="3" name="Content Placeholder 2">
            <a:extLst>
              <a:ext uri="{FF2B5EF4-FFF2-40B4-BE49-F238E27FC236}">
                <a16:creationId xmlns:a16="http://schemas.microsoft.com/office/drawing/2014/main" id="{492F7538-CDD5-FAC3-82F5-62DE3B07012C}"/>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“Drafting List” tab of agenda document </a:t>
            </a:r>
            <a:r>
              <a:rPr lang="en-US" dirty="0">
                <a:hlinkClick r:id="rId2"/>
              </a:rPr>
              <a:t>15-23-0441-11</a:t>
            </a:r>
            <a:endParaRPr lang="en-US" dirty="0"/>
          </a:p>
          <a:p>
            <a:pPr marL="457200" indent="-457200">
              <a:buFont typeface="Arial" panose="020B0604020202020204" pitchFamily="34" charset="0"/>
              <a:buChar char="•"/>
            </a:pPr>
            <a:r>
              <a:rPr lang="en-US" dirty="0"/>
              <a:t>Motion</a:t>
            </a:r>
          </a:p>
          <a:p>
            <a:pPr marL="857250" lvl="1" indent="-457200">
              <a:buFont typeface="Arial" panose="020B0604020202020204" pitchFamily="34" charset="0"/>
              <a:buChar char="•"/>
            </a:pPr>
            <a:r>
              <a:rPr lang="en-US" dirty="0"/>
              <a:t>Move to instruct the technical editor to apply the documents identified in the “Drafting List” in document 15-23-0441-12 to update Draft 0 and the list in 15-23-0374-04 slide 2. Where later versions are given in 15-23-0441-12 use the later version</a:t>
            </a:r>
          </a:p>
          <a:p>
            <a:pPr marL="857250" lvl="1" indent="-457200">
              <a:buFont typeface="Arial" panose="020B0604020202020204" pitchFamily="34" charset="0"/>
              <a:buChar char="•"/>
            </a:pPr>
            <a:r>
              <a:rPr lang="en-US" dirty="0"/>
              <a:t>Moved by:   Alex</a:t>
            </a:r>
          </a:p>
          <a:p>
            <a:pPr marL="857250" lvl="1" indent="-457200">
              <a:buFont typeface="Arial" panose="020B0604020202020204" pitchFamily="34" charset="0"/>
              <a:buChar char="•"/>
            </a:pPr>
            <a:r>
              <a:rPr lang="en-US" dirty="0"/>
              <a:t>Second by: Carlos</a:t>
            </a:r>
          </a:p>
          <a:p>
            <a:pPr marL="857250" lvl="1" indent="-457200">
              <a:buFont typeface="Arial" panose="020B0604020202020204" pitchFamily="34" charset="0"/>
              <a:buChar char="•"/>
            </a:pPr>
            <a:r>
              <a:rPr lang="en-US" dirty="0"/>
              <a:t>Approved by unanimous consent</a:t>
            </a:r>
          </a:p>
          <a:p>
            <a:pPr marL="457200" indent="-457200">
              <a:buFont typeface="Arial" panose="020B0604020202020204" pitchFamily="34" charset="0"/>
              <a:buChar char="•"/>
            </a:pPr>
            <a:endParaRPr lang="en-US" b="1" dirty="0">
              <a:solidFill>
                <a:schemeClr val="tx1"/>
              </a:solidFill>
            </a:endParaRPr>
          </a:p>
          <a:p>
            <a:pPr marL="457200" indent="-457200">
              <a:buFont typeface="Arial" panose="020B0604020202020204" pitchFamily="34" charset="0"/>
              <a:buChar char="•"/>
            </a:pPr>
            <a:endParaRPr lang="en-US" dirty="0"/>
          </a:p>
          <a:p>
            <a:pPr marL="1257300" lvl="2"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6EF1E241-B11D-DBE4-2103-FFD0DA8EF3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0286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828-246B-8686-6EAB-212A5CDFFC35}"/>
              </a:ext>
            </a:extLst>
          </p:cNvPr>
          <p:cNvSpPr>
            <a:spLocks noGrp="1"/>
          </p:cNvSpPr>
          <p:nvPr>
            <p:ph type="title"/>
          </p:nvPr>
        </p:nvSpPr>
        <p:spPr/>
        <p:txBody>
          <a:bodyPr>
            <a:normAutofit/>
          </a:bodyPr>
          <a:lstStyle/>
          <a:p>
            <a:r>
              <a:rPr lang="en-US" dirty="0"/>
              <a:t>Documents to update the Draft (Draft 0 C)</a:t>
            </a:r>
          </a:p>
        </p:txBody>
      </p:sp>
      <p:sp>
        <p:nvSpPr>
          <p:cNvPr id="3" name="Content Placeholder 2">
            <a:extLst>
              <a:ext uri="{FF2B5EF4-FFF2-40B4-BE49-F238E27FC236}">
                <a16:creationId xmlns:a16="http://schemas.microsoft.com/office/drawing/2014/main" id="{492F7538-CDD5-FAC3-82F5-62DE3B07012C}"/>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Updates according to document </a:t>
            </a:r>
            <a:r>
              <a:rPr lang="en-US" dirty="0">
                <a:hlinkClick r:id="rId2"/>
              </a:rPr>
              <a:t>15-23-0475-10</a:t>
            </a:r>
            <a:r>
              <a:rPr lang="en-US" dirty="0"/>
              <a:t>, Consolidated Comments marked as “Ready” in the “Editor Status” column</a:t>
            </a:r>
          </a:p>
          <a:p>
            <a:pPr marL="457200" indent="-457200">
              <a:buFont typeface="Arial" panose="020B0604020202020204" pitchFamily="34" charset="0"/>
              <a:buChar char="•"/>
            </a:pPr>
            <a:r>
              <a:rPr lang="en-US" dirty="0"/>
              <a:t>Motion</a:t>
            </a:r>
          </a:p>
          <a:p>
            <a:pPr marL="857250" lvl="1" indent="-457200">
              <a:buFont typeface="Arial" panose="020B0604020202020204" pitchFamily="34" charset="0"/>
              <a:buChar char="•"/>
            </a:pPr>
            <a:r>
              <a:rPr lang="en-US" dirty="0"/>
              <a:t>Move to instruct the technical editor to apply the comment resolutions with Editor Status marked as Ready in document 15-23-0475-10</a:t>
            </a:r>
          </a:p>
          <a:p>
            <a:pPr marL="857250" lvl="1" indent="-457200">
              <a:buFont typeface="Arial" panose="020B0604020202020204" pitchFamily="34" charset="0"/>
              <a:buChar char="•"/>
            </a:pPr>
            <a:r>
              <a:rPr lang="en-US" dirty="0"/>
              <a:t>Moved by:   Clint Chaplin</a:t>
            </a:r>
          </a:p>
          <a:p>
            <a:pPr marL="857250" lvl="1" indent="-457200">
              <a:buFont typeface="Arial" panose="020B0604020202020204" pitchFamily="34" charset="0"/>
              <a:buChar char="•"/>
            </a:pPr>
            <a:r>
              <a:rPr lang="en-US" dirty="0"/>
              <a:t>Second by: Larry </a:t>
            </a:r>
            <a:r>
              <a:rPr lang="en-US" b="0" i="0" dirty="0" err="1">
                <a:solidFill>
                  <a:srgbClr val="000000"/>
                </a:solidFill>
                <a:effectLst/>
                <a:latin typeface="Verdana" panose="020B0604030504040204" pitchFamily="34" charset="0"/>
              </a:rPr>
              <a:t>Zakaib</a:t>
            </a:r>
            <a:r>
              <a:rPr lang="en-US" b="0" i="0" dirty="0">
                <a:solidFill>
                  <a:srgbClr val="000000"/>
                </a:solidFill>
                <a:effectLst/>
                <a:latin typeface="Verdana" panose="020B0604030504040204" pitchFamily="34" charset="0"/>
              </a:rPr>
              <a:t> </a:t>
            </a:r>
          </a:p>
          <a:p>
            <a:pPr marL="857250" lvl="1" indent="-457200">
              <a:buFont typeface="Arial" panose="020B0604020202020204" pitchFamily="34" charset="0"/>
              <a:buChar char="•"/>
            </a:pPr>
            <a:r>
              <a:rPr lang="en-US" dirty="0">
                <a:latin typeface="Verdana" panose="020B0604030504040204" pitchFamily="34" charset="0"/>
              </a:rPr>
              <a:t>Approved by unanimous consent</a:t>
            </a:r>
            <a:endParaRPr lang="en-US" dirty="0"/>
          </a:p>
          <a:p>
            <a:pPr marL="457200" indent="-457200">
              <a:buFont typeface="Arial" panose="020B0604020202020204" pitchFamily="34" charset="0"/>
              <a:buChar char="•"/>
            </a:pPr>
            <a:endParaRPr lang="en-US" b="1" dirty="0">
              <a:solidFill>
                <a:schemeClr val="tx1"/>
              </a:solidFill>
            </a:endParaRPr>
          </a:p>
          <a:p>
            <a:pPr marL="457200" indent="-457200">
              <a:buFont typeface="Arial" panose="020B0604020202020204" pitchFamily="34" charset="0"/>
              <a:buChar char="•"/>
            </a:pPr>
            <a:endParaRPr lang="en-US" dirty="0"/>
          </a:p>
          <a:p>
            <a:pPr marL="1257300" lvl="2"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6EF1E241-B11D-DBE4-2103-FFD0DA8EF3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96589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8F97-B238-3F4E-671D-21DE67E726D7}"/>
              </a:ext>
            </a:extLst>
          </p:cNvPr>
          <p:cNvSpPr>
            <a:spLocks noGrp="1"/>
          </p:cNvSpPr>
          <p:nvPr>
            <p:ph type="title"/>
          </p:nvPr>
        </p:nvSpPr>
        <p:spPr>
          <a:xfrm>
            <a:off x="1007436" y="260648"/>
            <a:ext cx="10352617" cy="394023"/>
          </a:xfrm>
        </p:spPr>
        <p:txBody>
          <a:bodyPr/>
          <a:lstStyle/>
          <a:p>
            <a:r>
              <a:rPr lang="en-US" dirty="0"/>
              <a:t>Accepted this session</a:t>
            </a:r>
          </a:p>
        </p:txBody>
      </p:sp>
      <p:graphicFrame>
        <p:nvGraphicFramePr>
          <p:cNvPr id="5" name="Content Placeholder 4">
            <a:extLst>
              <a:ext uri="{FF2B5EF4-FFF2-40B4-BE49-F238E27FC236}">
                <a16:creationId xmlns:a16="http://schemas.microsoft.com/office/drawing/2014/main" id="{B3792D73-1233-AF1F-EEBA-F5430C2C8934}"/>
              </a:ext>
            </a:extLst>
          </p:cNvPr>
          <p:cNvGraphicFramePr>
            <a:graphicFrameLocks noGrp="1"/>
          </p:cNvGraphicFramePr>
          <p:nvPr>
            <p:ph idx="1"/>
            <p:extLst>
              <p:ext uri="{D42A27DB-BD31-4B8C-83A1-F6EECF244321}">
                <p14:modId xmlns:p14="http://schemas.microsoft.com/office/powerpoint/2010/main" val="1937280834"/>
              </p:ext>
            </p:extLst>
          </p:nvPr>
        </p:nvGraphicFramePr>
        <p:xfrm>
          <a:off x="551384" y="864550"/>
          <a:ext cx="11233247" cy="5444770"/>
        </p:xfrm>
        <a:graphic>
          <a:graphicData uri="http://schemas.openxmlformats.org/drawingml/2006/table">
            <a:tbl>
              <a:tblPr>
                <a:tableStyleId>{5C22544A-7EE6-4342-B048-85BDC9FD1C3A}</a:tableStyleId>
              </a:tblPr>
              <a:tblGrid>
                <a:gridCol w="5562095">
                  <a:extLst>
                    <a:ext uri="{9D8B030D-6E8A-4147-A177-3AD203B41FA5}">
                      <a16:colId xmlns:a16="http://schemas.microsoft.com/office/drawing/2014/main" val="2745275009"/>
                    </a:ext>
                  </a:extLst>
                </a:gridCol>
                <a:gridCol w="1345081">
                  <a:extLst>
                    <a:ext uri="{9D8B030D-6E8A-4147-A177-3AD203B41FA5}">
                      <a16:colId xmlns:a16="http://schemas.microsoft.com/office/drawing/2014/main" val="2953890074"/>
                    </a:ext>
                  </a:extLst>
                </a:gridCol>
                <a:gridCol w="3453587">
                  <a:extLst>
                    <a:ext uri="{9D8B030D-6E8A-4147-A177-3AD203B41FA5}">
                      <a16:colId xmlns:a16="http://schemas.microsoft.com/office/drawing/2014/main" val="3256953708"/>
                    </a:ext>
                  </a:extLst>
                </a:gridCol>
                <a:gridCol w="872484">
                  <a:extLst>
                    <a:ext uri="{9D8B030D-6E8A-4147-A177-3AD203B41FA5}">
                      <a16:colId xmlns:a16="http://schemas.microsoft.com/office/drawing/2014/main" val="3007919375"/>
                    </a:ext>
                  </a:extLst>
                </a:gridCol>
              </a:tblGrid>
              <a:tr h="90545">
                <a:tc>
                  <a:txBody>
                    <a:bodyPr/>
                    <a:lstStyle/>
                    <a:p>
                      <a:pPr algn="l" fontAlgn="b"/>
                      <a:r>
                        <a:rPr lang="en-US" sz="1000" u="none" strike="noStrike">
                          <a:effectLst/>
                        </a:rPr>
                        <a:t>Topic</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a:effectLst/>
                        </a:rPr>
                        <a:t>Doc #</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a:effectLst/>
                        </a:rPr>
                        <a:t>Link</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a:effectLst/>
                        </a:rPr>
                        <a:t>Status</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1693849176"/>
                  </a:ext>
                </a:extLst>
              </a:tr>
              <a:tr h="168743">
                <a:tc>
                  <a:txBody>
                    <a:bodyPr/>
                    <a:lstStyle/>
                    <a:p>
                      <a:pPr algn="l" fontAlgn="b"/>
                      <a:r>
                        <a:rPr lang="en-US" sz="1000" u="none" strike="noStrike" dirty="0">
                          <a:effectLst/>
                        </a:rPr>
                        <a:t>UWB only MMS</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none" strike="noStrike">
                          <a:effectLst/>
                        </a:rPr>
                        <a:t>15-23-0468-01</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dirty="0">
                          <a:effectLst/>
                          <a:hlinkClick r:id="rId2"/>
                        </a:rPr>
                        <a:t>https://mentor.ieee.org/802.15/dcn/23/15-23-0468-01-04ab-text-for-uwb-only-mms-ranging.docx</a:t>
                      </a:r>
                      <a:endParaRPr lang="en-US" sz="1000" b="0" i="0" u="sng" strike="noStrike" dirty="0">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dirty="0">
                          <a:effectLst/>
                        </a:rPr>
                        <a:t>Ready</a:t>
                      </a:r>
                      <a:endParaRPr lang="en-US" sz="1000" b="0" i="0" u="none" strike="noStrike" dirty="0">
                        <a:effectLst/>
                        <a:latin typeface="Arial" panose="020B0604020202020204" pitchFamily="34" charset="0"/>
                      </a:endParaRPr>
                    </a:p>
                  </a:txBody>
                  <a:tcPr marL="4116" marR="4116" marT="4116" marB="0" anchor="b"/>
                </a:tc>
                <a:extLst>
                  <a:ext uri="{0D108BD9-81ED-4DB2-BD59-A6C34878D82A}">
                    <a16:rowId xmlns:a16="http://schemas.microsoft.com/office/drawing/2014/main" val="1402040143"/>
                  </a:ext>
                </a:extLst>
              </a:tr>
              <a:tr h="251057">
                <a:tc>
                  <a:txBody>
                    <a:bodyPr/>
                    <a:lstStyle/>
                    <a:p>
                      <a:pPr algn="l" fontAlgn="b"/>
                      <a:r>
                        <a:rPr lang="en-US" sz="1000" u="none" strike="noStrike" dirty="0">
                          <a:effectLst/>
                        </a:rPr>
                        <a:t>Proposed updates for 10.36</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none" strike="noStrike" dirty="0">
                          <a:effectLst/>
                        </a:rPr>
                        <a:t>15-23-0462-00</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sng" strike="noStrike" dirty="0">
                          <a:effectLst/>
                          <a:hlinkClick r:id="rId3"/>
                        </a:rPr>
                        <a:t>https://mentor.ieee.org/802.15/dcn/23/15-23-0462-00-04ab-proposed-updates-for-10-36.docx</a:t>
                      </a:r>
                      <a:endParaRPr lang="en-US" sz="1000" b="0" i="0" u="sng" strike="noStrike" dirty="0">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dirty="0">
                          <a:effectLst/>
                        </a:rPr>
                        <a:t>Ready</a:t>
                      </a:r>
                      <a:endParaRPr lang="en-US" sz="1000" b="0" i="0" u="none" strike="noStrike" dirty="0">
                        <a:effectLst/>
                        <a:latin typeface="Arial" panose="020B0604020202020204" pitchFamily="34" charset="0"/>
                      </a:endParaRPr>
                    </a:p>
                  </a:txBody>
                  <a:tcPr marL="4116" marR="4116" marT="4116" marB="0" anchor="b"/>
                </a:tc>
                <a:extLst>
                  <a:ext uri="{0D108BD9-81ED-4DB2-BD59-A6C34878D82A}">
                    <a16:rowId xmlns:a16="http://schemas.microsoft.com/office/drawing/2014/main" val="2962044060"/>
                  </a:ext>
                </a:extLst>
              </a:tr>
              <a:tr h="251057">
                <a:tc>
                  <a:txBody>
                    <a:bodyPr/>
                    <a:lstStyle/>
                    <a:p>
                      <a:pPr algn="l" fontAlgn="b"/>
                      <a:r>
                        <a:rPr lang="en-US" sz="1000" u="none" strike="noStrike">
                          <a:effectLst/>
                        </a:rPr>
                        <a:t>Text updates for frequency stitching parameters field</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dirty="0">
                          <a:effectLst/>
                        </a:rPr>
                        <a:t>15-23-0463-00</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sng" strike="noStrike" dirty="0">
                          <a:effectLst/>
                          <a:hlinkClick r:id="rId4"/>
                        </a:rPr>
                        <a:t>https://mentor.ieee.org/802.15/dcn/23/15-23-0463-00-04ab-proposed-updates-for-frequency-stitching-parameters-field.docx</a:t>
                      </a:r>
                      <a:endParaRPr lang="en-US" sz="1000" b="0" i="0" u="sng" strike="noStrike" dirty="0">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dirty="0">
                          <a:effectLst/>
                        </a:rPr>
                        <a:t>Ready</a:t>
                      </a:r>
                      <a:endParaRPr lang="en-US" sz="1000" b="0" i="0" u="none" strike="noStrike" dirty="0">
                        <a:effectLst/>
                        <a:latin typeface="Arial" panose="020B0604020202020204" pitchFamily="34" charset="0"/>
                      </a:endParaRPr>
                    </a:p>
                  </a:txBody>
                  <a:tcPr marL="4116" marR="4116" marT="4116" marB="0" anchor="b"/>
                </a:tc>
                <a:extLst>
                  <a:ext uri="{0D108BD9-81ED-4DB2-BD59-A6C34878D82A}">
                    <a16:rowId xmlns:a16="http://schemas.microsoft.com/office/drawing/2014/main" val="1576269438"/>
                  </a:ext>
                </a:extLst>
              </a:tr>
              <a:tr h="251057">
                <a:tc>
                  <a:txBody>
                    <a:bodyPr/>
                    <a:lstStyle/>
                    <a:p>
                      <a:pPr algn="l" fontAlgn="b"/>
                      <a:r>
                        <a:rPr lang="en-US" sz="1000" u="none" strike="noStrike" dirty="0">
                          <a:effectLst/>
                        </a:rPr>
                        <a:t>Comment resolutions</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none" strike="noStrike">
                          <a:effectLst/>
                        </a:rPr>
                        <a:t>15-23-0509-04</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a:effectLst/>
                          <a:hlinkClick r:id="rId5"/>
                        </a:rPr>
                        <a:t>https://mentor.ieee.org/802.15/dcn/23/15-23-0509-04-04ab-comments-on-4ab-preballot-draft-b.pptx</a:t>
                      </a:r>
                      <a:endParaRPr lang="en-US" sz="1000" b="0" i="0" u="sng" strike="noStrike">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947218062"/>
                  </a:ext>
                </a:extLst>
              </a:tr>
              <a:tr h="251057">
                <a:tc>
                  <a:txBody>
                    <a:bodyPr/>
                    <a:lstStyle/>
                    <a:p>
                      <a:pPr algn="l" fontAlgn="b"/>
                      <a:r>
                        <a:rPr lang="en-US" sz="1000" u="none" strike="noStrike" dirty="0">
                          <a:effectLst/>
                        </a:rPr>
                        <a:t>4ab Device(s) and feature sets</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none" strike="noStrike">
                          <a:effectLst/>
                        </a:rPr>
                        <a:t>15-23-0308-03</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a:effectLst/>
                          <a:hlinkClick r:id="rId6"/>
                        </a:rPr>
                        <a:t>https://mentor.ieee.org/802.15/dcn/23/15-23-0308-03-04ab-4ab-device-s-and-feature-sets.pptx</a:t>
                      </a:r>
                      <a:endParaRPr lang="en-US" sz="1000" b="0" i="0" u="sng" strike="noStrike">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209957831"/>
                  </a:ext>
                </a:extLst>
              </a:tr>
              <a:tr h="251057">
                <a:tc>
                  <a:txBody>
                    <a:bodyPr/>
                    <a:lstStyle/>
                    <a:p>
                      <a:pPr algn="l" fontAlgn="b"/>
                      <a:r>
                        <a:rPr lang="en-US" sz="1000" u="none" strike="noStrike" dirty="0">
                          <a:effectLst/>
                        </a:rPr>
                        <a:t>PHY Operating parameter set</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none" strike="noStrike">
                          <a:effectLst/>
                        </a:rPr>
                        <a:t>12-23-0502-03</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a:effectLst/>
                          <a:hlinkClick r:id="rId7"/>
                        </a:rPr>
                        <a:t>https://mentor.ieee.org/802.15/dcn/23/15-23-0502-03-04ab-group-consensus-on-operating-parameter-sets.docx</a:t>
                      </a:r>
                      <a:endParaRPr lang="en-US" sz="1000" b="0" i="0" u="sng" strike="noStrike">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1163229750"/>
                  </a:ext>
                </a:extLst>
              </a:tr>
              <a:tr h="251057">
                <a:tc>
                  <a:txBody>
                    <a:bodyPr/>
                    <a:lstStyle/>
                    <a:p>
                      <a:pPr algn="l" fontAlgn="b"/>
                      <a:r>
                        <a:rPr lang="en-US" sz="1000" u="none" strike="noStrike" dirty="0">
                          <a:effectLst/>
                        </a:rPr>
                        <a:t>Resolutions to some comments related to Section 10.36.7</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none" strike="noStrike">
                          <a:effectLst/>
                        </a:rPr>
                        <a:t>15-23-0496-01</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a:effectLst/>
                          <a:hlinkClick r:id="rId8"/>
                        </a:rPr>
                        <a:t>https://mentor.ieee.org/802.15/dcn/23/15-23-0496-01-04ab-proposed-further-updates-for-10-36-7.docx</a:t>
                      </a:r>
                      <a:endParaRPr lang="en-US" sz="1000" b="0" i="0" u="sng" strike="noStrike">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2848721746"/>
                  </a:ext>
                </a:extLst>
              </a:tr>
              <a:tr h="251057">
                <a:tc>
                  <a:txBody>
                    <a:bodyPr/>
                    <a:lstStyle/>
                    <a:p>
                      <a:pPr algn="l" fontAlgn="b"/>
                      <a:r>
                        <a:rPr lang="en-US" sz="1000" u="none" strike="noStrike" dirty="0">
                          <a:effectLst/>
                        </a:rPr>
                        <a:t>Assigned Comment Resolutions (Mingyu)</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none" strike="noStrike">
                          <a:effectLst/>
                        </a:rPr>
                        <a:t>15-23-0504-02</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a:effectLst/>
                          <a:hlinkClick r:id="rId9"/>
                        </a:rPr>
                        <a:t>https://mentor.ieee.org/802.15/dcn/23/15-23-0504-02-04ab-resolution-proposals-for-the-assigned-comments.docx</a:t>
                      </a:r>
                      <a:endParaRPr lang="en-US" sz="1000" b="0" i="0" u="sng" strike="noStrike">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2838219149"/>
                  </a:ext>
                </a:extLst>
              </a:tr>
              <a:tr h="251057">
                <a:tc>
                  <a:txBody>
                    <a:bodyPr/>
                    <a:lstStyle/>
                    <a:p>
                      <a:pPr algn="l" fontAlgn="b"/>
                      <a:r>
                        <a:rPr lang="en-US" sz="1000" u="none" strike="noStrike" dirty="0">
                          <a:effectLst/>
                        </a:rPr>
                        <a:t>Updated text, AP message</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none" strike="noStrike">
                          <a:effectLst/>
                        </a:rPr>
                        <a:t>15-23-0510-01</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a:effectLst/>
                          <a:hlinkClick r:id="rId10"/>
                        </a:rPr>
                        <a:t>https://mentor.ieee.org/802.15/dcn/23/15-23-0510-01-04ab-updates-of-ap-formats.docx</a:t>
                      </a:r>
                      <a:endParaRPr lang="en-US" sz="1000" b="0" i="0" u="sng" strike="noStrike">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2314173405"/>
                  </a:ext>
                </a:extLst>
              </a:tr>
              <a:tr h="251057">
                <a:tc>
                  <a:txBody>
                    <a:bodyPr/>
                    <a:lstStyle/>
                    <a:p>
                      <a:pPr algn="l" fontAlgn="b"/>
                      <a:r>
                        <a:rPr lang="en-US" sz="1000" u="none" strike="noStrike">
                          <a:effectLst/>
                        </a:rPr>
                        <a:t>MMS Ranging Session using public addresses</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a:effectLst/>
                        </a:rPr>
                        <a:t>15-23-0492-03</a:t>
                      </a:r>
                      <a:endParaRPr lang="en-US" sz="1000" b="0" i="0" u="none" strike="noStrike">
                        <a:effectLst/>
                        <a:latin typeface="Arial" panose="020B0604020202020204" pitchFamily="34" charset="0"/>
                      </a:endParaRPr>
                    </a:p>
                  </a:txBody>
                  <a:tcPr marL="4116" marR="4116" marT="4116" marB="0" anchor="b"/>
                </a:tc>
                <a:tc>
                  <a:txBody>
                    <a:bodyPr/>
                    <a:lstStyle/>
                    <a:p>
                      <a:pPr algn="l" fontAlgn="b"/>
                      <a:endParaRPr lang="en-US" sz="1000" b="0" i="0" u="sng" strike="noStrike">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2881813579"/>
                  </a:ext>
                </a:extLst>
              </a:tr>
              <a:tr h="251057">
                <a:tc>
                  <a:txBody>
                    <a:bodyPr/>
                    <a:lstStyle/>
                    <a:p>
                      <a:pPr algn="l" fontAlgn="b"/>
                      <a:r>
                        <a:rPr lang="en-US" sz="1000" u="none" strike="noStrike">
                          <a:effectLst/>
                        </a:rPr>
                        <a:t>Text proposal for 15.4ab Secure compressed PSDU</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dirty="0">
                          <a:effectLst/>
                        </a:rPr>
                        <a:t>15-23-0335-02</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sng" strike="noStrike">
                          <a:effectLst/>
                          <a:hlinkClick r:id="rId11"/>
                        </a:rPr>
                        <a:t>https://mentor.ieee.org/802.15/dcn/23/15-23-0335-02-04ab-text-proposal-for-15-4ab-secure-compressed-psdu.docx</a:t>
                      </a:r>
                      <a:endParaRPr lang="en-US" sz="1000" b="0" i="0" u="sng" strike="noStrike">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2762829783"/>
                  </a:ext>
                </a:extLst>
              </a:tr>
              <a:tr h="251057">
                <a:tc>
                  <a:txBody>
                    <a:bodyPr/>
                    <a:lstStyle/>
                    <a:p>
                      <a:pPr algn="l" fontAlgn="b"/>
                      <a:endParaRPr lang="en-US" sz="1000" b="0" i="0" u="none" strike="noStrike" dirty="0">
                        <a:effectLst/>
                        <a:latin typeface="Arial" panose="020B0604020202020204" pitchFamily="34" charset="0"/>
                      </a:endParaRPr>
                    </a:p>
                  </a:txBody>
                  <a:tcPr marL="4116" marR="4116" marT="4116" marB="0" anchor="b"/>
                </a:tc>
                <a:tc>
                  <a:txBody>
                    <a:bodyPr/>
                    <a:lstStyle/>
                    <a:p>
                      <a:pPr algn="l" fontAlgn="b"/>
                      <a:endParaRPr lang="en-US" sz="1000" b="0" i="0" u="none" strike="noStrike">
                        <a:effectLst/>
                        <a:latin typeface="Arial" panose="020B0604020202020204" pitchFamily="34" charset="0"/>
                      </a:endParaRPr>
                    </a:p>
                  </a:txBody>
                  <a:tcPr marL="4116" marR="4116" marT="4116" marB="0" anchor="b"/>
                </a:tc>
                <a:tc>
                  <a:txBody>
                    <a:bodyPr/>
                    <a:lstStyle/>
                    <a:p>
                      <a:pPr algn="l" fontAlgn="b"/>
                      <a:endParaRPr lang="en-US" sz="1000" b="0" i="0" u="sng" strike="noStrike">
                        <a:solidFill>
                          <a:srgbClr val="0000FF"/>
                        </a:solidFill>
                        <a:effectLst/>
                        <a:latin typeface="Arial" panose="020B0604020202020204" pitchFamily="34" charset="0"/>
                      </a:endParaRPr>
                    </a:p>
                  </a:txBody>
                  <a:tcPr marL="4116" marR="4116" marT="4116" marB="0" anchor="b"/>
                </a:tc>
                <a:tc>
                  <a:txBody>
                    <a:bodyPr/>
                    <a:lstStyle/>
                    <a:p>
                      <a:pPr algn="l" fontAlgn="b"/>
                      <a:endParaRPr lang="en-US" sz="1000" b="0" i="0" u="none" strike="noStrike" dirty="0">
                        <a:effectLst/>
                        <a:latin typeface="Arial" panose="020B0604020202020204" pitchFamily="34" charset="0"/>
                      </a:endParaRPr>
                    </a:p>
                  </a:txBody>
                  <a:tcPr marL="4116" marR="4116" marT="4116" marB="0" anchor="b"/>
                </a:tc>
                <a:extLst>
                  <a:ext uri="{0D108BD9-81ED-4DB2-BD59-A6C34878D82A}">
                    <a16:rowId xmlns:a16="http://schemas.microsoft.com/office/drawing/2014/main" val="2374522943"/>
                  </a:ext>
                </a:extLst>
              </a:tr>
              <a:tr h="251057">
                <a:tc>
                  <a:txBody>
                    <a:bodyPr/>
                    <a:lstStyle/>
                    <a:p>
                      <a:pPr algn="l" fontAlgn="b"/>
                      <a:r>
                        <a:rPr lang="en-US" sz="1000" u="none" strike="noStrike">
                          <a:effectLst/>
                        </a:rPr>
                        <a:t>Revised UWB wake-up radio modulation</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dirty="0">
                          <a:effectLst/>
                        </a:rPr>
                        <a:t>15-23-0516-00</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sng" strike="noStrike">
                          <a:effectLst/>
                          <a:hlinkClick r:id="rId12"/>
                        </a:rPr>
                        <a:t>https://mentor.ieee.org/802.15/dcn/23/15-23-0516-00-04ab-revised-uwb-wake-up-radio-modulation.pptx</a:t>
                      </a:r>
                      <a:endParaRPr lang="en-US" sz="1000" b="0" i="0" u="sng" strike="noStrike">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2452777235"/>
                  </a:ext>
                </a:extLst>
              </a:tr>
              <a:tr h="251057">
                <a:tc>
                  <a:txBody>
                    <a:bodyPr/>
                    <a:lstStyle/>
                    <a:p>
                      <a:pPr algn="l" fontAlgn="b"/>
                      <a:r>
                        <a:rPr lang="en-US" sz="1000" u="none" strike="noStrike">
                          <a:effectLst/>
                        </a:rPr>
                        <a:t>Proposed updates for section 16</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a:effectLst/>
                        </a:rPr>
                        <a:t>15-23-0464-02</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dirty="0">
                          <a:effectLst/>
                          <a:hlinkClick r:id="rId13"/>
                        </a:rPr>
                        <a:t>https://mentor.ieee.org/802.15/dcn/23/15-23-0464-02-04ab-proposed-updates-for-section-16.docx</a:t>
                      </a:r>
                      <a:endParaRPr lang="en-US" sz="1000" b="0" i="0" u="sng" strike="noStrike" dirty="0">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4238822594"/>
                  </a:ext>
                </a:extLst>
              </a:tr>
              <a:tr h="251057">
                <a:tc>
                  <a:txBody>
                    <a:bodyPr/>
                    <a:lstStyle/>
                    <a:p>
                      <a:pPr algn="l" fontAlgn="b"/>
                      <a:r>
                        <a:rPr lang="en-US" sz="1000" u="none" strike="noStrike">
                          <a:effectLst/>
                        </a:rPr>
                        <a:t>resolutions for D0-B hyper block comments </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a:effectLst/>
                        </a:rPr>
                        <a:t>15-23-0501-00</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dirty="0">
                          <a:effectLst/>
                          <a:hlinkClick r:id="rId14"/>
                        </a:rPr>
                        <a:t>https://mentor.ieee.org/802.15/dcn/23/15-23-0501-00-04ab-resolutions-for-d0-b-hyper-block-comments.xlsx</a:t>
                      </a:r>
                      <a:endParaRPr lang="en-US" sz="1000" b="0" i="0" u="sng" strike="noStrike" dirty="0">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2140263248"/>
                  </a:ext>
                </a:extLst>
              </a:tr>
              <a:tr h="251057">
                <a:tc>
                  <a:txBody>
                    <a:bodyPr/>
                    <a:lstStyle/>
                    <a:p>
                      <a:pPr algn="l" fontAlgn="b"/>
                      <a:r>
                        <a:rPr lang="en-US" sz="1000" u="none" strike="noStrike">
                          <a:effectLst/>
                        </a:rPr>
                        <a:t>Resolution proposal for compressed PSDU coexistence</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a:effectLst/>
                        </a:rPr>
                        <a:t>15-23-0481-01</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dirty="0">
                          <a:effectLst/>
                          <a:hlinkClick r:id="rId15"/>
                        </a:rPr>
                        <a:t>https://mentor.ieee.org/802.15/dcn/23/15-23-0481-01-04ab-resolution-proposal-for-compressed-psdu-coexistence.pptx</a:t>
                      </a:r>
                      <a:endParaRPr lang="en-US" sz="1000" b="0" i="0" u="sng" strike="noStrike" dirty="0">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4195682144"/>
                  </a:ext>
                </a:extLst>
              </a:tr>
              <a:tr h="251057">
                <a:tc>
                  <a:txBody>
                    <a:bodyPr/>
                    <a:lstStyle/>
                    <a:p>
                      <a:pPr algn="l" fontAlgn="b"/>
                      <a:r>
                        <a:rPr lang="en-US" sz="1000" u="none" strike="noStrike">
                          <a:effectLst/>
                        </a:rPr>
                        <a:t>UWB based Report in NBA-MMS</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a:effectLst/>
                        </a:rPr>
                        <a:t>15-23-0372-01</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dirty="0">
                          <a:effectLst/>
                          <a:hlinkClick r:id="rId16"/>
                        </a:rPr>
                        <a:t>https://mentor.ieee.org/802.15/dcn/23/15-23-0372-01-04ab-uwb-based-report-in-nba-mms.docx</a:t>
                      </a:r>
                      <a:endParaRPr lang="en-US" sz="1000" b="0" i="0" u="sng" strike="noStrike" dirty="0">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dirty="0">
                          <a:effectLst/>
                        </a:rPr>
                        <a:t>Ready</a:t>
                      </a:r>
                      <a:endParaRPr lang="en-US" sz="1000" b="0" i="0" u="none" strike="noStrike" dirty="0">
                        <a:effectLst/>
                        <a:latin typeface="Arial" panose="020B0604020202020204" pitchFamily="34" charset="0"/>
                      </a:endParaRPr>
                    </a:p>
                  </a:txBody>
                  <a:tcPr marL="4116" marR="4116" marT="4116" marB="0" anchor="b"/>
                </a:tc>
                <a:extLst>
                  <a:ext uri="{0D108BD9-81ED-4DB2-BD59-A6C34878D82A}">
                    <a16:rowId xmlns:a16="http://schemas.microsoft.com/office/drawing/2014/main" val="1751808137"/>
                  </a:ext>
                </a:extLst>
              </a:tr>
            </a:tbl>
          </a:graphicData>
        </a:graphic>
      </p:graphicFrame>
      <p:sp>
        <p:nvSpPr>
          <p:cNvPr id="4" name="Slide Number Placeholder 3">
            <a:extLst>
              <a:ext uri="{FF2B5EF4-FFF2-40B4-BE49-F238E27FC236}">
                <a16:creationId xmlns:a16="http://schemas.microsoft.com/office/drawing/2014/main" id="{317F3F48-BD85-09D1-E120-392947AB440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43092451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101375</TotalTime>
  <Words>855</Words>
  <Application>Microsoft Office PowerPoint</Application>
  <PresentationFormat>Widescreen</PresentationFormat>
  <Paragraphs>148</Paragraphs>
  <Slides>14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Tahoma</vt:lpstr>
      <vt:lpstr>Times New Roman</vt:lpstr>
      <vt:lpstr>Verdana</vt:lpstr>
      <vt:lpstr>Wingdings</vt:lpstr>
      <vt:lpstr>Office Theme</vt:lpstr>
      <vt:lpstr>1_Office Theme</vt:lpstr>
      <vt:lpstr>PowerPoint Presentation</vt:lpstr>
      <vt:lpstr>Task Group 15.4ab Next Generation UWB Amendment</vt:lpstr>
      <vt:lpstr>Agenda</vt:lpstr>
      <vt:lpstr>Session Objectives</vt:lpstr>
      <vt:lpstr>Completing the Draft</vt:lpstr>
      <vt:lpstr>Overview</vt:lpstr>
      <vt:lpstr>Documents to update the Draft (Draft 0 C)</vt:lpstr>
      <vt:lpstr>Documents to update the Draft (Draft 0 C)</vt:lpstr>
      <vt:lpstr>Accepted this session</vt:lpstr>
      <vt:lpstr>Re-affirmed list</vt:lpstr>
      <vt:lpstr>Next Steps</vt:lpstr>
      <vt:lpstr>Next Milestones</vt:lpstr>
      <vt:lpstr>Interim telecon/Webex schedule</vt:lpstr>
      <vt:lpstr>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345</cp:revision>
  <cp:lastPrinted>2000-03-07T00:55:37Z</cp:lastPrinted>
  <dcterms:created xsi:type="dcterms:W3CDTF">2016-01-17T22:48:36Z</dcterms:created>
  <dcterms:modified xsi:type="dcterms:W3CDTF">2023-09-22T20:20:48Z</dcterms:modified>
  <cp:category/>
</cp:coreProperties>
</file>