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46" r:id="rId2"/>
    <p:sldId id="311" r:id="rId3"/>
    <p:sldId id="363" r:id="rId4"/>
    <p:sldId id="364" r:id="rId5"/>
    <p:sldId id="365" r:id="rId6"/>
    <p:sldId id="373" r:id="rId7"/>
    <p:sldId id="375" r:id="rId8"/>
    <p:sldId id="376" r:id="rId9"/>
    <p:sldId id="372" r:id="rId10"/>
    <p:sldId id="383"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2" autoAdjust="0"/>
    <p:restoredTop sz="93488" autoAdjust="0"/>
  </p:normalViewPr>
  <p:slideViewPr>
    <p:cSldViewPr>
      <p:cViewPr varScale="1">
        <p:scale>
          <a:sx n="115" d="100"/>
          <a:sy n="115" d="100"/>
        </p:scale>
        <p:origin x="1494" y="108"/>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9/15/2023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2022</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9/15/2023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rgbClr val="FF0000"/>
                </a:solidFill>
                <a:latin typeface="Times New Roman" pitchFamily="18" charset="0"/>
                <a:cs typeface="Times New Roman" pitchFamily="18" charset="0"/>
              </a:rPr>
              <a:t>DCN 15-19-0551-00-0vat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9/15/2023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9/15/2023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2023</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a:t>
            </a:r>
            <a:r>
              <a:rPr lang="en-US" sz="1400" b="1" dirty="0" smtClean="0">
                <a:solidFill>
                  <a:schemeClr val="tx1"/>
                </a:solidFill>
                <a:latin typeface="Times New Roman" pitchFamily="18" charset="0"/>
                <a:cs typeface="Times New Roman" pitchFamily="18" charset="0"/>
              </a:rPr>
              <a:t>15-23-0522-00-007a</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9/15/2023</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9/15/2023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9/15/2023</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9/15/2023</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9/15/2023</a:t>
            </a:fld>
            <a:endParaRPr lang="en-US" dirty="0"/>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9/15/2023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9/15/2023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76200" y="838200"/>
            <a:ext cx="8991600" cy="5047536"/>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15.7a </a:t>
            </a:r>
            <a:r>
              <a:rPr lang="en-US" altLang="ja-JP" sz="1600" dirty="0" smtClean="0">
                <a:latin typeface="Times New Roman" panose="02020603050405020304" pitchFamily="18" charset="0"/>
                <a:ea typeface="ＭＳ Ｐゴシック" charset="-128"/>
                <a:cs typeface="Times New Roman" panose="02020603050405020304" pitchFamily="18" charset="0"/>
              </a:rPr>
              <a:t>Higher Rate, Longer Range </a:t>
            </a:r>
            <a:r>
              <a:rPr lang="en-US" altLang="ja-JP" sz="1600" dirty="0">
                <a:latin typeface="Times New Roman" panose="02020603050405020304" pitchFamily="18" charset="0"/>
                <a:ea typeface="ＭＳ Ｐゴシック" charset="-128"/>
                <a:cs typeface="Times New Roman" panose="02020603050405020304" pitchFamily="18" charset="0"/>
              </a:rPr>
              <a:t>OCC TG Closing </a:t>
            </a:r>
            <a:r>
              <a:rPr lang="en-US" altLang="ja-JP" sz="1600" dirty="0" smtClean="0">
                <a:latin typeface="Times New Roman" panose="02020603050405020304" pitchFamily="18" charset="0"/>
                <a:ea typeface="ＭＳ Ｐゴシック" charset="-128"/>
                <a:cs typeface="Times New Roman" panose="02020603050405020304" pitchFamily="18" charset="0"/>
              </a:rPr>
              <a:t>Report </a:t>
            </a:r>
            <a:r>
              <a:rPr lang="en-US" altLang="ja-JP" sz="1600" dirty="0">
                <a:latin typeface="Times New Roman" panose="02020603050405020304" pitchFamily="18" charset="0"/>
                <a:ea typeface="ＭＳ Ｐゴシック" charset="-128"/>
                <a:cs typeface="Times New Roman" panose="02020603050405020304" pitchFamily="18" charset="0"/>
              </a:rPr>
              <a:t>(September </a:t>
            </a:r>
            <a:r>
              <a:rPr lang="en-US" altLang="ja-JP" sz="1600" dirty="0" smtClean="0">
                <a:latin typeface="Times New Roman" panose="02020603050405020304" pitchFamily="18" charset="0"/>
                <a:ea typeface="ＭＳ Ｐゴシック" charset="-128"/>
                <a:cs typeface="Times New Roman" panose="02020603050405020304" pitchFamily="18" charset="0"/>
              </a:rPr>
              <a:t>2023)</a:t>
            </a:r>
            <a:r>
              <a:rPr lang="en-US" altLang="ja-JP" sz="1600" dirty="0">
                <a:latin typeface="Times New Roman" panose="02020603050405020304" pitchFamily="18" charset="0"/>
                <a:ea typeface="ＭＳ Ｐゴシック" charset="-128"/>
                <a:cs typeface="Times New Roman" panose="02020603050405020304" pitchFamily="18" charset="0"/>
              </a:rPr>
              <a:t>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smtClean="0">
                <a:latin typeface="Times New Roman" panose="02020603050405020304" pitchFamily="18" charset="0"/>
                <a:ea typeface="ＭＳ Ｐゴシック" charset="-128"/>
                <a:cs typeface="Times New Roman" panose="02020603050405020304" pitchFamily="18" charset="0"/>
              </a:rPr>
              <a:t>September 15, 2023</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lgn="just" eaLnBrk="0" fontAlgn="base" hangingPunct="0">
              <a:spcBef>
                <a:spcPct val="0"/>
              </a:spcBef>
              <a:spcAft>
                <a:spcPct val="0"/>
              </a:spcAft>
            </a:pPr>
            <a:r>
              <a:rPr lang="en-US" altLang="ja-JP" sz="1600" b="1" dirty="0" smtClean="0">
                <a:latin typeface="Times New Roman" panose="02020603050405020304" pitchFamily="18" charset="0"/>
                <a:ea typeface="ＭＳ Ｐゴシック" charset="-128"/>
                <a:cs typeface="Times New Roman" panose="02020603050405020304" pitchFamily="18" charset="0"/>
              </a:rPr>
              <a:t>Source:</a:t>
            </a:r>
            <a:r>
              <a:rPr lang="en-US" altLang="ja-JP" sz="1600" dirty="0" smtClean="0">
                <a:latin typeface="Times New Roman" panose="02020603050405020304" pitchFamily="18" charset="0"/>
                <a:ea typeface="ＭＳ Ｐゴシック" charset="-128"/>
                <a:cs typeface="Times New Roman" panose="02020603050405020304" pitchFamily="18" charset="0"/>
              </a:rPr>
              <a:t> </a:t>
            </a:r>
            <a:r>
              <a:rPr lang="en-US" altLang="en-US" sz="1600" dirty="0">
                <a:solidFill>
                  <a:prstClr val="black"/>
                </a:solidFill>
                <a:latin typeface="Times New Roman" panose="02020603050405020304" pitchFamily="18" charset="0"/>
              </a:rPr>
              <a:t>Sang-</a:t>
            </a:r>
            <a:r>
              <a:rPr lang="en-US" altLang="en-US" sz="1600" dirty="0" err="1">
                <a:solidFill>
                  <a:prstClr val="black"/>
                </a:solidFill>
                <a:latin typeface="Times New Roman" panose="02020603050405020304" pitchFamily="18" charset="0"/>
              </a:rPr>
              <a:t>Kyu</a:t>
            </a:r>
            <a:r>
              <a:rPr lang="en-US" altLang="en-US" sz="1600" dirty="0">
                <a:solidFill>
                  <a:prstClr val="black"/>
                </a:solidFill>
                <a:latin typeface="Times New Roman" panose="02020603050405020304" pitchFamily="18" charset="0"/>
              </a:rPr>
              <a:t> Lim [ETRI],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a:t>
            </a:r>
            <a:r>
              <a:rPr lang="en-US" altLang="en-US" sz="1600" dirty="0" err="1">
                <a:solidFill>
                  <a:prstClr val="black"/>
                </a:solidFill>
                <a:latin typeface="Times New Roman" panose="02020603050405020304" pitchFamily="18" charset="0"/>
              </a:rPr>
              <a:t>Kookmin</a:t>
            </a:r>
            <a:r>
              <a:rPr lang="en-US" altLang="en-US" sz="1600" dirty="0">
                <a:solidFill>
                  <a:prstClr val="black"/>
                </a:solidFill>
                <a:latin typeface="Times New Roman" panose="02020603050405020304" pitchFamily="18" charset="0"/>
              </a:rPr>
              <a:t> University].</a:t>
            </a:r>
          </a:p>
          <a:p>
            <a:endParaRPr lang="en-US" altLang="ja-JP" sz="1600" dirty="0" smtClean="0">
              <a:latin typeface="Times New Roman" panose="02020603050405020304" pitchFamily="18" charset="0"/>
              <a:ea typeface="ＭＳ Ｐゴシック" charset="-128"/>
              <a:cs typeface="Times New Roman" panose="02020603050405020304" pitchFamily="18" charset="0"/>
            </a:endParaRPr>
          </a:p>
          <a:p>
            <a:r>
              <a:rPr lang="en-US" altLang="ja-JP" sz="1600" dirty="0" smtClean="0">
                <a:latin typeface="Times New Roman" panose="02020603050405020304" pitchFamily="18" charset="0"/>
                <a:ea typeface="ＭＳ Ｐゴシック" charset="-128"/>
                <a:cs typeface="Times New Roman" panose="02020603050405020304" pitchFamily="18" charset="0"/>
              </a:rPr>
              <a:t>Address</a:t>
            </a:r>
          </a:p>
          <a:p>
            <a:r>
              <a:rPr lang="en-US" altLang="ja-JP" sz="1600" dirty="0" smtClean="0">
                <a:latin typeface="Times New Roman" panose="02020603050405020304" pitchFamily="18" charset="0"/>
                <a:ea typeface="ＭＳ Ｐゴシック" charset="-128"/>
                <a:cs typeface="Times New Roman" panose="02020603050405020304" pitchFamily="18" charset="0"/>
              </a:rPr>
              <a:t>Voice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sz="1600" dirty="0" smtClean="0">
                <a:latin typeface="Times New Roman" panose="02020603050405020304" pitchFamily="18" charset="0"/>
                <a:ea typeface="ＭＳ Ｐゴシック" charset="-128"/>
                <a:cs typeface="Times New Roman" panose="02020603050405020304" pitchFamily="18" charset="0"/>
              </a:rPr>
              <a:t>82-2-910-5068  </a:t>
            </a:r>
            <a:r>
              <a:rPr lang="en-US" altLang="ja-JP" sz="1600" dirty="0">
                <a:latin typeface="Times New Roman" panose="02020603050405020304" pitchFamily="18" charset="0"/>
                <a:ea typeface="ＭＳ Ｐゴシック" charset="-128"/>
                <a:cs typeface="Times New Roman" panose="02020603050405020304" pitchFamily="18" charset="0"/>
              </a:rPr>
              <a:t>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IEEE 802.15.7a </a:t>
            </a:r>
            <a:r>
              <a:rPr lang="en-US" altLang="ja-JP" sz="1600" dirty="0" smtClean="0">
                <a:latin typeface="Times New Roman" panose="02020603050405020304" pitchFamily="18" charset="0"/>
                <a:ea typeface="ＭＳ Ｐゴシック" charset="-128"/>
                <a:cs typeface="Times New Roman" panose="02020603050405020304" pitchFamily="18" charset="0"/>
              </a:rPr>
              <a:t>Higher Rate, Longer Range </a:t>
            </a:r>
            <a:r>
              <a:rPr lang="en-US" altLang="ja-JP" sz="1600" dirty="0">
                <a:latin typeface="Times New Roman" panose="02020603050405020304" pitchFamily="18" charset="0"/>
                <a:ea typeface="ＭＳ Ｐゴシック" charset="-128"/>
                <a:cs typeface="Times New Roman" panose="02020603050405020304" pitchFamily="18" charset="0"/>
              </a:rPr>
              <a:t>OCC TG Closing Report </a:t>
            </a:r>
            <a:r>
              <a:rPr lang="en-US" altLang="ja-JP" sz="1600" dirty="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a:latin typeface="Times New Roman" panose="02020603050405020304" pitchFamily="18" charset="0"/>
                <a:ea typeface="ＭＳ Ｐゴシック" charset="-128"/>
                <a:cs typeface="Times New Roman" panose="02020603050405020304" pitchFamily="18" charset="0"/>
              </a:rPr>
              <a:t> September </a:t>
            </a:r>
            <a:r>
              <a:rPr lang="en-US" altLang="ja-JP" sz="1600" dirty="0" smtClean="0">
                <a:latin typeface="Times New Roman" panose="02020603050405020304" pitchFamily="18" charset="0"/>
                <a:ea typeface="ＭＳ Ｐゴシック" charset="-128"/>
                <a:cs typeface="Times New Roman" panose="02020603050405020304" pitchFamily="18" charset="0"/>
              </a:rPr>
              <a:t>2023</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[Closing Report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a:t>
            </a:r>
            <a:r>
              <a:rPr lang="en-US" altLang="ja-JP" sz="4000" dirty="0" smtClean="0">
                <a:latin typeface="Times New Roman" panose="02020603050405020304" pitchFamily="18" charset="0"/>
                <a:cs typeface="Times New Roman" panose="02020603050405020304" pitchFamily="18" charset="0"/>
              </a:rPr>
              <a:t>November </a:t>
            </a:r>
            <a:r>
              <a:rPr lang="en-US" altLang="ja-JP" sz="4000" dirty="0">
                <a:latin typeface="Times New Roman" panose="02020603050405020304" pitchFamily="18" charset="0"/>
                <a:cs typeface="Times New Roman" panose="02020603050405020304" pitchFamily="18" charset="0"/>
              </a:rPr>
              <a:t>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1432593"/>
            <a:ext cx="8640960" cy="3887944"/>
          </a:xfrm>
          <a:ln/>
        </p:spPr>
        <p:txBody>
          <a:bodyPr>
            <a:normAutofit/>
          </a:bodyPr>
          <a:lstStyle/>
          <a:p>
            <a:pPr algn="just">
              <a:lnSpc>
                <a:spcPct val="80000"/>
              </a:lnSpc>
            </a:pP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3 </a:t>
            </a:r>
            <a:r>
              <a:rPr lang="en-US" altLang="ja-JP" sz="2800" dirty="0">
                <a:latin typeface="Times New Roman" panose="02020603050405020304" pitchFamily="18" charset="0"/>
                <a:ea typeface="ＭＳ Ｐゴシック" pitchFamily="50" charset="-128"/>
                <a:cs typeface="Times New Roman" panose="02020603050405020304" pitchFamily="18" charset="0"/>
              </a:rPr>
              <a:t>slots (</a:t>
            </a: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PM2(Preferred) PM1(Acceptable) on  Tue., Wed., and Thur.)</a:t>
            </a:r>
          </a:p>
          <a:p>
            <a:pPr marL="461963" indent="-231775" algn="just">
              <a:lnSpc>
                <a:spcPct val="80000"/>
              </a:lnSpc>
              <a:buNone/>
            </a:pPr>
            <a:endParaRPr lang="en-US" altLang="ko-KR" sz="2000" dirty="0" smtClean="0">
              <a:latin typeface="Times New Roman" panose="02020603050405020304" pitchFamily="18" charset="0"/>
              <a:ea typeface="굴림" pitchFamily="34" charset="-127"/>
              <a:cs typeface="Times New Roman" panose="02020603050405020304" pitchFamily="18" charset="0"/>
            </a:endParaRPr>
          </a:p>
          <a:p>
            <a:pPr marL="461963" indent="-231775"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Complete comment resolution </a:t>
            </a:r>
            <a:r>
              <a:rPr lang="en-US" altLang="ko-KR" sz="2000" dirty="0" smtClean="0">
                <a:latin typeface="Times New Roman" panose="02020603050405020304" pitchFamily="18" charset="0"/>
                <a:ea typeface="굴림" pitchFamily="34" charset="-127"/>
                <a:cs typeface="Times New Roman" panose="02020603050405020304" pitchFamily="18" charset="0"/>
              </a:rPr>
              <a:t>for LB5 </a:t>
            </a:r>
            <a:r>
              <a:rPr lang="en-US" altLang="ko-KR" sz="2000" dirty="0">
                <a:latin typeface="Times New Roman" panose="02020603050405020304" pitchFamily="18" charset="0"/>
                <a:ea typeface="굴림" pitchFamily="34" charset="-127"/>
                <a:cs typeface="Times New Roman" panose="02020603050405020304" pitchFamily="18" charset="0"/>
              </a:rPr>
              <a:t>(LB </a:t>
            </a:r>
            <a:r>
              <a:rPr lang="en-US" altLang="ko-KR" sz="2000" dirty="0" smtClean="0">
                <a:latin typeface="Times New Roman" panose="02020603050405020304" pitchFamily="18" charset="0"/>
                <a:ea typeface="굴림" pitchFamily="34" charset="-127"/>
                <a:cs typeface="Times New Roman" panose="02020603050405020304" pitchFamily="18" charset="0"/>
              </a:rPr>
              <a:t>4</a:t>
            </a:r>
            <a:r>
              <a:rPr lang="en-US" altLang="ko-KR" sz="2000" baseline="30000" dirty="0" smtClean="0">
                <a:latin typeface="Times New Roman" panose="02020603050405020304" pitchFamily="18" charset="0"/>
                <a:ea typeface="굴림" pitchFamily="34" charset="-127"/>
                <a:cs typeface="Times New Roman" panose="02020603050405020304" pitchFamily="18" charset="0"/>
              </a:rPr>
              <a:t>th</a:t>
            </a:r>
            <a:r>
              <a:rPr lang="en-US" altLang="ko-KR" sz="2000" dirty="0" smtClean="0">
                <a:latin typeface="Times New Roman" panose="02020603050405020304" pitchFamily="18" charset="0"/>
                <a:ea typeface="굴림" pitchFamily="34" charset="-127"/>
                <a:cs typeface="Times New Roman" panose="02020603050405020304" pitchFamily="18" charset="0"/>
              </a:rPr>
              <a:t> Recirculation</a:t>
            </a:r>
            <a:r>
              <a:rPr lang="en-US" altLang="ko-KR" sz="2000" dirty="0">
                <a:latin typeface="Times New Roman" panose="02020603050405020304" pitchFamily="18" charset="0"/>
                <a:ea typeface="굴림" pitchFamily="34" charset="-127"/>
                <a:cs typeface="Times New Roman" panose="02020603050405020304" pitchFamily="18" charset="0"/>
              </a:rPr>
              <a:t>)</a:t>
            </a:r>
          </a:p>
          <a:p>
            <a:pPr marL="461963" indent="-231775" algn="just">
              <a:lnSpc>
                <a:spcPct val="80000"/>
              </a:lnSpc>
              <a:buFontTx/>
              <a:buChar char="-"/>
            </a:pPr>
            <a:r>
              <a:rPr lang="en-US" altLang="ko-KR" sz="2000" dirty="0" smtClean="0">
                <a:latin typeface="Times New Roman" panose="02020603050405020304" pitchFamily="18" charset="0"/>
                <a:ea typeface="굴림" pitchFamily="34" charset="-127"/>
                <a:cs typeface="Times New Roman" panose="02020603050405020304" pitchFamily="18" charset="0"/>
              </a:rPr>
              <a:t>Prepare </a:t>
            </a:r>
            <a:r>
              <a:rPr lang="en-US" altLang="ko-KR" sz="2000" dirty="0">
                <a:latin typeface="Times New Roman" panose="02020603050405020304" pitchFamily="18" charset="0"/>
                <a:ea typeface="굴림" pitchFamily="34" charset="-127"/>
                <a:cs typeface="Times New Roman" panose="02020603050405020304" pitchFamily="18" charset="0"/>
              </a:rPr>
              <a:t>the </a:t>
            </a:r>
            <a:r>
              <a:rPr lang="en-US" altLang="ko-KR" sz="2000" dirty="0" smtClean="0">
                <a:latin typeface="Times New Roman" panose="02020603050405020304" pitchFamily="18" charset="0"/>
                <a:ea typeface="굴림" pitchFamily="34" charset="-127"/>
                <a:cs typeface="Times New Roman" panose="02020603050405020304" pitchFamily="18" charset="0"/>
              </a:rPr>
              <a:t>D7 </a:t>
            </a:r>
            <a:r>
              <a:rPr lang="en-US" altLang="ko-KR" sz="2000" dirty="0">
                <a:latin typeface="Times New Roman" panose="02020603050405020304" pitchFamily="18" charset="0"/>
                <a:ea typeface="굴림" pitchFamily="34" charset="-127"/>
                <a:cs typeface="Times New Roman" panose="02020603050405020304" pitchFamily="18" charset="0"/>
              </a:rPr>
              <a:t>document for </a:t>
            </a:r>
            <a:r>
              <a:rPr lang="en-US" altLang="ko-KR" sz="2000" dirty="0" smtClean="0">
                <a:latin typeface="Times New Roman" panose="02020603050405020304" pitchFamily="18" charset="0"/>
                <a:ea typeface="굴림" pitchFamily="34" charset="-127"/>
                <a:cs typeface="Times New Roman" panose="02020603050405020304" pitchFamily="18" charset="0"/>
              </a:rPr>
              <a:t>SA Ballot</a:t>
            </a:r>
            <a:endParaRPr lang="en-US" altLang="ko-KR" sz="2000" dirty="0">
              <a:latin typeface="Times New Roman" panose="02020603050405020304" pitchFamily="18" charset="0"/>
              <a:ea typeface="굴림" pitchFamily="34" charset="-127"/>
              <a:cs typeface="Times New Roman" panose="02020603050405020304" pitchFamily="18" charset="0"/>
            </a:endParaRPr>
          </a:p>
          <a:p>
            <a:pPr marL="0" indent="0" algn="just">
              <a:lnSpc>
                <a:spcPct val="80000"/>
              </a:lnSpc>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25692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smtClean="0">
                <a:ea typeface="ＭＳ Ｐゴシック" pitchFamily="50" charset="-128"/>
              </a:rPr>
              <a:t>IEEE 802.15.7a Higher Rate, Longer Range OCC TG</a:t>
            </a:r>
            <a:br>
              <a:rPr lang="en-US" altLang="ja-JP" b="1" dirty="0" smtClean="0">
                <a:ea typeface="ＭＳ Ｐゴシック" pitchFamily="50" charset="-128"/>
              </a:rPr>
            </a:br>
            <a:r>
              <a:rPr lang="en-US" altLang="ja-JP" b="1" dirty="0" smtClean="0">
                <a:ea typeface="ＭＳ Ｐゴシック" pitchFamily="50" charset="-128"/>
              </a:rPr>
              <a:t/>
            </a:r>
            <a:br>
              <a:rPr lang="en-US" altLang="ja-JP" b="1" dirty="0" smtClean="0">
                <a:ea typeface="ＭＳ Ｐゴシック" pitchFamily="50" charset="-128"/>
              </a:rPr>
            </a:br>
            <a:r>
              <a:rPr lang="en-US" altLang="ja-JP" dirty="0" smtClean="0">
                <a:ea typeface="ＭＳ Ｐゴシック" pitchFamily="50" charset="-128"/>
              </a:rPr>
              <a:t>Closing report</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 </a:t>
            </a:r>
            <a:br>
              <a:rPr lang="en-US" altLang="ja-JP" dirty="0" smtClean="0">
                <a:ea typeface="ＭＳ Ｐゴシック" pitchFamily="50" charset="-128"/>
              </a:rPr>
            </a:br>
            <a:r>
              <a:rPr lang="en-US" altLang="ja-JP" dirty="0">
                <a:ea typeface="ＭＳ Ｐゴシック" pitchFamily="50" charset="-128"/>
              </a:rPr>
              <a:t>September </a:t>
            </a:r>
            <a:r>
              <a:rPr lang="en-US" altLang="ja-JP" dirty="0" smtClean="0">
                <a:ea typeface="ＭＳ Ｐゴシック" pitchFamily="50" charset="-128"/>
              </a:rPr>
              <a:t>15, 2023</a:t>
            </a:r>
            <a:endParaRPr lang="ja-JP" altLang="ja-JP" dirty="0"/>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457200" y="1417638"/>
            <a:ext cx="8599140" cy="4918464"/>
          </a:xfrm>
          <a:ln/>
        </p:spPr>
        <p:txBody>
          <a:bodyPr>
            <a:normAutofit fontScale="92500"/>
          </a:bodyPr>
          <a:lstStyle/>
          <a:p>
            <a:pPr algn="just"/>
            <a:r>
              <a:rPr lang="en-US" altLang="ja-JP" sz="2800" dirty="0">
                <a:latin typeface="Times New Roman" panose="02020603050405020304" pitchFamily="18" charset="0"/>
                <a:cs typeface="Times New Roman" panose="02020603050405020304" pitchFamily="18" charset="0"/>
              </a:rPr>
              <a:t>2</a:t>
            </a:r>
            <a:r>
              <a:rPr lang="en-US" altLang="ja-JP" sz="2800" dirty="0" smtClean="0">
                <a:latin typeface="Times New Roman" panose="02020603050405020304" pitchFamily="18" charset="0"/>
                <a:cs typeface="Times New Roman" panose="02020603050405020304" pitchFamily="18" charset="0"/>
              </a:rPr>
              <a:t> </a:t>
            </a:r>
            <a:r>
              <a:rPr lang="en-US" altLang="ja-JP" sz="2800" dirty="0">
                <a:latin typeface="Times New Roman" panose="02020603050405020304" pitchFamily="18" charset="0"/>
                <a:cs typeface="Times New Roman" panose="02020603050405020304" pitchFamily="18" charset="0"/>
              </a:rPr>
              <a:t>Slots (on </a:t>
            </a:r>
            <a:r>
              <a:rPr lang="en-US" altLang="ja-JP" sz="2800" dirty="0" smtClean="0">
                <a:latin typeface="Times New Roman" panose="02020603050405020304" pitchFamily="18" charset="0"/>
                <a:cs typeface="Times New Roman" panose="02020603050405020304" pitchFamily="18" charset="0"/>
              </a:rPr>
              <a:t>Tue. </a:t>
            </a:r>
            <a:r>
              <a:rPr lang="en-US" altLang="ja-JP" sz="2800" dirty="0">
                <a:latin typeface="Times New Roman" panose="02020603050405020304" pitchFamily="18" charset="0"/>
                <a:cs typeface="Times New Roman" panose="02020603050405020304" pitchFamily="18" charset="0"/>
              </a:rPr>
              <a:t>a</a:t>
            </a:r>
            <a:r>
              <a:rPr lang="en-US" altLang="ja-JP" sz="2800" dirty="0" smtClean="0">
                <a:latin typeface="Times New Roman" panose="02020603050405020304" pitchFamily="18" charset="0"/>
                <a:cs typeface="Times New Roman" panose="02020603050405020304" pitchFamily="18" charset="0"/>
              </a:rPr>
              <a:t>nd Wed.)</a:t>
            </a:r>
            <a:endParaRPr lang="en-US" altLang="ja-JP" sz="2800" dirty="0">
              <a:latin typeface="Times New Roman" panose="02020603050405020304" pitchFamily="18" charset="0"/>
              <a:cs typeface="Times New Roman" panose="02020603050405020304" pitchFamily="18" charset="0"/>
            </a:endParaRPr>
          </a:p>
          <a:p>
            <a:pPr algn="just"/>
            <a:r>
              <a:rPr lang="en-US" altLang="ja-JP" sz="2400" dirty="0" smtClean="0">
                <a:latin typeface="Times New Roman" panose="02020603050405020304" pitchFamily="18" charset="0"/>
                <a:cs typeface="Times New Roman" panose="02020603050405020304" pitchFamily="18" charset="0"/>
              </a:rPr>
              <a:t>1</a:t>
            </a:r>
            <a:r>
              <a:rPr lang="en-US" altLang="ja-JP" sz="2400" baseline="30000" dirty="0" smtClean="0">
                <a:latin typeface="Times New Roman" panose="02020603050405020304" pitchFamily="18" charset="0"/>
                <a:cs typeface="Times New Roman" panose="02020603050405020304" pitchFamily="18" charset="0"/>
              </a:rPr>
              <a:t>st</a:t>
            </a:r>
            <a:r>
              <a:rPr lang="en-US" altLang="ja-JP" sz="2400" dirty="0" smtClean="0">
                <a:latin typeface="Times New Roman" panose="02020603050405020304" pitchFamily="18" charset="0"/>
                <a:cs typeface="Times New Roman" panose="02020603050405020304" pitchFamily="18" charset="0"/>
              </a:rPr>
              <a:t> Slot:</a:t>
            </a:r>
          </a:p>
          <a:p>
            <a:pPr lvl="1" algn="just"/>
            <a:r>
              <a:rPr lang="en-US" altLang="ja-JP" sz="2100" dirty="0">
                <a:latin typeface="Times New Roman" panose="02020603050405020304" pitchFamily="18" charset="0"/>
                <a:cs typeface="Times New Roman" panose="02020603050405020304" pitchFamily="18" charset="0"/>
              </a:rPr>
              <a:t>Meeting Objectives and Agenda Approval </a:t>
            </a:r>
            <a:r>
              <a:rPr lang="en-US" altLang="ja-JP" sz="2100" dirty="0" smtClean="0">
                <a:latin typeface="Times New Roman" panose="02020603050405020304" pitchFamily="18" charset="0"/>
                <a:cs typeface="Times New Roman" panose="02020603050405020304" pitchFamily="18" charset="0"/>
              </a:rPr>
              <a:t>(449-01)</a:t>
            </a:r>
            <a:endParaRPr lang="en-US" altLang="ja-JP" sz="2100" dirty="0">
              <a:latin typeface="Times New Roman" panose="02020603050405020304" pitchFamily="18" charset="0"/>
              <a:cs typeface="Times New Roman" panose="02020603050405020304" pitchFamily="18" charset="0"/>
            </a:endParaRPr>
          </a:p>
          <a:p>
            <a:pPr lvl="1" algn="just"/>
            <a:r>
              <a:rPr lang="en-US" altLang="ja-JP" sz="2100" dirty="0" smtClean="0">
                <a:latin typeface="Times New Roman" panose="02020603050405020304" pitchFamily="18" charset="0"/>
                <a:cs typeface="Times New Roman" panose="02020603050405020304" pitchFamily="18" charset="0"/>
              </a:rPr>
              <a:t>Comment </a:t>
            </a:r>
            <a:r>
              <a:rPr lang="en-US" altLang="ja-JP" sz="2100" dirty="0">
                <a:latin typeface="Times New Roman" panose="02020603050405020304" pitchFamily="18" charset="0"/>
                <a:cs typeface="Times New Roman" panose="02020603050405020304" pitchFamily="18" charset="0"/>
              </a:rPr>
              <a:t>Resolution for 802.15 Letter Ballot </a:t>
            </a:r>
            <a:r>
              <a:rPr lang="en-US" altLang="ja-JP" sz="2100" dirty="0" smtClean="0">
                <a:latin typeface="Times New Roman" panose="02020603050405020304" pitchFamily="18" charset="0"/>
                <a:cs typeface="Times New Roman" panose="02020603050405020304" pitchFamily="18" charset="0"/>
              </a:rPr>
              <a:t>3rd </a:t>
            </a:r>
            <a:r>
              <a:rPr lang="en-US" altLang="ja-JP" sz="2100" dirty="0">
                <a:latin typeface="Times New Roman" panose="02020603050405020304" pitchFamily="18" charset="0"/>
                <a:cs typeface="Times New Roman" panose="02020603050405020304" pitchFamily="18" charset="0"/>
              </a:rPr>
              <a:t>Recirculation (</a:t>
            </a:r>
            <a:r>
              <a:rPr lang="en-US" altLang="ja-JP" sz="2100" dirty="0" smtClean="0">
                <a:latin typeface="Times New Roman" panose="02020603050405020304" pitchFamily="18" charset="0"/>
                <a:cs typeface="Times New Roman" panose="02020603050405020304" pitchFamily="18" charset="0"/>
              </a:rPr>
              <a:t>487-00</a:t>
            </a:r>
            <a:r>
              <a:rPr lang="en-US" altLang="ja-JP" sz="2100" dirty="0" smtClean="0">
                <a:latin typeface="Times New Roman" panose="02020603050405020304" pitchFamily="18" charset="0"/>
                <a:cs typeface="Times New Roman" panose="02020603050405020304" pitchFamily="18" charset="0"/>
              </a:rPr>
              <a:t>)</a:t>
            </a:r>
          </a:p>
          <a:p>
            <a:pPr lvl="1" algn="just"/>
            <a:endParaRPr lang="en-US" altLang="ja-JP" sz="2100" dirty="0">
              <a:latin typeface="Times New Roman" panose="02020603050405020304" pitchFamily="18" charset="0"/>
              <a:cs typeface="Times New Roman" panose="02020603050405020304" pitchFamily="18" charset="0"/>
            </a:endParaRPr>
          </a:p>
          <a:p>
            <a:pPr lvl="1" algn="just"/>
            <a:endParaRPr lang="en-US" altLang="ja-JP" sz="2100" dirty="0">
              <a:latin typeface="Times New Roman" panose="02020603050405020304" pitchFamily="18" charset="0"/>
              <a:cs typeface="Times New Roman" panose="02020603050405020304" pitchFamily="18" charset="0"/>
            </a:endParaRPr>
          </a:p>
          <a:p>
            <a:pPr algn="just"/>
            <a:r>
              <a:rPr lang="en-US" altLang="ja-JP" sz="2400" dirty="0" smtClean="0">
                <a:latin typeface="Times New Roman" panose="02020603050405020304" pitchFamily="18" charset="0"/>
                <a:cs typeface="Times New Roman" panose="02020603050405020304" pitchFamily="18" charset="0"/>
              </a:rPr>
              <a:t>2</a:t>
            </a:r>
            <a:r>
              <a:rPr lang="en-US" altLang="ja-JP" sz="2400" baseline="30000" dirty="0" smtClean="0">
                <a:latin typeface="Times New Roman" panose="02020603050405020304" pitchFamily="18" charset="0"/>
                <a:cs typeface="Times New Roman" panose="02020603050405020304" pitchFamily="18" charset="0"/>
              </a:rPr>
              <a:t>nd</a:t>
            </a:r>
            <a:r>
              <a:rPr lang="en-US" altLang="ja-JP" sz="2400" dirty="0" smtClean="0">
                <a:latin typeface="Times New Roman" panose="02020603050405020304" pitchFamily="18" charset="0"/>
                <a:cs typeface="Times New Roman" panose="02020603050405020304" pitchFamily="18" charset="0"/>
              </a:rPr>
              <a:t> </a:t>
            </a:r>
            <a:r>
              <a:rPr lang="en-US" altLang="ja-JP" sz="2400" dirty="0">
                <a:latin typeface="Times New Roman" panose="02020603050405020304" pitchFamily="18" charset="0"/>
                <a:cs typeface="Times New Roman" panose="02020603050405020304" pitchFamily="18" charset="0"/>
              </a:rPr>
              <a:t>Slot:</a:t>
            </a:r>
          </a:p>
          <a:p>
            <a:pPr lvl="1" algn="just"/>
            <a:r>
              <a:rPr lang="en-US" altLang="ja-JP" sz="2100" dirty="0">
                <a:latin typeface="Times New Roman" panose="02020603050405020304" pitchFamily="18" charset="0"/>
                <a:cs typeface="Times New Roman" panose="02020603050405020304" pitchFamily="18" charset="0"/>
              </a:rPr>
              <a:t>Meeting Objectives and Agenda Approval (</a:t>
            </a:r>
            <a:r>
              <a:rPr lang="en-US" altLang="ja-JP" sz="2100" dirty="0" smtClean="0">
                <a:latin typeface="Times New Roman" panose="02020603050405020304" pitchFamily="18" charset="0"/>
                <a:cs typeface="Times New Roman" panose="02020603050405020304" pitchFamily="18" charset="0"/>
              </a:rPr>
              <a:t>449-02)</a:t>
            </a:r>
            <a:endParaRPr lang="en-US" altLang="ja-JP" sz="2100" dirty="0">
              <a:latin typeface="Times New Roman" panose="02020603050405020304" pitchFamily="18" charset="0"/>
              <a:cs typeface="Times New Roman" panose="02020603050405020304" pitchFamily="18" charset="0"/>
            </a:endParaRPr>
          </a:p>
          <a:p>
            <a:pPr lvl="1" algn="just"/>
            <a:r>
              <a:rPr lang="en-US" altLang="ja-JP" sz="2100" dirty="0">
                <a:latin typeface="Times New Roman" panose="02020603050405020304" pitchFamily="18" charset="0"/>
                <a:cs typeface="Times New Roman" panose="02020603050405020304" pitchFamily="18" charset="0"/>
              </a:rPr>
              <a:t>Comment Resolution for 802.15 Letter Ballot 3rd Recirculation (</a:t>
            </a:r>
            <a:r>
              <a:rPr lang="en-US" altLang="ja-JP" sz="2100" dirty="0" smtClean="0">
                <a:latin typeface="Times New Roman" panose="02020603050405020304" pitchFamily="18" charset="0"/>
                <a:cs typeface="Times New Roman" panose="02020603050405020304" pitchFamily="18" charset="0"/>
              </a:rPr>
              <a:t>487-01)</a:t>
            </a:r>
          </a:p>
          <a:p>
            <a:pPr lvl="1" algn="just"/>
            <a:r>
              <a:rPr lang="en-US" altLang="ja-JP" sz="2100" dirty="0">
                <a:latin typeface="Times New Roman" panose="02020603050405020304" pitchFamily="18" charset="0"/>
                <a:cs typeface="Times New Roman" panose="02020603050405020304" pitchFamily="18" charset="0"/>
              </a:rPr>
              <a:t>Discussion of TG and WG Motion</a:t>
            </a:r>
          </a:p>
          <a:p>
            <a:pPr lvl="1" algn="just"/>
            <a:r>
              <a:rPr lang="en-US" altLang="ja-JP" sz="2100" dirty="0">
                <a:latin typeface="Times New Roman" panose="02020603050405020304" pitchFamily="18" charset="0"/>
                <a:cs typeface="Times New Roman" panose="02020603050405020304" pitchFamily="18" charset="0"/>
              </a:rPr>
              <a:t>Plan for Teleconference schedule</a:t>
            </a:r>
          </a:p>
          <a:p>
            <a:pPr lvl="1" algn="just"/>
            <a:r>
              <a:rPr lang="en-US" altLang="ja-JP" sz="2100" dirty="0">
                <a:latin typeface="Times New Roman" panose="02020603050405020304" pitchFamily="18" charset="0"/>
                <a:cs typeface="Times New Roman" panose="02020603050405020304" pitchFamily="18" charset="0"/>
              </a:rPr>
              <a:t>Plan for </a:t>
            </a:r>
            <a:r>
              <a:rPr lang="en-US" altLang="ja-JP" sz="2100" dirty="0" smtClean="0">
                <a:latin typeface="Times New Roman" panose="02020603050405020304" pitchFamily="18" charset="0"/>
                <a:cs typeface="Times New Roman" panose="02020603050405020304" pitchFamily="18" charset="0"/>
              </a:rPr>
              <a:t>November meeting</a:t>
            </a:r>
            <a:endParaRPr lang="en-US" altLang="ja-JP" sz="2100" dirty="0">
              <a:latin typeface="Times New Roman" panose="02020603050405020304" pitchFamily="18" charset="0"/>
              <a:cs typeface="Times New Roman" panose="02020603050405020304" pitchFamily="18" charset="0"/>
            </a:endParaRPr>
          </a:p>
          <a:p>
            <a:pPr lvl="1" algn="just"/>
            <a:endParaRPr lang="en-US" altLang="ja-JP" sz="2100" dirty="0" smtClean="0">
              <a:latin typeface="Times New Roman" panose="02020603050405020304" pitchFamily="18" charset="0"/>
              <a:cs typeface="Times New Roman" panose="02020603050405020304" pitchFamily="18" charset="0"/>
            </a:endParaRPr>
          </a:p>
          <a:p>
            <a:pPr marL="55563" lvl="1" indent="0" algn="just">
              <a:buNone/>
            </a:pPr>
            <a:endParaRPr lang="en-US" altLang="ja-JP" sz="2400" dirty="0">
              <a:latin typeface="Times New Roman" panose="02020603050405020304" pitchFamily="18" charset="0"/>
              <a:cs typeface="Times New Roman" panose="02020603050405020304" pitchFamily="18" charset="0"/>
            </a:endParaRPr>
          </a:p>
          <a:p>
            <a:pPr lvl="1" algn="just"/>
            <a:endParaRPr lang="en-US" altLang="ja-JP" sz="21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0059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#1</a:t>
            </a:r>
            <a:endParaRPr lang="en-US" sz="2400" dirty="0"/>
          </a:p>
        </p:txBody>
      </p:sp>
      <p:sp>
        <p:nvSpPr>
          <p:cNvPr id="10" name="TextBox 9"/>
          <p:cNvSpPr txBox="1"/>
          <p:nvPr/>
        </p:nvSpPr>
        <p:spPr>
          <a:xfrm>
            <a:off x="190498" y="1447800"/>
            <a:ext cx="8763000" cy="3477875"/>
          </a:xfrm>
          <a:prstGeom prst="rect">
            <a:avLst/>
          </a:prstGeom>
          <a:noFill/>
        </p:spPr>
        <p:txBody>
          <a:bodyPr wrap="square" rtlCol="0">
            <a:spAutoFit/>
          </a:bodyPr>
          <a:lstStyle/>
          <a:p>
            <a:pPr algn="just"/>
            <a:r>
              <a:rPr lang="en-US" altLang="ko-KR" sz="2000" b="1" dirty="0"/>
              <a:t>TG7a Motion to approve comment resolutions for LB198</a:t>
            </a:r>
          </a:p>
          <a:p>
            <a:endParaRPr lang="en-US" altLang="ja-JP" sz="2000" dirty="0"/>
          </a:p>
          <a:p>
            <a:pPr lvl="0"/>
            <a:r>
              <a:rPr lang="en-US" altLang="ko-KR" sz="2000" i="1" dirty="0"/>
              <a:t>Move that the TG7a approve the comment resolutions for LB198 as described in document IEEE P802.15-23-0487-01-007a </a:t>
            </a:r>
          </a:p>
          <a:p>
            <a:pPr lvl="0"/>
            <a:endParaRPr lang="en-US" altLang="ko-KR" sz="2000" i="1" dirty="0"/>
          </a:p>
          <a:p>
            <a:pPr lvl="0"/>
            <a:endParaRPr lang="en-US" altLang="ko-KR" sz="2000" i="1" dirty="0"/>
          </a:p>
          <a:p>
            <a:pPr lvl="0"/>
            <a:endParaRPr lang="en-US" altLang="ko-KR" sz="2000" i="1" dirty="0"/>
          </a:p>
          <a:p>
            <a:r>
              <a:rPr lang="en-US" altLang="ja-JP" sz="2000" dirty="0"/>
              <a:t>Moved By:  </a:t>
            </a:r>
            <a:r>
              <a:rPr lang="en-US" altLang="ja-JP" sz="2000" dirty="0" err="1"/>
              <a:t>Yeong</a:t>
            </a:r>
            <a:r>
              <a:rPr lang="en-US" altLang="ja-JP" sz="2000" dirty="0"/>
              <a:t> Min Jang</a:t>
            </a:r>
          </a:p>
          <a:p>
            <a:r>
              <a:rPr lang="en-US" altLang="ja-JP" sz="2000" dirty="0"/>
              <a:t>Seconded By:  Sang-</a:t>
            </a:r>
            <a:r>
              <a:rPr lang="en-US" altLang="ja-JP" sz="2000" dirty="0" err="1"/>
              <a:t>Kyu</a:t>
            </a:r>
            <a:r>
              <a:rPr lang="en-US" altLang="ja-JP" sz="2000" dirty="0"/>
              <a:t>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37140902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#2</a:t>
            </a:r>
            <a:endParaRPr lang="en-US" sz="2400" dirty="0"/>
          </a:p>
        </p:txBody>
      </p:sp>
      <p:sp>
        <p:nvSpPr>
          <p:cNvPr id="4" name="TextBox 3"/>
          <p:cNvSpPr txBox="1"/>
          <p:nvPr/>
        </p:nvSpPr>
        <p:spPr>
          <a:xfrm>
            <a:off x="190498" y="1447800"/>
            <a:ext cx="8763000" cy="3754874"/>
          </a:xfrm>
          <a:prstGeom prst="rect">
            <a:avLst/>
          </a:prstGeom>
          <a:noFill/>
        </p:spPr>
        <p:txBody>
          <a:bodyPr wrap="square" rtlCol="0">
            <a:spAutoFit/>
          </a:bodyPr>
          <a:lstStyle/>
          <a:p>
            <a:pPr marL="0" lvl="3" algn="just"/>
            <a:r>
              <a:rPr lang="en-US" altLang="ko-KR" sz="2000" b="1" dirty="0"/>
              <a:t>TG Motion to start 4</a:t>
            </a:r>
            <a:r>
              <a:rPr lang="en-US" altLang="ko-KR" sz="2000" b="1" baseline="30000" dirty="0"/>
              <a:t>th</a:t>
            </a:r>
            <a:r>
              <a:rPr lang="en-US" altLang="ko-KR" sz="2000" b="1" dirty="0"/>
              <a:t> recirculation</a:t>
            </a:r>
          </a:p>
          <a:p>
            <a:pPr marL="0" lvl="3" algn="just"/>
            <a:r>
              <a:rPr lang="en-US" b="1" dirty="0"/>
              <a:t>Draft is complete and ready for recirculation</a:t>
            </a:r>
          </a:p>
          <a:p>
            <a:pPr algn="just"/>
            <a:endParaRPr lang="en-US" altLang="ko-KR" sz="2000" i="1" dirty="0">
              <a:solidFill>
                <a:srgbClr val="FF0000"/>
              </a:solidFill>
            </a:endParaRPr>
          </a:p>
          <a:p>
            <a:pPr algn="just"/>
            <a:r>
              <a:rPr lang="en-US" sz="2000" i="1" dirty="0"/>
              <a:t>Move that TG7a formally request that 802.15 WG start a WG recirculation requesting approval of CA document </a:t>
            </a:r>
            <a:r>
              <a:rPr lang="en-US" altLang="ko-KR" sz="2000" i="1" dirty="0"/>
              <a:t>[</a:t>
            </a:r>
            <a:r>
              <a:rPr lang="en-US" altLang="ja-JP" sz="2000" i="1" dirty="0"/>
              <a:t>15-22-0292-r3</a:t>
            </a:r>
            <a:r>
              <a:rPr lang="en-US" altLang="ko-KR" sz="2000" i="1" dirty="0"/>
              <a:t>] </a:t>
            </a:r>
            <a:r>
              <a:rPr lang="en-US" sz="2000" i="1" dirty="0"/>
              <a:t>and document P802-15-7a_D6 and to forward document </a:t>
            </a:r>
            <a:r>
              <a:rPr lang="en-US" sz="2000" i="1" dirty="0" smtClean="0"/>
              <a:t>P802.15.7a_D6</a:t>
            </a:r>
            <a:r>
              <a:rPr lang="en-US" sz="2000" i="1" dirty="0"/>
              <a:t>, to Standards Association ballot.</a:t>
            </a:r>
            <a:endParaRPr lang="en-US" sz="2000" dirty="0"/>
          </a:p>
          <a:p>
            <a:pPr lvl="0" algn="just"/>
            <a:endParaRPr lang="en-US" altLang="ko-KR" sz="2000" dirty="0"/>
          </a:p>
          <a:p>
            <a:pPr lvl="0" algn="just"/>
            <a:endParaRPr lang="en-US" altLang="ko-KR" sz="2000" dirty="0"/>
          </a:p>
          <a:p>
            <a:r>
              <a:rPr lang="en-US" altLang="ja-JP" sz="2000" dirty="0"/>
              <a:t>Moved By:  </a:t>
            </a:r>
            <a:r>
              <a:rPr lang="en-US" altLang="ja-JP" sz="2000" dirty="0" err="1"/>
              <a:t>Yeong</a:t>
            </a:r>
            <a:r>
              <a:rPr lang="en-US" altLang="ja-JP" sz="2000" dirty="0"/>
              <a:t> Min Jang</a:t>
            </a:r>
          </a:p>
          <a:p>
            <a:r>
              <a:rPr lang="en-US" altLang="ja-JP" sz="2000" dirty="0"/>
              <a:t>Seconded By:  Sang-</a:t>
            </a:r>
            <a:r>
              <a:rPr lang="en-US" altLang="ja-JP" sz="2000" dirty="0" err="1"/>
              <a:t>Kyu</a:t>
            </a:r>
            <a:r>
              <a:rPr lang="en-US" altLang="ja-JP" sz="2000" dirty="0"/>
              <a:t>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36114058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#3</a:t>
            </a:r>
            <a:endParaRPr lang="en-US" sz="2400" dirty="0"/>
          </a:p>
        </p:txBody>
      </p:sp>
      <p:sp>
        <p:nvSpPr>
          <p:cNvPr id="4" name="TextBox 3"/>
          <p:cNvSpPr txBox="1"/>
          <p:nvPr/>
        </p:nvSpPr>
        <p:spPr>
          <a:xfrm>
            <a:off x="190498" y="1447800"/>
            <a:ext cx="8763000" cy="4493538"/>
          </a:xfrm>
          <a:prstGeom prst="rect">
            <a:avLst/>
          </a:prstGeom>
          <a:noFill/>
        </p:spPr>
        <p:txBody>
          <a:bodyPr wrap="square" rtlCol="0">
            <a:spAutoFit/>
          </a:bodyPr>
          <a:lstStyle/>
          <a:p>
            <a:pPr marL="0" lvl="2" algn="just">
              <a:buClr>
                <a:srgbClr val="00B050"/>
              </a:buClr>
              <a:buSzPct val="100000"/>
            </a:pPr>
            <a:r>
              <a:rPr lang="en-US" altLang="ko-KR" b="1" dirty="0"/>
              <a:t>TG Motion to approve the formation of CRG for the WG recirculation ballot</a:t>
            </a:r>
          </a:p>
          <a:p>
            <a:pPr algn="just">
              <a:buClr>
                <a:srgbClr val="00B050"/>
              </a:buClr>
              <a:buSzPct val="100000"/>
            </a:pPr>
            <a:endParaRPr lang="en-US" altLang="ko-KR" i="1" dirty="0"/>
          </a:p>
          <a:p>
            <a:pPr algn="just">
              <a:buClr>
                <a:srgbClr val="00B050"/>
              </a:buClr>
              <a:buSzPct val="100000"/>
            </a:pPr>
            <a:r>
              <a:rPr lang="en-US" altLang="ko-KR" i="1" dirty="0"/>
              <a:t>Move that 802.15.7a TG approve the formation of a Comment Resolution Group (CRG) for the WG balloting of the P802.15.7a_D6 with the following membership: </a:t>
            </a:r>
            <a:r>
              <a:rPr lang="en-US" altLang="ko-KR" i="1" dirty="0" err="1"/>
              <a:t>Yeong</a:t>
            </a:r>
            <a:r>
              <a:rPr lang="en-US" altLang="ko-KR" i="1" dirty="0"/>
              <a:t> Min Jang(Chair), Sang-</a:t>
            </a:r>
            <a:r>
              <a:rPr lang="en-US" altLang="ko-KR" i="1" dirty="0" err="1"/>
              <a:t>Kyu</a:t>
            </a:r>
            <a:r>
              <a:rPr lang="en-US" altLang="ko-KR" i="1" dirty="0"/>
              <a:t> Lim, Ryuji Kohno, and </a:t>
            </a:r>
            <a:r>
              <a:rPr lang="en-US" altLang="ko-KR" i="1" dirty="0" err="1"/>
              <a:t>Seongsoon</a:t>
            </a:r>
            <a:r>
              <a:rPr lang="en-US" altLang="ko-KR" i="1" dirty="0"/>
              <a:t> </a:t>
            </a:r>
            <a:r>
              <a:rPr lang="en-US" altLang="ko-KR" i="1" dirty="0" err="1"/>
              <a:t>Joo</a:t>
            </a:r>
            <a:r>
              <a:rPr lang="en-US" altLang="ko-KR" i="1" dirty="0"/>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algn="just">
              <a:buClr>
                <a:srgbClr val="00B050"/>
              </a:buClr>
              <a:buSzPct val="100000"/>
            </a:pPr>
            <a:endParaRPr lang="en-US" altLang="ko-KR" i="1" dirty="0"/>
          </a:p>
          <a:p>
            <a:pPr>
              <a:buClr>
                <a:srgbClr val="00B050"/>
              </a:buClr>
              <a:buSzPct val="100000"/>
            </a:pPr>
            <a:endParaRPr lang="en-US" sz="1600" dirty="0"/>
          </a:p>
          <a:p>
            <a:r>
              <a:rPr lang="en-US" altLang="en-US" i="1" dirty="0"/>
              <a:t>Moved By:  </a:t>
            </a:r>
            <a:r>
              <a:rPr lang="en-US" altLang="en-US" i="1" dirty="0" err="1"/>
              <a:t>Yeong</a:t>
            </a:r>
            <a:r>
              <a:rPr lang="en-US" altLang="en-US" i="1" dirty="0"/>
              <a:t> Min Jang</a:t>
            </a:r>
          </a:p>
          <a:p>
            <a:r>
              <a:rPr lang="en-US" altLang="en-US" i="1" dirty="0"/>
              <a:t>Seconded By:  Sang-</a:t>
            </a:r>
            <a:r>
              <a:rPr lang="en-US" altLang="en-US" i="1" dirty="0" err="1"/>
              <a:t>Kyu</a:t>
            </a:r>
            <a:r>
              <a:rPr lang="en-US" altLang="en-US" i="1" dirty="0"/>
              <a:t> Lim</a:t>
            </a:r>
          </a:p>
          <a:p>
            <a:endParaRPr lang="en-US" altLang="en-US" i="1" dirty="0"/>
          </a:p>
          <a:p>
            <a:r>
              <a:rPr lang="en-US" altLang="ja-JP" dirty="0"/>
              <a:t>Approved by  unanimous consent</a:t>
            </a:r>
          </a:p>
          <a:p>
            <a:endParaRPr lang="en-US" altLang="ja-JP" dirty="0"/>
          </a:p>
        </p:txBody>
      </p:sp>
    </p:spTree>
    <p:extLst>
      <p:ext uri="{BB962C8B-B14F-4D97-AF65-F5344CB8AC3E}">
        <p14:creationId xmlns:p14="http://schemas.microsoft.com/office/powerpoint/2010/main" val="475237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25318"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WG Motion #1</a:t>
            </a:r>
            <a:endParaRPr lang="en-US" sz="2400" dirty="0"/>
          </a:p>
        </p:txBody>
      </p:sp>
      <p:sp>
        <p:nvSpPr>
          <p:cNvPr id="4" name="TextBox 3"/>
          <p:cNvSpPr txBox="1"/>
          <p:nvPr/>
        </p:nvSpPr>
        <p:spPr>
          <a:xfrm>
            <a:off x="190498" y="1447800"/>
            <a:ext cx="8763000" cy="3477875"/>
          </a:xfrm>
          <a:prstGeom prst="rect">
            <a:avLst/>
          </a:prstGeom>
          <a:noFill/>
        </p:spPr>
        <p:txBody>
          <a:bodyPr wrap="square" rtlCol="0">
            <a:spAutoFit/>
          </a:bodyPr>
          <a:lstStyle/>
          <a:p>
            <a:pPr>
              <a:buClr>
                <a:srgbClr val="00B050"/>
              </a:buClr>
              <a:buSzPct val="100000"/>
            </a:pPr>
            <a:r>
              <a:rPr lang="en-US" sz="2000" b="1" dirty="0"/>
              <a:t>Draft is complete and ready for recirculation</a:t>
            </a:r>
            <a:endParaRPr lang="en-GB" altLang="ja-JP" sz="2400" b="1" dirty="0"/>
          </a:p>
          <a:p>
            <a:pPr>
              <a:buClr>
                <a:srgbClr val="00B050"/>
              </a:buClr>
              <a:buSzPct val="100000"/>
            </a:pPr>
            <a:endParaRPr lang="en-GB" altLang="ja-JP" sz="2000" b="1" dirty="0"/>
          </a:p>
          <a:p>
            <a:endParaRPr lang="en-US" altLang="en-US" sz="2000" i="1" dirty="0"/>
          </a:p>
          <a:p>
            <a:r>
              <a:rPr lang="en-US" sz="2000" i="1" dirty="0"/>
              <a:t>Move that 802.15 WG start a WG recirculation requesting approval of CA document [15-22-0292-r3] and document P802.15.7a_D6 and to forward document P802.15.7a_D6, to Standards Association ballot</a:t>
            </a:r>
            <a:endParaRPr lang="en-US" sz="2000" dirty="0"/>
          </a:p>
          <a:p>
            <a:endParaRPr lang="en-US" altLang="en-US" sz="2000" i="1" dirty="0"/>
          </a:p>
          <a:p>
            <a:endParaRPr lang="en-US" altLang="en-US" sz="2000" i="1" dirty="0"/>
          </a:p>
          <a:p>
            <a:r>
              <a:rPr lang="en-US" altLang="en-US" sz="2000" i="1" dirty="0"/>
              <a:t>Moved By</a:t>
            </a:r>
          </a:p>
          <a:p>
            <a:r>
              <a:rPr lang="en-US" altLang="en-US" sz="2000" i="1" dirty="0"/>
              <a:t>Seconded By </a:t>
            </a:r>
          </a:p>
          <a:p>
            <a:r>
              <a:rPr lang="en-US" altLang="ja-JP" sz="2000" dirty="0"/>
              <a:t>Approved by</a:t>
            </a:r>
            <a:endParaRPr lang="en-US" altLang="en-US" sz="2000" i="1" dirty="0"/>
          </a:p>
        </p:txBody>
      </p:sp>
    </p:spTree>
    <p:extLst>
      <p:ext uri="{BB962C8B-B14F-4D97-AF65-F5344CB8AC3E}">
        <p14:creationId xmlns:p14="http://schemas.microsoft.com/office/powerpoint/2010/main" val="30176314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25318"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WG Motion #2</a:t>
            </a:r>
            <a:endParaRPr lang="en-US" sz="2400" dirty="0"/>
          </a:p>
        </p:txBody>
      </p:sp>
      <p:sp>
        <p:nvSpPr>
          <p:cNvPr id="4" name="TextBox 3"/>
          <p:cNvSpPr txBox="1"/>
          <p:nvPr/>
        </p:nvSpPr>
        <p:spPr>
          <a:xfrm>
            <a:off x="190498" y="1447800"/>
            <a:ext cx="8763000" cy="4678204"/>
          </a:xfrm>
          <a:prstGeom prst="rect">
            <a:avLst/>
          </a:prstGeom>
          <a:noFill/>
        </p:spPr>
        <p:txBody>
          <a:bodyPr wrap="square" rtlCol="0">
            <a:spAutoFit/>
          </a:bodyPr>
          <a:lstStyle/>
          <a:p>
            <a:pPr marL="0" lvl="2" algn="just">
              <a:buClr>
                <a:srgbClr val="00B050"/>
              </a:buClr>
              <a:buSzPct val="100000"/>
            </a:pPr>
            <a:r>
              <a:rPr lang="en-US" altLang="ko-KR" sz="2000" b="1" dirty="0"/>
              <a:t>CRG formation for a WG Letter Ballot</a:t>
            </a:r>
          </a:p>
          <a:p>
            <a:pPr algn="just">
              <a:buClr>
                <a:srgbClr val="00B050"/>
              </a:buClr>
              <a:buSzPct val="100000"/>
            </a:pPr>
            <a:endParaRPr lang="en-US" altLang="ko-KR" sz="2000" i="1" dirty="0"/>
          </a:p>
          <a:p>
            <a:pPr algn="just">
              <a:buClr>
                <a:srgbClr val="00B050"/>
              </a:buClr>
              <a:buSzPct val="100000"/>
            </a:pPr>
            <a:r>
              <a:rPr lang="en-US" altLang="ko-KR" sz="2000" i="1" dirty="0"/>
              <a:t>Move that 802.15 WG approve the formation of a Comment Resolution Group (CRG) for the WG balloting of the P802.15.7a_D6 with the following membership: </a:t>
            </a:r>
            <a:r>
              <a:rPr lang="en-US" altLang="ko-KR" sz="2000" i="1" dirty="0" err="1"/>
              <a:t>Yeong</a:t>
            </a:r>
            <a:r>
              <a:rPr lang="en-US" altLang="ko-KR" sz="2000" i="1" dirty="0"/>
              <a:t> Min Jang(Chair), Sang-</a:t>
            </a:r>
            <a:r>
              <a:rPr lang="en-US" altLang="ko-KR" sz="2000" i="1" dirty="0" err="1"/>
              <a:t>Kyu</a:t>
            </a:r>
            <a:r>
              <a:rPr lang="en-US" altLang="ko-KR" sz="2000" i="1" dirty="0"/>
              <a:t> Lim, Ryuji Kohno, and </a:t>
            </a:r>
            <a:r>
              <a:rPr lang="en-US" altLang="ko-KR" sz="2000" i="1" dirty="0" err="1"/>
              <a:t>Seongsoon</a:t>
            </a:r>
            <a:r>
              <a:rPr lang="en-US" altLang="ko-KR" sz="2000" i="1" dirty="0"/>
              <a:t> </a:t>
            </a:r>
            <a:r>
              <a:rPr lang="en-US" altLang="ko-KR" sz="2000" i="1" dirty="0" err="1"/>
              <a:t>Joo</a:t>
            </a:r>
            <a:r>
              <a:rPr lang="en-US" altLang="ko-KR" sz="2000" i="1" dirty="0"/>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algn="just">
              <a:buClr>
                <a:srgbClr val="00B050"/>
              </a:buClr>
              <a:buSzPct val="100000"/>
            </a:pPr>
            <a:endParaRPr lang="en-US" altLang="ko-KR" sz="2000" dirty="0"/>
          </a:p>
          <a:p>
            <a:pPr>
              <a:buClr>
                <a:srgbClr val="00B050"/>
              </a:buClr>
              <a:buSzPct val="100000"/>
            </a:pPr>
            <a:endParaRPr lang="en-US" altLang="ko-KR" dirty="0"/>
          </a:p>
          <a:p>
            <a:r>
              <a:rPr lang="en-US" altLang="en-US" sz="2000" i="1" dirty="0"/>
              <a:t>Moved By:</a:t>
            </a:r>
          </a:p>
          <a:p>
            <a:r>
              <a:rPr lang="en-US" altLang="en-US" sz="2000" i="1" dirty="0"/>
              <a:t>Seconded By:</a:t>
            </a:r>
          </a:p>
          <a:p>
            <a:r>
              <a:rPr lang="en-US" altLang="ja-JP" sz="2000" dirty="0"/>
              <a:t>Approved by</a:t>
            </a:r>
            <a:endParaRPr lang="en-US" altLang="en-US" sz="2000" i="1" dirty="0"/>
          </a:p>
        </p:txBody>
      </p:sp>
    </p:spTree>
    <p:extLst>
      <p:ext uri="{BB962C8B-B14F-4D97-AF65-F5344CB8AC3E}">
        <p14:creationId xmlns:p14="http://schemas.microsoft.com/office/powerpoint/2010/main" val="41118470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8229600" cy="1143000"/>
          </a:xfrm>
        </p:spPr>
        <p:txBody>
          <a:bodyPr>
            <a:normAutofit/>
          </a:bodyPr>
          <a:lstStyle/>
          <a:p>
            <a:r>
              <a:rPr lang="en-US" altLang="ja-JP" sz="4000" dirty="0">
                <a:latin typeface="Times New Roman" panose="02020603050405020304" pitchFamily="18" charset="0"/>
                <a:cs typeface="Times New Roman" panose="02020603050405020304" pitchFamily="18" charset="0"/>
              </a:rPr>
              <a:t>Plan for Teleconference </a:t>
            </a:r>
            <a:r>
              <a:rPr lang="en-US" altLang="ja-JP" sz="4000" dirty="0" smtClean="0">
                <a:latin typeface="Times New Roman" panose="02020603050405020304" pitchFamily="18" charset="0"/>
                <a:cs typeface="Times New Roman" panose="02020603050405020304" pitchFamily="18" charset="0"/>
              </a:rPr>
              <a:t>Schedule</a:t>
            </a:r>
            <a:endParaRPr lang="en-US" sz="4000" dirty="0">
              <a:latin typeface="Times New Roman" panose="02020603050405020304" pitchFamily="18" charset="0"/>
              <a:cs typeface="Times New Roman" panose="02020603050405020304" pitchFamily="18" charset="0"/>
            </a:endParaRPr>
          </a:p>
        </p:txBody>
      </p:sp>
      <p:sp>
        <p:nvSpPr>
          <p:cNvPr id="8" name="Rectangle 3"/>
          <p:cNvSpPr>
            <a:spLocks noGrp="1" noChangeArrowheads="1"/>
          </p:cNvSpPr>
          <p:nvPr>
            <p:ph idx="1"/>
          </p:nvPr>
        </p:nvSpPr>
        <p:spPr>
          <a:xfrm>
            <a:off x="76200" y="2057400"/>
            <a:ext cx="8991600" cy="3887944"/>
          </a:xfrm>
          <a:ln/>
        </p:spPr>
        <p:txBody>
          <a:bodyPr>
            <a:normAutofit/>
          </a:bodyPr>
          <a:lstStyle/>
          <a:p>
            <a:pPr algn="just">
              <a:lnSpc>
                <a:spcPct val="80000"/>
              </a:lnSpc>
            </a:pP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3 </a:t>
            </a: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Teleconferences </a:t>
            </a:r>
            <a:endParaRPr lang="en-US" altLang="ja-JP" sz="2800" dirty="0" smtClean="0">
              <a:latin typeface="Times New Roman" panose="02020603050405020304" pitchFamily="18" charset="0"/>
              <a:ea typeface="ＭＳ Ｐゴシック" pitchFamily="50" charset="-128"/>
              <a:cs typeface="Times New Roman" panose="02020603050405020304" pitchFamily="18" charset="0"/>
            </a:endParaRPr>
          </a:p>
          <a:p>
            <a:pPr marL="1144588" indent="-230188" algn="just">
              <a:lnSpc>
                <a:spcPct val="80000"/>
              </a:lnSpc>
              <a:buFontTx/>
              <a:buChar char="-"/>
            </a:pPr>
            <a:r>
              <a:rPr lang="en-US" altLang="ja-JP" sz="1800" dirty="0" smtClean="0">
                <a:latin typeface="Times New Roman" panose="02020603050405020304" pitchFamily="18" charset="0"/>
                <a:ea typeface="ＭＳ Ｐゴシック" pitchFamily="50" charset="-128"/>
                <a:cs typeface="Times New Roman" panose="02020603050405020304" pitchFamily="18" charset="0"/>
              </a:rPr>
              <a:t>3:00 </a:t>
            </a:r>
            <a:r>
              <a:rPr lang="en-US" altLang="ja-JP" sz="1800" dirty="0">
                <a:latin typeface="Times New Roman" panose="02020603050405020304" pitchFamily="18" charset="0"/>
                <a:ea typeface="ＭＳ Ｐゴシック" pitchFamily="50" charset="-128"/>
                <a:cs typeface="Times New Roman" panose="02020603050405020304" pitchFamily="18" charset="0"/>
              </a:rPr>
              <a:t>am (EST) on  Oct. </a:t>
            </a:r>
            <a:r>
              <a:rPr lang="en-US" altLang="ja-JP" sz="1800" dirty="0" smtClean="0">
                <a:latin typeface="Times New Roman" panose="02020603050405020304" pitchFamily="18" charset="0"/>
                <a:ea typeface="ＭＳ Ｐゴシック" pitchFamily="50" charset="-128"/>
                <a:cs typeface="Times New Roman" panose="02020603050405020304" pitchFamily="18" charset="0"/>
              </a:rPr>
              <a:t>18 </a:t>
            </a:r>
            <a:r>
              <a:rPr lang="en-US" altLang="ja-JP" sz="1800" dirty="0">
                <a:latin typeface="Times New Roman" panose="02020603050405020304" pitchFamily="18" charset="0"/>
                <a:ea typeface="ＭＳ Ｐゴシック" pitchFamily="50" charset="-128"/>
                <a:cs typeface="Times New Roman" panose="02020603050405020304" pitchFamily="18" charset="0"/>
              </a:rPr>
              <a:t>(4:00 pm (KST) </a:t>
            </a:r>
            <a:r>
              <a:rPr lang="en-US" altLang="ja-JP" sz="1800" dirty="0" smtClean="0">
                <a:latin typeface="Times New Roman" panose="02020603050405020304" pitchFamily="18" charset="0"/>
                <a:ea typeface="ＭＳ Ｐゴシック" pitchFamily="50" charset="-128"/>
                <a:cs typeface="Times New Roman" panose="02020603050405020304" pitchFamily="18" charset="0"/>
              </a:rPr>
              <a:t>)</a:t>
            </a:r>
          </a:p>
          <a:p>
            <a:pPr marL="1144588" indent="-230188" algn="just">
              <a:lnSpc>
                <a:spcPct val="80000"/>
              </a:lnSpc>
              <a:buFontTx/>
              <a:buChar char="-"/>
            </a:pPr>
            <a:r>
              <a:rPr lang="en-US" altLang="ja-JP" sz="1800" dirty="0" smtClean="0">
                <a:latin typeface="Times New Roman" panose="02020603050405020304" pitchFamily="18" charset="0"/>
                <a:ea typeface="ＭＳ Ｐゴシック" pitchFamily="50" charset="-128"/>
                <a:cs typeface="Times New Roman" panose="02020603050405020304" pitchFamily="18" charset="0"/>
              </a:rPr>
              <a:t>3:00 </a:t>
            </a:r>
            <a:r>
              <a:rPr lang="en-US" altLang="ja-JP" sz="1800" dirty="0">
                <a:latin typeface="Times New Roman" panose="02020603050405020304" pitchFamily="18" charset="0"/>
                <a:ea typeface="ＭＳ Ｐゴシック" pitchFamily="50" charset="-128"/>
                <a:cs typeface="Times New Roman" panose="02020603050405020304" pitchFamily="18" charset="0"/>
              </a:rPr>
              <a:t>am (EST) on  </a:t>
            </a:r>
            <a:r>
              <a:rPr lang="en-US" altLang="ja-JP" sz="1800" dirty="0" smtClean="0">
                <a:latin typeface="Times New Roman" panose="02020603050405020304" pitchFamily="18" charset="0"/>
                <a:ea typeface="ＭＳ Ｐゴシック" pitchFamily="50" charset="-128"/>
                <a:cs typeface="Times New Roman" panose="02020603050405020304" pitchFamily="18" charset="0"/>
              </a:rPr>
              <a:t>Nov</a:t>
            </a:r>
            <a:r>
              <a:rPr lang="en-US" altLang="ja-JP" sz="1800" dirty="0">
                <a:latin typeface="Times New Roman" panose="02020603050405020304" pitchFamily="18" charset="0"/>
                <a:ea typeface="ＭＳ Ｐゴシック" pitchFamily="50" charset="-128"/>
                <a:cs typeface="Times New Roman" panose="02020603050405020304" pitchFamily="18" charset="0"/>
              </a:rPr>
              <a:t>. </a:t>
            </a:r>
            <a:r>
              <a:rPr lang="en-US" altLang="ja-JP" sz="1800" dirty="0" smtClean="0">
                <a:latin typeface="Times New Roman" panose="02020603050405020304" pitchFamily="18" charset="0"/>
                <a:ea typeface="ＭＳ Ｐゴシック" pitchFamily="50" charset="-128"/>
                <a:cs typeface="Times New Roman" panose="02020603050405020304" pitchFamily="18" charset="0"/>
              </a:rPr>
              <a:t>01 (4:00 pm </a:t>
            </a:r>
            <a:r>
              <a:rPr lang="en-US" altLang="ja-JP" sz="1800" dirty="0">
                <a:latin typeface="Times New Roman" panose="02020603050405020304" pitchFamily="18" charset="0"/>
                <a:ea typeface="ＭＳ Ｐゴシック" pitchFamily="50" charset="-128"/>
                <a:cs typeface="Times New Roman" panose="02020603050405020304" pitchFamily="18" charset="0"/>
              </a:rPr>
              <a:t>(KST) </a:t>
            </a:r>
            <a:r>
              <a:rPr lang="en-US" altLang="ja-JP" sz="1800" dirty="0" smtClean="0">
                <a:latin typeface="Times New Roman" panose="02020603050405020304" pitchFamily="18" charset="0"/>
                <a:ea typeface="ＭＳ Ｐゴシック" pitchFamily="50" charset="-128"/>
                <a:cs typeface="Times New Roman" panose="02020603050405020304" pitchFamily="18" charset="0"/>
              </a:rPr>
              <a:t>)</a:t>
            </a:r>
          </a:p>
          <a:p>
            <a:pPr marL="1144588" indent="-230188" algn="just">
              <a:lnSpc>
                <a:spcPct val="80000"/>
              </a:lnSpc>
              <a:buFontTx/>
              <a:buChar char="-"/>
            </a:pPr>
            <a:r>
              <a:rPr lang="en-US" altLang="ja-JP" sz="1800" dirty="0" smtClean="0">
                <a:latin typeface="Times New Roman" panose="02020603050405020304" pitchFamily="18" charset="0"/>
                <a:ea typeface="ＭＳ Ｐゴシック" pitchFamily="50" charset="-128"/>
                <a:cs typeface="Times New Roman" panose="02020603050405020304" pitchFamily="18" charset="0"/>
              </a:rPr>
              <a:t>2:00 </a:t>
            </a:r>
            <a:r>
              <a:rPr lang="en-US" altLang="ja-JP" sz="1800" dirty="0">
                <a:latin typeface="Times New Roman" panose="02020603050405020304" pitchFamily="18" charset="0"/>
                <a:ea typeface="ＭＳ Ｐゴシック" pitchFamily="50" charset="-128"/>
                <a:cs typeface="Times New Roman" panose="02020603050405020304" pitchFamily="18" charset="0"/>
              </a:rPr>
              <a:t>am (EST) on  </a:t>
            </a:r>
            <a:r>
              <a:rPr lang="en-US" altLang="ja-JP" sz="1800" dirty="0" smtClean="0">
                <a:latin typeface="Times New Roman" panose="02020603050405020304" pitchFamily="18" charset="0"/>
                <a:ea typeface="ＭＳ Ｐゴシック" pitchFamily="50" charset="-128"/>
                <a:cs typeface="Times New Roman" panose="02020603050405020304" pitchFamily="18" charset="0"/>
              </a:rPr>
              <a:t>Nov</a:t>
            </a:r>
            <a:r>
              <a:rPr lang="en-US" altLang="ja-JP" sz="1800" dirty="0">
                <a:latin typeface="Times New Roman" panose="02020603050405020304" pitchFamily="18" charset="0"/>
                <a:ea typeface="ＭＳ Ｐゴシック" pitchFamily="50" charset="-128"/>
                <a:cs typeface="Times New Roman" panose="02020603050405020304" pitchFamily="18" charset="0"/>
              </a:rPr>
              <a:t>. </a:t>
            </a:r>
            <a:r>
              <a:rPr lang="en-US" altLang="ja-JP" sz="1800" dirty="0" smtClean="0">
                <a:latin typeface="Times New Roman" panose="02020603050405020304" pitchFamily="18" charset="0"/>
                <a:ea typeface="ＭＳ Ｐゴシック" pitchFamily="50" charset="-128"/>
                <a:cs typeface="Times New Roman" panose="02020603050405020304" pitchFamily="18" charset="0"/>
              </a:rPr>
              <a:t>08 </a:t>
            </a:r>
            <a:r>
              <a:rPr lang="en-US" altLang="ja-JP" sz="1800" dirty="0">
                <a:latin typeface="Times New Roman" panose="02020603050405020304" pitchFamily="18" charset="0"/>
                <a:ea typeface="ＭＳ Ｐゴシック" pitchFamily="50" charset="-128"/>
                <a:cs typeface="Times New Roman" panose="02020603050405020304" pitchFamily="18" charset="0"/>
              </a:rPr>
              <a:t>(4:00 pm (KST) </a:t>
            </a:r>
            <a:r>
              <a:rPr lang="en-US" altLang="ja-JP" sz="1800" dirty="0" smtClean="0">
                <a:latin typeface="Times New Roman" panose="02020603050405020304" pitchFamily="18" charset="0"/>
                <a:ea typeface="ＭＳ Ｐゴシック" pitchFamily="50" charset="-128"/>
                <a:cs typeface="Times New Roman" panose="02020603050405020304" pitchFamily="18" charset="0"/>
              </a:rPr>
              <a:t>)</a:t>
            </a:r>
            <a:endParaRPr lang="en-US" altLang="ja-JP" sz="2500" dirty="0" smtClean="0">
              <a:latin typeface="Times New Roman" panose="02020603050405020304" pitchFamily="18" charset="0"/>
              <a:ea typeface="ＭＳ Ｐゴシック" pitchFamily="50" charset="-128"/>
              <a:cs typeface="Times New Roman" panose="02020603050405020304" pitchFamily="18" charset="0"/>
            </a:endParaRPr>
          </a:p>
          <a:p>
            <a:pPr marL="0" indent="0"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marL="573088" indent="-231775" algn="just">
              <a:lnSpc>
                <a:spcPct val="80000"/>
              </a:lnSpc>
              <a:buFontTx/>
              <a:buChar char="-"/>
            </a:pPr>
            <a:r>
              <a:rPr lang="en-US" altLang="ko-KR" sz="2000" dirty="0" smtClean="0">
                <a:latin typeface="Times New Roman" panose="02020603050405020304" pitchFamily="18" charset="0"/>
                <a:ea typeface="굴림" pitchFamily="34" charset="-127"/>
                <a:cs typeface="Times New Roman" panose="02020603050405020304" pitchFamily="18" charset="0"/>
              </a:rPr>
              <a:t>Complete </a:t>
            </a:r>
            <a:r>
              <a:rPr lang="en-US" altLang="ko-KR" sz="2000" dirty="0">
                <a:latin typeface="Times New Roman" panose="02020603050405020304" pitchFamily="18" charset="0"/>
                <a:ea typeface="굴림" pitchFamily="34" charset="-127"/>
                <a:cs typeface="Times New Roman" panose="02020603050405020304" pitchFamily="18" charset="0"/>
              </a:rPr>
              <a:t>comment resolution  for </a:t>
            </a:r>
            <a:r>
              <a:rPr lang="en-US" altLang="ko-KR" sz="2000" dirty="0" smtClean="0">
                <a:latin typeface="Times New Roman" panose="02020603050405020304" pitchFamily="18" charset="0"/>
                <a:ea typeface="굴림" pitchFamily="34" charset="-127"/>
                <a:cs typeface="Times New Roman" panose="02020603050405020304" pitchFamily="18" charset="0"/>
              </a:rPr>
              <a:t>LB5 </a:t>
            </a:r>
            <a:r>
              <a:rPr lang="en-US" altLang="ko-KR" sz="2000" dirty="0">
                <a:latin typeface="Times New Roman" panose="02020603050405020304" pitchFamily="18" charset="0"/>
                <a:ea typeface="굴림" pitchFamily="34" charset="-127"/>
                <a:cs typeface="Times New Roman" panose="02020603050405020304" pitchFamily="18" charset="0"/>
              </a:rPr>
              <a:t>(LB </a:t>
            </a:r>
            <a:r>
              <a:rPr lang="en-US" altLang="ko-KR" sz="2000" dirty="0" smtClean="0">
                <a:latin typeface="Times New Roman" panose="02020603050405020304" pitchFamily="18" charset="0"/>
                <a:ea typeface="굴림" pitchFamily="34" charset="-127"/>
                <a:cs typeface="Times New Roman" panose="02020603050405020304" pitchFamily="18" charset="0"/>
              </a:rPr>
              <a:t>4</a:t>
            </a:r>
            <a:r>
              <a:rPr lang="en-US" altLang="ko-KR" sz="2000" baseline="30000" dirty="0" smtClean="0">
                <a:latin typeface="Times New Roman" panose="02020603050405020304" pitchFamily="18" charset="0"/>
                <a:ea typeface="굴림" pitchFamily="34" charset="-127"/>
                <a:cs typeface="Times New Roman" panose="02020603050405020304" pitchFamily="18" charset="0"/>
              </a:rPr>
              <a:t>th</a:t>
            </a:r>
            <a:r>
              <a:rPr lang="en-US" altLang="ko-KR" sz="2000" dirty="0" smtClean="0">
                <a:latin typeface="Times New Roman" panose="02020603050405020304" pitchFamily="18" charset="0"/>
                <a:ea typeface="굴림" pitchFamily="34" charset="-127"/>
                <a:cs typeface="Times New Roman" panose="02020603050405020304" pitchFamily="18" charset="0"/>
              </a:rPr>
              <a:t> Recirculation</a:t>
            </a:r>
            <a:r>
              <a:rPr lang="en-US" altLang="ko-KR" sz="2000" dirty="0" smtClean="0">
                <a:latin typeface="Times New Roman" panose="02020603050405020304" pitchFamily="18" charset="0"/>
                <a:ea typeface="굴림" pitchFamily="34" charset="-127"/>
                <a:cs typeface="Times New Roman" panose="02020603050405020304" pitchFamily="18" charset="0"/>
              </a:rPr>
              <a:t>) and MEC review</a:t>
            </a:r>
            <a:endParaRPr lang="en-US" altLang="ko-KR" sz="2000" dirty="0">
              <a:latin typeface="Times New Roman" panose="02020603050405020304" pitchFamily="18" charset="0"/>
              <a:ea typeface="굴림" pitchFamily="34" charset="-127"/>
              <a:cs typeface="Times New Roman" panose="02020603050405020304" pitchFamily="18" charset="0"/>
            </a:endParaRPr>
          </a:p>
          <a:p>
            <a:pPr marL="0" indent="0"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marL="0" indent="0" algn="just">
              <a:lnSpc>
                <a:spcPct val="80000"/>
              </a:lnSpc>
              <a:buNone/>
            </a:pPr>
            <a:endParaRPr lang="en-US" altLang="ko-KR" sz="2000" dirty="0" smtClean="0">
              <a:latin typeface="Times New Roman" panose="02020603050405020304" pitchFamily="18" charset="0"/>
              <a:ea typeface="굴림" pitchFamily="34" charset="-127"/>
              <a:cs typeface="Times New Roman" panose="02020603050405020304" pitchFamily="18" charset="0"/>
            </a:endParaRPr>
          </a:p>
          <a:p>
            <a:pPr algn="just">
              <a:lnSpc>
                <a:spcPct val="80000"/>
              </a:lnSpc>
            </a:pPr>
            <a:endParaRPr lang="en-US" altLang="ko-KR" sz="2000" dirty="0" smtClean="0">
              <a:latin typeface="Times New Roman" panose="02020603050405020304" pitchFamily="18" charset="0"/>
              <a:ea typeface="굴림" pitchFamily="34" charset="-127"/>
              <a:cs typeface="Times New Roman" panose="02020603050405020304" pitchFamily="18" charset="0"/>
            </a:endParaRPr>
          </a:p>
        </p:txBody>
      </p:sp>
    </p:spTree>
    <p:extLst>
      <p:ext uri="{BB962C8B-B14F-4D97-AF65-F5344CB8AC3E}">
        <p14:creationId xmlns:p14="http://schemas.microsoft.com/office/powerpoint/2010/main" val="12605866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20035</TotalTime>
  <Words>805</Words>
  <Application>Microsoft Office PowerPoint</Application>
  <PresentationFormat>화면 슬라이드 쇼(4:3)</PresentationFormat>
  <Paragraphs>95</Paragraphs>
  <Slides>10</Slides>
  <Notes>0</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10</vt:i4>
      </vt:variant>
    </vt:vector>
  </HeadingPairs>
  <TitlesOfParts>
    <vt:vector size="17" baseType="lpstr">
      <vt:lpstr>ＭＳ Ｐゴシック</vt:lpstr>
      <vt:lpstr>굴림</vt:lpstr>
      <vt:lpstr>맑은 고딕</vt:lpstr>
      <vt:lpstr>Arial</vt:lpstr>
      <vt:lpstr>Calibri</vt:lpstr>
      <vt:lpstr>Times New Roman</vt:lpstr>
      <vt:lpstr>Office Theme</vt:lpstr>
      <vt:lpstr>PowerPoint 프레젠테이션</vt:lpstr>
      <vt:lpstr>PowerPoint 프레젠테이션</vt:lpstr>
      <vt:lpstr>Accomplishment for the meeting</vt:lpstr>
      <vt:lpstr>PowerPoint 프레젠테이션</vt:lpstr>
      <vt:lpstr>PowerPoint 프레젠테이션</vt:lpstr>
      <vt:lpstr>PowerPoint 프레젠테이션</vt:lpstr>
      <vt:lpstr>PowerPoint 프레젠테이션</vt:lpstr>
      <vt:lpstr>PowerPoint 프레젠테이션</vt:lpstr>
      <vt:lpstr>Plan for Teleconference Schedule</vt:lpstr>
      <vt:lpstr>Plan for November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Windows 사용자</cp:lastModifiedBy>
  <cp:revision>1057</cp:revision>
  <cp:lastPrinted>2017-05-07T15:48:38Z</cp:lastPrinted>
  <dcterms:created xsi:type="dcterms:W3CDTF">2010-05-15T17:50:32Z</dcterms:created>
  <dcterms:modified xsi:type="dcterms:W3CDTF">2023-09-14T16:42:17Z</dcterms:modified>
</cp:coreProperties>
</file>