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0" r:id="rId2"/>
    <p:sldId id="258" r:id="rId3"/>
    <p:sldId id="380" r:id="rId4"/>
    <p:sldId id="381" r:id="rId5"/>
    <p:sldId id="382" r:id="rId6"/>
    <p:sldId id="383" r:id="rId7"/>
    <p:sldId id="26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050"/>
    <p:restoredTop sz="96327"/>
  </p:normalViewPr>
  <p:slideViewPr>
    <p:cSldViewPr>
      <p:cViewPr varScale="1">
        <p:scale>
          <a:sx n="164" d="100"/>
          <a:sy n="164" d="100"/>
        </p:scale>
        <p:origin x="1528"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a:t>
            </a:r>
            <a:r>
              <a:rPr lang="en-US" altLang="ja-JP" sz="1400" b="1">
                <a:ea typeface="ＭＳ Ｐゴシック" panose="020B0600070205080204" pitchFamily="34" charset="-128"/>
              </a:rPr>
              <a:t>IEEE 802.15-23-0521-00-006a</a:t>
            </a:r>
            <a:endParaRPr lang="en-US" altLang="ja-JP" sz="1400" b="1" dirty="0">
              <a:ea typeface="ＭＳ Ｐゴシック" panose="020B0600070205080204" pitchFamily="34" charset="-128"/>
            </a:endParaRP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148064" y="6479192"/>
            <a:ext cx="34563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S. Asano, T. Kobayashi (NIT),</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(YRP-IAI)</a:t>
            </a:r>
            <a:r>
              <a:rPr lang="en-US" altLang="ja-JP" dirty="0">
                <a:ea typeface="ＭＳ Ｐゴシック" panose="020B0600070205080204" pitchFamily="34" charset="-128"/>
              </a:rPr>
              <a:t>, K. </a:t>
            </a:r>
            <a:r>
              <a:rPr lang="en-US" altLang="ja-JP" dirty="0" err="1">
                <a:ea typeface="ＭＳ Ｐゴシック" panose="020B0600070205080204" pitchFamily="34" charset="-128"/>
              </a:rPr>
              <a:t>Takabayashi</a:t>
            </a:r>
            <a:r>
              <a:rPr lang="en-US" altLang="ja-JP" dirty="0">
                <a:ea typeface="ＭＳ Ｐゴシック" panose="020B0600070205080204" pitchFamily="34" charset="-128"/>
              </a:rPr>
              <a:t> (Toyo Univ.)</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Sept.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Preliminary Performance Evaluation of Channel Coding in TG6ma</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Sept. 14th,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Anzai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Sho</a:t>
            </a:r>
            <a:r>
              <a:rPr lang="en-US" altLang="ja-JP" sz="1600" dirty="0">
                <a:solidFill>
                  <a:schemeClr val="tx2"/>
                </a:solidFill>
                <a:ea typeface="ＭＳ Ｐゴシック" panose="020B0600070205080204" pitchFamily="34" charset="-128"/>
              </a:rPr>
              <a:t> Asano</a:t>
            </a:r>
            <a:r>
              <a:rPr lang="en-US" altLang="ja-JP" sz="1600" baseline="30000" dirty="0">
                <a:solidFill>
                  <a:schemeClr val="tx2"/>
                </a:solidFill>
                <a:ea typeface="ＭＳ Ｐゴシック" panose="020B0600070205080204" pitchFamily="34" charset="-128"/>
              </a:rPr>
              <a:t>1</a:t>
            </a:r>
            <a:r>
              <a:rPr lang="en-US" altLang="ja-JP" sz="1600" kern="0" dirty="0">
                <a:latin typeface="Times New Roman"/>
                <a:ea typeface="ＭＳ Ｐゴシック" panose="020B0600070205080204" pitchFamily="34" charset="-128"/>
                <a:cs typeface="Times New Roman"/>
                <a:sym typeface="Times New Roman"/>
              </a:rPr>
              <a:t>, Takumi Kobayashi</a:t>
            </a:r>
            <a:r>
              <a:rPr lang="en-US" altLang="ja-JP" sz="1600" kern="0" baseline="30000" dirty="0">
                <a:latin typeface="Times New Roman"/>
                <a:ea typeface="ＭＳ Ｐゴシック" panose="020B0600070205080204" pitchFamily="34" charset="-128"/>
                <a:cs typeface="Times New Roman"/>
                <a:sym typeface="Times New Roman"/>
              </a:rPr>
              <a:t>1</a:t>
            </a:r>
            <a:r>
              <a:rPr lang="en-US" altLang="ja-JP" sz="1600" kern="0" dirty="0">
                <a:latin typeface="Times New Roman"/>
                <a:ea typeface="ＭＳ Ｐゴシック" panose="020B0600070205080204" pitchFamily="34" charset="-128"/>
                <a:cs typeface="Times New Roman"/>
                <a:sym typeface="Times New Roman"/>
              </a:rPr>
              <a:t>, Marco Hernandez</a:t>
            </a:r>
            <a:r>
              <a:rPr lang="en-US" altLang="ja-JP" sz="1600" kern="0" baseline="30000" dirty="0">
                <a:latin typeface="Times New Roman"/>
                <a:ea typeface="ＭＳ Ｐゴシック" panose="020B0600070205080204" pitchFamily="34" charset="-128"/>
                <a:cs typeface="Times New Roman"/>
                <a:sym typeface="Times New Roman"/>
              </a:rPr>
              <a:t>2</a:t>
            </a:r>
            <a:r>
              <a:rPr lang="en-US" altLang="ja-JP" sz="1600" kern="0" dirty="0">
                <a:latin typeface="Times New Roman"/>
                <a:ea typeface="ＭＳ Ｐゴシック" panose="020B0600070205080204" pitchFamily="34" charset="-128"/>
                <a:cs typeface="Times New Roman"/>
                <a:sym typeface="Times New Roman"/>
              </a:rPr>
              <a:t>, </a:t>
            </a:r>
            <a:r>
              <a:rPr lang="en-US" altLang="ja-JP" sz="1600" kern="0" dirty="0" err="1">
                <a:latin typeface="Times New Roman"/>
                <a:ea typeface="ＭＳ Ｐゴシック" panose="020B0600070205080204" pitchFamily="34" charset="-128"/>
                <a:cs typeface="Times New Roman"/>
                <a:sym typeface="Times New Roman"/>
              </a:rPr>
              <a:t>Kento</a:t>
            </a:r>
            <a:r>
              <a:rPr lang="en-US" altLang="ja-JP" sz="1600" kern="0" dirty="0">
                <a:latin typeface="Times New Roman"/>
                <a:ea typeface="ＭＳ Ｐゴシック" panose="020B0600070205080204" pitchFamily="34" charset="-128"/>
                <a:cs typeface="Times New Roman"/>
                <a:sym typeface="Times New Roman"/>
              </a:rPr>
              <a:t> Takabayashi</a:t>
            </a:r>
            <a:r>
              <a:rPr lang="en-US" altLang="ja-JP" sz="1600" kern="0" baseline="30000" dirty="0">
                <a:latin typeface="Times New Roman"/>
                <a:ea typeface="ＭＳ Ｐゴシック" panose="020B0600070205080204" pitchFamily="34" charset="-128"/>
                <a:cs typeface="Times New Roman"/>
                <a:sym typeface="Times New Roman"/>
              </a:rPr>
              <a:t>3</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Nagoya Institute of Technology (NIT), Japan; </a:t>
            </a:r>
            <a:r>
              <a:rPr lang="en-US" altLang="ja-JP" sz="1600" baseline="30000" dirty="0">
                <a:solidFill>
                  <a:schemeClr val="tx2"/>
                </a:solidFill>
                <a:ea typeface="ＭＳ Ｐゴシック" panose="020B0600070205080204" pitchFamily="34" charset="-128"/>
              </a:rPr>
              <a:t>2</a:t>
            </a:r>
            <a:r>
              <a:rPr lang="en-US" altLang="ja-JP" sz="1600" dirty="0">
                <a:solidFill>
                  <a:schemeClr val="tx2"/>
                </a:solidFill>
                <a:ea typeface="ＭＳ Ｐゴシック" panose="020B0600070205080204" pitchFamily="34" charset="-128"/>
              </a:rPr>
              <a:t>YRP International Alliance Institute (YRP-IAI), Japan; </a:t>
            </a:r>
            <a:r>
              <a:rPr lang="en-US" altLang="ja-JP" sz="1600" baseline="30000" dirty="0">
                <a:solidFill>
                  <a:schemeClr val="tx2"/>
                </a:solidFill>
                <a:ea typeface="ＭＳ Ｐゴシック" panose="020B0600070205080204" pitchFamily="34" charset="-128"/>
              </a:rPr>
              <a:t>3</a:t>
            </a:r>
            <a:r>
              <a:rPr lang="en-US" altLang="ja-JP" sz="1600" dirty="0">
                <a:solidFill>
                  <a:schemeClr val="tx2"/>
                </a:solidFill>
                <a:ea typeface="ＭＳ Ｐゴシック" panose="020B0600070205080204" pitchFamily="34" charset="-128"/>
              </a:rPr>
              <a:t>Toyo University,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a preliminary investigation of channel coding proposed in TG6ma, and some simulation results are discussed.</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Preliminary Performance Evaluation of Channel Coding in TG6ma</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a:t>
            </a:r>
            <a:r>
              <a:rPr lang="en-US" altLang="ja-JP" sz="2800" baseline="30000" dirty="0">
                <a:latin typeface="Times New Roman" panose="02020603050405020304" pitchFamily="18" charset="0"/>
                <a:cs typeface="Times New Roman" panose="02020603050405020304" pitchFamily="18" charset="0"/>
              </a:rPr>
              <a:t>1</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Sho</a:t>
            </a:r>
            <a:r>
              <a:rPr lang="en-US" altLang="ja-JP" sz="2800" dirty="0">
                <a:latin typeface="Times New Roman" panose="02020603050405020304" pitchFamily="18" charset="0"/>
                <a:cs typeface="Times New Roman" panose="02020603050405020304" pitchFamily="18" charset="0"/>
              </a:rPr>
              <a:t> Asano</a:t>
            </a:r>
            <a:r>
              <a:rPr lang="en-US" altLang="ja-JP" sz="2800" baseline="30000" dirty="0">
                <a:latin typeface="Times New Roman" panose="02020603050405020304" pitchFamily="18" charset="0"/>
                <a:cs typeface="Times New Roman" panose="02020603050405020304" pitchFamily="18" charset="0"/>
              </a:rPr>
              <a:t>1</a:t>
            </a:r>
            <a:r>
              <a:rPr lang="en-US" altLang="ja-JP" sz="2800" dirty="0">
                <a:latin typeface="Times New Roman" panose="02020603050405020304" pitchFamily="18" charset="0"/>
                <a:cs typeface="Times New Roman" panose="02020603050405020304" pitchFamily="18" charset="0"/>
              </a:rPr>
              <a:t>, Takumi Kobayashi</a:t>
            </a:r>
            <a:r>
              <a:rPr lang="en-US" altLang="ja-JP" sz="2800" baseline="30000" dirty="0">
                <a:latin typeface="Times New Roman" panose="02020603050405020304" pitchFamily="18" charset="0"/>
                <a:cs typeface="Times New Roman" panose="02020603050405020304" pitchFamily="18" charset="0"/>
              </a:rPr>
              <a:t>1</a:t>
            </a:r>
            <a:r>
              <a:rPr lang="en-US" altLang="ja-JP" sz="2800" dirty="0">
                <a:latin typeface="Times New Roman" panose="02020603050405020304" pitchFamily="18" charset="0"/>
                <a:cs typeface="Times New Roman" panose="02020603050405020304" pitchFamily="18" charset="0"/>
              </a:rPr>
              <a:t>, Marco Hernandez</a:t>
            </a:r>
            <a:r>
              <a:rPr lang="en-US" altLang="ja-JP" sz="2800" baseline="30000" dirty="0">
                <a:latin typeface="Times New Roman" panose="02020603050405020304" pitchFamily="18" charset="0"/>
                <a:cs typeface="Times New Roman" panose="02020603050405020304" pitchFamily="18" charset="0"/>
              </a:rPr>
              <a:t>2</a:t>
            </a:r>
            <a:r>
              <a:rPr lang="en-US" altLang="ja-JP" sz="2800" dirty="0">
                <a:latin typeface="Times New Roman" panose="02020603050405020304" pitchFamily="18" charset="0"/>
                <a:cs typeface="Times New Roman" panose="02020603050405020304" pitchFamily="18" charset="0"/>
              </a:rPr>
              <a:t>, and </a:t>
            </a:r>
            <a:r>
              <a:rPr lang="en-US" altLang="ja-JP" sz="2800" dirty="0" err="1">
                <a:latin typeface="Times New Roman" panose="02020603050405020304" pitchFamily="18" charset="0"/>
                <a:cs typeface="Times New Roman" panose="02020603050405020304" pitchFamily="18" charset="0"/>
              </a:rPr>
              <a:t>Kento</a:t>
            </a:r>
            <a:r>
              <a:rPr lang="en-US" altLang="ja-JP" sz="2800" dirty="0">
                <a:latin typeface="Times New Roman" panose="02020603050405020304" pitchFamily="18" charset="0"/>
                <a:cs typeface="Times New Roman" panose="02020603050405020304" pitchFamily="18" charset="0"/>
              </a:rPr>
              <a:t> Takabayashi</a:t>
            </a:r>
            <a:r>
              <a:rPr lang="en-US" altLang="ja-JP" sz="2800" baseline="30000" dirty="0">
                <a:latin typeface="Times New Roman" panose="02020603050405020304" pitchFamily="18" charset="0"/>
                <a:cs typeface="Times New Roman" panose="02020603050405020304" pitchFamily="18" charset="0"/>
              </a:rPr>
              <a:t>3</a:t>
            </a:r>
          </a:p>
          <a:p>
            <a:r>
              <a:rPr lang="en-US" altLang="ja-JP" baseline="30000" dirty="0">
                <a:latin typeface="Times New Roman" panose="02020603050405020304" pitchFamily="18" charset="0"/>
                <a:cs typeface="Times New Roman" panose="02020603050405020304" pitchFamily="18" charset="0"/>
              </a:rPr>
              <a:t>1</a:t>
            </a:r>
            <a:r>
              <a:rPr lang="en-US" altLang="ja-JP" dirty="0">
                <a:latin typeface="Times New Roman" panose="02020603050405020304" pitchFamily="18" charset="0"/>
                <a:cs typeface="Times New Roman" panose="02020603050405020304" pitchFamily="18" charset="0"/>
              </a:rPr>
              <a:t>Nagoya Institute of Technology (NIT)</a:t>
            </a:r>
          </a:p>
          <a:p>
            <a:r>
              <a:rPr lang="en-US" altLang="ja-JP" baseline="30000" dirty="0">
                <a:latin typeface="Times New Roman" panose="02020603050405020304" pitchFamily="18" charset="0"/>
                <a:cs typeface="Times New Roman" panose="02020603050405020304" pitchFamily="18" charset="0"/>
              </a:rPr>
              <a:t>2</a:t>
            </a:r>
            <a:r>
              <a:rPr lang="en-US" altLang="ja-JP" dirty="0">
                <a:latin typeface="Times New Roman" panose="02020603050405020304" pitchFamily="18" charset="0"/>
                <a:cs typeface="Times New Roman" panose="02020603050405020304" pitchFamily="18" charset="0"/>
              </a:rPr>
              <a:t>YRP International Alliance Institute (YRP-IAI)</a:t>
            </a:r>
          </a:p>
          <a:p>
            <a:r>
              <a:rPr lang="en-US" altLang="ja-JP" baseline="30000" dirty="0">
                <a:latin typeface="Times New Roman" panose="02020603050405020304" pitchFamily="18" charset="0"/>
                <a:cs typeface="Times New Roman" panose="02020603050405020304" pitchFamily="18" charset="0"/>
              </a:rPr>
              <a:t>3</a:t>
            </a:r>
            <a:r>
              <a:rPr lang="en-US" altLang="ja-JP" dirty="0">
                <a:latin typeface="Times New Roman" panose="02020603050405020304" pitchFamily="18" charset="0"/>
                <a:cs typeface="Times New Roman" panose="02020603050405020304" pitchFamily="18" charset="0"/>
              </a:rPr>
              <a:t>Toyo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Channel coding in TG6ma</a:t>
            </a:r>
            <a:endParaRPr kumimoji="1" lang="ja-JP" altLang="en-US"/>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graphicFrame>
        <p:nvGraphicFramePr>
          <p:cNvPr id="3" name="表 5">
            <a:extLst>
              <a:ext uri="{FF2B5EF4-FFF2-40B4-BE49-F238E27FC236}">
                <a16:creationId xmlns:a16="http://schemas.microsoft.com/office/drawing/2014/main" id="{D370F252-EC62-7844-E611-41E99001C0D4}"/>
              </a:ext>
            </a:extLst>
          </p:cNvPr>
          <p:cNvGraphicFramePr>
            <a:graphicFrameLocks noGrp="1"/>
          </p:cNvGraphicFramePr>
          <p:nvPr>
            <p:extLst>
              <p:ext uri="{D42A27DB-BD31-4B8C-83A1-F6EECF244321}">
                <p14:modId xmlns:p14="http://schemas.microsoft.com/office/powerpoint/2010/main" val="2576614792"/>
              </p:ext>
            </p:extLst>
          </p:nvPr>
        </p:nvGraphicFramePr>
        <p:xfrm>
          <a:off x="357187" y="2132856"/>
          <a:ext cx="8505825" cy="3577493"/>
        </p:xfrm>
        <a:graphic>
          <a:graphicData uri="http://schemas.openxmlformats.org/drawingml/2006/table">
            <a:tbl>
              <a:tblPr firstRow="1" bandRow="1">
                <a:tableStyleId>{F5AB1C69-6EDB-4FF4-983F-18BD219EF322}</a:tableStyleId>
              </a:tblPr>
              <a:tblGrid>
                <a:gridCol w="727710">
                  <a:extLst>
                    <a:ext uri="{9D8B030D-6E8A-4147-A177-3AD203B41FA5}">
                      <a16:colId xmlns:a16="http://schemas.microsoft.com/office/drawing/2014/main" val="1211637889"/>
                    </a:ext>
                  </a:extLst>
                </a:gridCol>
                <a:gridCol w="1868805">
                  <a:extLst>
                    <a:ext uri="{9D8B030D-6E8A-4147-A177-3AD203B41FA5}">
                      <a16:colId xmlns:a16="http://schemas.microsoft.com/office/drawing/2014/main" val="2505785747"/>
                    </a:ext>
                  </a:extLst>
                </a:gridCol>
                <a:gridCol w="1714500">
                  <a:extLst>
                    <a:ext uri="{9D8B030D-6E8A-4147-A177-3AD203B41FA5}">
                      <a16:colId xmlns:a16="http://schemas.microsoft.com/office/drawing/2014/main" val="1501982833"/>
                    </a:ext>
                  </a:extLst>
                </a:gridCol>
                <a:gridCol w="2154555">
                  <a:extLst>
                    <a:ext uri="{9D8B030D-6E8A-4147-A177-3AD203B41FA5}">
                      <a16:colId xmlns:a16="http://schemas.microsoft.com/office/drawing/2014/main" val="401575616"/>
                    </a:ext>
                  </a:extLst>
                </a:gridCol>
                <a:gridCol w="2040255">
                  <a:extLst>
                    <a:ext uri="{9D8B030D-6E8A-4147-A177-3AD203B41FA5}">
                      <a16:colId xmlns:a16="http://schemas.microsoft.com/office/drawing/2014/main" val="2016027675"/>
                    </a:ext>
                  </a:extLst>
                </a:gridCol>
              </a:tblGrid>
              <a:tr h="536743">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User priority</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Traffic designation</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Frame type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Inner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Outer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9BBB59">
                        <a:alpha val="50196"/>
                      </a:srgbClr>
                    </a:solidFill>
                  </a:tcPr>
                </a:tc>
                <a:extLst>
                  <a:ext uri="{0D108BD9-81ED-4DB2-BD59-A6C34878D82A}">
                    <a16:rowId xmlns:a16="http://schemas.microsoft.com/office/drawing/2014/main" val="672476616"/>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0</a:t>
                      </a: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Background</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3614519555"/>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1</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Best effort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a:t>
                      </a:r>
                      <a:endParaRPr kumimoji="1" lang="ja-JP" altLang="en-US"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3420863813"/>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Excellent effort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a:t>
                      </a:r>
                      <a:endParaRPr kumimoji="1" lang="ja-JP" altLang="en-US"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3500147643"/>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3</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Video</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7030A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a:t>
                      </a:r>
                      <a:endParaRPr kumimoji="1" lang="ja-JP" altLang="en-US"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68580" marR="68580" marT="34290" marB="34290">
                    <a:solidFill>
                      <a:srgbClr val="7030A0">
                        <a:alpha val="30196"/>
                      </a:srgbClr>
                    </a:solidFill>
                  </a:tcPr>
                </a:tc>
                <a:extLst>
                  <a:ext uri="{0D108BD9-81ED-4DB2-BD59-A6C34878D82A}">
                    <a16:rowId xmlns:a16="http://schemas.microsoft.com/office/drawing/2014/main" val="2857954"/>
                  </a:ext>
                </a:extLst>
              </a:tr>
              <a:tr h="31097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4</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Voice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(54,46)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316419602"/>
                  </a:ext>
                </a:extLst>
              </a:tr>
              <a:tr h="48006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5</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Medical data or network control</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 or management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(54,38)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2045772066"/>
                  </a:ext>
                </a:extLst>
              </a:tr>
              <a:tr h="48006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6</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High-priority medical data or network control</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Data or management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(54,28)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2957473319"/>
                  </a:ext>
                </a:extLst>
              </a:tr>
              <a:tr h="480060">
                <a:tc>
                  <a:txBody>
                    <a:bodyPr/>
                    <a:lstStyle/>
                    <a:p>
                      <a:pPr algn="ctr"/>
                      <a:r>
                        <a:rPr kumimoji="1" lang="en-US" altLang="ja-JP" sz="1400" b="0" dirty="0">
                          <a:solidFill>
                            <a:schemeClr val="tx1"/>
                          </a:solidFill>
                          <a:latin typeface="Times New Roman" panose="02020603050405020304" pitchFamily="18" charset="0"/>
                          <a:cs typeface="Times New Roman" panose="02020603050405020304" pitchFamily="18" charset="0"/>
                        </a:rPr>
                        <a:t>7</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Emergency or medical implant event report</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Data</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15.4ab LDPC code (R=1/2)</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Times New Roman" panose="02020603050405020304" pitchFamily="18" charset="0"/>
                          <a:cs typeface="Times New Roman" panose="02020603050405020304" pitchFamily="18" charset="0"/>
                        </a:rPr>
                        <a:t>(54,14) shortened RS code</a:t>
                      </a:r>
                      <a:endParaRPr kumimoji="1" lang="ja-JP" altLang="en-US" sz="1400" b="0" dirty="0">
                        <a:solidFill>
                          <a:schemeClr val="tx1"/>
                        </a:solidFill>
                        <a:latin typeface="Times New Roman" panose="02020603050405020304" pitchFamily="18" charset="0"/>
                        <a:cs typeface="Times New Roman" panose="02020603050405020304" pitchFamily="18" charset="0"/>
                      </a:endParaRPr>
                    </a:p>
                  </a:txBody>
                  <a:tcPr marL="68580" marR="68580" marT="34290" marB="34290">
                    <a:solidFill>
                      <a:srgbClr val="FF0000">
                        <a:alpha val="30196"/>
                      </a:srgbClr>
                    </a:solidFill>
                  </a:tcPr>
                </a:tc>
                <a:extLst>
                  <a:ext uri="{0D108BD9-81ED-4DB2-BD59-A6C34878D82A}">
                    <a16:rowId xmlns:a16="http://schemas.microsoft.com/office/drawing/2014/main" val="2879370349"/>
                  </a:ext>
                </a:extLst>
              </a:tr>
            </a:tbl>
          </a:graphicData>
        </a:graphic>
      </p:graphicFrame>
    </p:spTree>
    <p:extLst>
      <p:ext uri="{BB962C8B-B14F-4D97-AF65-F5344CB8AC3E}">
        <p14:creationId xmlns:p14="http://schemas.microsoft.com/office/powerpoint/2010/main" val="65537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sp>
        <p:nvSpPr>
          <p:cNvPr id="6" name="テキスト ボックス 5">
            <a:extLst>
              <a:ext uri="{FF2B5EF4-FFF2-40B4-BE49-F238E27FC236}">
                <a16:creationId xmlns:a16="http://schemas.microsoft.com/office/drawing/2014/main" id="{9056632B-483E-D2C2-316B-8D3B530C3D99}"/>
              </a:ext>
            </a:extLst>
          </p:cNvPr>
          <p:cNvSpPr txBox="1"/>
          <p:nvPr/>
        </p:nvSpPr>
        <p:spPr>
          <a:xfrm>
            <a:off x="5076056" y="1779669"/>
            <a:ext cx="4067944" cy="4247317"/>
          </a:xfrm>
          <a:prstGeom prst="rect">
            <a:avLst/>
          </a:prstGeom>
          <a:noFill/>
        </p:spPr>
        <p:txBody>
          <a:bodyPr wrap="square">
            <a:spAutoFit/>
          </a:bodyPr>
          <a:lstStyle/>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Outer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Shortened RS code with a code length of 324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Inner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LDPC code with a code length of 1296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Burst error channel and AWGN assumed</a:t>
            </a: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IR-UWB modulation</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Data rate: 50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Center Frequency: 7987.2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Bandwidth: 499.2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PRF: 4 MHz</a:t>
            </a:r>
          </a:p>
        </p:txBody>
      </p:sp>
      <p:pic>
        <p:nvPicPr>
          <p:cNvPr id="7" name="図 6">
            <a:extLst>
              <a:ext uri="{FF2B5EF4-FFF2-40B4-BE49-F238E27FC236}">
                <a16:creationId xmlns:a16="http://schemas.microsoft.com/office/drawing/2014/main" id="{119A143D-1AAA-8603-518C-7F8448D36F2A}"/>
              </a:ext>
            </a:extLst>
          </p:cNvPr>
          <p:cNvPicPr>
            <a:picLocks noChangeAspect="1"/>
          </p:cNvPicPr>
          <p:nvPr/>
        </p:nvPicPr>
        <p:blipFill>
          <a:blip r:embed="rId2"/>
          <a:stretch>
            <a:fillRect/>
          </a:stretch>
        </p:blipFill>
        <p:spPr>
          <a:xfrm>
            <a:off x="297468" y="2008285"/>
            <a:ext cx="4730480" cy="3790083"/>
          </a:xfrm>
          <a:prstGeom prst="rect">
            <a:avLst/>
          </a:prstGeom>
        </p:spPr>
      </p:pic>
    </p:spTree>
    <p:extLst>
      <p:ext uri="{BB962C8B-B14F-4D97-AF65-F5344CB8AC3E}">
        <p14:creationId xmlns:p14="http://schemas.microsoft.com/office/powerpoint/2010/main" val="110991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sp>
        <p:nvSpPr>
          <p:cNvPr id="6" name="テキスト ボックス 5">
            <a:extLst>
              <a:ext uri="{FF2B5EF4-FFF2-40B4-BE49-F238E27FC236}">
                <a16:creationId xmlns:a16="http://schemas.microsoft.com/office/drawing/2014/main" id="{9056632B-483E-D2C2-316B-8D3B530C3D99}"/>
              </a:ext>
            </a:extLst>
          </p:cNvPr>
          <p:cNvSpPr txBox="1"/>
          <p:nvPr/>
        </p:nvSpPr>
        <p:spPr>
          <a:xfrm>
            <a:off x="5004048" y="2348880"/>
            <a:ext cx="4067944" cy="2862322"/>
          </a:xfrm>
          <a:prstGeom prst="rect">
            <a:avLst/>
          </a:prstGeom>
          <a:noFill/>
        </p:spPr>
        <p:txBody>
          <a:bodyPr wrap="square">
            <a:spAutoFit/>
          </a:bodyPr>
          <a:lstStyle/>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BCC and LDPC codes with a code length of 1296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AWGN channel assumed</a:t>
            </a: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IR-UWB modulation</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Data rate: 50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Center Frequency: 7987.2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Bandwidth: 499.2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PRF: 4 MHz</a:t>
            </a:r>
          </a:p>
        </p:txBody>
      </p:sp>
      <p:pic>
        <p:nvPicPr>
          <p:cNvPr id="2" name="図 1">
            <a:extLst>
              <a:ext uri="{FF2B5EF4-FFF2-40B4-BE49-F238E27FC236}">
                <a16:creationId xmlns:a16="http://schemas.microsoft.com/office/drawing/2014/main" id="{F1177BFA-8591-D3F5-DD60-A6A302E465AC}"/>
              </a:ext>
            </a:extLst>
          </p:cNvPr>
          <p:cNvPicPr>
            <a:picLocks noChangeAspect="1"/>
          </p:cNvPicPr>
          <p:nvPr/>
        </p:nvPicPr>
        <p:blipFill>
          <a:blip r:embed="rId2"/>
          <a:stretch>
            <a:fillRect/>
          </a:stretch>
        </p:blipFill>
        <p:spPr>
          <a:xfrm>
            <a:off x="345949" y="2094824"/>
            <a:ext cx="4514457" cy="3617005"/>
          </a:xfrm>
          <a:prstGeom prst="rect">
            <a:avLst/>
          </a:prstGeom>
        </p:spPr>
      </p:pic>
    </p:spTree>
    <p:extLst>
      <p:ext uri="{BB962C8B-B14F-4D97-AF65-F5344CB8AC3E}">
        <p14:creationId xmlns:p14="http://schemas.microsoft.com/office/powerpoint/2010/main" val="338093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sp>
        <p:nvSpPr>
          <p:cNvPr id="6" name="テキスト ボックス 5">
            <a:extLst>
              <a:ext uri="{FF2B5EF4-FFF2-40B4-BE49-F238E27FC236}">
                <a16:creationId xmlns:a16="http://schemas.microsoft.com/office/drawing/2014/main" id="{9056632B-483E-D2C2-316B-8D3B530C3D99}"/>
              </a:ext>
            </a:extLst>
          </p:cNvPr>
          <p:cNvSpPr txBox="1"/>
          <p:nvPr/>
        </p:nvSpPr>
        <p:spPr>
          <a:xfrm>
            <a:off x="5004048" y="1883963"/>
            <a:ext cx="4067944" cy="3970318"/>
          </a:xfrm>
          <a:prstGeom prst="rect">
            <a:avLst/>
          </a:prstGeom>
          <a:noFill/>
        </p:spPr>
        <p:txBody>
          <a:bodyPr wrap="square">
            <a:spAutoFit/>
          </a:bodyPr>
          <a:lstStyle/>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Outer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Shortened RS code with a code length of 324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ja-JP" altLang="en-US" sz="1800">
                <a:solidFill>
                  <a:prstClr val="black"/>
                </a:solidFill>
                <a:ea typeface="ＭＳ Ｐゴシック" panose="020B0600070205080204" pitchFamily="34" charset="-128"/>
                <a:cs typeface="Times New Roman" panose="02020603050405020304" pitchFamily="18" charset="0"/>
              </a:rPr>
              <a:t>・ </a:t>
            </a:r>
            <a:r>
              <a:rPr kumimoji="1" lang="en-US" altLang="ja-JP" sz="1800" dirty="0">
                <a:solidFill>
                  <a:prstClr val="black"/>
                </a:solidFill>
                <a:ea typeface="ＭＳ Ｐゴシック" panose="020B0600070205080204" pitchFamily="34" charset="-128"/>
                <a:cs typeface="Times New Roman" panose="02020603050405020304" pitchFamily="18" charset="0"/>
              </a:rPr>
              <a:t>Inner code</a:t>
            </a: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BCC code with a code length of 1296 bits</a:t>
            </a:r>
          </a:p>
          <a:p>
            <a:pPr defTabSz="457200" eaLnBrk="1" fontAlgn="auto" hangingPunct="1">
              <a:spcBef>
                <a:spcPts val="0"/>
              </a:spcBef>
              <a:spcAft>
                <a:spcPts val="0"/>
              </a:spcAft>
            </a:pPr>
            <a:endParaRPr kumimoji="1" lang="en-US" altLang="ja-JP" sz="1800" dirty="0">
              <a:solidFill>
                <a:prstClr val="black"/>
              </a:solid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ea typeface="ＭＳ Ｐゴシック" panose="020B0600070205080204" pitchFamily="34" charset="-128"/>
                <a:cs typeface="Times New Roman" panose="02020603050405020304" pitchFamily="18" charset="0"/>
              </a:rPr>
              <a:t>AWGN channel assumed</a:t>
            </a: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endPar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endParaRP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IR-UWB modulation</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Data rate: 50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Center Frequency	: 7987.2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Bandwidth: 499.2 MHz</a:t>
            </a:r>
          </a:p>
          <a:p>
            <a:pPr defTabSz="457200" eaLnBrk="1" fontAlgn="auto" hangingPunct="1">
              <a:spcBef>
                <a:spcPts val="0"/>
              </a:spcBef>
              <a:spcAft>
                <a:spcPts val="0"/>
              </a:spcAft>
            </a:pPr>
            <a:r>
              <a:rPr kumimoji="1" lang="en-US" altLang="ja-JP" sz="1800" dirty="0">
                <a:solidFill>
                  <a:prstClr val="black"/>
                </a:solidFill>
                <a:uFill>
                  <a:solidFill>
                    <a:srgbClr val="FF0000"/>
                  </a:solidFill>
                </a:uFill>
                <a:ea typeface="ＭＳ Ｐゴシック" panose="020B0600070205080204" pitchFamily="34" charset="-128"/>
                <a:cs typeface="Times New Roman" panose="02020603050405020304" pitchFamily="18" charset="0"/>
              </a:rPr>
              <a:t>PRF	: 4 MHz</a:t>
            </a:r>
          </a:p>
        </p:txBody>
      </p:sp>
      <p:pic>
        <p:nvPicPr>
          <p:cNvPr id="3" name="図 2">
            <a:extLst>
              <a:ext uri="{FF2B5EF4-FFF2-40B4-BE49-F238E27FC236}">
                <a16:creationId xmlns:a16="http://schemas.microsoft.com/office/drawing/2014/main" id="{935DB425-7F3A-C741-A25D-1AE73D41844F}"/>
              </a:ext>
            </a:extLst>
          </p:cNvPr>
          <p:cNvPicPr>
            <a:picLocks noChangeAspect="1"/>
          </p:cNvPicPr>
          <p:nvPr/>
        </p:nvPicPr>
        <p:blipFill>
          <a:blip r:embed="rId2"/>
          <a:stretch>
            <a:fillRect/>
          </a:stretch>
        </p:blipFill>
        <p:spPr>
          <a:xfrm>
            <a:off x="330566" y="2109865"/>
            <a:ext cx="4673482" cy="3744416"/>
          </a:xfrm>
          <a:prstGeom prst="rect">
            <a:avLst/>
          </a:prstGeom>
        </p:spPr>
      </p:pic>
    </p:spTree>
    <p:extLst>
      <p:ext uri="{BB962C8B-B14F-4D97-AF65-F5344CB8AC3E}">
        <p14:creationId xmlns:p14="http://schemas.microsoft.com/office/powerpoint/2010/main" val="34687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2809</TotalTime>
  <Words>825</Words>
  <Application>Microsoft Macintosh PowerPoint</Application>
  <PresentationFormat>画面に合わせる (4:3)</PresentationFormat>
  <Paragraphs>114</Paragraphs>
  <Slides>7</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7</vt:i4>
      </vt:variant>
    </vt:vector>
  </HeadingPairs>
  <TitlesOfParts>
    <vt:vector size="10" baseType="lpstr">
      <vt:lpstr>Arial</vt:lpstr>
      <vt:lpstr>Times New Roman</vt:lpstr>
      <vt:lpstr>Office テーマ</vt:lpstr>
      <vt:lpstr>PowerPoint プレゼンテーション</vt:lpstr>
      <vt:lpstr>Preliminary Performance Evaluation of Channel Coding in TG6ma</vt:lpstr>
      <vt:lpstr>Channel coding in TG6ma</vt:lpstr>
      <vt:lpstr>Preliminary evaluation results</vt:lpstr>
      <vt:lpstr>Preliminary evaluation results</vt:lpstr>
      <vt:lpstr>Preliminary evaluation results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 Anzai</cp:lastModifiedBy>
  <cp:revision>409</cp:revision>
  <cp:lastPrinted>1998-02-10T13:28:06Z</cp:lastPrinted>
  <dcterms:created xsi:type="dcterms:W3CDTF">2022-07-12T12:04:50Z</dcterms:created>
  <dcterms:modified xsi:type="dcterms:W3CDTF">2023-09-14T15:50:52Z</dcterms:modified>
</cp:coreProperties>
</file>