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261" r:id="rId3"/>
    <p:sldId id="289" r:id="rId4"/>
    <p:sldId id="265" r:id="rId5"/>
    <p:sldId id="273" r:id="rId6"/>
    <p:sldId id="293" r:id="rId7"/>
    <p:sldId id="294" r:id="rId8"/>
    <p:sldId id="295" r:id="rId9"/>
    <p:sldId id="291" r:id="rId10"/>
    <p:sldId id="296" r:id="rId11"/>
    <p:sldId id="292"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51"/>
    <p:restoredTop sz="86463"/>
  </p:normalViewPr>
  <p:slideViewPr>
    <p:cSldViewPr>
      <p:cViewPr varScale="1">
        <p:scale>
          <a:sx n="110" d="100"/>
          <a:sy n="110" d="100"/>
        </p:scale>
        <p:origin x="1352" y="1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4</a:t>
            </a:fld>
            <a:endParaRPr lang="en-US" altLang="en-US"/>
          </a:p>
        </p:txBody>
      </p:sp>
    </p:spTree>
    <p:extLst>
      <p:ext uri="{BB962C8B-B14F-4D97-AF65-F5344CB8AC3E}">
        <p14:creationId xmlns:p14="http://schemas.microsoft.com/office/powerpoint/2010/main" val="594938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6</a:t>
            </a:fld>
            <a:endParaRPr lang="en-US" altLang="en-US"/>
          </a:p>
        </p:txBody>
      </p:sp>
    </p:spTree>
    <p:extLst>
      <p:ext uri="{BB962C8B-B14F-4D97-AF65-F5344CB8AC3E}">
        <p14:creationId xmlns:p14="http://schemas.microsoft.com/office/powerpoint/2010/main" val="42236437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11</a:t>
            </a:fld>
            <a:endParaRPr lang="en-US" altLang="en-US"/>
          </a:p>
        </p:txBody>
      </p:sp>
    </p:spTree>
    <p:extLst>
      <p:ext uri="{BB962C8B-B14F-4D97-AF65-F5344CB8AC3E}">
        <p14:creationId xmlns:p14="http://schemas.microsoft.com/office/powerpoint/2010/main" val="1470009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
        <p:nvSpPr>
          <p:cNvPr id="4" name="Rectangle 4">
            <a:extLst>
              <a:ext uri="{FF2B5EF4-FFF2-40B4-BE49-F238E27FC236}">
                <a16:creationId xmlns:a16="http://schemas.microsoft.com/office/drawing/2014/main" id="{AF8B8F94-97CA-5EDE-9E06-D8252EB16112}"/>
              </a:ext>
            </a:extLst>
          </p:cNvPr>
          <p:cNvSpPr txBox="1">
            <a:spLocks noChangeArrowheads="1"/>
          </p:cNvSpPr>
          <p:nvPr userDrawn="1"/>
        </p:nvSpPr>
        <p:spPr bwMode="auto">
          <a:xfrm>
            <a:off x="762000" y="2286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November, 2023</a:t>
            </a:r>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
        <p:nvSpPr>
          <p:cNvPr id="5" name="Rectangle 4">
            <a:extLst>
              <a:ext uri="{FF2B5EF4-FFF2-40B4-BE49-F238E27FC236}">
                <a16:creationId xmlns:a16="http://schemas.microsoft.com/office/drawing/2014/main" id="{E6B9868F-A85D-EA35-274B-2784CFAE9C2A}"/>
              </a:ext>
            </a:extLst>
          </p:cNvPr>
          <p:cNvSpPr txBox="1">
            <a:spLocks noChangeArrowheads="1"/>
          </p:cNvSpPr>
          <p:nvPr userDrawn="1"/>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
        <p:nvSpPr>
          <p:cNvPr id="7" name="Rectangle 4">
            <a:extLst>
              <a:ext uri="{FF2B5EF4-FFF2-40B4-BE49-F238E27FC236}">
                <a16:creationId xmlns:a16="http://schemas.microsoft.com/office/drawing/2014/main" id="{71942643-AD27-7CBD-BAE2-551178073ADE}"/>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2023</a:t>
            </a:r>
          </a:p>
        </p:txBody>
      </p:sp>
    </p:spTree>
    <p:extLst>
      <p:ext uri="{BB962C8B-B14F-4D97-AF65-F5344CB8AC3E}">
        <p14:creationId xmlns:p14="http://schemas.microsoft.com/office/powerpoint/2010/main" val="202023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November, 2023</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u="none" strike="noStrike"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15-23-0518-05-04me</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50" r:id="rId11"/>
    <p:sldLayoutId id="2147483661" r:id="rId12"/>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 November</a:t>
            </a:r>
            <a:r>
              <a:rPr lang="en-US" altLang="en-US" sz="1600" dirty="0">
                <a:solidFill>
                  <a:schemeClr val="tx2"/>
                </a:solidFill>
              </a:rPr>
              <a:t>, 2023 IEEE 802.15.4me Opening Agenda and Closing</a:t>
            </a:r>
          </a:p>
          <a:p>
            <a:r>
              <a:rPr lang="en-US" altLang="en-US" sz="1600" b="1" dirty="0">
                <a:solidFill>
                  <a:schemeClr val="tx2"/>
                </a:solidFill>
              </a:rPr>
              <a:t>Date Submitted: November 13, 2023</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15-23-0518-04-04me </a:t>
            </a:r>
            <a:r>
              <a:rPr lang="en-US" altLang="en-US" sz="1600" b="1" dirty="0">
                <a:solidFill>
                  <a:schemeClr val="tx2"/>
                </a:solidFill>
              </a:rPr>
              <a:t>Abstract: November</a:t>
            </a:r>
            <a:r>
              <a:rPr lang="en-US" altLang="en-US" sz="1600" dirty="0">
                <a:solidFill>
                  <a:schemeClr val="tx2"/>
                </a:solidFill>
              </a:rPr>
              <a:t>, 2023 IEEE 802.15.4me Plenary Agenda and Closing</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Minutes: 15-23-0610-00-04me</a:t>
            </a:r>
          </a:p>
          <a:p>
            <a:pPr marL="0" indent="0">
              <a:buNone/>
            </a:pPr>
            <a:r>
              <a:rPr lang="en-US" sz="2800" dirty="0"/>
              <a:t>CRG Formed – Notification via reflector</a:t>
            </a:r>
          </a:p>
          <a:p>
            <a:pPr marL="0" indent="0">
              <a:buNone/>
            </a:pPr>
            <a:r>
              <a:rPr lang="en-US" sz="2800" dirty="0"/>
              <a:t>Sponsor Pool and MEC review to be requested</a:t>
            </a:r>
          </a:p>
          <a:p>
            <a:pPr marL="0" indent="0">
              <a:buNone/>
            </a:pPr>
            <a:r>
              <a:rPr lang="en-US" sz="2800" dirty="0"/>
              <a:t>After next Ballot</a:t>
            </a:r>
          </a:p>
          <a:p>
            <a:pPr marL="0" indent="0">
              <a:buNone/>
            </a:pPr>
            <a:r>
              <a:rPr lang="en-US" sz="2800" dirty="0"/>
              <a:t>Checklist: 	15-23-0400-03-04me</a:t>
            </a:r>
          </a:p>
          <a:p>
            <a:pPr marL="0" indent="0">
              <a:buNone/>
            </a:pPr>
            <a:r>
              <a:rPr lang="en-US" sz="2800" dirty="0"/>
              <a:t>Next meeting draft agenda: 15-23-0613-00-04me</a:t>
            </a:r>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10</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378904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9516A2-CF63-EDF1-E9B4-AAC07969E37A}"/>
              </a:ext>
            </a:extLst>
          </p:cNvPr>
          <p:cNvSpPr>
            <a:spLocks noGrp="1"/>
          </p:cNvSpPr>
          <p:nvPr>
            <p:ph idx="1"/>
          </p:nvPr>
        </p:nvSpPr>
        <p:spPr>
          <a:xfrm>
            <a:off x="685800" y="1355310"/>
            <a:ext cx="7772400" cy="4114800"/>
          </a:xfrm>
        </p:spPr>
        <p:txBody>
          <a:bodyPr/>
          <a:lstStyle/>
          <a:p>
            <a:r>
              <a:rPr lang="en-US" sz="2000" dirty="0"/>
              <a:t>Nov/23 – Comment  Resolution and Recirc of Letter Ballot </a:t>
            </a:r>
          </a:p>
          <a:p>
            <a:r>
              <a:rPr lang="en-US" sz="2000" dirty="0"/>
              <a:t>Nov/23 – Request Sponsor Ballot Group</a:t>
            </a:r>
          </a:p>
          <a:p>
            <a:r>
              <a:rPr lang="en-US" sz="2000" dirty="0"/>
              <a:t>Jan/24 - Working Group Motion to SA Ballot and CRG (LMSC Package Created)</a:t>
            </a:r>
          </a:p>
          <a:p>
            <a:r>
              <a:rPr lang="en-US" sz="2000" dirty="0"/>
              <a:t>Jan/Feb 24 – Optimistic SA Ballot (EC Call?)</a:t>
            </a:r>
          </a:p>
          <a:p>
            <a:r>
              <a:rPr lang="en-US" sz="2000" dirty="0"/>
              <a:t>Mar/24– SA Ballot comment resolution and CRG</a:t>
            </a:r>
          </a:p>
          <a:p>
            <a:r>
              <a:rPr lang="en-US" sz="2000" dirty="0"/>
              <a:t>Jul/24 – SA Recirc (CRG)</a:t>
            </a:r>
          </a:p>
          <a:p>
            <a:r>
              <a:rPr lang="en-US" sz="2000" dirty="0"/>
              <a:t>Sep/24 – Optimistic SA to </a:t>
            </a:r>
            <a:r>
              <a:rPr lang="en-US" sz="2000" dirty="0" err="1"/>
              <a:t>Revcom</a:t>
            </a:r>
            <a:endParaRPr lang="en-US" sz="2000" dirty="0"/>
          </a:p>
          <a:p>
            <a:r>
              <a:rPr lang="en-US" sz="2000" dirty="0"/>
              <a:t>Dec/24 – SA to </a:t>
            </a:r>
            <a:r>
              <a:rPr lang="en-US" sz="2000" dirty="0" err="1"/>
              <a:t>Revcom</a:t>
            </a:r>
            <a:endParaRPr lang="en-US" sz="2000" dirty="0"/>
          </a:p>
          <a:p>
            <a:endParaRPr lang="en-US" sz="2000" dirty="0"/>
          </a:p>
          <a:p>
            <a:endParaRPr lang="en-US" dirty="0"/>
          </a:p>
        </p:txBody>
      </p:sp>
      <p:sp>
        <p:nvSpPr>
          <p:cNvPr id="3" name="Slide Number Placeholder 2">
            <a:extLst>
              <a:ext uri="{FF2B5EF4-FFF2-40B4-BE49-F238E27FC236}">
                <a16:creationId xmlns:a16="http://schemas.microsoft.com/office/drawing/2014/main" id="{A8190534-3624-E059-6343-FB188EC8F971}"/>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11</a:t>
            </a:fld>
            <a:endParaRPr lang="en-US" altLang="en-US"/>
          </a:p>
        </p:txBody>
      </p:sp>
      <p:sp>
        <p:nvSpPr>
          <p:cNvPr id="4" name="Title 1">
            <a:extLst>
              <a:ext uri="{FF2B5EF4-FFF2-40B4-BE49-F238E27FC236}">
                <a16:creationId xmlns:a16="http://schemas.microsoft.com/office/drawing/2014/main" id="{60AEDFFC-F93F-7672-7411-F1ACF06C34FE}"/>
              </a:ext>
            </a:extLst>
          </p:cNvPr>
          <p:cNvSpPr txBox="1">
            <a:spLocks/>
          </p:cNvSpPr>
          <p:nvPr/>
        </p:nvSpPr>
        <p:spPr bwMode="auto">
          <a:xfrm>
            <a:off x="723900" y="272744"/>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Draft Timeline </a:t>
            </a:r>
          </a:p>
        </p:txBody>
      </p:sp>
    </p:spTree>
    <p:extLst>
      <p:ext uri="{BB962C8B-B14F-4D97-AF65-F5344CB8AC3E}">
        <p14:creationId xmlns:p14="http://schemas.microsoft.com/office/powerpoint/2010/main" val="2303086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this link:</a:t>
            </a: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01905-C13F-7629-B1FA-E3FD481ADA3D}"/>
              </a:ext>
            </a:extLst>
          </p:cNvPr>
          <p:cNvSpPr>
            <a:spLocks noGrp="1"/>
          </p:cNvSpPr>
          <p:nvPr>
            <p:ph type="title"/>
          </p:nvPr>
        </p:nvSpPr>
        <p:spPr>
          <a:xfrm>
            <a:off x="685800" y="685800"/>
            <a:ext cx="7772400" cy="5638800"/>
          </a:xfrm>
        </p:spPr>
        <p:txBody>
          <a:bodyPr/>
          <a:lstStyle/>
          <a:p>
            <a:r>
              <a:rPr lang="en-US" dirty="0"/>
              <a:t>IEEE 802.15.4me</a:t>
            </a:r>
            <a:br>
              <a:rPr lang="en-US" dirty="0"/>
            </a:br>
            <a:r>
              <a:rPr lang="en-US" dirty="0"/>
              <a:t>November, 2023 Interim Plenary</a:t>
            </a:r>
            <a:br>
              <a:rPr lang="en-US" dirty="0"/>
            </a:br>
            <a:r>
              <a:rPr lang="en-US" dirty="0"/>
              <a:t>Agenda and Closing</a:t>
            </a:r>
          </a:p>
        </p:txBody>
      </p:sp>
      <p:sp>
        <p:nvSpPr>
          <p:cNvPr id="3" name="Slide Number Placeholder 2">
            <a:extLst>
              <a:ext uri="{FF2B5EF4-FFF2-40B4-BE49-F238E27FC236}">
                <a16:creationId xmlns:a16="http://schemas.microsoft.com/office/drawing/2014/main" id="{13FDA580-F739-CF9A-E3A0-CBEAF57D5B4C}"/>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3</a:t>
            </a:fld>
            <a:endParaRPr lang="en-US" altLang="en-US"/>
          </a:p>
        </p:txBody>
      </p:sp>
    </p:spTree>
    <p:extLst>
      <p:ext uri="{BB962C8B-B14F-4D97-AF65-F5344CB8AC3E}">
        <p14:creationId xmlns:p14="http://schemas.microsoft.com/office/powerpoint/2010/main" val="3572197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15.4me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3921887666"/>
              </p:ext>
            </p:extLst>
          </p:nvPr>
        </p:nvGraphicFramePr>
        <p:xfrm>
          <a:off x="857825" y="1493440"/>
          <a:ext cx="7752774" cy="4255105"/>
        </p:xfrm>
        <a:graphic>
          <a:graphicData uri="http://schemas.openxmlformats.org/drawingml/2006/table">
            <a:tbl>
              <a:tblPr firstRow="1" firstCol="1" bandRow="1">
                <a:tableStyleId>{00A15C55-8517-42AA-B614-E9B94910E393}</a:tableStyleId>
              </a:tblPr>
              <a:tblGrid>
                <a:gridCol w="818508">
                  <a:extLst>
                    <a:ext uri="{9D8B030D-6E8A-4147-A177-3AD203B41FA5}">
                      <a16:colId xmlns:a16="http://schemas.microsoft.com/office/drawing/2014/main" val="20000"/>
                    </a:ext>
                  </a:extLst>
                </a:gridCol>
                <a:gridCol w="2046269">
                  <a:extLst>
                    <a:ext uri="{9D8B030D-6E8A-4147-A177-3AD203B41FA5}">
                      <a16:colId xmlns:a16="http://schemas.microsoft.com/office/drawing/2014/main" val="20001"/>
                    </a:ext>
                  </a:extLst>
                </a:gridCol>
                <a:gridCol w="1667488">
                  <a:extLst>
                    <a:ext uri="{9D8B030D-6E8A-4147-A177-3AD203B41FA5}">
                      <a16:colId xmlns:a16="http://schemas.microsoft.com/office/drawing/2014/main" val="20002"/>
                    </a:ext>
                  </a:extLst>
                </a:gridCol>
                <a:gridCol w="1620310">
                  <a:extLst>
                    <a:ext uri="{9D8B030D-6E8A-4147-A177-3AD203B41FA5}">
                      <a16:colId xmlns:a16="http://schemas.microsoft.com/office/drawing/2014/main" val="20003"/>
                    </a:ext>
                  </a:extLst>
                </a:gridCol>
                <a:gridCol w="1600199">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Opening 802 Plenary </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802.15.4me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Session 3 (9am)</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Opening 802.15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802.15.4me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Session 2</a:t>
                      </a:r>
                    </a:p>
                  </a:txBody>
                  <a:tcPr/>
                </a:tc>
                <a:tc>
                  <a:txBody>
                    <a:bodyPr/>
                    <a:lstStyle/>
                    <a:p>
                      <a:pPr algn="ctr"/>
                      <a:r>
                        <a:rPr lang="en-US" dirty="0"/>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802.15.4me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Session 4</a:t>
                      </a: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802.15.4me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Session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802.15 Closing Plenary</a:t>
                      </a:r>
                    </a:p>
                  </a:txBody>
                  <a:tcPr/>
                </a:tc>
                <a:extLst>
                  <a:ext uri="{0D108BD9-81ED-4DB2-BD59-A6C34878D82A}">
                    <a16:rowId xmlns:a16="http://schemas.microsoft.com/office/drawing/2014/main" val="10004"/>
                  </a:ext>
                </a:extLst>
              </a:tr>
              <a:tr h="370840">
                <a:tc>
                  <a:txBody>
                    <a:bodyPr/>
                    <a:lstStyle/>
                    <a:p>
                      <a:r>
                        <a:rPr lang="en-US" dirty="0"/>
                        <a:t>6:30p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774931192"/>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947969" cy="276999"/>
          </a:xfrm>
          <a:prstGeom prst="rect">
            <a:avLst/>
          </a:prstGeom>
          <a:noFill/>
        </p:spPr>
        <p:txBody>
          <a:bodyPr wrap="none" rtlCol="0">
            <a:spAutoFit/>
          </a:bodyPr>
          <a:lstStyle/>
          <a:p>
            <a:r>
              <a:rPr lang="en-US" dirty="0"/>
              <a:t>4 Sessions will be scheduled</a:t>
            </a:r>
          </a:p>
        </p:txBody>
      </p:sp>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a:p>
            <a:pPr lvl="1"/>
            <a:r>
              <a:rPr lang="en-US" sz="2400" dirty="0"/>
              <a:t>Call for Patents</a:t>
            </a:r>
          </a:p>
          <a:p>
            <a:pPr lvl="1"/>
            <a:r>
              <a:rPr lang="en-US" sz="2400" dirty="0"/>
              <a:t>Approve Agenda </a:t>
            </a:r>
          </a:p>
          <a:p>
            <a:pPr lvl="1"/>
            <a:r>
              <a:rPr lang="en-US" sz="2400" dirty="0"/>
              <a:t>Approve Minutes</a:t>
            </a:r>
          </a:p>
          <a:p>
            <a:pPr lvl="1"/>
            <a:r>
              <a:rPr lang="en-US" sz="2400" dirty="0"/>
              <a:t>Ballot Results</a:t>
            </a:r>
          </a:p>
          <a:p>
            <a:pPr lvl="1"/>
            <a:r>
              <a:rPr lang="en-US" sz="2400" dirty="0"/>
              <a:t>Comments </a:t>
            </a:r>
          </a:p>
          <a:p>
            <a:pPr lvl="1"/>
            <a:r>
              <a:rPr lang="en-US" sz="2400" dirty="0"/>
              <a:t>Next Steps </a:t>
            </a:r>
          </a:p>
          <a:p>
            <a:pPr lvl="1"/>
            <a:r>
              <a:rPr lang="en-US" sz="2400" dirty="0"/>
              <a:t>Review Draft Timeline</a:t>
            </a:r>
          </a:p>
          <a:p>
            <a:pPr lvl="1"/>
            <a:r>
              <a:rPr lang="en-US" sz="2400" dirty="0"/>
              <a:t>Update Checklist (DCN 15.23.0400.03)</a:t>
            </a:r>
          </a:p>
          <a:p>
            <a:pPr lvl="1"/>
            <a:r>
              <a:rPr lang="en-US" sz="2400" dirty="0"/>
              <a:t>Next meetings</a:t>
            </a: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Agenda </a:t>
            </a:r>
          </a:p>
        </p:txBody>
      </p:sp>
    </p:spTree>
    <p:extLst>
      <p:ext uri="{BB962C8B-B14F-4D97-AF65-F5344CB8AC3E}">
        <p14:creationId xmlns:p14="http://schemas.microsoft.com/office/powerpoint/2010/main" val="2211291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Results of Workgroup Ballot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Table 4">
            <a:extLst>
              <a:ext uri="{FF2B5EF4-FFF2-40B4-BE49-F238E27FC236}">
                <a16:creationId xmlns:a16="http://schemas.microsoft.com/office/drawing/2014/main" id="{8E22C89D-F85E-6281-F135-270BF40E7F5B}"/>
              </a:ext>
            </a:extLst>
          </p:cNvPr>
          <p:cNvGraphicFramePr>
            <a:graphicFrameLocks noGrp="1"/>
          </p:cNvGraphicFramePr>
          <p:nvPr>
            <p:extLst>
              <p:ext uri="{D42A27DB-BD31-4B8C-83A1-F6EECF244321}">
                <p14:modId xmlns:p14="http://schemas.microsoft.com/office/powerpoint/2010/main" val="1657334272"/>
              </p:ext>
            </p:extLst>
          </p:nvPr>
        </p:nvGraphicFramePr>
        <p:xfrm>
          <a:off x="1204784" y="1394106"/>
          <a:ext cx="3062416" cy="3025494"/>
        </p:xfrm>
        <a:graphic>
          <a:graphicData uri="http://schemas.openxmlformats.org/drawingml/2006/table">
            <a:tbl>
              <a:tblPr>
                <a:tableStyleId>{5C22544A-7EE6-4342-B048-85BDC9FD1C3A}</a:tableStyleId>
              </a:tblPr>
              <a:tblGrid>
                <a:gridCol w="2089023">
                  <a:extLst>
                    <a:ext uri="{9D8B030D-6E8A-4147-A177-3AD203B41FA5}">
                      <a16:colId xmlns:a16="http://schemas.microsoft.com/office/drawing/2014/main" val="1156844265"/>
                    </a:ext>
                  </a:extLst>
                </a:gridCol>
                <a:gridCol w="973393">
                  <a:extLst>
                    <a:ext uri="{9D8B030D-6E8A-4147-A177-3AD203B41FA5}">
                      <a16:colId xmlns:a16="http://schemas.microsoft.com/office/drawing/2014/main" val="1976653183"/>
                    </a:ext>
                  </a:extLst>
                </a:gridCol>
              </a:tblGrid>
              <a:tr h="198474">
                <a:tc>
                  <a:txBody>
                    <a:bodyPr/>
                    <a:lstStyle/>
                    <a:p>
                      <a:pPr algn="r" fontAlgn="b"/>
                      <a:r>
                        <a:rPr lang="en-US" sz="1400" u="none" strike="noStrike" dirty="0">
                          <a:effectLst/>
                        </a:rPr>
                        <a:t>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133</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603470050"/>
                  </a:ext>
                </a:extLst>
              </a:tr>
              <a:tr h="198474">
                <a:tc>
                  <a:txBody>
                    <a:bodyPr/>
                    <a:lstStyle/>
                    <a:p>
                      <a:pPr algn="r" fontAlgn="b"/>
                      <a:r>
                        <a:rPr lang="en-US" sz="1400" u="none" strike="noStrike" dirty="0">
                          <a:effectLst/>
                        </a:rPr>
                        <a:t>VOTED</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97</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277938943"/>
                  </a:ext>
                </a:extLst>
              </a:tr>
              <a:tr h="184298">
                <a:tc>
                  <a:txBody>
                    <a:bodyPr/>
                    <a:lstStyle/>
                    <a:p>
                      <a:pPr algn="r" fontAlgn="b"/>
                      <a:r>
                        <a:rPr lang="en-US" sz="1400" u="none" strike="noStrike">
                          <a:effectLst/>
                        </a:rPr>
                        <a:t>YES</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a:effectLst/>
                        </a:rPr>
                        <a:t>87</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2115251659"/>
                  </a:ext>
                </a:extLst>
              </a:tr>
              <a:tr h="184298">
                <a:tc>
                  <a:txBody>
                    <a:bodyPr/>
                    <a:lstStyle/>
                    <a:p>
                      <a:pPr algn="r" fontAlgn="b"/>
                      <a:r>
                        <a:rPr lang="en-US" sz="1400" u="none" strike="noStrike" dirty="0">
                          <a:effectLst/>
                        </a:rPr>
                        <a:t>ABSTAIN</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5</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3620037763"/>
                  </a:ext>
                </a:extLst>
              </a:tr>
              <a:tr h="184298">
                <a:tc>
                  <a:txBody>
                    <a:bodyPr/>
                    <a:lstStyle/>
                    <a:p>
                      <a:pPr algn="r" fontAlgn="b"/>
                      <a:r>
                        <a:rPr lang="en-US" sz="1400" u="none" strike="noStrike" dirty="0">
                          <a:effectLst/>
                        </a:rPr>
                        <a:t>NO</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5</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27576036"/>
                  </a:ext>
                </a:extLst>
              </a:tr>
              <a:tr h="184298">
                <a:tc>
                  <a:txBody>
                    <a:bodyPr/>
                    <a:lstStyle/>
                    <a:p>
                      <a:pPr algn="r" fontAlgn="b"/>
                      <a:r>
                        <a:rPr lang="en-US" sz="1400" u="none" strike="noStrike" dirty="0">
                          <a:effectLst/>
                        </a:rPr>
                        <a:t>% 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72.93%</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3521390451"/>
                  </a:ext>
                </a:extLst>
              </a:tr>
              <a:tr h="184298">
                <a:tc>
                  <a:txBody>
                    <a:bodyPr/>
                    <a:lstStyle/>
                    <a:p>
                      <a:pPr algn="r" fontAlgn="b"/>
                      <a:r>
                        <a:rPr lang="en-US" sz="1400" u="none" strike="noStrike" dirty="0">
                          <a:effectLst/>
                        </a:rPr>
                        <a:t>% YES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94.57%</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133017103"/>
                  </a:ext>
                </a:extLst>
              </a:tr>
              <a:tr h="184298">
                <a:tc>
                  <a:txBody>
                    <a:bodyPr/>
                    <a:lstStyle/>
                    <a:p>
                      <a:pPr algn="r" fontAlgn="b"/>
                      <a:r>
                        <a:rPr lang="en-US" sz="1400" u="none" strike="noStrike" dirty="0">
                          <a:effectLst/>
                        </a:rPr>
                        <a:t>% ABSTAIN</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5.15%</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505719788"/>
                  </a:ext>
                </a:extLst>
              </a:tr>
              <a:tr h="184298">
                <a:tc>
                  <a:txBody>
                    <a:bodyPr/>
                    <a:lstStyle/>
                    <a:p>
                      <a:pPr algn="r" fontAlgn="b"/>
                      <a:r>
                        <a:rPr lang="en-US" sz="1400" u="none" strike="noStrike">
                          <a:effectLst/>
                        </a:rPr>
                        <a:t>Did Not Vote (cum.)</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a:effectLst/>
                        </a:rPr>
                        <a:t>41</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2818228615"/>
                  </a:ext>
                </a:extLst>
              </a:tr>
              <a:tr h="350874">
                <a:tc>
                  <a:txBody>
                    <a:bodyPr/>
                    <a:lstStyle/>
                    <a:p>
                      <a:pPr algn="r" fontAlgn="b"/>
                      <a:r>
                        <a:rPr lang="en-US" sz="1400" u="none" strike="noStrike">
                          <a:effectLst/>
                        </a:rPr>
                        <a:t>Did Not Vote (cum.) %</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a:effectLst/>
                        </a:rPr>
                        <a:t>30.8%</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253272311"/>
                  </a:ext>
                </a:extLst>
              </a:tr>
              <a:tr h="184298">
                <a:tc>
                  <a:txBody>
                    <a:bodyPr/>
                    <a:lstStyle/>
                    <a:p>
                      <a:pPr algn="r" fontAlgn="b"/>
                      <a:r>
                        <a:rPr lang="en-US" sz="1400" u="none" strike="noStrike">
                          <a:effectLst/>
                        </a:rPr>
                        <a:t>Open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a:effectLst/>
                        </a:rPr>
                        <a:t>7/27/23</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803594756"/>
                  </a:ext>
                </a:extLst>
              </a:tr>
              <a:tr h="184298">
                <a:tc>
                  <a:txBody>
                    <a:bodyPr/>
                    <a:lstStyle/>
                    <a:p>
                      <a:pPr algn="r" fontAlgn="b"/>
                      <a:r>
                        <a:rPr lang="en-US" sz="1400" u="none" strike="noStrike">
                          <a:effectLst/>
                        </a:rPr>
                        <a:t>Close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9/8/23</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2757834929"/>
                  </a:ext>
                </a:extLst>
              </a:tr>
              <a:tr h="184298">
                <a:tc>
                  <a:txBody>
                    <a:bodyPr/>
                    <a:lstStyle/>
                    <a:p>
                      <a:pPr algn="r" fontAlgn="b"/>
                      <a:r>
                        <a:rPr lang="en-US" sz="1400" u="none" strike="noStrike" dirty="0">
                          <a:effectLst/>
                        </a:rPr>
                        <a:t>Draft P802.15.4me</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D1 LB197</a:t>
                      </a:r>
                      <a:endParaRPr lang="en-US" sz="1400" b="1"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762585234"/>
                  </a:ext>
                </a:extLst>
              </a:tr>
            </a:tbl>
          </a:graphicData>
        </a:graphic>
      </p:graphicFrame>
      <p:sp>
        <p:nvSpPr>
          <p:cNvPr id="7" name="TextBox 6">
            <a:extLst>
              <a:ext uri="{FF2B5EF4-FFF2-40B4-BE49-F238E27FC236}">
                <a16:creationId xmlns:a16="http://schemas.microsoft.com/office/drawing/2014/main" id="{711DFF61-0A86-1F40-2622-689B96582124}"/>
              </a:ext>
            </a:extLst>
          </p:cNvPr>
          <p:cNvSpPr txBox="1"/>
          <p:nvPr/>
        </p:nvSpPr>
        <p:spPr>
          <a:xfrm>
            <a:off x="1691624" y="5276671"/>
            <a:ext cx="2845651" cy="707886"/>
          </a:xfrm>
          <a:prstGeom prst="rect">
            <a:avLst/>
          </a:prstGeom>
          <a:noFill/>
        </p:spPr>
        <p:txBody>
          <a:bodyPr wrap="none" rtlCol="0">
            <a:spAutoFit/>
          </a:bodyPr>
          <a:lstStyle/>
          <a:p>
            <a:r>
              <a:rPr lang="en-US" sz="2000" dirty="0"/>
              <a:t>Accepted Comments</a:t>
            </a:r>
            <a:r>
              <a:rPr lang="en-US" sz="2000"/>
              <a:t>: 310</a:t>
            </a:r>
            <a:endParaRPr lang="en-US" sz="2000" dirty="0"/>
          </a:p>
          <a:p>
            <a:r>
              <a:rPr lang="en-US" sz="2000" dirty="0"/>
              <a:t>Rogue Comments: 3</a:t>
            </a:r>
          </a:p>
        </p:txBody>
      </p:sp>
      <p:graphicFrame>
        <p:nvGraphicFramePr>
          <p:cNvPr id="8" name="Table 7">
            <a:extLst>
              <a:ext uri="{FF2B5EF4-FFF2-40B4-BE49-F238E27FC236}">
                <a16:creationId xmlns:a16="http://schemas.microsoft.com/office/drawing/2014/main" id="{65D86894-BA8E-5D71-96B4-86D41ECB040F}"/>
              </a:ext>
            </a:extLst>
          </p:cNvPr>
          <p:cNvGraphicFramePr>
            <a:graphicFrameLocks noGrp="1"/>
          </p:cNvGraphicFramePr>
          <p:nvPr>
            <p:extLst>
              <p:ext uri="{D42A27DB-BD31-4B8C-83A1-F6EECF244321}">
                <p14:modId xmlns:p14="http://schemas.microsoft.com/office/powerpoint/2010/main" val="99554685"/>
              </p:ext>
            </p:extLst>
          </p:nvPr>
        </p:nvGraphicFramePr>
        <p:xfrm>
          <a:off x="4267200" y="1371600"/>
          <a:ext cx="3062416" cy="3025494"/>
        </p:xfrm>
        <a:graphic>
          <a:graphicData uri="http://schemas.openxmlformats.org/drawingml/2006/table">
            <a:tbl>
              <a:tblPr>
                <a:tableStyleId>{5C22544A-7EE6-4342-B048-85BDC9FD1C3A}</a:tableStyleId>
              </a:tblPr>
              <a:tblGrid>
                <a:gridCol w="1975753">
                  <a:extLst>
                    <a:ext uri="{9D8B030D-6E8A-4147-A177-3AD203B41FA5}">
                      <a16:colId xmlns:a16="http://schemas.microsoft.com/office/drawing/2014/main" val="1156844265"/>
                    </a:ext>
                  </a:extLst>
                </a:gridCol>
                <a:gridCol w="1086663">
                  <a:extLst>
                    <a:ext uri="{9D8B030D-6E8A-4147-A177-3AD203B41FA5}">
                      <a16:colId xmlns:a16="http://schemas.microsoft.com/office/drawing/2014/main" val="1976653183"/>
                    </a:ext>
                  </a:extLst>
                </a:gridCol>
              </a:tblGrid>
              <a:tr h="198474">
                <a:tc>
                  <a:txBody>
                    <a:bodyPr/>
                    <a:lstStyle/>
                    <a:p>
                      <a:pPr algn="r" fontAlgn="b"/>
                      <a:r>
                        <a:rPr lang="en-US" sz="1400" u="none" strike="noStrike">
                          <a:effectLst/>
                        </a:rPr>
                        <a:t>VOTERS</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137</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603470050"/>
                  </a:ext>
                </a:extLst>
              </a:tr>
              <a:tr h="198474">
                <a:tc>
                  <a:txBody>
                    <a:bodyPr/>
                    <a:lstStyle/>
                    <a:p>
                      <a:pPr algn="r" fontAlgn="b"/>
                      <a:r>
                        <a:rPr lang="en-US" sz="1400" u="none" strike="noStrike" dirty="0">
                          <a:effectLst/>
                        </a:rPr>
                        <a:t>VOTED</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100</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277938943"/>
                  </a:ext>
                </a:extLst>
              </a:tr>
              <a:tr h="184298">
                <a:tc>
                  <a:txBody>
                    <a:bodyPr/>
                    <a:lstStyle/>
                    <a:p>
                      <a:pPr algn="r" fontAlgn="b"/>
                      <a:r>
                        <a:rPr lang="en-US" sz="1400" u="none" strike="noStrike">
                          <a:effectLst/>
                        </a:rPr>
                        <a:t>YES</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89</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2115251659"/>
                  </a:ext>
                </a:extLst>
              </a:tr>
              <a:tr h="184298">
                <a:tc>
                  <a:txBody>
                    <a:bodyPr/>
                    <a:lstStyle/>
                    <a:p>
                      <a:pPr algn="r" fontAlgn="b"/>
                      <a:r>
                        <a:rPr lang="en-US" sz="1400" u="none" strike="noStrike">
                          <a:effectLst/>
                        </a:rPr>
                        <a:t>ABSTAIN</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4</a:t>
                      </a:r>
                    </a:p>
                  </a:txBody>
                  <a:tcPr marL="9525" marR="9525" marT="9525" marB="0" anchor="ctr"/>
                </a:tc>
                <a:extLst>
                  <a:ext uri="{0D108BD9-81ED-4DB2-BD59-A6C34878D82A}">
                    <a16:rowId xmlns:a16="http://schemas.microsoft.com/office/drawing/2014/main" val="3620037763"/>
                  </a:ext>
                </a:extLst>
              </a:tr>
              <a:tr h="184298">
                <a:tc>
                  <a:txBody>
                    <a:bodyPr/>
                    <a:lstStyle/>
                    <a:p>
                      <a:pPr algn="r" fontAlgn="b"/>
                      <a:r>
                        <a:rPr lang="en-US" sz="1400" u="none" strike="noStrike" dirty="0">
                          <a:effectLst/>
                        </a:rPr>
                        <a:t>NO</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7</a:t>
                      </a:r>
                    </a:p>
                  </a:txBody>
                  <a:tcPr marL="9525" marR="9525" marT="9525" marB="0" anchor="ctr"/>
                </a:tc>
                <a:extLst>
                  <a:ext uri="{0D108BD9-81ED-4DB2-BD59-A6C34878D82A}">
                    <a16:rowId xmlns:a16="http://schemas.microsoft.com/office/drawing/2014/main" val="127576036"/>
                  </a:ext>
                </a:extLst>
              </a:tr>
              <a:tr h="184298">
                <a:tc>
                  <a:txBody>
                    <a:bodyPr/>
                    <a:lstStyle/>
                    <a:p>
                      <a:pPr algn="r" fontAlgn="b"/>
                      <a:r>
                        <a:rPr lang="en-US" sz="1400" u="none" strike="noStrike" dirty="0">
                          <a:effectLst/>
                        </a:rPr>
                        <a:t>% 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72.99%</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3521390451"/>
                  </a:ext>
                </a:extLst>
              </a:tr>
              <a:tr h="184298">
                <a:tc>
                  <a:txBody>
                    <a:bodyPr/>
                    <a:lstStyle/>
                    <a:p>
                      <a:pPr algn="r" fontAlgn="b"/>
                      <a:r>
                        <a:rPr lang="en-US" sz="1400" u="none" strike="noStrike">
                          <a:effectLst/>
                        </a:rPr>
                        <a:t>% YES</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92.71%</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133017103"/>
                  </a:ext>
                </a:extLst>
              </a:tr>
              <a:tr h="184298">
                <a:tc>
                  <a:txBody>
                    <a:bodyPr/>
                    <a:lstStyle/>
                    <a:p>
                      <a:pPr algn="r" fontAlgn="b"/>
                      <a:r>
                        <a:rPr lang="en-US" sz="1400" u="none" strike="noStrike" dirty="0">
                          <a:effectLst/>
                        </a:rPr>
                        <a:t>% ABSTAIN</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4.00%</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505719788"/>
                  </a:ext>
                </a:extLst>
              </a:tr>
              <a:tr h="184298">
                <a:tc>
                  <a:txBody>
                    <a:bodyPr/>
                    <a:lstStyle/>
                    <a:p>
                      <a:pPr algn="r" fontAlgn="b"/>
                      <a:r>
                        <a:rPr lang="en-US" sz="1400" u="none" strike="noStrike">
                          <a:effectLst/>
                        </a:rPr>
                        <a:t>Did Not Vote (cum.)</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41</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2818228615"/>
                  </a:ext>
                </a:extLst>
              </a:tr>
              <a:tr h="350874">
                <a:tc>
                  <a:txBody>
                    <a:bodyPr/>
                    <a:lstStyle/>
                    <a:p>
                      <a:pPr algn="r" fontAlgn="b"/>
                      <a:r>
                        <a:rPr lang="en-US" sz="1400" u="none" strike="noStrike" dirty="0">
                          <a:effectLst/>
                        </a:rPr>
                        <a:t>Did Not Vote (cum.) %</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28.9%</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253272311"/>
                  </a:ext>
                </a:extLst>
              </a:tr>
              <a:tr h="184298">
                <a:tc>
                  <a:txBody>
                    <a:bodyPr/>
                    <a:lstStyle/>
                    <a:p>
                      <a:pPr algn="r" fontAlgn="b"/>
                      <a:r>
                        <a:rPr lang="en-US" sz="1400" u="none" strike="noStrike">
                          <a:effectLst/>
                        </a:rPr>
                        <a:t>Open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10/19/23</a:t>
                      </a:r>
                    </a:p>
                  </a:txBody>
                  <a:tcPr marL="9525" marR="9525" marT="9525" marB="0" anchor="ctr"/>
                </a:tc>
                <a:extLst>
                  <a:ext uri="{0D108BD9-81ED-4DB2-BD59-A6C34878D82A}">
                    <a16:rowId xmlns:a16="http://schemas.microsoft.com/office/drawing/2014/main" val="1803594756"/>
                  </a:ext>
                </a:extLst>
              </a:tr>
              <a:tr h="184298">
                <a:tc>
                  <a:txBody>
                    <a:bodyPr/>
                    <a:lstStyle/>
                    <a:p>
                      <a:pPr algn="r" fontAlgn="b"/>
                      <a:r>
                        <a:rPr lang="en-US" sz="1400" u="none" strike="noStrike">
                          <a:effectLst/>
                        </a:rPr>
                        <a:t>Close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11/08/23</a:t>
                      </a:r>
                    </a:p>
                  </a:txBody>
                  <a:tcPr marL="9525" marR="9525" marT="9525" marB="0" anchor="ctr"/>
                </a:tc>
                <a:extLst>
                  <a:ext uri="{0D108BD9-81ED-4DB2-BD59-A6C34878D82A}">
                    <a16:rowId xmlns:a16="http://schemas.microsoft.com/office/drawing/2014/main" val="2757834929"/>
                  </a:ext>
                </a:extLst>
              </a:tr>
              <a:tr h="184298">
                <a:tc>
                  <a:txBody>
                    <a:bodyPr/>
                    <a:lstStyle/>
                    <a:p>
                      <a:pPr algn="r" fontAlgn="b"/>
                      <a:r>
                        <a:rPr lang="en-US" sz="1400" u="none" strike="noStrike" dirty="0">
                          <a:effectLst/>
                        </a:rPr>
                        <a:t>Draft P802.15.4me</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D2 LB197</a:t>
                      </a:r>
                      <a:endParaRPr lang="en-US" sz="1400" b="1"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762585234"/>
                  </a:ext>
                </a:extLst>
              </a:tr>
            </a:tbl>
          </a:graphicData>
        </a:graphic>
      </p:graphicFrame>
      <p:sp>
        <p:nvSpPr>
          <p:cNvPr id="9" name="TextBox 8">
            <a:extLst>
              <a:ext uri="{FF2B5EF4-FFF2-40B4-BE49-F238E27FC236}">
                <a16:creationId xmlns:a16="http://schemas.microsoft.com/office/drawing/2014/main" id="{168FFF85-BE7C-57AB-B1F4-B429C40FE6B5}"/>
              </a:ext>
            </a:extLst>
          </p:cNvPr>
          <p:cNvSpPr txBox="1"/>
          <p:nvPr/>
        </p:nvSpPr>
        <p:spPr>
          <a:xfrm>
            <a:off x="2590800" y="4419600"/>
            <a:ext cx="1420582" cy="276999"/>
          </a:xfrm>
          <a:prstGeom prst="rect">
            <a:avLst/>
          </a:prstGeom>
          <a:noFill/>
        </p:spPr>
        <p:txBody>
          <a:bodyPr wrap="none" rtlCol="0">
            <a:spAutoFit/>
          </a:bodyPr>
          <a:lstStyle/>
          <a:p>
            <a:r>
              <a:rPr lang="en-US" dirty="0"/>
              <a:t>SEPTEMBER 2023</a:t>
            </a:r>
          </a:p>
        </p:txBody>
      </p:sp>
      <p:sp>
        <p:nvSpPr>
          <p:cNvPr id="12" name="TextBox 11">
            <a:extLst>
              <a:ext uri="{FF2B5EF4-FFF2-40B4-BE49-F238E27FC236}">
                <a16:creationId xmlns:a16="http://schemas.microsoft.com/office/drawing/2014/main" id="{06D49286-A1F9-E202-B7F0-EE5EE51B5C23}"/>
              </a:ext>
            </a:extLst>
          </p:cNvPr>
          <p:cNvSpPr txBox="1"/>
          <p:nvPr/>
        </p:nvSpPr>
        <p:spPr>
          <a:xfrm>
            <a:off x="5361218" y="4419600"/>
            <a:ext cx="1393330" cy="276999"/>
          </a:xfrm>
          <a:prstGeom prst="rect">
            <a:avLst/>
          </a:prstGeom>
          <a:noFill/>
        </p:spPr>
        <p:txBody>
          <a:bodyPr wrap="none" rtlCol="0">
            <a:spAutoFit/>
          </a:bodyPr>
          <a:lstStyle/>
          <a:p>
            <a:r>
              <a:rPr lang="en-US" dirty="0"/>
              <a:t>NOVEMBER 2023</a:t>
            </a:r>
          </a:p>
        </p:txBody>
      </p:sp>
    </p:spTree>
    <p:extLst>
      <p:ext uri="{BB962C8B-B14F-4D97-AF65-F5344CB8AC3E}">
        <p14:creationId xmlns:p14="http://schemas.microsoft.com/office/powerpoint/2010/main" val="2737222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C21F1C5-52DF-6E77-6B8F-C2C2ADDE2DFE}"/>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7</a:t>
            </a:fld>
            <a:endParaRPr lang="en-US" altLang="en-US"/>
          </a:p>
        </p:txBody>
      </p:sp>
      <p:sp>
        <p:nvSpPr>
          <p:cNvPr id="4" name="Title 1">
            <a:extLst>
              <a:ext uri="{FF2B5EF4-FFF2-40B4-BE49-F238E27FC236}">
                <a16:creationId xmlns:a16="http://schemas.microsoft.com/office/drawing/2014/main" id="{881B23E7-D0BD-6418-1215-2011F1C87F44}"/>
              </a:ext>
            </a:extLst>
          </p:cNvPr>
          <p:cNvSpPr>
            <a:spLocks noGrp="1"/>
          </p:cNvSpPr>
          <p:nvPr>
            <p:ph type="title"/>
          </p:nvPr>
        </p:nvSpPr>
        <p:spPr/>
        <p:txBody>
          <a:bodyPr/>
          <a:lstStyle/>
          <a:p>
            <a:r>
              <a:rPr lang="en-US" dirty="0"/>
              <a:t>TG Motion for CRG</a:t>
            </a:r>
          </a:p>
        </p:txBody>
      </p:sp>
      <p:sp>
        <p:nvSpPr>
          <p:cNvPr id="5" name="TextBox 4">
            <a:extLst>
              <a:ext uri="{FF2B5EF4-FFF2-40B4-BE49-F238E27FC236}">
                <a16:creationId xmlns:a16="http://schemas.microsoft.com/office/drawing/2014/main" id="{C4A6466D-EEEB-20C9-6F38-967775000DF0}"/>
              </a:ext>
            </a:extLst>
          </p:cNvPr>
          <p:cNvSpPr txBox="1"/>
          <p:nvPr/>
        </p:nvSpPr>
        <p:spPr>
          <a:xfrm>
            <a:off x="755242" y="1761067"/>
            <a:ext cx="7711425" cy="3785652"/>
          </a:xfrm>
          <a:prstGeom prst="rect">
            <a:avLst/>
          </a:prstGeom>
          <a:noFill/>
        </p:spPr>
        <p:txBody>
          <a:bodyPr wrap="square">
            <a:spAutoFit/>
          </a:bodyPr>
          <a:lstStyle/>
          <a:p>
            <a:r>
              <a:rPr lang="en-US" sz="2000" dirty="0"/>
              <a:t>Move that TG4me formally request that 802.15 WG approve the formation of a Comment Resolution Group (CRG) for the WG balloting of the P802.15.04.me_D02 with the following membership: Gary Stuebing(chair), Tero </a:t>
            </a:r>
            <a:r>
              <a:rPr lang="en-US" sz="2000" dirty="0" err="1"/>
              <a:t>Kivinen</a:t>
            </a:r>
            <a:r>
              <a:rPr lang="en-US" sz="2000" dirty="0"/>
              <a:t>, Phil Beecher, Billy Verso, Ann Krieger and Ben Rolfe. The 802.15.4me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sz="2000" dirty="0"/>
              <a:t>Moved: Ann Krieger</a:t>
            </a:r>
          </a:p>
          <a:p>
            <a:r>
              <a:rPr lang="en-US" sz="2000" dirty="0"/>
              <a:t>Second: Tero </a:t>
            </a:r>
            <a:r>
              <a:rPr lang="en-US" sz="2000" dirty="0" err="1"/>
              <a:t>Kivinen</a:t>
            </a:r>
            <a:r>
              <a:rPr lang="en-US" sz="2000" dirty="0"/>
              <a:t> </a:t>
            </a:r>
          </a:p>
        </p:txBody>
      </p:sp>
    </p:spTree>
    <p:extLst>
      <p:ext uri="{BB962C8B-B14F-4D97-AF65-F5344CB8AC3E}">
        <p14:creationId xmlns:p14="http://schemas.microsoft.com/office/powerpoint/2010/main" val="22019581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880CC-E83F-9BE9-CB16-C7DEE1FB306A}"/>
              </a:ext>
            </a:extLst>
          </p:cNvPr>
          <p:cNvSpPr>
            <a:spLocks noGrp="1"/>
          </p:cNvSpPr>
          <p:nvPr>
            <p:ph type="title"/>
          </p:nvPr>
        </p:nvSpPr>
        <p:spPr/>
        <p:txBody>
          <a:bodyPr/>
          <a:lstStyle/>
          <a:p>
            <a:r>
              <a:rPr lang="en-US" dirty="0"/>
              <a:t>WG Motion for CRG</a:t>
            </a:r>
          </a:p>
        </p:txBody>
      </p:sp>
      <p:sp>
        <p:nvSpPr>
          <p:cNvPr id="3" name="Slide Number Placeholder 2">
            <a:extLst>
              <a:ext uri="{FF2B5EF4-FFF2-40B4-BE49-F238E27FC236}">
                <a16:creationId xmlns:a16="http://schemas.microsoft.com/office/drawing/2014/main" id="{2AA7016D-F379-8B91-A2B9-6CAEDD9DE562}"/>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8</a:t>
            </a:fld>
            <a:endParaRPr lang="en-US" altLang="en-US"/>
          </a:p>
        </p:txBody>
      </p:sp>
      <p:sp>
        <p:nvSpPr>
          <p:cNvPr id="9" name="TextBox 8">
            <a:extLst>
              <a:ext uri="{FF2B5EF4-FFF2-40B4-BE49-F238E27FC236}">
                <a16:creationId xmlns:a16="http://schemas.microsoft.com/office/drawing/2014/main" id="{A8CF3433-4915-60A9-F0A6-18A0CBDF108B}"/>
              </a:ext>
            </a:extLst>
          </p:cNvPr>
          <p:cNvSpPr txBox="1"/>
          <p:nvPr/>
        </p:nvSpPr>
        <p:spPr>
          <a:xfrm>
            <a:off x="685800" y="1905000"/>
            <a:ext cx="7620000" cy="3785652"/>
          </a:xfrm>
          <a:prstGeom prst="rect">
            <a:avLst/>
          </a:prstGeom>
          <a:noFill/>
        </p:spPr>
        <p:txBody>
          <a:bodyPr wrap="square">
            <a:spAutoFit/>
          </a:bodyPr>
          <a:lstStyle/>
          <a:p>
            <a:r>
              <a:rPr lang="en-US" sz="2000" dirty="0"/>
              <a:t>Move that 802.15 WG approve the formation of a Comment Resolution Group (CRG) for the WG balloting of the P802.15.04.me_D01 with the following membership: Gary Stuebing(chair), Tero </a:t>
            </a:r>
            <a:r>
              <a:rPr lang="en-US" sz="2000" dirty="0" err="1"/>
              <a:t>Kivinen</a:t>
            </a:r>
            <a:r>
              <a:rPr lang="en-US" sz="2000" dirty="0"/>
              <a:t>, Phil Beecher, Billy Verso, Ann Krieger and Ben Rolfe. The 802.15.4me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sz="2000" dirty="0"/>
              <a:t>Moved: Gary Stuebing</a:t>
            </a:r>
          </a:p>
          <a:p>
            <a:r>
              <a:rPr lang="en-US" sz="2000" dirty="0"/>
              <a:t>Second:</a:t>
            </a:r>
          </a:p>
        </p:txBody>
      </p:sp>
    </p:spTree>
    <p:extLst>
      <p:ext uri="{BB962C8B-B14F-4D97-AF65-F5344CB8AC3E}">
        <p14:creationId xmlns:p14="http://schemas.microsoft.com/office/powerpoint/2010/main" val="32398769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Results of last ballot: 	</a:t>
            </a:r>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a:p>
            <a:pPr marL="0" indent="0">
              <a:buNone/>
            </a:pPr>
            <a:r>
              <a:rPr lang="en-US" sz="2800" dirty="0"/>
              <a:t>Comments Received: 310 – Rogue 3</a:t>
            </a:r>
          </a:p>
          <a:p>
            <a:pPr marL="0" indent="0">
              <a:buNone/>
            </a:pPr>
            <a:r>
              <a:rPr lang="en-US" sz="2800" dirty="0"/>
              <a:t>Latest Spreadsheet: 15-23-0497-13-04me</a:t>
            </a:r>
          </a:p>
          <a:p>
            <a:pPr marL="0" indent="0">
              <a:buNone/>
            </a:pPr>
            <a:endParaRPr lang="en-US" sz="2800" dirty="0"/>
          </a:p>
          <a:p>
            <a:pPr marL="0" indent="0">
              <a:buNone/>
            </a:pPr>
            <a:endParaRPr lang="en-US" sz="2800" dirty="0"/>
          </a:p>
          <a:p>
            <a:pPr marL="0" indent="0">
              <a:buNone/>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9</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5" name="Picture 4">
            <a:extLst>
              <a:ext uri="{FF2B5EF4-FFF2-40B4-BE49-F238E27FC236}">
                <a16:creationId xmlns:a16="http://schemas.microsoft.com/office/drawing/2014/main" id="{210FAEC7-2EB0-EB29-484E-8C04969BADFF}"/>
              </a:ext>
            </a:extLst>
          </p:cNvPr>
          <p:cNvPicPr>
            <a:picLocks noChangeAspect="1"/>
          </p:cNvPicPr>
          <p:nvPr/>
        </p:nvPicPr>
        <p:blipFill>
          <a:blip r:embed="rId2"/>
          <a:stretch>
            <a:fillRect/>
          </a:stretch>
        </p:blipFill>
        <p:spPr>
          <a:xfrm>
            <a:off x="4361921" y="1219200"/>
            <a:ext cx="3098800" cy="3187700"/>
          </a:xfrm>
          <a:prstGeom prst="rect">
            <a:avLst/>
          </a:prstGeom>
        </p:spPr>
      </p:pic>
      <p:pic>
        <p:nvPicPr>
          <p:cNvPr id="7" name="Picture 6">
            <a:extLst>
              <a:ext uri="{FF2B5EF4-FFF2-40B4-BE49-F238E27FC236}">
                <a16:creationId xmlns:a16="http://schemas.microsoft.com/office/drawing/2014/main" id="{1B22CE10-1C95-06F4-5774-A9683103F402}"/>
              </a:ext>
            </a:extLst>
          </p:cNvPr>
          <p:cNvPicPr>
            <a:picLocks noChangeAspect="1"/>
          </p:cNvPicPr>
          <p:nvPr/>
        </p:nvPicPr>
        <p:blipFill>
          <a:blip r:embed="rId3"/>
          <a:stretch>
            <a:fillRect/>
          </a:stretch>
        </p:blipFill>
        <p:spPr>
          <a:xfrm>
            <a:off x="665398" y="5370754"/>
            <a:ext cx="7772400" cy="658046"/>
          </a:xfrm>
          <a:prstGeom prst="rect">
            <a:avLst/>
          </a:prstGeom>
        </p:spPr>
      </p:pic>
    </p:spTree>
    <p:extLst>
      <p:ext uri="{BB962C8B-B14F-4D97-AF65-F5344CB8AC3E}">
        <p14:creationId xmlns:p14="http://schemas.microsoft.com/office/powerpoint/2010/main" val="266482390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9156</TotalTime>
  <Words>971</Words>
  <Application>Microsoft Macintosh PowerPoint</Application>
  <PresentationFormat>On-screen Show (4:3)</PresentationFormat>
  <Paragraphs>176</Paragraphs>
  <Slides>11</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Times New Roman</vt:lpstr>
      <vt:lpstr>Office Theme</vt:lpstr>
      <vt:lpstr>PowerPoint Presentation</vt:lpstr>
      <vt:lpstr>PowerPoint Presentation</vt:lpstr>
      <vt:lpstr>IEEE 802.15.4me November, 2023 Interim Plenary Agenda and Closing</vt:lpstr>
      <vt:lpstr>15.4me Sessions this Week</vt:lpstr>
      <vt:lpstr>Agenda </vt:lpstr>
      <vt:lpstr>Results of Workgroup Ballot </vt:lpstr>
      <vt:lpstr>TG Motion for CRG</vt:lpstr>
      <vt:lpstr>WG Motion for CRG</vt:lpstr>
      <vt:lpstr>CLOSING REPORT </vt:lpstr>
      <vt:lpstr>CLOSING REPORT </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142</cp:revision>
  <cp:lastPrinted>1998-02-10T13:28:06Z</cp:lastPrinted>
  <dcterms:created xsi:type="dcterms:W3CDTF">2018-03-03T14:04:29Z</dcterms:created>
  <dcterms:modified xsi:type="dcterms:W3CDTF">2023-11-16T23:49:58Z</dcterms:modified>
  <cp:category/>
</cp:coreProperties>
</file>