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61" r:id="rId3"/>
    <p:sldId id="289" r:id="rId4"/>
    <p:sldId id="265" r:id="rId5"/>
    <p:sldId id="273" r:id="rId6"/>
    <p:sldId id="293" r:id="rId7"/>
    <p:sldId id="29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86463"/>
  </p:normalViewPr>
  <p:slideViewPr>
    <p:cSldViewPr>
      <p:cViewPr varScale="1">
        <p:scale>
          <a:sx n="110" d="100"/>
          <a:sy n="110" d="100"/>
        </p:scale>
        <p:origin x="2880"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4</a:t>
            </a:fld>
            <a:endParaRPr lang="en-US" altLang="en-US"/>
          </a:p>
        </p:txBody>
      </p:sp>
    </p:spTree>
    <p:extLst>
      <p:ext uri="{BB962C8B-B14F-4D97-AF65-F5344CB8AC3E}">
        <p14:creationId xmlns:p14="http://schemas.microsoft.com/office/powerpoint/2010/main" val="594938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November, 2023</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15-23-0518-03-04me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November</a:t>
            </a:r>
            <a:r>
              <a:rPr lang="en-US" altLang="en-US" sz="1600" dirty="0">
                <a:solidFill>
                  <a:schemeClr val="tx2"/>
                </a:solidFill>
              </a:rPr>
              <a:t>, 2023 IEEE 802.15.4me Opening Agenda and Closing</a:t>
            </a:r>
          </a:p>
          <a:p>
            <a:r>
              <a:rPr lang="en-US" altLang="en-US" sz="1600" b="1" dirty="0">
                <a:solidFill>
                  <a:schemeClr val="tx2"/>
                </a:solidFill>
              </a:rPr>
              <a:t>Date Submitted: </a:t>
            </a:r>
            <a:r>
              <a:rPr lang="en-US" altLang="en-US" sz="1600" b="1">
                <a:solidFill>
                  <a:schemeClr val="tx2"/>
                </a:solidFill>
              </a:rPr>
              <a:t>November 13, </a:t>
            </a:r>
            <a:r>
              <a:rPr lang="en-US" altLang="en-US" sz="1600" b="1" dirty="0">
                <a:solidFill>
                  <a:schemeClr val="tx2"/>
                </a:solidFill>
              </a:rPr>
              <a:t>2023</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15-23-0518-03-04me </a:t>
            </a:r>
            <a:r>
              <a:rPr lang="en-US" altLang="en-US" sz="1600" b="1" dirty="0">
                <a:solidFill>
                  <a:schemeClr val="tx2"/>
                </a:solidFill>
              </a:rPr>
              <a:t>Abstract: November</a:t>
            </a:r>
            <a:r>
              <a:rPr lang="en-US" altLang="en-US" sz="1600" dirty="0">
                <a:solidFill>
                  <a:schemeClr val="tx2"/>
                </a:solidFill>
              </a:rPr>
              <a:t>, 2023 IEEE 802.15.4me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November, 2023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3</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921887666"/>
              </p:ext>
            </p:extLst>
          </p:nvPr>
        </p:nvGraphicFramePr>
        <p:xfrm>
          <a:off x="857825" y="1493440"/>
          <a:ext cx="7752774" cy="425510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2046269">
                  <a:extLst>
                    <a:ext uri="{9D8B030D-6E8A-4147-A177-3AD203B41FA5}">
                      <a16:colId xmlns:a16="http://schemas.microsoft.com/office/drawing/2014/main" val="20001"/>
                    </a:ext>
                  </a:extLst>
                </a:gridCol>
                <a:gridCol w="1667488">
                  <a:extLst>
                    <a:ext uri="{9D8B030D-6E8A-4147-A177-3AD203B41FA5}">
                      <a16:colId xmlns:a16="http://schemas.microsoft.com/office/drawing/2014/main" val="20002"/>
                    </a:ext>
                  </a:extLst>
                </a:gridCol>
                <a:gridCol w="1620310">
                  <a:extLst>
                    <a:ext uri="{9D8B030D-6E8A-4147-A177-3AD203B41FA5}">
                      <a16:colId xmlns:a16="http://schemas.microsoft.com/office/drawing/2014/main" val="20003"/>
                    </a:ext>
                  </a:extLst>
                </a:gridCol>
                <a:gridCol w="16001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Opening 802 Plenary </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3 (9am)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802.15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2</a:t>
                      </a: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Session 4</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802.15.4me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Session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947969" cy="276999"/>
          </a:xfrm>
          <a:prstGeom prst="rect">
            <a:avLst/>
          </a:prstGeom>
          <a:noFill/>
        </p:spPr>
        <p:txBody>
          <a:bodyPr wrap="none" rtlCol="0">
            <a:spAutoFit/>
          </a:bodyPr>
          <a:lstStyle/>
          <a:p>
            <a:r>
              <a:rPr lang="en-US" dirty="0"/>
              <a:t>4 Sessions will be scheduled</a:t>
            </a:r>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a:p>
            <a:pPr lvl="1"/>
            <a:r>
              <a:rPr lang="en-US" sz="2400" dirty="0"/>
              <a:t>Call for Patents</a:t>
            </a:r>
          </a:p>
          <a:p>
            <a:pPr lvl="1"/>
            <a:r>
              <a:rPr lang="en-US" sz="2400" dirty="0"/>
              <a:t>Approve Agenda </a:t>
            </a:r>
          </a:p>
          <a:p>
            <a:pPr lvl="1"/>
            <a:r>
              <a:rPr lang="en-US" sz="2400" dirty="0"/>
              <a:t>Approve Minutes</a:t>
            </a:r>
          </a:p>
          <a:p>
            <a:pPr lvl="1"/>
            <a:r>
              <a:rPr lang="en-US" sz="2400" dirty="0"/>
              <a:t>Ballot Results</a:t>
            </a:r>
          </a:p>
          <a:p>
            <a:pPr lvl="1"/>
            <a:r>
              <a:rPr lang="en-US" sz="2400" dirty="0"/>
              <a:t>Comments </a:t>
            </a:r>
          </a:p>
          <a:p>
            <a:pPr lvl="1"/>
            <a:r>
              <a:rPr lang="en-US" sz="2400" dirty="0"/>
              <a:t>Next Steps </a:t>
            </a:r>
          </a:p>
          <a:p>
            <a:pPr lvl="1"/>
            <a:r>
              <a:rPr lang="en-US" sz="2400" dirty="0"/>
              <a:t>Review Draft Timeline</a:t>
            </a:r>
          </a:p>
          <a:p>
            <a:pPr lvl="1"/>
            <a:r>
              <a:rPr lang="en-US" sz="2400" dirty="0"/>
              <a:t>Update Checklist (DCN 15.23.0400.03)</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Workgroup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8E22C89D-F85E-6281-F135-270BF40E7F5B}"/>
              </a:ext>
            </a:extLst>
          </p:cNvPr>
          <p:cNvGraphicFramePr>
            <a:graphicFrameLocks noGrp="1"/>
          </p:cNvGraphicFramePr>
          <p:nvPr>
            <p:extLst>
              <p:ext uri="{D42A27DB-BD31-4B8C-83A1-F6EECF244321}">
                <p14:modId xmlns:p14="http://schemas.microsoft.com/office/powerpoint/2010/main" val="1657334272"/>
              </p:ext>
            </p:extLst>
          </p:nvPr>
        </p:nvGraphicFramePr>
        <p:xfrm>
          <a:off x="1204784" y="1394106"/>
          <a:ext cx="3062416" cy="3025494"/>
        </p:xfrm>
        <a:graphic>
          <a:graphicData uri="http://schemas.openxmlformats.org/drawingml/2006/table">
            <a:tbl>
              <a:tblPr>
                <a:tableStyleId>{5C22544A-7EE6-4342-B048-85BDC9FD1C3A}</a:tableStyleId>
              </a:tblPr>
              <a:tblGrid>
                <a:gridCol w="2089023">
                  <a:extLst>
                    <a:ext uri="{9D8B030D-6E8A-4147-A177-3AD203B41FA5}">
                      <a16:colId xmlns:a16="http://schemas.microsoft.com/office/drawing/2014/main" val="1156844265"/>
                    </a:ext>
                  </a:extLst>
                </a:gridCol>
                <a:gridCol w="973393">
                  <a:extLst>
                    <a:ext uri="{9D8B030D-6E8A-4147-A177-3AD203B41FA5}">
                      <a16:colId xmlns:a16="http://schemas.microsoft.com/office/drawing/2014/main" val="1976653183"/>
                    </a:ext>
                  </a:extLst>
                </a:gridCol>
              </a:tblGrid>
              <a:tr h="198474">
                <a:tc>
                  <a:txBody>
                    <a:bodyPr/>
                    <a:lstStyle/>
                    <a:p>
                      <a:pPr algn="r" fontAlgn="b"/>
                      <a:r>
                        <a:rPr lang="en-US" sz="1400" u="none" strike="noStrike" dirty="0">
                          <a:effectLst/>
                        </a:rPr>
                        <a:t>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133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87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dirty="0">
                          <a:effectLst/>
                        </a:rPr>
                        <a:t>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5</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72.93%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dirty="0">
                          <a:effectLst/>
                        </a:rPr>
                        <a:t>% YES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94.57%</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a:effectLst/>
                        </a:rPr>
                        <a:t>5.15%</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41</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30.8%</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a:effectLst/>
                        </a:rPr>
                        <a:t>7/27/23</a:t>
                      </a:r>
                      <a:endParaRPr lang="en-US" sz="1400" b="0" i="0" u="none" strike="noStrike">
                        <a:effectLst/>
                        <a:latin typeface="Arial" panose="020B0604020202020204" pitchFamily="34" charset="0"/>
                      </a:endParaRP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9/8/23</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D1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7" name="TextBox 6">
            <a:extLst>
              <a:ext uri="{FF2B5EF4-FFF2-40B4-BE49-F238E27FC236}">
                <a16:creationId xmlns:a16="http://schemas.microsoft.com/office/drawing/2014/main" id="{711DFF61-0A86-1F40-2622-689B96582124}"/>
              </a:ext>
            </a:extLst>
          </p:cNvPr>
          <p:cNvSpPr txBox="1"/>
          <p:nvPr/>
        </p:nvSpPr>
        <p:spPr>
          <a:xfrm>
            <a:off x="1691624" y="5276671"/>
            <a:ext cx="2845651" cy="707886"/>
          </a:xfrm>
          <a:prstGeom prst="rect">
            <a:avLst/>
          </a:prstGeom>
          <a:noFill/>
        </p:spPr>
        <p:txBody>
          <a:bodyPr wrap="none" rtlCol="0">
            <a:spAutoFit/>
          </a:bodyPr>
          <a:lstStyle/>
          <a:p>
            <a:r>
              <a:rPr lang="en-US" sz="2000" dirty="0"/>
              <a:t>Accepted Comments: 284</a:t>
            </a:r>
          </a:p>
          <a:p>
            <a:r>
              <a:rPr lang="en-US" sz="2000" dirty="0"/>
              <a:t>Rogue Comments: 23</a:t>
            </a:r>
          </a:p>
        </p:txBody>
      </p:sp>
      <p:graphicFrame>
        <p:nvGraphicFramePr>
          <p:cNvPr id="8" name="Table 7">
            <a:extLst>
              <a:ext uri="{FF2B5EF4-FFF2-40B4-BE49-F238E27FC236}">
                <a16:creationId xmlns:a16="http://schemas.microsoft.com/office/drawing/2014/main" id="{65D86894-BA8E-5D71-96B4-86D41ECB040F}"/>
              </a:ext>
            </a:extLst>
          </p:cNvPr>
          <p:cNvGraphicFramePr>
            <a:graphicFrameLocks noGrp="1"/>
          </p:cNvGraphicFramePr>
          <p:nvPr>
            <p:extLst>
              <p:ext uri="{D42A27DB-BD31-4B8C-83A1-F6EECF244321}">
                <p14:modId xmlns:p14="http://schemas.microsoft.com/office/powerpoint/2010/main" val="99554685"/>
              </p:ext>
            </p:extLst>
          </p:nvPr>
        </p:nvGraphicFramePr>
        <p:xfrm>
          <a:off x="4267200" y="1371600"/>
          <a:ext cx="3062416" cy="3025494"/>
        </p:xfrm>
        <a:graphic>
          <a:graphicData uri="http://schemas.openxmlformats.org/drawingml/2006/table">
            <a:tbl>
              <a:tblPr>
                <a:tableStyleId>{5C22544A-7EE6-4342-B048-85BDC9FD1C3A}</a:tableStyleId>
              </a:tblPr>
              <a:tblGrid>
                <a:gridCol w="1975753">
                  <a:extLst>
                    <a:ext uri="{9D8B030D-6E8A-4147-A177-3AD203B41FA5}">
                      <a16:colId xmlns:a16="http://schemas.microsoft.com/office/drawing/2014/main" val="1156844265"/>
                    </a:ext>
                  </a:extLst>
                </a:gridCol>
                <a:gridCol w="1086663">
                  <a:extLst>
                    <a:ext uri="{9D8B030D-6E8A-4147-A177-3AD203B41FA5}">
                      <a16:colId xmlns:a16="http://schemas.microsoft.com/office/drawing/2014/main" val="1976653183"/>
                    </a:ext>
                  </a:extLst>
                </a:gridCol>
              </a:tblGrid>
              <a:tr h="198474">
                <a:tc>
                  <a:txBody>
                    <a:bodyPr/>
                    <a:lstStyle/>
                    <a:p>
                      <a:pPr algn="r" fontAlgn="b"/>
                      <a:r>
                        <a:rPr lang="en-US" sz="1400" u="none" strike="noStrike">
                          <a:effectLst/>
                        </a:rPr>
                        <a:t>VOTERS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137</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603470050"/>
                  </a:ext>
                </a:extLst>
              </a:tr>
              <a:tr h="198474">
                <a:tc>
                  <a:txBody>
                    <a:bodyPr/>
                    <a:lstStyle/>
                    <a:p>
                      <a:pPr algn="r" fontAlgn="b"/>
                      <a:r>
                        <a:rPr lang="en-US" sz="1400" u="none" strike="noStrike" dirty="0">
                          <a:effectLst/>
                        </a:rPr>
                        <a:t>VOTED</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100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77938943"/>
                  </a:ext>
                </a:extLst>
              </a:tr>
              <a:tr h="184298">
                <a:tc>
                  <a:txBody>
                    <a:bodyPr/>
                    <a:lstStyle/>
                    <a:p>
                      <a:pPr algn="r" fontAlgn="b"/>
                      <a:r>
                        <a:rPr lang="en-US" sz="1400" u="none" strike="noStrike">
                          <a:effectLst/>
                        </a:rPr>
                        <a:t>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115251659"/>
                  </a:ext>
                </a:extLst>
              </a:tr>
              <a:tr h="184298">
                <a:tc>
                  <a:txBody>
                    <a:bodyPr/>
                    <a:lstStyle/>
                    <a:p>
                      <a:pPr algn="r" fontAlgn="b"/>
                      <a:r>
                        <a:rPr lang="en-US" sz="1400" u="none" strike="noStrike">
                          <a:effectLst/>
                        </a:rPr>
                        <a:t>ABSTAIN</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4</a:t>
                      </a:r>
                    </a:p>
                  </a:txBody>
                  <a:tcPr marL="9525" marR="9525" marT="9525" marB="0" anchor="ctr"/>
                </a:tc>
                <a:extLst>
                  <a:ext uri="{0D108BD9-81ED-4DB2-BD59-A6C34878D82A}">
                    <a16:rowId xmlns:a16="http://schemas.microsoft.com/office/drawing/2014/main" val="3620037763"/>
                  </a:ext>
                </a:extLst>
              </a:tr>
              <a:tr h="184298">
                <a:tc>
                  <a:txBody>
                    <a:bodyPr/>
                    <a:lstStyle/>
                    <a:p>
                      <a:pPr algn="r" fontAlgn="b"/>
                      <a:r>
                        <a:rPr lang="en-US" sz="1400" u="none" strike="noStrike" dirty="0">
                          <a:effectLst/>
                        </a:rPr>
                        <a:t>NO</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7</a:t>
                      </a:r>
                    </a:p>
                  </a:txBody>
                  <a:tcPr marL="9525" marR="9525" marT="9525" marB="0" anchor="ctr"/>
                </a:tc>
                <a:extLst>
                  <a:ext uri="{0D108BD9-81ED-4DB2-BD59-A6C34878D82A}">
                    <a16:rowId xmlns:a16="http://schemas.microsoft.com/office/drawing/2014/main" val="127576036"/>
                  </a:ext>
                </a:extLst>
              </a:tr>
              <a:tr h="184298">
                <a:tc>
                  <a:txBody>
                    <a:bodyPr/>
                    <a:lstStyle/>
                    <a:p>
                      <a:pPr algn="r" fontAlgn="b"/>
                      <a:r>
                        <a:rPr lang="en-US" sz="1400" u="none" strike="noStrike" dirty="0">
                          <a:effectLst/>
                        </a:rPr>
                        <a:t>% VOTERS</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72.99%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3521390451"/>
                  </a:ext>
                </a:extLst>
              </a:tr>
              <a:tr h="184298">
                <a:tc>
                  <a:txBody>
                    <a:bodyPr/>
                    <a:lstStyle/>
                    <a:p>
                      <a:pPr algn="r" fontAlgn="b"/>
                      <a:r>
                        <a:rPr lang="en-US" sz="1400" u="none" strike="noStrike">
                          <a:effectLst/>
                        </a:rPr>
                        <a:t>% YES</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92.71%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133017103"/>
                  </a:ext>
                </a:extLst>
              </a:tr>
              <a:tr h="184298">
                <a:tc>
                  <a:txBody>
                    <a:bodyPr/>
                    <a:lstStyle/>
                    <a:p>
                      <a:pPr algn="r" fontAlgn="b"/>
                      <a:r>
                        <a:rPr lang="en-US" sz="1400" u="none" strike="noStrike" dirty="0">
                          <a:effectLst/>
                        </a:rPr>
                        <a:t>% ABSTAIN</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4.00%</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505719788"/>
                  </a:ext>
                </a:extLst>
              </a:tr>
              <a:tr h="184298">
                <a:tc>
                  <a:txBody>
                    <a:bodyPr/>
                    <a:lstStyle/>
                    <a:p>
                      <a:pPr algn="r" fontAlgn="b"/>
                      <a:r>
                        <a:rPr lang="en-US" sz="1400" u="none" strike="noStrike">
                          <a:effectLst/>
                        </a:rPr>
                        <a:t>Did Not Vote (cum.)</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41</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2818228615"/>
                  </a:ext>
                </a:extLst>
              </a:tr>
              <a:tr h="350874">
                <a:tc>
                  <a:txBody>
                    <a:bodyPr/>
                    <a:lstStyle/>
                    <a:p>
                      <a:pPr algn="r" fontAlgn="b"/>
                      <a:r>
                        <a:rPr lang="en-US" sz="1400" u="none" strike="noStrike">
                          <a:effectLst/>
                        </a:rPr>
                        <a:t>Did Not Vote (cum.) %</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28.9%</a:t>
                      </a:r>
                      <a:endParaRPr lang="en-US" sz="1400" b="0"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253272311"/>
                  </a:ext>
                </a:extLst>
              </a:tr>
              <a:tr h="184298">
                <a:tc>
                  <a:txBody>
                    <a:bodyPr/>
                    <a:lstStyle/>
                    <a:p>
                      <a:pPr algn="r" fontAlgn="b"/>
                      <a:r>
                        <a:rPr lang="en-US" sz="1400" u="none" strike="noStrike">
                          <a:effectLst/>
                        </a:rPr>
                        <a:t>Open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10/19/23</a:t>
                      </a:r>
                    </a:p>
                  </a:txBody>
                  <a:tcPr marL="9525" marR="9525" marT="9525" marB="0" anchor="ctr"/>
                </a:tc>
                <a:extLst>
                  <a:ext uri="{0D108BD9-81ED-4DB2-BD59-A6C34878D82A}">
                    <a16:rowId xmlns:a16="http://schemas.microsoft.com/office/drawing/2014/main" val="1803594756"/>
                  </a:ext>
                </a:extLst>
              </a:tr>
              <a:tr h="184298">
                <a:tc>
                  <a:txBody>
                    <a:bodyPr/>
                    <a:lstStyle/>
                    <a:p>
                      <a:pPr algn="r" fontAlgn="b"/>
                      <a:r>
                        <a:rPr lang="en-US" sz="1400" u="none" strike="noStrike">
                          <a:effectLst/>
                        </a:rPr>
                        <a:t>Close Date</a:t>
                      </a:r>
                      <a:endParaRPr lang="en-US" sz="1400" b="1" i="0" u="none" strike="noStrike">
                        <a:effectLst/>
                        <a:latin typeface="Arial" panose="020B0604020202020204" pitchFamily="34" charset="0"/>
                      </a:endParaRPr>
                    </a:p>
                  </a:txBody>
                  <a:tcPr marL="9525" marR="9525" marT="9525" marB="0" anchor="b"/>
                </a:tc>
                <a:tc>
                  <a:txBody>
                    <a:bodyPr/>
                    <a:lstStyle/>
                    <a:p>
                      <a:pPr algn="ctr" fontAlgn="ctr"/>
                      <a:r>
                        <a:rPr lang="en-US" sz="1400" b="0" i="0" u="none" strike="noStrike" dirty="0">
                          <a:effectLst/>
                          <a:latin typeface="Arial" panose="020B0604020202020204" pitchFamily="34" charset="0"/>
                        </a:rPr>
                        <a:t>11/08/23</a:t>
                      </a:r>
                    </a:p>
                  </a:txBody>
                  <a:tcPr marL="9525" marR="9525" marT="9525" marB="0" anchor="ctr"/>
                </a:tc>
                <a:extLst>
                  <a:ext uri="{0D108BD9-81ED-4DB2-BD59-A6C34878D82A}">
                    <a16:rowId xmlns:a16="http://schemas.microsoft.com/office/drawing/2014/main" val="2757834929"/>
                  </a:ext>
                </a:extLst>
              </a:tr>
              <a:tr h="184298">
                <a:tc>
                  <a:txBody>
                    <a:bodyPr/>
                    <a:lstStyle/>
                    <a:p>
                      <a:pPr algn="r" fontAlgn="b"/>
                      <a:r>
                        <a:rPr lang="en-US" sz="1400" u="none" strike="noStrike" dirty="0">
                          <a:effectLst/>
                        </a:rPr>
                        <a:t>Draft P802.15.4me</a:t>
                      </a:r>
                      <a:endParaRPr lang="en-US" sz="14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effectLst/>
                        </a:rPr>
                        <a:t>D2 LB197</a:t>
                      </a:r>
                      <a:endParaRPr lang="en-US" sz="1400" b="1" i="0" u="none" strike="noStrike" dirty="0">
                        <a:effectLst/>
                        <a:latin typeface="Arial" panose="020B0604020202020204" pitchFamily="34" charset="0"/>
                      </a:endParaRPr>
                    </a:p>
                  </a:txBody>
                  <a:tcPr marL="9525" marR="9525" marT="9525" marB="0" anchor="ctr"/>
                </a:tc>
                <a:extLst>
                  <a:ext uri="{0D108BD9-81ED-4DB2-BD59-A6C34878D82A}">
                    <a16:rowId xmlns:a16="http://schemas.microsoft.com/office/drawing/2014/main" val="1762585234"/>
                  </a:ext>
                </a:extLst>
              </a:tr>
            </a:tbl>
          </a:graphicData>
        </a:graphic>
      </p:graphicFrame>
      <p:sp>
        <p:nvSpPr>
          <p:cNvPr id="9" name="TextBox 8">
            <a:extLst>
              <a:ext uri="{FF2B5EF4-FFF2-40B4-BE49-F238E27FC236}">
                <a16:creationId xmlns:a16="http://schemas.microsoft.com/office/drawing/2014/main" id="{168FFF85-BE7C-57AB-B1F4-B429C40FE6B5}"/>
              </a:ext>
            </a:extLst>
          </p:cNvPr>
          <p:cNvSpPr txBox="1"/>
          <p:nvPr/>
        </p:nvSpPr>
        <p:spPr>
          <a:xfrm>
            <a:off x="2590800" y="4419600"/>
            <a:ext cx="1420582" cy="276999"/>
          </a:xfrm>
          <a:prstGeom prst="rect">
            <a:avLst/>
          </a:prstGeom>
          <a:noFill/>
        </p:spPr>
        <p:txBody>
          <a:bodyPr wrap="none" rtlCol="0">
            <a:spAutoFit/>
          </a:bodyPr>
          <a:lstStyle/>
          <a:p>
            <a:r>
              <a:rPr lang="en-US" dirty="0"/>
              <a:t>SEPTEMBER 2023</a:t>
            </a:r>
          </a:p>
        </p:txBody>
      </p:sp>
      <p:sp>
        <p:nvSpPr>
          <p:cNvPr id="12" name="TextBox 11">
            <a:extLst>
              <a:ext uri="{FF2B5EF4-FFF2-40B4-BE49-F238E27FC236}">
                <a16:creationId xmlns:a16="http://schemas.microsoft.com/office/drawing/2014/main" id="{06D49286-A1F9-E202-B7F0-EE5EE51B5C23}"/>
              </a:ext>
            </a:extLst>
          </p:cNvPr>
          <p:cNvSpPr txBox="1"/>
          <p:nvPr/>
        </p:nvSpPr>
        <p:spPr>
          <a:xfrm>
            <a:off x="5361218" y="4419600"/>
            <a:ext cx="1393330" cy="276999"/>
          </a:xfrm>
          <a:prstGeom prst="rect">
            <a:avLst/>
          </a:prstGeom>
          <a:noFill/>
        </p:spPr>
        <p:txBody>
          <a:bodyPr wrap="none" rtlCol="0">
            <a:spAutoFit/>
          </a:bodyPr>
          <a:lstStyle/>
          <a:p>
            <a:r>
              <a:rPr lang="en-US" dirty="0"/>
              <a:t>NOVEMBER 2023</a:t>
            </a:r>
          </a:p>
        </p:txBody>
      </p:sp>
    </p:spTree>
    <p:extLst>
      <p:ext uri="{BB962C8B-B14F-4D97-AF65-F5344CB8AC3E}">
        <p14:creationId xmlns:p14="http://schemas.microsoft.com/office/powerpoint/2010/main" val="2737222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7</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8862</TotalTime>
  <Words>529</Words>
  <Application>Microsoft Macintosh PowerPoint</Application>
  <PresentationFormat>On-screen Show (4:3)</PresentationFormat>
  <Paragraphs>128</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IEEE 802.15.4me November, 2023 Interim Plenary Agenda and Closing</vt:lpstr>
      <vt:lpstr>15.4me Sessions this Week</vt:lpstr>
      <vt:lpstr>Agenda </vt:lpstr>
      <vt:lpstr>Results of Workgroup Ballot </vt:lpstr>
      <vt:lpstr>CLOSING REPORT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133</cp:revision>
  <cp:lastPrinted>1998-02-10T13:28:06Z</cp:lastPrinted>
  <dcterms:created xsi:type="dcterms:W3CDTF">2018-03-03T14:04:29Z</dcterms:created>
  <dcterms:modified xsi:type="dcterms:W3CDTF">2023-11-13T19:53:31Z</dcterms:modified>
  <cp:category/>
</cp:coreProperties>
</file>