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256" r:id="rId2"/>
    <p:sldId id="269" r:id="rId3"/>
    <p:sldId id="319" r:id="rId4"/>
    <p:sldId id="316" r:id="rId5"/>
    <p:sldId id="318" r:id="rId6"/>
    <p:sldId id="325" r:id="rId7"/>
    <p:sldId id="326" r:id="rId8"/>
    <p:sldId id="327" r:id="rId9"/>
    <p:sldId id="266" r:id="rId10"/>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 Wei" initials="WW" lastIdx="3" clrIdx="0">
    <p:extLst>
      <p:ext uri="{19B8F6BF-5375-455C-9EA6-DF929625EA0E}">
        <p15:presenceInfo xmlns:p15="http://schemas.microsoft.com/office/powerpoint/2012/main" userId="f5a690b6fab89984" providerId="Windows Live"/>
      </p:ext>
    </p:extLst>
  </p:cmAuthor>
  <p:cmAuthor id="2" name="Hanxiao (Tony, WT Lab)" initials="H(WL" lastIdx="7" clrIdx="1">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105" d="100"/>
          <a:sy n="105" d="100"/>
        </p:scale>
        <p:origin x="749"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9/14/2023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ltLang="zh-CN" dirty="0"/>
              <a:t>a</a:t>
            </a:r>
            <a:endParaRPr lang="zh-CN" altLang="en-US" dirty="0"/>
          </a:p>
          <a:p>
            <a:pPr lvl="1"/>
            <a:r>
              <a:rPr lang="en-GB" altLang="zh-CN" dirty="0"/>
              <a:t>b</a:t>
            </a:r>
            <a:endParaRPr lang="zh-CN" altLang="en-US" dirty="0"/>
          </a:p>
          <a:p>
            <a:pPr lvl="2"/>
            <a:r>
              <a:rPr lang="en-GB" altLang="zh-CN" dirty="0"/>
              <a:t>c</a:t>
            </a:r>
            <a:endParaRPr lang="zh-CN" altLang="en-US" dirty="0"/>
          </a:p>
          <a:p>
            <a:pPr lvl="3"/>
            <a:r>
              <a:rPr lang="en-GB" altLang="zh-CN" dirty="0"/>
              <a:t>d</a:t>
            </a:r>
            <a:endParaRPr lang="zh-CN" altLang="en-US" dirty="0"/>
          </a:p>
          <a:p>
            <a:pPr lvl="4"/>
            <a:r>
              <a:rPr lang="en-GB" altLang="zh-CN" dirty="0"/>
              <a:t>e</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9525">
            <a:noFill/>
            <a:round/>
            <a:headEnd/>
            <a:tailEnd/>
          </a:ln>
          <a:effectLst/>
        </p:spPr>
        <p:txBody>
          <a:bodyPr vert="horz" wrap="square" lIns="0" tIns="0" rIns="0" bIns="0" numCol="1" anchor="b" anchorCtr="0" compatLnSpc="1">
            <a:prstTxWarp prst="textNoShape">
              <a:avLst/>
            </a:prstTxWarp>
          </a:bodyPr>
          <a:lstStyle/>
          <a:p>
            <a:pPr marL="0" marR="0" lvl="0" indent="0" algn="r" latinLnBrk="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GB" sz="1800" b="1" i="0" u="none" strike="noStrike" cap="none" spc="0" normalizeH="0" baseline="0">
              <a:ln>
                <a:noFill/>
              </a:ln>
              <a:solidFill>
                <a:srgbClr val="000000"/>
              </a:solidFill>
              <a:effectLst/>
              <a:uLnTx/>
              <a:uFillTx/>
              <a:cs typeface="Arial Unicode MS" charset="0"/>
            </a:endParaRPr>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802.15-23/</a:t>
            </a:r>
            <a:r>
              <a:rPr kumimoji="0" lang="en-US"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0516</a:t>
            </a: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r</a:t>
            </a:r>
            <a:r>
              <a:rPr kumimoji="0" lang="en-US"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12" name="Date Placeholder 3"/>
          <p:cNvSpPr txBox="1">
            <a:spLocks/>
          </p:cNvSpPr>
          <p:nvPr userDrawn="1"/>
        </p:nvSpPr>
        <p:spPr bwMode="auto">
          <a:xfrm>
            <a:off x="5148064" y="6381328"/>
            <a:ext cx="3672408"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Chenchen LIU et al., Huawei, McLaughlin, Verso, Qorvo</a:t>
            </a:r>
          </a:p>
        </p:txBody>
      </p:sp>
      <p:sp>
        <p:nvSpPr>
          <p:cNvPr id="13" name="Date Placeholder 3"/>
          <p:cNvSpPr txBox="1">
            <a:spLocks/>
          </p:cNvSpPr>
          <p:nvPr userDrawn="1"/>
        </p:nvSpPr>
        <p:spPr bwMode="auto">
          <a:xfrm>
            <a:off x="684213" y="260911"/>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zh-CN"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Sep</a:t>
            </a:r>
            <a:r>
              <a:rPr kumimoji="0" lang="en-US"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 </a:t>
            </a: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chemeClr val="tx1"/>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chemeClr val="tx1"/>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chemeClr val="tx1"/>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chemeClr val="tx1"/>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chemeClr val="tx1"/>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10" name="Rectangle 3"/>
          <p:cNvSpPr>
            <a:spLocks noChangeArrowheads="1"/>
          </p:cNvSpPr>
          <p:nvPr/>
        </p:nvSpPr>
        <p:spPr bwMode="auto">
          <a:xfrm>
            <a:off x="152400" y="609600"/>
            <a:ext cx="8991600" cy="498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buClrTx/>
              <a:buSzTx/>
              <a:buFontTx/>
              <a:buNone/>
            </a:pPr>
            <a:r>
              <a:rPr lang="en-US" altLang="zh-CN" sz="1800" b="1" u="sng" dirty="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rPr>
              <a:t>Project: IEEE P802.15 Working Group for Wireless Personal Area Networks (WPANs)</a:t>
            </a:r>
            <a:endParaRPr lang="en-US" altLang="zh-CN" sz="1600" b="1" dirty="0">
              <a:solidFill>
                <a:srgbClr val="000000"/>
              </a:solidFill>
              <a:latin typeface="Times New Roman" panose="02020603050405020304" pitchFamily="18" charset="0"/>
              <a:ea typeface="宋体" panose="02010600030101010101" pitchFamily="2" charset="-122"/>
            </a:endParaRPr>
          </a:p>
          <a:p>
            <a:pPr defTabSz="914400">
              <a:buClrTx/>
              <a:buSzTx/>
              <a:buFontTx/>
              <a:buNone/>
            </a:pPr>
            <a:endParaRPr lang="en-US" altLang="zh-CN" sz="1600" dirty="0">
              <a:solidFill>
                <a:srgbClr val="000000"/>
              </a:solidFill>
              <a:latin typeface="Times New Roman" panose="02020603050405020304" pitchFamily="18" charset="0"/>
              <a:ea typeface="宋体" panose="02010600030101010101" pitchFamily="2" charset="-122"/>
            </a:endParaRPr>
          </a:p>
          <a:p>
            <a:pPr defTabSz="914400">
              <a:buClrTx/>
              <a:buSzTx/>
              <a:buFontTx/>
              <a:buNone/>
            </a:pPr>
            <a:r>
              <a:rPr lang="en-US" altLang="zh-CN" sz="1600" b="1" dirty="0">
                <a:solidFill>
                  <a:srgbClr val="000000"/>
                </a:solidFill>
                <a:latin typeface="Times New Roman" panose="02020603050405020304" pitchFamily="18" charset="0"/>
                <a:ea typeface="宋体" panose="02010600030101010101" pitchFamily="2" charset="-122"/>
              </a:rPr>
              <a:t>Submission Title:</a:t>
            </a:r>
            <a:r>
              <a:rPr lang="en-US" altLang="zh-CN" sz="1600" dirty="0">
                <a:solidFill>
                  <a:srgbClr val="000000"/>
                </a:solidFill>
                <a:latin typeface="Times New Roman" panose="02020603050405020304" pitchFamily="18" charset="0"/>
                <a:ea typeface="宋体" panose="02010600030101010101" pitchFamily="2" charset="-122"/>
              </a:rPr>
              <a:t> [Revised UWB wake-up radio modulation]	</a:t>
            </a:r>
          </a:p>
          <a:p>
            <a:pPr defTabSz="914400">
              <a:buClrTx/>
              <a:buSzTx/>
              <a:buFontTx/>
              <a:buNone/>
            </a:pPr>
            <a:r>
              <a:rPr lang="en-US" altLang="zh-CN" sz="1600" b="1" dirty="0">
                <a:solidFill>
                  <a:srgbClr val="000000"/>
                </a:solidFill>
                <a:latin typeface="Times New Roman" panose="02020603050405020304" pitchFamily="18" charset="0"/>
                <a:ea typeface="宋体" panose="02010600030101010101" pitchFamily="2" charset="-122"/>
              </a:rPr>
              <a:t>Date Submitted: </a:t>
            </a:r>
            <a:r>
              <a:rPr lang="en-US" altLang="zh-CN" sz="1600" dirty="0">
                <a:solidFill>
                  <a:srgbClr val="000000"/>
                </a:solidFill>
                <a:latin typeface="Times New Roman" panose="02020603050405020304" pitchFamily="18" charset="0"/>
                <a:ea typeface="宋体" panose="02010600030101010101" pitchFamily="2" charset="-122"/>
              </a:rPr>
              <a:t>[</a:t>
            </a:r>
            <a:r>
              <a:rPr lang="en-US" altLang="zh-CN" sz="1600" dirty="0">
                <a:solidFill>
                  <a:schemeClr val="tx1"/>
                </a:solidFill>
                <a:latin typeface="Times New Roman" panose="02020603050405020304" pitchFamily="18" charset="0"/>
                <a:ea typeface="宋体" panose="02010600030101010101" pitchFamily="2" charset="-122"/>
              </a:rPr>
              <a:t>Sep  2023</a:t>
            </a:r>
            <a:r>
              <a:rPr lang="en-US" altLang="zh-CN" sz="1600" dirty="0">
                <a:solidFill>
                  <a:srgbClr val="000000"/>
                </a:solidFill>
                <a:latin typeface="Times New Roman" panose="02020603050405020304" pitchFamily="18" charset="0"/>
                <a:ea typeface="宋体" panose="02010600030101010101" pitchFamily="2" charset="-122"/>
              </a:rPr>
              <a:t>]	</a:t>
            </a:r>
          </a:p>
          <a:p>
            <a:pPr defTabSz="914400">
              <a:buClrTx/>
              <a:buSzTx/>
              <a:buFontTx/>
              <a:buNone/>
            </a:pPr>
            <a:r>
              <a:rPr lang="en-US" altLang="zh-CN" sz="1600" b="1" dirty="0">
                <a:solidFill>
                  <a:srgbClr val="000000"/>
                </a:solidFill>
                <a:latin typeface="Times New Roman" panose="02020603050405020304" pitchFamily="18" charset="0"/>
                <a:ea typeface="宋体" panose="02010600030101010101" pitchFamily="2" charset="-122"/>
              </a:rPr>
              <a:t>Sources:</a:t>
            </a:r>
            <a:r>
              <a:rPr lang="en-US" altLang="zh-CN" sz="1600" dirty="0">
                <a:solidFill>
                  <a:srgbClr val="000000"/>
                </a:solidFill>
                <a:latin typeface="Times New Roman" panose="02020603050405020304" pitchFamily="18" charset="0"/>
                <a:ea typeface="宋体" panose="02010600030101010101" pitchFamily="2" charset="-122"/>
              </a:rPr>
              <a:t> </a:t>
            </a:r>
            <a:r>
              <a:rPr lang="en-US" altLang="zh-CN" sz="1600" dirty="0" err="1">
                <a:solidFill>
                  <a:schemeClr val="tx1"/>
                </a:solidFill>
                <a:latin typeface="Times New Roman" panose="02020603050405020304" pitchFamily="18" charset="0"/>
                <a:ea typeface="宋体" panose="02010600030101010101" pitchFamily="2" charset="-122"/>
              </a:rPr>
              <a:t>Chenchen</a:t>
            </a:r>
            <a:r>
              <a:rPr lang="en-US" altLang="zh-CN" sz="1600" dirty="0">
                <a:solidFill>
                  <a:schemeClr val="tx1"/>
                </a:solidFill>
                <a:latin typeface="Times New Roman" panose="02020603050405020304" pitchFamily="18" charset="0"/>
                <a:ea typeface="宋体" panose="02010600030101010101" pitchFamily="2" charset="-122"/>
              </a:rPr>
              <a:t> Liu, Bin Qian, Lei Huang, </a:t>
            </a:r>
            <a:r>
              <a:rPr lang="en-US" altLang="en-US" sz="1600" dirty="0">
                <a:solidFill>
                  <a:schemeClr val="tx1"/>
                </a:solidFill>
              </a:rPr>
              <a:t>David </a:t>
            </a:r>
            <a:r>
              <a:rPr lang="en-US" altLang="en-US" sz="1600" dirty="0" err="1">
                <a:solidFill>
                  <a:schemeClr val="tx1"/>
                </a:solidFill>
              </a:rPr>
              <a:t>Xun</a:t>
            </a:r>
            <a:r>
              <a:rPr lang="en-US" altLang="en-US" sz="1600" dirty="0">
                <a:solidFill>
                  <a:schemeClr val="tx1"/>
                </a:solidFill>
              </a:rPr>
              <a:t> Yang.</a:t>
            </a:r>
            <a:r>
              <a:rPr lang="en-US" altLang="zh-CN" sz="1600" dirty="0">
                <a:solidFill>
                  <a:srgbClr val="000000"/>
                </a:solidFill>
                <a:latin typeface="Times New Roman" panose="02020603050405020304" pitchFamily="18" charset="0"/>
                <a:ea typeface="宋体" panose="02010600030101010101" pitchFamily="2" charset="-122"/>
              </a:rPr>
              <a:t> </a:t>
            </a:r>
            <a:r>
              <a:rPr lang="en-US" altLang="zh-CN" sz="1600" dirty="0" err="1">
                <a:solidFill>
                  <a:srgbClr val="000000"/>
                </a:solidFill>
                <a:latin typeface="Times New Roman" panose="02020603050405020304" pitchFamily="18" charset="0"/>
                <a:ea typeface="宋体" panose="02010600030101010101" pitchFamily="2" charset="-122"/>
              </a:rPr>
              <a:t>Company:</a:t>
            </a:r>
            <a:r>
              <a:rPr lang="en-US" altLang="en-US" sz="1600" b="1" dirty="0" err="1">
                <a:solidFill>
                  <a:schemeClr val="tx1"/>
                </a:solidFill>
              </a:rPr>
              <a:t>Huawei</a:t>
            </a:r>
            <a:r>
              <a:rPr lang="en-US" altLang="en-US" sz="1600" b="1" dirty="0">
                <a:solidFill>
                  <a:schemeClr val="tx1"/>
                </a:solidFill>
              </a:rPr>
              <a:t> Technologies</a:t>
            </a:r>
            <a:r>
              <a:rPr lang="en-US" altLang="en-US" sz="1600" dirty="0">
                <a:solidFill>
                  <a:schemeClr val="tx1"/>
                </a:solidFill>
              </a:rPr>
              <a:t>.</a:t>
            </a:r>
            <a:endParaRPr lang="en-US" altLang="zh-CN" sz="1600" dirty="0">
              <a:solidFill>
                <a:srgbClr val="000000"/>
              </a:solidFill>
              <a:latin typeface="Times New Roman" panose="02020603050405020304" pitchFamily="18" charset="0"/>
              <a:ea typeface="宋体" panose="02010600030101010101" pitchFamily="2" charset="-122"/>
            </a:endParaRPr>
          </a:p>
          <a:p>
            <a:pPr defTabSz="914400">
              <a:buClrTx/>
              <a:buSzTx/>
              <a:buFontTx/>
              <a:buNone/>
            </a:pPr>
            <a:r>
              <a:rPr lang="en-US" altLang="zh-CN" sz="1600" dirty="0">
                <a:solidFill>
                  <a:srgbClr val="000000"/>
                </a:solidFill>
                <a:latin typeface="Times New Roman" panose="02020603050405020304" pitchFamily="18" charset="0"/>
                <a:ea typeface="宋体" panose="02010600030101010101" pitchFamily="2" charset="-122"/>
              </a:rPr>
              <a:t>	Michael McLaughlin, Billy Verso. Company: </a:t>
            </a:r>
            <a:r>
              <a:rPr lang="en-US" altLang="zh-CN" sz="1600" b="1" dirty="0">
                <a:solidFill>
                  <a:srgbClr val="000000"/>
                </a:solidFill>
                <a:latin typeface="Times New Roman" panose="02020603050405020304" pitchFamily="18" charset="0"/>
                <a:ea typeface="宋体" panose="02010600030101010101" pitchFamily="2" charset="-122"/>
              </a:rPr>
              <a:t>Qorvo Inc</a:t>
            </a:r>
            <a:r>
              <a:rPr lang="en-US" altLang="zh-CN" sz="1600" dirty="0">
                <a:solidFill>
                  <a:srgbClr val="000000"/>
                </a:solidFill>
                <a:latin typeface="Times New Roman" panose="02020603050405020304" pitchFamily="18" charset="0"/>
                <a:ea typeface="宋体" panose="02010600030101010101" pitchFamily="2" charset="-122"/>
              </a:rPr>
              <a:t>.</a:t>
            </a:r>
          </a:p>
          <a:p>
            <a:pPr defTabSz="914400">
              <a:buClrTx/>
              <a:buSzTx/>
              <a:buFontTx/>
              <a:buNone/>
            </a:pPr>
            <a:r>
              <a:rPr lang="en-US" altLang="zh-CN" sz="1600" dirty="0">
                <a:solidFill>
                  <a:srgbClr val="000000"/>
                </a:solidFill>
                <a:latin typeface="Times New Roman" panose="02020603050405020304" pitchFamily="18" charset="0"/>
                <a:ea typeface="宋体" panose="02010600030101010101" pitchFamily="2" charset="-122"/>
              </a:rPr>
              <a:t>E-Mail:[</a:t>
            </a:r>
            <a:r>
              <a:rPr lang="en-US" altLang="zh-CN" sz="1600" dirty="0">
                <a:solidFill>
                  <a:schemeClr val="tx1"/>
                </a:solidFill>
                <a:latin typeface="Times New Roman" panose="02020603050405020304" pitchFamily="18" charset="0"/>
                <a:ea typeface="宋体" panose="02010600030101010101" pitchFamily="2" charset="-122"/>
              </a:rPr>
              <a:t>liuchenchen1@Huawei.com, Billy dot Verso at Qorvo dot com</a:t>
            </a:r>
            <a:r>
              <a:rPr lang="en-US" altLang="zh-CN" sz="1600" dirty="0">
                <a:solidFill>
                  <a:srgbClr val="000000"/>
                </a:solidFill>
                <a:latin typeface="Times New Roman" panose="02020603050405020304" pitchFamily="18" charset="0"/>
                <a:ea typeface="宋体" panose="02010600030101010101" pitchFamily="2" charset="-122"/>
              </a:rPr>
              <a:t>]	</a:t>
            </a:r>
          </a:p>
          <a:p>
            <a:pPr defTabSz="914400">
              <a:spcBef>
                <a:spcPts val="600"/>
              </a:spcBef>
              <a:spcAft>
                <a:spcPts val="600"/>
              </a:spcAft>
              <a:buClrTx/>
              <a:buSzTx/>
              <a:buFontTx/>
              <a:buNone/>
            </a:pPr>
            <a:r>
              <a:rPr lang="en-US" altLang="zh-CN" sz="1600" b="1" dirty="0">
                <a:solidFill>
                  <a:srgbClr val="000000"/>
                </a:solidFill>
                <a:latin typeface="Times New Roman" panose="02020603050405020304" pitchFamily="18" charset="0"/>
                <a:ea typeface="宋体" panose="02010600030101010101" pitchFamily="2" charset="-122"/>
              </a:rPr>
              <a:t>Re:</a:t>
            </a:r>
            <a:r>
              <a:rPr lang="en-US" altLang="zh-CN" sz="1600" dirty="0">
                <a:solidFill>
                  <a:srgbClr val="000000"/>
                </a:solidFill>
                <a:latin typeface="Times New Roman" panose="02020603050405020304" pitchFamily="18" charset="0"/>
                <a:ea typeface="宋体" panose="02010600030101010101" pitchFamily="2" charset="-122"/>
              </a:rPr>
              <a:t> [</a:t>
            </a:r>
            <a:r>
              <a:rPr lang="en-US" altLang="zh-CN" sz="1600" dirty="0">
                <a:solidFill>
                  <a:srgbClr val="FF0000"/>
                </a:solidFill>
                <a:latin typeface="Times New Roman" panose="02020603050405020304" pitchFamily="18" charset="0"/>
                <a:ea typeface="宋体" panose="02010600030101010101" pitchFamily="2" charset="-122"/>
              </a:rPr>
              <a:t>Task Group 4ab: UWB Next Generation</a:t>
            </a:r>
            <a:r>
              <a:rPr lang="en-US" altLang="zh-CN" sz="1600" dirty="0">
                <a:solidFill>
                  <a:srgbClr val="000000"/>
                </a:solidFill>
                <a:latin typeface="Times New Roman" panose="02020603050405020304" pitchFamily="18" charset="0"/>
                <a:ea typeface="宋体" panose="02010600030101010101" pitchFamily="2" charset="-122"/>
              </a:rPr>
              <a:t>]</a:t>
            </a:r>
          </a:p>
          <a:p>
            <a:pPr defTabSz="914400">
              <a:spcBef>
                <a:spcPts val="100"/>
              </a:spcBef>
              <a:spcAft>
                <a:spcPts val="100"/>
              </a:spcAft>
              <a:buClrTx/>
              <a:buSzTx/>
              <a:buFontTx/>
              <a:buNone/>
            </a:pPr>
            <a:r>
              <a:rPr lang="en-US" altLang="zh-CN" sz="1200" dirty="0">
                <a:solidFill>
                  <a:srgbClr val="3333CC"/>
                </a:solidFill>
                <a:latin typeface="Times New Roman" panose="02020603050405020304" pitchFamily="18" charset="0"/>
                <a:ea typeface="宋体" panose="02010600030101010101" pitchFamily="2" charset="-122"/>
              </a:rPr>
              <a:t>	</a:t>
            </a:r>
            <a:endParaRPr lang="en-US" altLang="zh-CN" sz="1200" dirty="0">
              <a:solidFill>
                <a:srgbClr val="000000"/>
              </a:solidFill>
              <a:latin typeface="Times New Roman" panose="02020603050405020304" pitchFamily="18" charset="0"/>
              <a:ea typeface="宋体" panose="02010600030101010101" pitchFamily="2" charset="-122"/>
            </a:endParaRPr>
          </a:p>
          <a:p>
            <a:pPr defTabSz="914400">
              <a:spcBef>
                <a:spcPts val="600"/>
              </a:spcBef>
              <a:spcAft>
                <a:spcPts val="600"/>
              </a:spcAft>
              <a:buClrTx/>
              <a:buSzTx/>
              <a:buFontTx/>
              <a:buNone/>
            </a:pPr>
            <a:r>
              <a:rPr lang="en-US" altLang="zh-CN" sz="1600" b="1" dirty="0">
                <a:solidFill>
                  <a:srgbClr val="000000"/>
                </a:solidFill>
                <a:latin typeface="Times New Roman" panose="02020603050405020304" pitchFamily="18" charset="0"/>
                <a:ea typeface="宋体" panose="02010600030101010101" pitchFamily="2" charset="-122"/>
              </a:rPr>
              <a:t>Abstract:</a:t>
            </a:r>
            <a:r>
              <a:rPr lang="en-US" altLang="zh-CN" sz="1600" dirty="0">
                <a:solidFill>
                  <a:srgbClr val="000000"/>
                </a:solidFill>
                <a:latin typeface="Times New Roman" panose="02020603050405020304" pitchFamily="18" charset="0"/>
                <a:ea typeface="宋体" panose="02010600030101010101" pitchFamily="2" charset="-122"/>
              </a:rPr>
              <a:t>	[A new wake-up burst (WUB) modulation method is proposed, which can work well under interference and has a 3dB BER advantage]</a:t>
            </a:r>
          </a:p>
          <a:p>
            <a:pPr defTabSz="914400">
              <a:spcBef>
                <a:spcPts val="600"/>
              </a:spcBef>
              <a:spcAft>
                <a:spcPts val="600"/>
              </a:spcAft>
              <a:buClrTx/>
              <a:buSzTx/>
              <a:buFontTx/>
              <a:buNone/>
            </a:pPr>
            <a:r>
              <a:rPr lang="en-US" altLang="zh-CN" sz="1600" b="1" dirty="0">
                <a:solidFill>
                  <a:srgbClr val="000000"/>
                </a:solidFill>
                <a:latin typeface="Times New Roman" panose="02020603050405020304" pitchFamily="18" charset="0"/>
                <a:ea typeface="宋体" panose="02010600030101010101" pitchFamily="2" charset="-122"/>
              </a:rPr>
              <a:t>Purpose:</a:t>
            </a:r>
            <a:r>
              <a:rPr lang="en-US" altLang="zh-CN" sz="1600" dirty="0">
                <a:solidFill>
                  <a:srgbClr val="000000"/>
                </a:solidFill>
                <a:latin typeface="Times New Roman" panose="02020603050405020304" pitchFamily="18" charset="0"/>
                <a:ea typeface="宋体" panose="02010600030101010101" pitchFamily="2" charset="-122"/>
              </a:rPr>
              <a:t>	[ 4ab Draft Text modification]</a:t>
            </a:r>
          </a:p>
          <a:p>
            <a:pPr defTabSz="914400">
              <a:buClrTx/>
              <a:buSzTx/>
              <a:buFontTx/>
              <a:buNone/>
            </a:pPr>
            <a:r>
              <a:rPr lang="en-US" altLang="zh-CN" sz="1600" b="1" dirty="0">
                <a:solidFill>
                  <a:srgbClr val="000000"/>
                </a:solidFill>
                <a:latin typeface="Times New Roman" panose="02020603050405020304" pitchFamily="18" charset="0"/>
                <a:ea typeface="宋体" panose="02010600030101010101" pitchFamily="2" charset="-122"/>
              </a:rPr>
              <a:t>Notice:</a:t>
            </a:r>
            <a:r>
              <a:rPr lang="en-US" altLang="zh-CN" sz="1600" dirty="0">
                <a:solidFill>
                  <a:srgbClr val="000000"/>
                </a:solidFill>
                <a:latin typeface="Times New Roman" panose="02020603050405020304" pitchFamily="18" charset="0"/>
                <a:ea typeface="宋体" panose="02010600030101010101" pitchFamily="2" charset="-122"/>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defTabSz="914400">
              <a:buClrTx/>
              <a:buSzTx/>
              <a:buFontTx/>
              <a:buNone/>
            </a:pPr>
            <a:r>
              <a:rPr lang="en-US" altLang="zh-CN" sz="1600" b="1" dirty="0">
                <a:solidFill>
                  <a:srgbClr val="000000"/>
                </a:solidFill>
                <a:latin typeface="Times New Roman" panose="02020603050405020304" pitchFamily="18" charset="0"/>
                <a:ea typeface="宋体" panose="02010600030101010101" pitchFamily="2" charset="-122"/>
              </a:rPr>
              <a:t>Release:</a:t>
            </a:r>
            <a:r>
              <a:rPr lang="en-US" altLang="zh-CN" sz="1600" dirty="0">
                <a:solidFill>
                  <a:srgbClr val="000000"/>
                </a:solidFill>
                <a:latin typeface="Times New Roman" panose="02020603050405020304" pitchFamily="18" charset="0"/>
                <a:ea typeface="宋体" panose="02010600030101010101" pitchFamily="2" charset="-122"/>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0813" cy="1065213"/>
          </a:xfrm>
        </p:spPr>
        <p:txBody>
          <a:bodyPr/>
          <a:lstStyle/>
          <a:p>
            <a:r>
              <a:rPr lang="en-US" altLang="zh-CN" dirty="0"/>
              <a:t>Current Scheme</a:t>
            </a:r>
            <a:endParaRPr lang="zh-CN" altLang="en-US" dirty="0"/>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46" name="内容占位符 2">
            <a:extLst>
              <a:ext uri="{FF2B5EF4-FFF2-40B4-BE49-F238E27FC236}">
                <a16:creationId xmlns:a16="http://schemas.microsoft.com/office/drawing/2014/main" id="{1246F96A-B57E-4759-90A3-2C5F3247C635}"/>
              </a:ext>
            </a:extLst>
          </p:cNvPr>
          <p:cNvSpPr>
            <a:spLocks noGrp="1"/>
          </p:cNvSpPr>
          <p:nvPr>
            <p:ph idx="1"/>
          </p:nvPr>
        </p:nvSpPr>
        <p:spPr>
          <a:xfrm>
            <a:off x="685799" y="1647015"/>
            <a:ext cx="7770813" cy="4113213"/>
          </a:xfrm>
        </p:spPr>
        <p:txBody>
          <a:bodyPr/>
          <a:lstStyle/>
          <a:p>
            <a:pPr>
              <a:buFont typeface="Wingdings" panose="05000000000000000000" pitchFamily="2" charset="2"/>
              <a:buChar char="Ø"/>
            </a:pPr>
            <a:r>
              <a:rPr lang="en-US" altLang="zh-CN" dirty="0"/>
              <a:t>The wake-up message is based on millisecond spaced bursts of BPSK modulated UWB pulses at the 62.4 MHz PRF of the HRP UWB PHY, with each wakeup burst (WUB) consisting of 500 ±5% pulses (i.e., 4000 chips±5%), which is approximately 8.0 µs in duration.</a:t>
            </a:r>
          </a:p>
          <a:p>
            <a:pPr>
              <a:buFont typeface="Wingdings" panose="05000000000000000000" pitchFamily="2" charset="2"/>
              <a:buChar char="Ø"/>
            </a:pPr>
            <a:r>
              <a:rPr lang="en-US" altLang="zh-CN" dirty="0"/>
              <a:t>Each WUB signals one bit using </a:t>
            </a:r>
            <a:r>
              <a:rPr lang="en-US" altLang="zh-CN" dirty="0">
                <a:solidFill>
                  <a:srgbClr val="FF0000"/>
                </a:solidFill>
              </a:rPr>
              <a:t>OOK</a:t>
            </a:r>
            <a:r>
              <a:rPr lang="en-US" altLang="zh-CN" dirty="0"/>
              <a:t> where presence of the WUB is a binary 1 and absence of the WUB is a binary 0</a:t>
            </a:r>
            <a:endParaRPr lang="zh-CN" altLang="en-US" dirty="0"/>
          </a:p>
        </p:txBody>
      </p:sp>
      <p:pic>
        <p:nvPicPr>
          <p:cNvPr id="3" name="图片 2">
            <a:extLst>
              <a:ext uri="{FF2B5EF4-FFF2-40B4-BE49-F238E27FC236}">
                <a16:creationId xmlns:a16="http://schemas.microsoft.com/office/drawing/2014/main" id="{CBF63D1F-3FC9-43F4-8208-8BF85DC9F779}"/>
              </a:ext>
            </a:extLst>
          </p:cNvPr>
          <p:cNvPicPr>
            <a:picLocks noChangeAspect="1"/>
          </p:cNvPicPr>
          <p:nvPr/>
        </p:nvPicPr>
        <p:blipFill>
          <a:blip r:embed="rId2"/>
          <a:stretch>
            <a:fillRect/>
          </a:stretch>
        </p:blipFill>
        <p:spPr>
          <a:xfrm>
            <a:off x="2604430" y="4653136"/>
            <a:ext cx="4009752" cy="1860974"/>
          </a:xfrm>
          <a:prstGeom prst="rect">
            <a:avLst/>
          </a:prstGeom>
        </p:spPr>
      </p:pic>
    </p:spTree>
    <p:extLst>
      <p:ext uri="{BB962C8B-B14F-4D97-AF65-F5344CB8AC3E}">
        <p14:creationId xmlns:p14="http://schemas.microsoft.com/office/powerpoint/2010/main" val="319170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0813" cy="1065213"/>
          </a:xfrm>
        </p:spPr>
        <p:txBody>
          <a:bodyPr/>
          <a:lstStyle/>
          <a:p>
            <a:r>
              <a:rPr lang="en-US" altLang="zh-CN" dirty="0"/>
              <a:t>Background</a:t>
            </a:r>
            <a:endParaRPr lang="zh-CN" altLang="en-US" dirty="0"/>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8" name="内容占位符 2">
            <a:extLst>
              <a:ext uri="{FF2B5EF4-FFF2-40B4-BE49-F238E27FC236}">
                <a16:creationId xmlns:a16="http://schemas.microsoft.com/office/drawing/2014/main" id="{085F9D34-EB97-42DA-A852-DA43FF0511CC}"/>
              </a:ext>
            </a:extLst>
          </p:cNvPr>
          <p:cNvSpPr>
            <a:spLocks noGrp="1"/>
          </p:cNvSpPr>
          <p:nvPr>
            <p:ph idx="1"/>
          </p:nvPr>
        </p:nvSpPr>
        <p:spPr>
          <a:xfrm>
            <a:off x="685800" y="1803995"/>
            <a:ext cx="7770813" cy="4113213"/>
          </a:xfrm>
        </p:spPr>
        <p:txBody>
          <a:bodyPr/>
          <a:lstStyle/>
          <a:p>
            <a:pPr>
              <a:buFont typeface="Wingdings" panose="05000000000000000000" pitchFamily="2" charset="2"/>
              <a:buChar char="Ø"/>
            </a:pPr>
            <a:r>
              <a:rPr lang="en-US" altLang="zh-CN" dirty="0"/>
              <a:t>Since the WUB is at the PRF of 62.4 MHz with unknown sequence, any UWB signal at the </a:t>
            </a:r>
            <a:r>
              <a:rPr lang="en-US" altLang="zh-CN" dirty="0">
                <a:solidFill>
                  <a:srgbClr val="FF0000"/>
                </a:solidFill>
              </a:rPr>
              <a:t>mean PRF of 62.4</a:t>
            </a:r>
            <a:r>
              <a:rPr lang="zh-CN" altLang="en-US" dirty="0">
                <a:solidFill>
                  <a:srgbClr val="FF0000"/>
                </a:solidFill>
              </a:rPr>
              <a:t>*</a:t>
            </a:r>
            <a:r>
              <a:rPr lang="en-US" altLang="zh-CN" dirty="0">
                <a:solidFill>
                  <a:srgbClr val="FF0000"/>
                </a:solidFill>
              </a:rPr>
              <a:t>k MHz can be misinterpreted as WUB</a:t>
            </a:r>
            <a:r>
              <a:rPr lang="en-US" altLang="zh-CN" dirty="0"/>
              <a:t>.  </a:t>
            </a:r>
          </a:p>
          <a:p>
            <a:pPr>
              <a:buFont typeface="Wingdings" panose="05000000000000000000" pitchFamily="2" charset="2"/>
              <a:buChar char="l"/>
            </a:pPr>
            <a:endParaRPr lang="en-US" altLang="zh-CN" dirty="0"/>
          </a:p>
          <a:p>
            <a:pPr>
              <a:buFont typeface="Wingdings" panose="05000000000000000000" pitchFamily="2" charset="2"/>
              <a:buChar char="l"/>
            </a:pPr>
            <a:endParaRPr lang="en-US" altLang="zh-CN" dirty="0"/>
          </a:p>
          <a:p>
            <a:pPr>
              <a:buFont typeface="Wingdings" panose="05000000000000000000" pitchFamily="2" charset="2"/>
              <a:buChar char="l"/>
            </a:pPr>
            <a:endParaRPr lang="en-US" altLang="zh-CN" dirty="0"/>
          </a:p>
          <a:p>
            <a:pPr>
              <a:buFont typeface="Wingdings" panose="05000000000000000000" pitchFamily="2" charset="2"/>
              <a:buChar char="l"/>
            </a:pPr>
            <a:endParaRPr lang="en-US" altLang="zh-CN" dirty="0"/>
          </a:p>
          <a:p>
            <a:pPr>
              <a:buFont typeface="Wingdings" panose="05000000000000000000" pitchFamily="2" charset="2"/>
              <a:buChar char="l"/>
            </a:pPr>
            <a:endParaRPr lang="en-US" altLang="zh-CN" dirty="0"/>
          </a:p>
          <a:p>
            <a:pPr>
              <a:buFont typeface="Wingdings" panose="05000000000000000000" pitchFamily="2" charset="2"/>
              <a:buChar char="Ø"/>
            </a:pPr>
            <a:r>
              <a:rPr lang="en-US" altLang="zh-CN" dirty="0"/>
              <a:t>The transmission of binary 0 is susceptible to the interference</a:t>
            </a:r>
          </a:p>
        </p:txBody>
      </p:sp>
      <p:pic>
        <p:nvPicPr>
          <p:cNvPr id="9" name="图片 8">
            <a:extLst>
              <a:ext uri="{FF2B5EF4-FFF2-40B4-BE49-F238E27FC236}">
                <a16:creationId xmlns:a16="http://schemas.microsoft.com/office/drawing/2014/main" id="{1BFB4461-30FF-4329-87D5-0CBDE89CA840}"/>
              </a:ext>
            </a:extLst>
          </p:cNvPr>
          <p:cNvPicPr>
            <a:picLocks noChangeAspect="1"/>
          </p:cNvPicPr>
          <p:nvPr/>
        </p:nvPicPr>
        <p:blipFill>
          <a:blip r:embed="rId2"/>
          <a:stretch>
            <a:fillRect/>
          </a:stretch>
        </p:blipFill>
        <p:spPr>
          <a:xfrm>
            <a:off x="825522" y="3085282"/>
            <a:ext cx="7567567" cy="2074019"/>
          </a:xfrm>
          <a:prstGeom prst="rect">
            <a:avLst/>
          </a:prstGeom>
        </p:spPr>
      </p:pic>
    </p:spTree>
    <p:extLst>
      <p:ext uri="{BB962C8B-B14F-4D97-AF65-F5344CB8AC3E}">
        <p14:creationId xmlns:p14="http://schemas.microsoft.com/office/powerpoint/2010/main" val="2503076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DBBA85-6725-4414-996B-89583BEAD3DE}"/>
              </a:ext>
            </a:extLst>
          </p:cNvPr>
          <p:cNvSpPr>
            <a:spLocks noGrp="1"/>
          </p:cNvSpPr>
          <p:nvPr>
            <p:ph type="title"/>
          </p:nvPr>
        </p:nvSpPr>
        <p:spPr>
          <a:xfrm>
            <a:off x="538783" y="542625"/>
            <a:ext cx="8062292" cy="1065213"/>
          </a:xfrm>
        </p:spPr>
        <p:txBody>
          <a:bodyPr/>
          <a:lstStyle/>
          <a:p>
            <a:r>
              <a:rPr lang="en-US" altLang="zh-CN" dirty="0"/>
              <a:t>New proposed WUB modulation method</a:t>
            </a:r>
            <a:endParaRPr lang="zh-CN" altLang="en-US" dirty="0"/>
          </a:p>
        </p:txBody>
      </p:sp>
      <p:sp>
        <p:nvSpPr>
          <p:cNvPr id="3" name="内容占位符 2">
            <a:extLst>
              <a:ext uri="{FF2B5EF4-FFF2-40B4-BE49-F238E27FC236}">
                <a16:creationId xmlns:a16="http://schemas.microsoft.com/office/drawing/2014/main" id="{6A6F7016-DE4B-4D73-B7CF-24ED2A2D6EFC}"/>
              </a:ext>
            </a:extLst>
          </p:cNvPr>
          <p:cNvSpPr>
            <a:spLocks noGrp="1"/>
          </p:cNvSpPr>
          <p:nvPr>
            <p:ph idx="1"/>
          </p:nvPr>
        </p:nvSpPr>
        <p:spPr>
          <a:xfrm>
            <a:off x="546721" y="1679144"/>
            <a:ext cx="8136904" cy="2987139"/>
          </a:xfrm>
        </p:spPr>
        <p:txBody>
          <a:bodyPr/>
          <a:lstStyle/>
          <a:p>
            <a:pPr>
              <a:buFont typeface="Wingdings" panose="05000000000000000000" pitchFamily="2" charset="2"/>
              <a:buChar char="Ø"/>
            </a:pPr>
            <a:r>
              <a:rPr lang="en-US" altLang="zh-CN" sz="2000" dirty="0"/>
              <a:t>Each WUB contains two candidate time intervals for the BPSK modulated UWB pulses </a:t>
            </a:r>
          </a:p>
          <a:p>
            <a:pPr>
              <a:buFont typeface="Wingdings" panose="05000000000000000000" pitchFamily="2" charset="2"/>
              <a:buChar char="Ø"/>
            </a:pPr>
            <a:r>
              <a:rPr lang="en-US" altLang="zh-CN" sz="2000" dirty="0"/>
              <a:t>The BPSK modulated UWB pulses are transmitted only in one of the two interval based on the coded wake-up ID bit to send</a:t>
            </a:r>
          </a:p>
          <a:p>
            <a:pPr>
              <a:buFont typeface="Wingdings" panose="05000000000000000000" pitchFamily="2" charset="2"/>
              <a:buChar char="Ø"/>
            </a:pPr>
            <a:r>
              <a:rPr lang="en-US" altLang="zh-CN" sz="2000" dirty="0"/>
              <a:t>The receiver demodulates the WUB by comparing the accumulated energy during two candidate time intervals</a:t>
            </a:r>
          </a:p>
          <a:p>
            <a:pPr>
              <a:buFont typeface="Wingdings" panose="05000000000000000000" pitchFamily="2" charset="2"/>
              <a:buChar char="Ø"/>
            </a:pPr>
            <a:endParaRPr lang="zh-CN" altLang="en-US" sz="2000" dirty="0"/>
          </a:p>
        </p:txBody>
      </p:sp>
      <p:sp>
        <p:nvSpPr>
          <p:cNvPr id="4" name="灯片编号占位符 3">
            <a:extLst>
              <a:ext uri="{FF2B5EF4-FFF2-40B4-BE49-F238E27FC236}">
                <a16:creationId xmlns:a16="http://schemas.microsoft.com/office/drawing/2014/main" id="{E3D58E87-C60B-4865-A205-7EC55380CD88}"/>
              </a:ext>
            </a:extLst>
          </p:cNvPr>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8" name="文本框 7">
            <a:extLst>
              <a:ext uri="{FF2B5EF4-FFF2-40B4-BE49-F238E27FC236}">
                <a16:creationId xmlns:a16="http://schemas.microsoft.com/office/drawing/2014/main" id="{0AB67530-3F3D-4644-9CA6-E919AE163B12}"/>
              </a:ext>
            </a:extLst>
          </p:cNvPr>
          <p:cNvSpPr txBox="1"/>
          <p:nvPr/>
        </p:nvSpPr>
        <p:spPr>
          <a:xfrm>
            <a:off x="1444724" y="6042774"/>
            <a:ext cx="1728192" cy="338554"/>
          </a:xfrm>
          <a:prstGeom prst="rect">
            <a:avLst/>
          </a:prstGeom>
          <a:noFill/>
        </p:spPr>
        <p:txBody>
          <a:bodyPr wrap="square" rtlCol="0">
            <a:spAutoFit/>
          </a:bodyPr>
          <a:lstStyle/>
          <a:p>
            <a:pPr algn="ctr"/>
            <a:r>
              <a:rPr lang="en-US" altLang="zh-CN" sz="1600" b="1" dirty="0">
                <a:solidFill>
                  <a:schemeClr val="tx1"/>
                </a:solidFill>
              </a:rPr>
              <a:t>Binary 0</a:t>
            </a:r>
            <a:endParaRPr lang="zh-CN" altLang="en-US" sz="1600" b="1" dirty="0">
              <a:solidFill>
                <a:schemeClr val="tx1"/>
              </a:solidFill>
            </a:endParaRPr>
          </a:p>
        </p:txBody>
      </p:sp>
      <p:sp>
        <p:nvSpPr>
          <p:cNvPr id="9" name="文本框 8">
            <a:extLst>
              <a:ext uri="{FF2B5EF4-FFF2-40B4-BE49-F238E27FC236}">
                <a16:creationId xmlns:a16="http://schemas.microsoft.com/office/drawing/2014/main" id="{F0509420-59A2-4BDD-82DE-6B320187A70B}"/>
              </a:ext>
            </a:extLst>
          </p:cNvPr>
          <p:cNvSpPr txBox="1"/>
          <p:nvPr/>
        </p:nvSpPr>
        <p:spPr>
          <a:xfrm>
            <a:off x="5796136" y="6036783"/>
            <a:ext cx="1728192" cy="338554"/>
          </a:xfrm>
          <a:prstGeom prst="rect">
            <a:avLst/>
          </a:prstGeom>
          <a:noFill/>
        </p:spPr>
        <p:txBody>
          <a:bodyPr wrap="square" rtlCol="0">
            <a:spAutoFit/>
          </a:bodyPr>
          <a:lstStyle/>
          <a:p>
            <a:pPr algn="ctr"/>
            <a:r>
              <a:rPr lang="en-US" altLang="zh-CN" sz="1600" b="1" dirty="0">
                <a:solidFill>
                  <a:schemeClr val="tx1"/>
                </a:solidFill>
              </a:rPr>
              <a:t>Binary 1</a:t>
            </a:r>
            <a:endParaRPr lang="zh-CN" altLang="en-US" sz="1600" b="1" dirty="0">
              <a:solidFill>
                <a:schemeClr val="tx1"/>
              </a:solidFill>
            </a:endParaRPr>
          </a:p>
        </p:txBody>
      </p:sp>
      <p:pic>
        <p:nvPicPr>
          <p:cNvPr id="1029" name="Picture 5">
            <a:extLst>
              <a:ext uri="{FF2B5EF4-FFF2-40B4-BE49-F238E27FC236}">
                <a16:creationId xmlns:a16="http://schemas.microsoft.com/office/drawing/2014/main" id="{FE07DDC1-96A1-06E0-7117-6CF5D6828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563" y="3933609"/>
            <a:ext cx="46513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6">
            <a:extLst>
              <a:ext uri="{FF2B5EF4-FFF2-40B4-BE49-F238E27FC236}">
                <a16:creationId xmlns:a16="http://schemas.microsoft.com/office/drawing/2014/main" id="{35251FD7-338F-D752-4DAC-935EE1CEF4B7}"/>
              </a:ext>
            </a:extLst>
          </p:cNvPr>
          <p:cNvSpPr>
            <a:spLocks noChangeShapeType="1"/>
          </p:cNvSpPr>
          <p:nvPr/>
        </p:nvSpPr>
        <p:spPr bwMode="auto">
          <a:xfrm>
            <a:off x="4881563" y="4740059"/>
            <a:ext cx="0" cy="135413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7">
            <a:extLst>
              <a:ext uri="{FF2B5EF4-FFF2-40B4-BE49-F238E27FC236}">
                <a16:creationId xmlns:a16="http://schemas.microsoft.com/office/drawing/2014/main" id="{5EBDD2FB-3DC6-9938-5728-973F344690BB}"/>
              </a:ext>
            </a:extLst>
          </p:cNvPr>
          <p:cNvSpPr>
            <a:spLocks noChangeShapeType="1"/>
          </p:cNvSpPr>
          <p:nvPr/>
        </p:nvSpPr>
        <p:spPr bwMode="auto">
          <a:xfrm>
            <a:off x="5341938" y="4740059"/>
            <a:ext cx="0" cy="104457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9">
            <a:extLst>
              <a:ext uri="{FF2B5EF4-FFF2-40B4-BE49-F238E27FC236}">
                <a16:creationId xmlns:a16="http://schemas.microsoft.com/office/drawing/2014/main" id="{5F7E3F37-90EE-ACE8-4699-8237ABC5F8EF}"/>
              </a:ext>
            </a:extLst>
          </p:cNvPr>
          <p:cNvSpPr>
            <a:spLocks noChangeShapeType="1"/>
          </p:cNvSpPr>
          <p:nvPr/>
        </p:nvSpPr>
        <p:spPr bwMode="auto">
          <a:xfrm>
            <a:off x="8375650" y="4740059"/>
            <a:ext cx="0" cy="137795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8634AB74-1DB9-05F8-EC35-4280F781979D}"/>
              </a:ext>
            </a:extLst>
          </p:cNvPr>
          <p:cNvSpPr>
            <a:spLocks/>
          </p:cNvSpPr>
          <p:nvPr/>
        </p:nvSpPr>
        <p:spPr bwMode="auto">
          <a:xfrm>
            <a:off x="4881563" y="5992597"/>
            <a:ext cx="58737" cy="58738"/>
          </a:xfrm>
          <a:custGeom>
            <a:avLst/>
            <a:gdLst>
              <a:gd name="T0" fmla="*/ 37 w 37"/>
              <a:gd name="T1" fmla="*/ 37 h 37"/>
              <a:gd name="T2" fmla="*/ 0 w 37"/>
              <a:gd name="T3" fmla="*/ 19 h 37"/>
              <a:gd name="T4" fmla="*/ 37 w 37"/>
              <a:gd name="T5" fmla="*/ 0 h 37"/>
              <a:gd name="T6" fmla="*/ 37 w 37"/>
              <a:gd name="T7" fmla="*/ 37 h 37"/>
            </a:gdLst>
            <a:ahLst/>
            <a:cxnLst>
              <a:cxn ang="0">
                <a:pos x="T0" y="T1"/>
              </a:cxn>
              <a:cxn ang="0">
                <a:pos x="T2" y="T3"/>
              </a:cxn>
              <a:cxn ang="0">
                <a:pos x="T4" y="T5"/>
              </a:cxn>
              <a:cxn ang="0">
                <a:pos x="T6" y="T7"/>
              </a:cxn>
            </a:cxnLst>
            <a:rect l="0" t="0" r="r" b="b"/>
            <a:pathLst>
              <a:path w="37" h="37">
                <a:moveTo>
                  <a:pt x="37" y="37"/>
                </a:moveTo>
                <a:lnTo>
                  <a:pt x="0" y="19"/>
                </a:lnTo>
                <a:lnTo>
                  <a:pt x="37" y="0"/>
                </a:lnTo>
                <a:lnTo>
                  <a:pt x="3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9AF48A20-C77F-3CB6-3D22-238BB18F893F}"/>
              </a:ext>
            </a:extLst>
          </p:cNvPr>
          <p:cNvSpPr>
            <a:spLocks/>
          </p:cNvSpPr>
          <p:nvPr/>
        </p:nvSpPr>
        <p:spPr bwMode="auto">
          <a:xfrm>
            <a:off x="8316913" y="5992597"/>
            <a:ext cx="58737" cy="58738"/>
          </a:xfrm>
          <a:custGeom>
            <a:avLst/>
            <a:gdLst>
              <a:gd name="T0" fmla="*/ 0 w 37"/>
              <a:gd name="T1" fmla="*/ 0 h 37"/>
              <a:gd name="T2" fmla="*/ 37 w 37"/>
              <a:gd name="T3" fmla="*/ 19 h 37"/>
              <a:gd name="T4" fmla="*/ 0 w 37"/>
              <a:gd name="T5" fmla="*/ 37 h 37"/>
              <a:gd name="T6" fmla="*/ 0 w 37"/>
              <a:gd name="T7" fmla="*/ 0 h 37"/>
            </a:gdLst>
            <a:ahLst/>
            <a:cxnLst>
              <a:cxn ang="0">
                <a:pos x="T0" y="T1"/>
              </a:cxn>
              <a:cxn ang="0">
                <a:pos x="T2" y="T3"/>
              </a:cxn>
              <a:cxn ang="0">
                <a:pos x="T4" y="T5"/>
              </a:cxn>
              <a:cxn ang="0">
                <a:pos x="T6" y="T7"/>
              </a:cxn>
            </a:cxnLst>
            <a:rect l="0" t="0" r="r" b="b"/>
            <a:pathLst>
              <a:path w="37" h="37">
                <a:moveTo>
                  <a:pt x="0" y="0"/>
                </a:moveTo>
                <a:lnTo>
                  <a:pt x="37" y="19"/>
                </a:lnTo>
                <a:lnTo>
                  <a:pt x="0" y="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3">
            <a:extLst>
              <a:ext uri="{FF2B5EF4-FFF2-40B4-BE49-F238E27FC236}">
                <a16:creationId xmlns:a16="http://schemas.microsoft.com/office/drawing/2014/main" id="{6A52AFC3-3318-0962-6676-28F8815BBD38}"/>
              </a:ext>
            </a:extLst>
          </p:cNvPr>
          <p:cNvSpPr>
            <a:spLocks noChangeArrowheads="1"/>
          </p:cNvSpPr>
          <p:nvPr/>
        </p:nvSpPr>
        <p:spPr bwMode="auto">
          <a:xfrm>
            <a:off x="6545263" y="5962434"/>
            <a:ext cx="166687"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Line 16">
            <a:extLst>
              <a:ext uri="{FF2B5EF4-FFF2-40B4-BE49-F238E27FC236}">
                <a16:creationId xmlns:a16="http://schemas.microsoft.com/office/drawing/2014/main" id="{9F981D82-803E-68AF-1849-C0007CB7AE2E}"/>
              </a:ext>
            </a:extLst>
          </p:cNvPr>
          <p:cNvSpPr>
            <a:spLocks noChangeShapeType="1"/>
          </p:cNvSpPr>
          <p:nvPr/>
        </p:nvSpPr>
        <p:spPr bwMode="auto">
          <a:xfrm>
            <a:off x="4932363" y="5737009"/>
            <a:ext cx="357187"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F08A1C2-33A6-3D49-1C74-CED1852C4C4F}"/>
              </a:ext>
            </a:extLst>
          </p:cNvPr>
          <p:cNvSpPr>
            <a:spLocks/>
          </p:cNvSpPr>
          <p:nvPr/>
        </p:nvSpPr>
        <p:spPr bwMode="auto">
          <a:xfrm>
            <a:off x="4881563" y="5708434"/>
            <a:ext cx="58737" cy="58738"/>
          </a:xfrm>
          <a:custGeom>
            <a:avLst/>
            <a:gdLst>
              <a:gd name="T0" fmla="*/ 37 w 37"/>
              <a:gd name="T1" fmla="*/ 37 h 37"/>
              <a:gd name="T2" fmla="*/ 0 w 37"/>
              <a:gd name="T3" fmla="*/ 18 h 37"/>
              <a:gd name="T4" fmla="*/ 37 w 37"/>
              <a:gd name="T5" fmla="*/ 0 h 37"/>
              <a:gd name="T6" fmla="*/ 37 w 37"/>
              <a:gd name="T7" fmla="*/ 37 h 37"/>
            </a:gdLst>
            <a:ahLst/>
            <a:cxnLst>
              <a:cxn ang="0">
                <a:pos x="T0" y="T1"/>
              </a:cxn>
              <a:cxn ang="0">
                <a:pos x="T2" y="T3"/>
              </a:cxn>
              <a:cxn ang="0">
                <a:pos x="T4" y="T5"/>
              </a:cxn>
              <a:cxn ang="0">
                <a:pos x="T6" y="T7"/>
              </a:cxn>
            </a:cxnLst>
            <a:rect l="0" t="0" r="r" b="b"/>
            <a:pathLst>
              <a:path w="37" h="37">
                <a:moveTo>
                  <a:pt x="37" y="37"/>
                </a:moveTo>
                <a:lnTo>
                  <a:pt x="0" y="18"/>
                </a:lnTo>
                <a:lnTo>
                  <a:pt x="37" y="0"/>
                </a:lnTo>
                <a:lnTo>
                  <a:pt x="3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4781AFBF-6B22-5EF2-FEE5-C14DF1015E26}"/>
              </a:ext>
            </a:extLst>
          </p:cNvPr>
          <p:cNvSpPr>
            <a:spLocks/>
          </p:cNvSpPr>
          <p:nvPr/>
        </p:nvSpPr>
        <p:spPr bwMode="auto">
          <a:xfrm>
            <a:off x="5281613" y="5708434"/>
            <a:ext cx="60325" cy="58738"/>
          </a:xfrm>
          <a:custGeom>
            <a:avLst/>
            <a:gdLst>
              <a:gd name="T0" fmla="*/ 0 w 38"/>
              <a:gd name="T1" fmla="*/ 0 h 37"/>
              <a:gd name="T2" fmla="*/ 38 w 38"/>
              <a:gd name="T3" fmla="*/ 18 h 37"/>
              <a:gd name="T4" fmla="*/ 0 w 38"/>
              <a:gd name="T5" fmla="*/ 37 h 37"/>
              <a:gd name="T6" fmla="*/ 0 w 38"/>
              <a:gd name="T7" fmla="*/ 0 h 37"/>
            </a:gdLst>
            <a:ahLst/>
            <a:cxnLst>
              <a:cxn ang="0">
                <a:pos x="T0" y="T1"/>
              </a:cxn>
              <a:cxn ang="0">
                <a:pos x="T2" y="T3"/>
              </a:cxn>
              <a:cxn ang="0">
                <a:pos x="T4" y="T5"/>
              </a:cxn>
              <a:cxn ang="0">
                <a:pos x="T6" y="T7"/>
              </a:cxn>
            </a:cxnLst>
            <a:rect l="0" t="0" r="r" b="b"/>
            <a:pathLst>
              <a:path w="38" h="37">
                <a:moveTo>
                  <a:pt x="0" y="0"/>
                </a:moveTo>
                <a:lnTo>
                  <a:pt x="38" y="18"/>
                </a:lnTo>
                <a:lnTo>
                  <a:pt x="0" y="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19">
            <a:extLst>
              <a:ext uri="{FF2B5EF4-FFF2-40B4-BE49-F238E27FC236}">
                <a16:creationId xmlns:a16="http://schemas.microsoft.com/office/drawing/2014/main" id="{631752ED-FD40-87B5-B052-B0B7FC9E82A9}"/>
              </a:ext>
            </a:extLst>
          </p:cNvPr>
          <p:cNvSpPr>
            <a:spLocks noChangeArrowheads="1"/>
          </p:cNvSpPr>
          <p:nvPr/>
        </p:nvSpPr>
        <p:spPr bwMode="auto">
          <a:xfrm>
            <a:off x="5041900" y="5676684"/>
            <a:ext cx="13970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Rectangle 20">
            <a:extLst>
              <a:ext uri="{FF2B5EF4-FFF2-40B4-BE49-F238E27FC236}">
                <a16:creationId xmlns:a16="http://schemas.microsoft.com/office/drawing/2014/main" id="{31211EDA-86B8-3134-FFAB-C72676BEBE44}"/>
              </a:ext>
            </a:extLst>
          </p:cNvPr>
          <p:cNvSpPr>
            <a:spLocks noChangeArrowheads="1"/>
          </p:cNvSpPr>
          <p:nvPr/>
        </p:nvSpPr>
        <p:spPr bwMode="auto">
          <a:xfrm>
            <a:off x="5045075" y="5681447"/>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Times New Roman" panose="02020603050405020304" pitchFamily="18" charset="0"/>
              </a:rPr>
              <a:t>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95F16147-37D3-67E7-BD7F-5B218EC9FE4D}"/>
              </a:ext>
            </a:extLst>
          </p:cNvPr>
          <p:cNvSpPr>
            <a:spLocks noChangeArrowheads="1"/>
          </p:cNvSpPr>
          <p:nvPr/>
        </p:nvSpPr>
        <p:spPr bwMode="auto">
          <a:xfrm>
            <a:off x="5094288" y="5681447"/>
            <a:ext cx="12541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2">
            <a:extLst>
              <a:ext uri="{FF2B5EF4-FFF2-40B4-BE49-F238E27FC236}">
                <a16:creationId xmlns:a16="http://schemas.microsoft.com/office/drawing/2014/main" id="{266F33DF-14BF-655A-B81F-848445C7946D}"/>
              </a:ext>
            </a:extLst>
          </p:cNvPr>
          <p:cNvSpPr>
            <a:spLocks noChangeShapeType="1"/>
          </p:cNvSpPr>
          <p:nvPr/>
        </p:nvSpPr>
        <p:spPr bwMode="auto">
          <a:xfrm>
            <a:off x="4748213" y="4740059"/>
            <a:ext cx="386080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D9153DE0-4502-87B8-DC02-10EFC1470B44}"/>
              </a:ext>
            </a:extLst>
          </p:cNvPr>
          <p:cNvSpPr>
            <a:spLocks/>
          </p:cNvSpPr>
          <p:nvPr/>
        </p:nvSpPr>
        <p:spPr bwMode="auto">
          <a:xfrm>
            <a:off x="8601075" y="4709897"/>
            <a:ext cx="58737" cy="58738"/>
          </a:xfrm>
          <a:custGeom>
            <a:avLst/>
            <a:gdLst>
              <a:gd name="T0" fmla="*/ 0 w 37"/>
              <a:gd name="T1" fmla="*/ 0 h 37"/>
              <a:gd name="T2" fmla="*/ 37 w 37"/>
              <a:gd name="T3" fmla="*/ 19 h 37"/>
              <a:gd name="T4" fmla="*/ 0 w 37"/>
              <a:gd name="T5" fmla="*/ 37 h 37"/>
              <a:gd name="T6" fmla="*/ 0 w 37"/>
              <a:gd name="T7" fmla="*/ 0 h 37"/>
            </a:gdLst>
            <a:ahLst/>
            <a:cxnLst>
              <a:cxn ang="0">
                <a:pos x="T0" y="T1"/>
              </a:cxn>
              <a:cxn ang="0">
                <a:pos x="T2" y="T3"/>
              </a:cxn>
              <a:cxn ang="0">
                <a:pos x="T4" y="T5"/>
              </a:cxn>
              <a:cxn ang="0">
                <a:pos x="T6" y="T7"/>
              </a:cxn>
            </a:cxnLst>
            <a:rect l="0" t="0" r="r" b="b"/>
            <a:pathLst>
              <a:path w="37" h="37">
                <a:moveTo>
                  <a:pt x="0" y="0"/>
                </a:moveTo>
                <a:lnTo>
                  <a:pt x="37" y="19"/>
                </a:lnTo>
                <a:lnTo>
                  <a:pt x="0" y="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24">
            <a:extLst>
              <a:ext uri="{FF2B5EF4-FFF2-40B4-BE49-F238E27FC236}">
                <a16:creationId xmlns:a16="http://schemas.microsoft.com/office/drawing/2014/main" id="{5096B9E2-61B0-092A-21AC-37CB167A638A}"/>
              </a:ext>
            </a:extLst>
          </p:cNvPr>
          <p:cNvSpPr>
            <a:spLocks noChangeArrowheads="1"/>
          </p:cNvSpPr>
          <p:nvPr/>
        </p:nvSpPr>
        <p:spPr bwMode="auto">
          <a:xfrm>
            <a:off x="8415338" y="4897222"/>
            <a:ext cx="2508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4F9FEE22-FBB3-0C3A-DF13-AD3AF1EB6958}"/>
              </a:ext>
            </a:extLst>
          </p:cNvPr>
          <p:cNvSpPr>
            <a:spLocks noChangeArrowheads="1"/>
          </p:cNvSpPr>
          <p:nvPr/>
        </p:nvSpPr>
        <p:spPr bwMode="auto">
          <a:xfrm>
            <a:off x="5500688" y="5676684"/>
            <a:ext cx="13970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Rectangle 29">
            <a:extLst>
              <a:ext uri="{FF2B5EF4-FFF2-40B4-BE49-F238E27FC236}">
                <a16:creationId xmlns:a16="http://schemas.microsoft.com/office/drawing/2014/main" id="{4B9AD92E-AF6C-6093-F5DE-1DD98E915E87}"/>
              </a:ext>
            </a:extLst>
          </p:cNvPr>
          <p:cNvSpPr>
            <a:spLocks noChangeArrowheads="1"/>
          </p:cNvSpPr>
          <p:nvPr/>
        </p:nvSpPr>
        <p:spPr bwMode="auto">
          <a:xfrm>
            <a:off x="5503863" y="5681447"/>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55" name="Picture 31">
            <a:extLst>
              <a:ext uri="{FF2B5EF4-FFF2-40B4-BE49-F238E27FC236}">
                <a16:creationId xmlns:a16="http://schemas.microsoft.com/office/drawing/2014/main" id="{14B3A320-5E5A-5D17-ABD3-235DB44E4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3933609"/>
            <a:ext cx="457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Line 32">
            <a:extLst>
              <a:ext uri="{FF2B5EF4-FFF2-40B4-BE49-F238E27FC236}">
                <a16:creationId xmlns:a16="http://schemas.microsoft.com/office/drawing/2014/main" id="{F4A214C9-4ACC-CA32-F929-AAF06441AB26}"/>
              </a:ext>
            </a:extLst>
          </p:cNvPr>
          <p:cNvSpPr>
            <a:spLocks noChangeShapeType="1"/>
          </p:cNvSpPr>
          <p:nvPr/>
        </p:nvSpPr>
        <p:spPr bwMode="auto">
          <a:xfrm>
            <a:off x="614363" y="4740059"/>
            <a:ext cx="0" cy="135413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33">
            <a:extLst>
              <a:ext uri="{FF2B5EF4-FFF2-40B4-BE49-F238E27FC236}">
                <a16:creationId xmlns:a16="http://schemas.microsoft.com/office/drawing/2014/main" id="{A1A67AC3-ABA0-5545-9606-269961E91FBA}"/>
              </a:ext>
            </a:extLst>
          </p:cNvPr>
          <p:cNvSpPr>
            <a:spLocks noChangeShapeType="1"/>
          </p:cNvSpPr>
          <p:nvPr/>
        </p:nvSpPr>
        <p:spPr bwMode="auto">
          <a:xfrm>
            <a:off x="1073150" y="4740059"/>
            <a:ext cx="0" cy="104457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34">
            <a:extLst>
              <a:ext uri="{FF2B5EF4-FFF2-40B4-BE49-F238E27FC236}">
                <a16:creationId xmlns:a16="http://schemas.microsoft.com/office/drawing/2014/main" id="{C8729BF1-2EB1-6507-50BA-D1EBCDE93D82}"/>
              </a:ext>
            </a:extLst>
          </p:cNvPr>
          <p:cNvSpPr>
            <a:spLocks noChangeShapeType="1"/>
          </p:cNvSpPr>
          <p:nvPr/>
        </p:nvSpPr>
        <p:spPr bwMode="auto">
          <a:xfrm>
            <a:off x="2051720" y="4737862"/>
            <a:ext cx="0" cy="104457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35">
            <a:extLst>
              <a:ext uri="{FF2B5EF4-FFF2-40B4-BE49-F238E27FC236}">
                <a16:creationId xmlns:a16="http://schemas.microsoft.com/office/drawing/2014/main" id="{3552FFDC-6A77-0DC9-7EB8-F66BBDD01971}"/>
              </a:ext>
            </a:extLst>
          </p:cNvPr>
          <p:cNvSpPr>
            <a:spLocks noChangeShapeType="1"/>
          </p:cNvSpPr>
          <p:nvPr/>
        </p:nvSpPr>
        <p:spPr bwMode="auto">
          <a:xfrm>
            <a:off x="4108450" y="4740059"/>
            <a:ext cx="0" cy="137795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36">
            <a:extLst>
              <a:ext uri="{FF2B5EF4-FFF2-40B4-BE49-F238E27FC236}">
                <a16:creationId xmlns:a16="http://schemas.microsoft.com/office/drawing/2014/main" id="{42669095-DE41-E6AC-F2DE-A9A966E40706}"/>
              </a:ext>
            </a:extLst>
          </p:cNvPr>
          <p:cNvSpPr>
            <a:spLocks noChangeShapeType="1"/>
          </p:cNvSpPr>
          <p:nvPr/>
        </p:nvSpPr>
        <p:spPr bwMode="auto">
          <a:xfrm>
            <a:off x="643731" y="6021966"/>
            <a:ext cx="3392487"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Freeform 37">
            <a:extLst>
              <a:ext uri="{FF2B5EF4-FFF2-40B4-BE49-F238E27FC236}">
                <a16:creationId xmlns:a16="http://schemas.microsoft.com/office/drawing/2014/main" id="{3D9A92A2-312D-C034-ABE8-C9BC375422AB}"/>
              </a:ext>
            </a:extLst>
          </p:cNvPr>
          <p:cNvSpPr>
            <a:spLocks/>
          </p:cNvSpPr>
          <p:nvPr/>
        </p:nvSpPr>
        <p:spPr bwMode="auto">
          <a:xfrm>
            <a:off x="614363" y="5992597"/>
            <a:ext cx="58737" cy="58738"/>
          </a:xfrm>
          <a:custGeom>
            <a:avLst/>
            <a:gdLst>
              <a:gd name="T0" fmla="*/ 37 w 37"/>
              <a:gd name="T1" fmla="*/ 37 h 37"/>
              <a:gd name="T2" fmla="*/ 0 w 37"/>
              <a:gd name="T3" fmla="*/ 19 h 37"/>
              <a:gd name="T4" fmla="*/ 37 w 37"/>
              <a:gd name="T5" fmla="*/ 0 h 37"/>
              <a:gd name="T6" fmla="*/ 37 w 37"/>
              <a:gd name="T7" fmla="*/ 37 h 37"/>
            </a:gdLst>
            <a:ahLst/>
            <a:cxnLst>
              <a:cxn ang="0">
                <a:pos x="T0" y="T1"/>
              </a:cxn>
              <a:cxn ang="0">
                <a:pos x="T2" y="T3"/>
              </a:cxn>
              <a:cxn ang="0">
                <a:pos x="T4" y="T5"/>
              </a:cxn>
              <a:cxn ang="0">
                <a:pos x="T6" y="T7"/>
              </a:cxn>
            </a:cxnLst>
            <a:rect l="0" t="0" r="r" b="b"/>
            <a:pathLst>
              <a:path w="37" h="37">
                <a:moveTo>
                  <a:pt x="37" y="37"/>
                </a:moveTo>
                <a:lnTo>
                  <a:pt x="0" y="19"/>
                </a:lnTo>
                <a:lnTo>
                  <a:pt x="37" y="0"/>
                </a:lnTo>
                <a:lnTo>
                  <a:pt x="3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8">
            <a:extLst>
              <a:ext uri="{FF2B5EF4-FFF2-40B4-BE49-F238E27FC236}">
                <a16:creationId xmlns:a16="http://schemas.microsoft.com/office/drawing/2014/main" id="{C2EC0C9D-2141-3459-D9B9-365475118532}"/>
              </a:ext>
            </a:extLst>
          </p:cNvPr>
          <p:cNvSpPr>
            <a:spLocks/>
          </p:cNvSpPr>
          <p:nvPr/>
        </p:nvSpPr>
        <p:spPr bwMode="auto">
          <a:xfrm>
            <a:off x="4049713" y="5992597"/>
            <a:ext cx="58737" cy="58738"/>
          </a:xfrm>
          <a:custGeom>
            <a:avLst/>
            <a:gdLst>
              <a:gd name="T0" fmla="*/ 0 w 37"/>
              <a:gd name="T1" fmla="*/ 0 h 37"/>
              <a:gd name="T2" fmla="*/ 37 w 37"/>
              <a:gd name="T3" fmla="*/ 19 h 37"/>
              <a:gd name="T4" fmla="*/ 0 w 37"/>
              <a:gd name="T5" fmla="*/ 37 h 37"/>
              <a:gd name="T6" fmla="*/ 0 w 37"/>
              <a:gd name="T7" fmla="*/ 0 h 37"/>
            </a:gdLst>
            <a:ahLst/>
            <a:cxnLst>
              <a:cxn ang="0">
                <a:pos x="T0" y="T1"/>
              </a:cxn>
              <a:cxn ang="0">
                <a:pos x="T2" y="T3"/>
              </a:cxn>
              <a:cxn ang="0">
                <a:pos x="T4" y="T5"/>
              </a:cxn>
              <a:cxn ang="0">
                <a:pos x="T6" y="T7"/>
              </a:cxn>
            </a:cxnLst>
            <a:rect l="0" t="0" r="r" b="b"/>
            <a:pathLst>
              <a:path w="37" h="37">
                <a:moveTo>
                  <a:pt x="0" y="0"/>
                </a:moveTo>
                <a:lnTo>
                  <a:pt x="37" y="19"/>
                </a:lnTo>
                <a:lnTo>
                  <a:pt x="0" y="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Rectangle 39">
            <a:extLst>
              <a:ext uri="{FF2B5EF4-FFF2-40B4-BE49-F238E27FC236}">
                <a16:creationId xmlns:a16="http://schemas.microsoft.com/office/drawing/2014/main" id="{1B8C6B1C-2B4F-7423-2472-973362330934}"/>
              </a:ext>
            </a:extLst>
          </p:cNvPr>
          <p:cNvSpPr>
            <a:spLocks noChangeArrowheads="1"/>
          </p:cNvSpPr>
          <p:nvPr/>
        </p:nvSpPr>
        <p:spPr bwMode="auto">
          <a:xfrm>
            <a:off x="2235201" y="5962433"/>
            <a:ext cx="536599" cy="1317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40">
            <a:extLst>
              <a:ext uri="{FF2B5EF4-FFF2-40B4-BE49-F238E27FC236}">
                <a16:creationId xmlns:a16="http://schemas.microsoft.com/office/drawing/2014/main" id="{6A41176D-270F-CB16-9C2D-2EF71F70135E}"/>
              </a:ext>
            </a:extLst>
          </p:cNvPr>
          <p:cNvSpPr>
            <a:spLocks noChangeArrowheads="1"/>
          </p:cNvSpPr>
          <p:nvPr/>
        </p:nvSpPr>
        <p:spPr bwMode="auto">
          <a:xfrm>
            <a:off x="2349163" y="5971079"/>
            <a:ext cx="351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Times New Roman" panose="02020603050405020304" pitchFamily="18" charset="0"/>
              </a:rPr>
              <a:t>1.024ms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2">
            <a:extLst>
              <a:ext uri="{FF2B5EF4-FFF2-40B4-BE49-F238E27FC236}">
                <a16:creationId xmlns:a16="http://schemas.microsoft.com/office/drawing/2014/main" id="{F938DA72-463D-6341-C59F-A5E53812967A}"/>
              </a:ext>
            </a:extLst>
          </p:cNvPr>
          <p:cNvSpPr>
            <a:spLocks noChangeShapeType="1"/>
          </p:cNvSpPr>
          <p:nvPr/>
        </p:nvSpPr>
        <p:spPr bwMode="auto">
          <a:xfrm>
            <a:off x="665163" y="5737009"/>
            <a:ext cx="357187"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Freeform 43">
            <a:extLst>
              <a:ext uri="{FF2B5EF4-FFF2-40B4-BE49-F238E27FC236}">
                <a16:creationId xmlns:a16="http://schemas.microsoft.com/office/drawing/2014/main" id="{41273150-2489-B566-8A80-7F9ADEDA7131}"/>
              </a:ext>
            </a:extLst>
          </p:cNvPr>
          <p:cNvSpPr>
            <a:spLocks/>
          </p:cNvSpPr>
          <p:nvPr/>
        </p:nvSpPr>
        <p:spPr bwMode="auto">
          <a:xfrm>
            <a:off x="614363" y="5708434"/>
            <a:ext cx="58737" cy="58738"/>
          </a:xfrm>
          <a:custGeom>
            <a:avLst/>
            <a:gdLst>
              <a:gd name="T0" fmla="*/ 37 w 37"/>
              <a:gd name="T1" fmla="*/ 37 h 37"/>
              <a:gd name="T2" fmla="*/ 0 w 37"/>
              <a:gd name="T3" fmla="*/ 18 h 37"/>
              <a:gd name="T4" fmla="*/ 37 w 37"/>
              <a:gd name="T5" fmla="*/ 0 h 37"/>
              <a:gd name="T6" fmla="*/ 37 w 37"/>
              <a:gd name="T7" fmla="*/ 37 h 37"/>
            </a:gdLst>
            <a:ahLst/>
            <a:cxnLst>
              <a:cxn ang="0">
                <a:pos x="T0" y="T1"/>
              </a:cxn>
              <a:cxn ang="0">
                <a:pos x="T2" y="T3"/>
              </a:cxn>
              <a:cxn ang="0">
                <a:pos x="T4" y="T5"/>
              </a:cxn>
              <a:cxn ang="0">
                <a:pos x="T6" y="T7"/>
              </a:cxn>
            </a:cxnLst>
            <a:rect l="0" t="0" r="r" b="b"/>
            <a:pathLst>
              <a:path w="37" h="37">
                <a:moveTo>
                  <a:pt x="37" y="37"/>
                </a:moveTo>
                <a:lnTo>
                  <a:pt x="0" y="18"/>
                </a:lnTo>
                <a:lnTo>
                  <a:pt x="37" y="0"/>
                </a:lnTo>
                <a:lnTo>
                  <a:pt x="3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4">
            <a:extLst>
              <a:ext uri="{FF2B5EF4-FFF2-40B4-BE49-F238E27FC236}">
                <a16:creationId xmlns:a16="http://schemas.microsoft.com/office/drawing/2014/main" id="{301B424A-0305-3250-2990-34FD9E45244D}"/>
              </a:ext>
            </a:extLst>
          </p:cNvPr>
          <p:cNvSpPr>
            <a:spLocks/>
          </p:cNvSpPr>
          <p:nvPr/>
        </p:nvSpPr>
        <p:spPr bwMode="auto">
          <a:xfrm>
            <a:off x="1014413" y="5708434"/>
            <a:ext cx="58737" cy="58738"/>
          </a:xfrm>
          <a:custGeom>
            <a:avLst/>
            <a:gdLst>
              <a:gd name="T0" fmla="*/ 0 w 37"/>
              <a:gd name="T1" fmla="*/ 0 h 37"/>
              <a:gd name="T2" fmla="*/ 37 w 37"/>
              <a:gd name="T3" fmla="*/ 18 h 37"/>
              <a:gd name="T4" fmla="*/ 0 w 37"/>
              <a:gd name="T5" fmla="*/ 37 h 37"/>
              <a:gd name="T6" fmla="*/ 0 w 37"/>
              <a:gd name="T7" fmla="*/ 0 h 37"/>
            </a:gdLst>
            <a:ahLst/>
            <a:cxnLst>
              <a:cxn ang="0">
                <a:pos x="T0" y="T1"/>
              </a:cxn>
              <a:cxn ang="0">
                <a:pos x="T2" y="T3"/>
              </a:cxn>
              <a:cxn ang="0">
                <a:pos x="T4" y="T5"/>
              </a:cxn>
              <a:cxn ang="0">
                <a:pos x="T6" y="T7"/>
              </a:cxn>
            </a:cxnLst>
            <a:rect l="0" t="0" r="r" b="b"/>
            <a:pathLst>
              <a:path w="37" h="37">
                <a:moveTo>
                  <a:pt x="0" y="0"/>
                </a:moveTo>
                <a:lnTo>
                  <a:pt x="37" y="18"/>
                </a:lnTo>
                <a:lnTo>
                  <a:pt x="0" y="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45">
            <a:extLst>
              <a:ext uri="{FF2B5EF4-FFF2-40B4-BE49-F238E27FC236}">
                <a16:creationId xmlns:a16="http://schemas.microsoft.com/office/drawing/2014/main" id="{BB889C88-B4D2-7D8B-C5FD-8BFC38A307D8}"/>
              </a:ext>
            </a:extLst>
          </p:cNvPr>
          <p:cNvSpPr>
            <a:spLocks noChangeArrowheads="1"/>
          </p:cNvSpPr>
          <p:nvPr/>
        </p:nvSpPr>
        <p:spPr bwMode="auto">
          <a:xfrm>
            <a:off x="773113" y="5676684"/>
            <a:ext cx="13970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Line 48">
            <a:extLst>
              <a:ext uri="{FF2B5EF4-FFF2-40B4-BE49-F238E27FC236}">
                <a16:creationId xmlns:a16="http://schemas.microsoft.com/office/drawing/2014/main" id="{A139376B-DA98-9B1A-7D82-CBA50922FE9F}"/>
              </a:ext>
            </a:extLst>
          </p:cNvPr>
          <p:cNvSpPr>
            <a:spLocks noChangeShapeType="1"/>
          </p:cNvSpPr>
          <p:nvPr/>
        </p:nvSpPr>
        <p:spPr bwMode="auto">
          <a:xfrm>
            <a:off x="552450" y="4740059"/>
            <a:ext cx="3789362"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Freeform 49">
            <a:extLst>
              <a:ext uri="{FF2B5EF4-FFF2-40B4-BE49-F238E27FC236}">
                <a16:creationId xmlns:a16="http://schemas.microsoft.com/office/drawing/2014/main" id="{0DFDF2D0-30E9-5C77-93CE-B458953B1F67}"/>
              </a:ext>
            </a:extLst>
          </p:cNvPr>
          <p:cNvSpPr>
            <a:spLocks/>
          </p:cNvSpPr>
          <p:nvPr/>
        </p:nvSpPr>
        <p:spPr bwMode="auto">
          <a:xfrm>
            <a:off x="4333875" y="4709897"/>
            <a:ext cx="58737" cy="58738"/>
          </a:xfrm>
          <a:custGeom>
            <a:avLst/>
            <a:gdLst>
              <a:gd name="T0" fmla="*/ 0 w 37"/>
              <a:gd name="T1" fmla="*/ 0 h 37"/>
              <a:gd name="T2" fmla="*/ 37 w 37"/>
              <a:gd name="T3" fmla="*/ 19 h 37"/>
              <a:gd name="T4" fmla="*/ 0 w 37"/>
              <a:gd name="T5" fmla="*/ 37 h 37"/>
              <a:gd name="T6" fmla="*/ 0 w 37"/>
              <a:gd name="T7" fmla="*/ 0 h 37"/>
            </a:gdLst>
            <a:ahLst/>
            <a:cxnLst>
              <a:cxn ang="0">
                <a:pos x="T0" y="T1"/>
              </a:cxn>
              <a:cxn ang="0">
                <a:pos x="T2" y="T3"/>
              </a:cxn>
              <a:cxn ang="0">
                <a:pos x="T4" y="T5"/>
              </a:cxn>
              <a:cxn ang="0">
                <a:pos x="T6" y="T7"/>
              </a:cxn>
            </a:cxnLst>
            <a:rect l="0" t="0" r="r" b="b"/>
            <a:pathLst>
              <a:path w="37" h="37">
                <a:moveTo>
                  <a:pt x="0" y="0"/>
                </a:moveTo>
                <a:lnTo>
                  <a:pt x="37" y="19"/>
                </a:lnTo>
                <a:lnTo>
                  <a:pt x="0" y="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Rectangle 50">
            <a:extLst>
              <a:ext uri="{FF2B5EF4-FFF2-40B4-BE49-F238E27FC236}">
                <a16:creationId xmlns:a16="http://schemas.microsoft.com/office/drawing/2014/main" id="{D4C0E9A0-2C15-BE90-39CA-A97B6553E151}"/>
              </a:ext>
            </a:extLst>
          </p:cNvPr>
          <p:cNvSpPr>
            <a:spLocks noChangeArrowheads="1"/>
          </p:cNvSpPr>
          <p:nvPr/>
        </p:nvSpPr>
        <p:spPr bwMode="auto">
          <a:xfrm>
            <a:off x="4148138" y="4897222"/>
            <a:ext cx="2508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51">
            <a:extLst>
              <a:ext uri="{FF2B5EF4-FFF2-40B4-BE49-F238E27FC236}">
                <a16:creationId xmlns:a16="http://schemas.microsoft.com/office/drawing/2014/main" id="{07956B6A-B89E-0250-2060-CE5265142FA9}"/>
              </a:ext>
            </a:extLst>
          </p:cNvPr>
          <p:cNvSpPr>
            <a:spLocks noChangeShapeType="1"/>
          </p:cNvSpPr>
          <p:nvPr/>
        </p:nvSpPr>
        <p:spPr bwMode="auto">
          <a:xfrm>
            <a:off x="1125537" y="5737009"/>
            <a:ext cx="853737"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Freeform 52">
            <a:extLst>
              <a:ext uri="{FF2B5EF4-FFF2-40B4-BE49-F238E27FC236}">
                <a16:creationId xmlns:a16="http://schemas.microsoft.com/office/drawing/2014/main" id="{D8B363F4-9ECC-1893-6584-6EC6E30E5C6A}"/>
              </a:ext>
            </a:extLst>
          </p:cNvPr>
          <p:cNvSpPr>
            <a:spLocks/>
          </p:cNvSpPr>
          <p:nvPr/>
        </p:nvSpPr>
        <p:spPr bwMode="auto">
          <a:xfrm>
            <a:off x="1073150" y="5708434"/>
            <a:ext cx="58737" cy="58738"/>
          </a:xfrm>
          <a:custGeom>
            <a:avLst/>
            <a:gdLst>
              <a:gd name="T0" fmla="*/ 37 w 37"/>
              <a:gd name="T1" fmla="*/ 37 h 37"/>
              <a:gd name="T2" fmla="*/ 0 w 37"/>
              <a:gd name="T3" fmla="*/ 18 h 37"/>
              <a:gd name="T4" fmla="*/ 37 w 37"/>
              <a:gd name="T5" fmla="*/ 0 h 37"/>
              <a:gd name="T6" fmla="*/ 37 w 37"/>
              <a:gd name="T7" fmla="*/ 37 h 37"/>
            </a:gdLst>
            <a:ahLst/>
            <a:cxnLst>
              <a:cxn ang="0">
                <a:pos x="T0" y="T1"/>
              </a:cxn>
              <a:cxn ang="0">
                <a:pos x="T2" y="T3"/>
              </a:cxn>
              <a:cxn ang="0">
                <a:pos x="T4" y="T5"/>
              </a:cxn>
              <a:cxn ang="0">
                <a:pos x="T6" y="T7"/>
              </a:cxn>
            </a:cxnLst>
            <a:rect l="0" t="0" r="r" b="b"/>
            <a:pathLst>
              <a:path w="37" h="37">
                <a:moveTo>
                  <a:pt x="37" y="37"/>
                </a:moveTo>
                <a:lnTo>
                  <a:pt x="0" y="18"/>
                </a:lnTo>
                <a:lnTo>
                  <a:pt x="37" y="0"/>
                </a:lnTo>
                <a:lnTo>
                  <a:pt x="3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53">
            <a:extLst>
              <a:ext uri="{FF2B5EF4-FFF2-40B4-BE49-F238E27FC236}">
                <a16:creationId xmlns:a16="http://schemas.microsoft.com/office/drawing/2014/main" id="{AAE2B38A-206B-9346-987B-E9F14A97CCB9}"/>
              </a:ext>
            </a:extLst>
          </p:cNvPr>
          <p:cNvSpPr>
            <a:spLocks/>
          </p:cNvSpPr>
          <p:nvPr/>
        </p:nvSpPr>
        <p:spPr bwMode="auto">
          <a:xfrm>
            <a:off x="1981861" y="5714493"/>
            <a:ext cx="58737" cy="58738"/>
          </a:xfrm>
          <a:custGeom>
            <a:avLst/>
            <a:gdLst>
              <a:gd name="T0" fmla="*/ 0 w 37"/>
              <a:gd name="T1" fmla="*/ 0 h 37"/>
              <a:gd name="T2" fmla="*/ 37 w 37"/>
              <a:gd name="T3" fmla="*/ 18 h 37"/>
              <a:gd name="T4" fmla="*/ 0 w 37"/>
              <a:gd name="T5" fmla="*/ 37 h 37"/>
              <a:gd name="T6" fmla="*/ 0 w 37"/>
              <a:gd name="T7" fmla="*/ 0 h 37"/>
            </a:gdLst>
            <a:ahLst/>
            <a:cxnLst>
              <a:cxn ang="0">
                <a:pos x="T0" y="T1"/>
              </a:cxn>
              <a:cxn ang="0">
                <a:pos x="T2" y="T3"/>
              </a:cxn>
              <a:cxn ang="0">
                <a:pos x="T4" y="T5"/>
              </a:cxn>
              <a:cxn ang="0">
                <a:pos x="T6" y="T7"/>
              </a:cxn>
            </a:cxnLst>
            <a:rect l="0" t="0" r="r" b="b"/>
            <a:pathLst>
              <a:path w="37" h="37">
                <a:moveTo>
                  <a:pt x="0" y="0"/>
                </a:moveTo>
                <a:lnTo>
                  <a:pt x="37" y="18"/>
                </a:lnTo>
                <a:lnTo>
                  <a:pt x="0" y="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Rectangle 54">
            <a:extLst>
              <a:ext uri="{FF2B5EF4-FFF2-40B4-BE49-F238E27FC236}">
                <a16:creationId xmlns:a16="http://schemas.microsoft.com/office/drawing/2014/main" id="{658AD3B3-B4C7-94C2-52F9-F18C1C2FA44A}"/>
              </a:ext>
            </a:extLst>
          </p:cNvPr>
          <p:cNvSpPr>
            <a:spLocks noChangeArrowheads="1"/>
          </p:cNvSpPr>
          <p:nvPr/>
        </p:nvSpPr>
        <p:spPr bwMode="auto">
          <a:xfrm>
            <a:off x="1414158" y="5712454"/>
            <a:ext cx="203797" cy="760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Rectangle 55">
            <a:extLst>
              <a:ext uri="{FF2B5EF4-FFF2-40B4-BE49-F238E27FC236}">
                <a16:creationId xmlns:a16="http://schemas.microsoft.com/office/drawing/2014/main" id="{ECEA383F-4800-7500-3844-B309BA32ED5A}"/>
              </a:ext>
            </a:extLst>
          </p:cNvPr>
          <p:cNvSpPr>
            <a:spLocks noChangeArrowheads="1"/>
          </p:cNvSpPr>
          <p:nvPr/>
        </p:nvSpPr>
        <p:spPr bwMode="auto">
          <a:xfrm>
            <a:off x="1403648" y="5668399"/>
            <a:ext cx="19877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dirty="0">
                <a:solidFill>
                  <a:srgbClr val="000000"/>
                </a:solidFill>
                <a:latin typeface="Times New Roman" panose="02020603050405020304" pitchFamily="18" charset="0"/>
                <a:ea typeface="Calibri" panose="020F0502020204030204" pitchFamily="34" charset="0"/>
                <a:cs typeface="Calibri" panose="020F0502020204030204" pitchFamily="34" charset="0"/>
              </a:rPr>
              <a:t>16</a:t>
            </a:r>
            <a:r>
              <a:rPr lang="el-GR" altLang="en-US" sz="800" dirty="0">
                <a:solidFill>
                  <a:srgbClr val="000000"/>
                </a:solidFill>
                <a:latin typeface="Calibri" panose="020F0502020204030204" pitchFamily="34" charset="0"/>
                <a:ea typeface="Calibri" panose="020F0502020204030204" pitchFamily="34" charset="0"/>
                <a:cs typeface="Calibri" panose="020F0502020204030204" pitchFamily="34" charset="0"/>
              </a:rPr>
              <a:t>μ</a:t>
            </a:r>
            <a:r>
              <a:rPr lang="en-GB" altLang="en-US" sz="800" dirty="0">
                <a:solidFill>
                  <a:srgbClr val="000000"/>
                </a:solidFill>
                <a:latin typeface="Calibri" panose="020F0502020204030204" pitchFamily="34" charset="0"/>
                <a:ea typeface="Calibri" panose="020F0502020204030204" pitchFamily="34" charset="0"/>
                <a:cs typeface="Calibri" panose="020F0502020204030204" pitchFamily="34" charset="0"/>
              </a:rPr>
              <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55">
            <a:extLst>
              <a:ext uri="{FF2B5EF4-FFF2-40B4-BE49-F238E27FC236}">
                <a16:creationId xmlns:a16="http://schemas.microsoft.com/office/drawing/2014/main" id="{C97D66D0-8527-EFB0-6655-84893D1CF0AB}"/>
              </a:ext>
            </a:extLst>
          </p:cNvPr>
          <p:cNvSpPr>
            <a:spLocks noChangeArrowheads="1"/>
          </p:cNvSpPr>
          <p:nvPr/>
        </p:nvSpPr>
        <p:spPr bwMode="auto">
          <a:xfrm>
            <a:off x="773871" y="5668399"/>
            <a:ext cx="14747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dirty="0">
                <a:solidFill>
                  <a:srgbClr val="000000"/>
                </a:solidFill>
                <a:latin typeface="Times New Roman" panose="02020603050405020304" pitchFamily="18" charset="0"/>
              </a:rPr>
              <a:t>8</a:t>
            </a:r>
            <a:r>
              <a:rPr lang="el-GR" altLang="en-US" sz="800" dirty="0">
                <a:solidFill>
                  <a:srgbClr val="000000"/>
                </a:solidFill>
                <a:latin typeface="Calibri" panose="020F0502020204030204" pitchFamily="34" charset="0"/>
                <a:ea typeface="Calibri" panose="020F0502020204030204" pitchFamily="34" charset="0"/>
                <a:cs typeface="Calibri" panose="020F0502020204030204" pitchFamily="34" charset="0"/>
              </a:rPr>
              <a:t>μ</a:t>
            </a:r>
            <a:r>
              <a:rPr lang="en-GB" altLang="en-US" sz="800" dirty="0">
                <a:solidFill>
                  <a:srgbClr val="000000"/>
                </a:solidFill>
                <a:latin typeface="Calibri" panose="020F0502020204030204" pitchFamily="34" charset="0"/>
                <a:ea typeface="Calibri" panose="020F0502020204030204" pitchFamily="34" charset="0"/>
                <a:cs typeface="Calibri" panose="020F0502020204030204" pitchFamily="34" charset="0"/>
              </a:rPr>
              <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Line 34">
            <a:extLst>
              <a:ext uri="{FF2B5EF4-FFF2-40B4-BE49-F238E27FC236}">
                <a16:creationId xmlns:a16="http://schemas.microsoft.com/office/drawing/2014/main" id="{8494F3B9-58DA-A8A9-70FE-901EF592CE6D}"/>
              </a:ext>
            </a:extLst>
          </p:cNvPr>
          <p:cNvSpPr>
            <a:spLocks noChangeShapeType="1"/>
          </p:cNvSpPr>
          <p:nvPr/>
        </p:nvSpPr>
        <p:spPr bwMode="auto">
          <a:xfrm>
            <a:off x="2545737" y="4745682"/>
            <a:ext cx="0" cy="104457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51">
            <a:extLst>
              <a:ext uri="{FF2B5EF4-FFF2-40B4-BE49-F238E27FC236}">
                <a16:creationId xmlns:a16="http://schemas.microsoft.com/office/drawing/2014/main" id="{21B03D88-78A7-B3B3-DBD5-D9B264ADBFDA}"/>
              </a:ext>
            </a:extLst>
          </p:cNvPr>
          <p:cNvSpPr>
            <a:spLocks noChangeShapeType="1"/>
          </p:cNvSpPr>
          <p:nvPr/>
        </p:nvSpPr>
        <p:spPr bwMode="auto">
          <a:xfrm>
            <a:off x="2134575" y="5742632"/>
            <a:ext cx="35560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4" name="Rectangle 54">
            <a:extLst>
              <a:ext uri="{FF2B5EF4-FFF2-40B4-BE49-F238E27FC236}">
                <a16:creationId xmlns:a16="http://schemas.microsoft.com/office/drawing/2014/main" id="{1CEE641D-FEAD-20DB-668A-CC81FF2B973D}"/>
              </a:ext>
            </a:extLst>
          </p:cNvPr>
          <p:cNvSpPr>
            <a:spLocks noChangeArrowheads="1"/>
          </p:cNvSpPr>
          <p:nvPr/>
        </p:nvSpPr>
        <p:spPr bwMode="auto">
          <a:xfrm>
            <a:off x="2190136" y="5711962"/>
            <a:ext cx="203797" cy="760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Rectangle 55">
            <a:extLst>
              <a:ext uri="{FF2B5EF4-FFF2-40B4-BE49-F238E27FC236}">
                <a16:creationId xmlns:a16="http://schemas.microsoft.com/office/drawing/2014/main" id="{3533C01F-A66C-514E-402E-A00845FD5211}"/>
              </a:ext>
            </a:extLst>
          </p:cNvPr>
          <p:cNvSpPr>
            <a:spLocks noChangeArrowheads="1"/>
          </p:cNvSpPr>
          <p:nvPr/>
        </p:nvSpPr>
        <p:spPr bwMode="auto">
          <a:xfrm>
            <a:off x="2202122" y="5682307"/>
            <a:ext cx="14747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dirty="0">
                <a:solidFill>
                  <a:srgbClr val="000000"/>
                </a:solidFill>
                <a:latin typeface="Times New Roman" panose="02020603050405020304" pitchFamily="18" charset="0"/>
              </a:rPr>
              <a:t>8</a:t>
            </a:r>
            <a:r>
              <a:rPr lang="el-GR" altLang="en-US" sz="800" dirty="0">
                <a:solidFill>
                  <a:srgbClr val="000000"/>
                </a:solidFill>
                <a:latin typeface="Calibri" panose="020F0502020204030204" pitchFamily="34" charset="0"/>
                <a:ea typeface="Calibri" panose="020F0502020204030204" pitchFamily="34" charset="0"/>
                <a:cs typeface="Calibri" panose="020F0502020204030204" pitchFamily="34" charset="0"/>
              </a:rPr>
              <a:t>μ</a:t>
            </a:r>
            <a:r>
              <a:rPr lang="en-GB" altLang="en-US" sz="800" dirty="0">
                <a:solidFill>
                  <a:srgbClr val="000000"/>
                </a:solidFill>
                <a:latin typeface="Calibri" panose="020F0502020204030204" pitchFamily="34" charset="0"/>
                <a:ea typeface="Calibri" panose="020F0502020204030204" pitchFamily="34" charset="0"/>
                <a:cs typeface="Calibri" panose="020F0502020204030204" pitchFamily="34" charset="0"/>
              </a:rPr>
              <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6" name="Freeform 52">
            <a:extLst>
              <a:ext uri="{FF2B5EF4-FFF2-40B4-BE49-F238E27FC236}">
                <a16:creationId xmlns:a16="http://schemas.microsoft.com/office/drawing/2014/main" id="{BD6CAECB-F6A4-1557-BE06-677C045B60A5}"/>
              </a:ext>
            </a:extLst>
          </p:cNvPr>
          <p:cNvSpPr>
            <a:spLocks/>
          </p:cNvSpPr>
          <p:nvPr/>
        </p:nvSpPr>
        <p:spPr bwMode="auto">
          <a:xfrm>
            <a:off x="2073276" y="5714637"/>
            <a:ext cx="58737" cy="58738"/>
          </a:xfrm>
          <a:custGeom>
            <a:avLst/>
            <a:gdLst>
              <a:gd name="T0" fmla="*/ 37 w 37"/>
              <a:gd name="T1" fmla="*/ 37 h 37"/>
              <a:gd name="T2" fmla="*/ 0 w 37"/>
              <a:gd name="T3" fmla="*/ 18 h 37"/>
              <a:gd name="T4" fmla="*/ 37 w 37"/>
              <a:gd name="T5" fmla="*/ 0 h 37"/>
              <a:gd name="T6" fmla="*/ 37 w 37"/>
              <a:gd name="T7" fmla="*/ 37 h 37"/>
            </a:gdLst>
            <a:ahLst/>
            <a:cxnLst>
              <a:cxn ang="0">
                <a:pos x="T0" y="T1"/>
              </a:cxn>
              <a:cxn ang="0">
                <a:pos x="T2" y="T3"/>
              </a:cxn>
              <a:cxn ang="0">
                <a:pos x="T4" y="T5"/>
              </a:cxn>
              <a:cxn ang="0">
                <a:pos x="T6" y="T7"/>
              </a:cxn>
            </a:cxnLst>
            <a:rect l="0" t="0" r="r" b="b"/>
            <a:pathLst>
              <a:path w="37" h="37">
                <a:moveTo>
                  <a:pt x="37" y="37"/>
                </a:moveTo>
                <a:lnTo>
                  <a:pt x="0" y="18"/>
                </a:lnTo>
                <a:lnTo>
                  <a:pt x="37" y="0"/>
                </a:lnTo>
                <a:lnTo>
                  <a:pt x="3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Freeform 53">
            <a:extLst>
              <a:ext uri="{FF2B5EF4-FFF2-40B4-BE49-F238E27FC236}">
                <a16:creationId xmlns:a16="http://schemas.microsoft.com/office/drawing/2014/main" id="{CD00EBA5-049B-23F7-318D-EEDE2E1318C2}"/>
              </a:ext>
            </a:extLst>
          </p:cNvPr>
          <p:cNvSpPr>
            <a:spLocks/>
          </p:cNvSpPr>
          <p:nvPr/>
        </p:nvSpPr>
        <p:spPr bwMode="auto">
          <a:xfrm>
            <a:off x="2474914" y="5714637"/>
            <a:ext cx="58737" cy="58738"/>
          </a:xfrm>
          <a:custGeom>
            <a:avLst/>
            <a:gdLst>
              <a:gd name="T0" fmla="*/ 0 w 37"/>
              <a:gd name="T1" fmla="*/ 0 h 37"/>
              <a:gd name="T2" fmla="*/ 37 w 37"/>
              <a:gd name="T3" fmla="*/ 18 h 37"/>
              <a:gd name="T4" fmla="*/ 0 w 37"/>
              <a:gd name="T5" fmla="*/ 37 h 37"/>
              <a:gd name="T6" fmla="*/ 0 w 37"/>
              <a:gd name="T7" fmla="*/ 0 h 37"/>
            </a:gdLst>
            <a:ahLst/>
            <a:cxnLst>
              <a:cxn ang="0">
                <a:pos x="T0" y="T1"/>
              </a:cxn>
              <a:cxn ang="0">
                <a:pos x="T2" y="T3"/>
              </a:cxn>
              <a:cxn ang="0">
                <a:pos x="T4" y="T5"/>
              </a:cxn>
              <a:cxn ang="0">
                <a:pos x="T6" y="T7"/>
              </a:cxn>
            </a:cxnLst>
            <a:rect l="0" t="0" r="r" b="b"/>
            <a:pathLst>
              <a:path w="37" h="37">
                <a:moveTo>
                  <a:pt x="0" y="0"/>
                </a:moveTo>
                <a:lnTo>
                  <a:pt x="37" y="18"/>
                </a:lnTo>
                <a:lnTo>
                  <a:pt x="0" y="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8" name="Line 36">
            <a:extLst>
              <a:ext uri="{FF2B5EF4-FFF2-40B4-BE49-F238E27FC236}">
                <a16:creationId xmlns:a16="http://schemas.microsoft.com/office/drawing/2014/main" id="{7CDAA2B9-D7FF-31AC-5D58-DC4C3B98B7D1}"/>
              </a:ext>
            </a:extLst>
          </p:cNvPr>
          <p:cNvSpPr>
            <a:spLocks noChangeShapeType="1"/>
          </p:cNvSpPr>
          <p:nvPr/>
        </p:nvSpPr>
        <p:spPr bwMode="auto">
          <a:xfrm>
            <a:off x="4920346" y="6014474"/>
            <a:ext cx="3392487"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1" name="Rectangle 39">
            <a:extLst>
              <a:ext uri="{FF2B5EF4-FFF2-40B4-BE49-F238E27FC236}">
                <a16:creationId xmlns:a16="http://schemas.microsoft.com/office/drawing/2014/main" id="{6BE48436-085B-4056-AA8C-781FECA37323}"/>
              </a:ext>
            </a:extLst>
          </p:cNvPr>
          <p:cNvSpPr>
            <a:spLocks noChangeArrowheads="1"/>
          </p:cNvSpPr>
          <p:nvPr/>
        </p:nvSpPr>
        <p:spPr bwMode="auto">
          <a:xfrm>
            <a:off x="6471420" y="5932618"/>
            <a:ext cx="536599" cy="1317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Rectangle 40">
            <a:extLst>
              <a:ext uri="{FF2B5EF4-FFF2-40B4-BE49-F238E27FC236}">
                <a16:creationId xmlns:a16="http://schemas.microsoft.com/office/drawing/2014/main" id="{0C2DC8C4-2A76-D0D5-F5FD-F1D416A484EE}"/>
              </a:ext>
            </a:extLst>
          </p:cNvPr>
          <p:cNvSpPr>
            <a:spLocks noChangeArrowheads="1"/>
          </p:cNvSpPr>
          <p:nvPr/>
        </p:nvSpPr>
        <p:spPr bwMode="auto">
          <a:xfrm>
            <a:off x="6625778" y="5963587"/>
            <a:ext cx="351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Times New Roman" panose="02020603050405020304" pitchFamily="18" charset="0"/>
              </a:rPr>
              <a:t>1.024ms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3" name="TextBox 1032">
            <a:extLst>
              <a:ext uri="{FF2B5EF4-FFF2-40B4-BE49-F238E27FC236}">
                <a16:creationId xmlns:a16="http://schemas.microsoft.com/office/drawing/2014/main" id="{70504048-A41E-C996-8648-98392C2F0A01}"/>
              </a:ext>
            </a:extLst>
          </p:cNvPr>
          <p:cNvSpPr txBox="1"/>
          <p:nvPr/>
        </p:nvSpPr>
        <p:spPr>
          <a:xfrm>
            <a:off x="2878328" y="3736039"/>
            <a:ext cx="1728192" cy="1015663"/>
          </a:xfrm>
          <a:prstGeom prst="rect">
            <a:avLst/>
          </a:prstGeom>
          <a:noFill/>
        </p:spPr>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Note: Symbol time is slightly longer than 1ms to ensure that 2 bursts never appear in the same 1ms period</a:t>
            </a:r>
          </a:p>
        </p:txBody>
      </p:sp>
    </p:spTree>
    <p:extLst>
      <p:ext uri="{BB962C8B-B14F-4D97-AF65-F5344CB8AC3E}">
        <p14:creationId xmlns:p14="http://schemas.microsoft.com/office/powerpoint/2010/main" val="3805914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671739-D2CC-408B-91FC-DCE492F9F800}"/>
              </a:ext>
            </a:extLst>
          </p:cNvPr>
          <p:cNvSpPr>
            <a:spLocks noGrp="1"/>
          </p:cNvSpPr>
          <p:nvPr>
            <p:ph type="title"/>
          </p:nvPr>
        </p:nvSpPr>
        <p:spPr>
          <a:xfrm>
            <a:off x="685800" y="685800"/>
            <a:ext cx="7770813" cy="1065213"/>
          </a:xfrm>
        </p:spPr>
        <p:txBody>
          <a:bodyPr/>
          <a:lstStyle/>
          <a:p>
            <a:r>
              <a:rPr lang="en-US" altLang="zh-CN" dirty="0"/>
              <a:t>Advantages of the proposed modulation</a:t>
            </a:r>
            <a:endParaRPr lang="zh-CN" altLang="en-US" dirty="0"/>
          </a:p>
        </p:txBody>
      </p:sp>
      <p:sp>
        <p:nvSpPr>
          <p:cNvPr id="4" name="灯片编号占位符 3">
            <a:extLst>
              <a:ext uri="{FF2B5EF4-FFF2-40B4-BE49-F238E27FC236}">
                <a16:creationId xmlns:a16="http://schemas.microsoft.com/office/drawing/2014/main" id="{BFE4A705-11D2-47CF-9021-07D1E921F42A}"/>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8" name="内容占位符 2">
            <a:extLst>
              <a:ext uri="{FF2B5EF4-FFF2-40B4-BE49-F238E27FC236}">
                <a16:creationId xmlns:a16="http://schemas.microsoft.com/office/drawing/2014/main" id="{258BC512-6499-40E1-8304-E4F222F4058E}"/>
              </a:ext>
            </a:extLst>
          </p:cNvPr>
          <p:cNvSpPr>
            <a:spLocks noGrp="1"/>
          </p:cNvSpPr>
          <p:nvPr>
            <p:ph idx="1"/>
          </p:nvPr>
        </p:nvSpPr>
        <p:spPr>
          <a:xfrm>
            <a:off x="611560" y="1628800"/>
            <a:ext cx="8351626" cy="3753173"/>
          </a:xfrm>
        </p:spPr>
        <p:txBody>
          <a:bodyPr/>
          <a:lstStyle/>
          <a:p>
            <a:pPr>
              <a:buFont typeface="Wingdings" panose="05000000000000000000" pitchFamily="2" charset="2"/>
              <a:buChar char="Ø"/>
            </a:pPr>
            <a:r>
              <a:rPr lang="en-US" altLang="zh-CN" dirty="0"/>
              <a:t>Average power during data phase is doubled (assuming equally likely 1s and 0s </a:t>
            </a:r>
          </a:p>
          <a:p>
            <a:pPr lvl="1">
              <a:buFont typeface="Wingdings" panose="05000000000000000000" pitchFamily="2" charset="2"/>
              <a:buChar char="Ø"/>
            </a:pPr>
            <a:r>
              <a:rPr lang="en-US" altLang="zh-CN" dirty="0"/>
              <a:t>Also assumes transmitter uses all allowed transmit power</a:t>
            </a:r>
          </a:p>
          <a:p>
            <a:pPr lvl="1">
              <a:buFont typeface="Wingdings" panose="05000000000000000000" pitchFamily="2" charset="2"/>
              <a:buChar char="Ø"/>
            </a:pPr>
            <a:r>
              <a:rPr lang="en-US" altLang="zh-CN" dirty="0"/>
              <a:t>This gives 3dB SNR advantage = ~41% range increase</a:t>
            </a:r>
          </a:p>
          <a:p>
            <a:pPr>
              <a:buFont typeface="Wingdings" panose="05000000000000000000" pitchFamily="2" charset="2"/>
              <a:buChar char="Ø"/>
            </a:pPr>
            <a:r>
              <a:rPr lang="en-US" altLang="zh-CN" dirty="0"/>
              <a:t>Works well under interference</a:t>
            </a:r>
            <a:r>
              <a:rPr lang="zh-CN" altLang="en-US" dirty="0"/>
              <a:t> </a:t>
            </a:r>
            <a:r>
              <a:rPr lang="en-US" altLang="zh-CN" dirty="0"/>
              <a:t>(the abs value of E0 and E1 may both increase, but the difference remains the same)</a:t>
            </a:r>
          </a:p>
          <a:p>
            <a:pPr>
              <a:buFont typeface="Wingdings" panose="05000000000000000000" pitchFamily="2" charset="2"/>
              <a:buChar char="Ø"/>
            </a:pPr>
            <a:r>
              <a:rPr lang="en-US" altLang="zh-CN" dirty="0"/>
              <a:t>No need to estimate detector threshold</a:t>
            </a:r>
          </a:p>
          <a:p>
            <a:pPr>
              <a:buFont typeface="Wingdings" panose="05000000000000000000" pitchFamily="2" charset="2"/>
              <a:buChar char="Ø"/>
            </a:pPr>
            <a:r>
              <a:rPr lang="en-US" altLang="zh-CN" dirty="0"/>
              <a:t>No bias in bit errors since 0 →1 and 1 →0 error probability are equal</a:t>
            </a:r>
          </a:p>
          <a:p>
            <a:pPr>
              <a:buFont typeface="Wingdings" panose="05000000000000000000" pitchFamily="2" charset="2"/>
              <a:buChar char="Ø"/>
            </a:pPr>
            <a:r>
              <a:rPr lang="en-US" altLang="zh-CN" dirty="0"/>
              <a:t>Avoid long periods of all zero waveform</a:t>
            </a:r>
          </a:p>
          <a:p>
            <a:pPr>
              <a:buFont typeface="Wingdings" panose="05000000000000000000" pitchFamily="2" charset="2"/>
              <a:buChar char="Ø"/>
            </a:pPr>
            <a:r>
              <a:rPr lang="en-US" altLang="zh-CN" dirty="0">
                <a:solidFill>
                  <a:srgbClr val="FF0000"/>
                </a:solidFill>
              </a:rPr>
              <a:t>Filter relaxation time added between 1 and 0 positions</a:t>
            </a:r>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zh-CN" altLang="en-US" dirty="0"/>
          </a:p>
        </p:txBody>
      </p:sp>
    </p:spTree>
    <p:extLst>
      <p:ext uri="{BB962C8B-B14F-4D97-AF65-F5344CB8AC3E}">
        <p14:creationId xmlns:p14="http://schemas.microsoft.com/office/powerpoint/2010/main" val="171984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671739-D2CC-408B-91FC-DCE492F9F800}"/>
              </a:ext>
            </a:extLst>
          </p:cNvPr>
          <p:cNvSpPr>
            <a:spLocks noGrp="1"/>
          </p:cNvSpPr>
          <p:nvPr>
            <p:ph type="title"/>
          </p:nvPr>
        </p:nvSpPr>
        <p:spPr>
          <a:xfrm>
            <a:off x="723899" y="764704"/>
            <a:ext cx="7770813" cy="698277"/>
          </a:xfrm>
        </p:spPr>
        <p:txBody>
          <a:bodyPr/>
          <a:lstStyle/>
          <a:p>
            <a:r>
              <a:rPr lang="en-US" altLang="zh-CN" dirty="0"/>
              <a:t>Filter relaxation time</a:t>
            </a:r>
            <a:endParaRPr lang="zh-CN" altLang="en-US" dirty="0"/>
          </a:p>
        </p:txBody>
      </p:sp>
      <p:sp>
        <p:nvSpPr>
          <p:cNvPr id="4" name="灯片编号占位符 3">
            <a:extLst>
              <a:ext uri="{FF2B5EF4-FFF2-40B4-BE49-F238E27FC236}">
                <a16:creationId xmlns:a16="http://schemas.microsoft.com/office/drawing/2014/main" id="{BFE4A705-11D2-47CF-9021-07D1E921F42A}"/>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8" name="内容占位符 2">
            <a:extLst>
              <a:ext uri="{FF2B5EF4-FFF2-40B4-BE49-F238E27FC236}">
                <a16:creationId xmlns:a16="http://schemas.microsoft.com/office/drawing/2014/main" id="{258BC512-6499-40E1-8304-E4F222F4058E}"/>
              </a:ext>
            </a:extLst>
          </p:cNvPr>
          <p:cNvSpPr>
            <a:spLocks noGrp="1"/>
          </p:cNvSpPr>
          <p:nvPr>
            <p:ph idx="1"/>
          </p:nvPr>
        </p:nvSpPr>
        <p:spPr>
          <a:xfrm>
            <a:off x="611560" y="1313068"/>
            <a:ext cx="8351626" cy="2592288"/>
          </a:xfrm>
        </p:spPr>
        <p:txBody>
          <a:bodyPr/>
          <a:lstStyle/>
          <a:p>
            <a:pPr>
              <a:buFont typeface="Wingdings" panose="05000000000000000000" pitchFamily="2" charset="2"/>
              <a:buChar char="Ø"/>
            </a:pPr>
            <a:r>
              <a:rPr lang="en-US" altLang="zh-CN" dirty="0"/>
              <a:t>A 16ms filter relaxation gap has been added to the proposal in 23-0330</a:t>
            </a:r>
          </a:p>
          <a:p>
            <a:pPr lvl="1">
              <a:buFont typeface="Wingdings" panose="05000000000000000000" pitchFamily="2" charset="2"/>
              <a:buChar char="Ø"/>
            </a:pPr>
            <a:r>
              <a:rPr lang="en-US" altLang="zh-CN" dirty="0"/>
              <a:t>This allow the receiver to sample the LPF energy detector output at a relatively low rate with non-ideal sampling time and still give good performance</a:t>
            </a:r>
          </a:p>
          <a:p>
            <a:pPr lvl="1">
              <a:buFont typeface="Wingdings" panose="05000000000000000000" pitchFamily="2" charset="2"/>
              <a:buChar char="Ø"/>
            </a:pPr>
            <a:r>
              <a:rPr lang="en-US" altLang="zh-CN" dirty="0"/>
              <a:t>Without this gap, the 1 and 0 possibilities can smear into each other, increasing the error rate</a:t>
            </a:r>
          </a:p>
          <a:p>
            <a:pPr>
              <a:buFont typeface="Wingdings" panose="05000000000000000000" pitchFamily="2" charset="2"/>
              <a:buChar char="Ø"/>
            </a:pPr>
            <a:endParaRPr lang="en-US" altLang="zh-CN" dirty="0"/>
          </a:p>
          <a:p>
            <a:pPr>
              <a:buFont typeface="Wingdings" panose="05000000000000000000" pitchFamily="2" charset="2"/>
              <a:buChar char="Ø"/>
            </a:pPr>
            <a:endParaRPr lang="zh-CN" altLang="en-US" dirty="0"/>
          </a:p>
        </p:txBody>
      </p:sp>
      <p:pic>
        <p:nvPicPr>
          <p:cNvPr id="2050" name="Picture 2">
            <a:extLst>
              <a:ext uri="{FF2B5EF4-FFF2-40B4-BE49-F238E27FC236}">
                <a16:creationId xmlns:a16="http://schemas.microsoft.com/office/drawing/2014/main" id="{6822692D-45A9-3816-9F5E-BCB619AA4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751" y="3717032"/>
            <a:ext cx="4125862" cy="273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08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823D-ACCB-E0DF-8527-85288DF49D28}"/>
              </a:ext>
            </a:extLst>
          </p:cNvPr>
          <p:cNvSpPr>
            <a:spLocks noGrp="1"/>
          </p:cNvSpPr>
          <p:nvPr>
            <p:ph type="title"/>
          </p:nvPr>
        </p:nvSpPr>
        <p:spPr>
          <a:xfrm>
            <a:off x="685800" y="714499"/>
            <a:ext cx="7770813" cy="770285"/>
          </a:xfrm>
        </p:spPr>
        <p:txBody>
          <a:bodyPr/>
          <a:lstStyle/>
          <a:p>
            <a:r>
              <a:rPr lang="en-US" altLang="zh-CN" dirty="0"/>
              <a:t>Symbol extension</a:t>
            </a:r>
            <a:endParaRPr lang="en-GB" dirty="0"/>
          </a:p>
        </p:txBody>
      </p:sp>
      <p:sp>
        <p:nvSpPr>
          <p:cNvPr id="4" name="Slide Number Placeholder 3">
            <a:extLst>
              <a:ext uri="{FF2B5EF4-FFF2-40B4-BE49-F238E27FC236}">
                <a16:creationId xmlns:a16="http://schemas.microsoft.com/office/drawing/2014/main" id="{5F9D6AFB-9A65-51DD-1B10-9952E8989FAC}"/>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8" name="Content Placeholder 7">
            <a:extLst>
              <a:ext uri="{FF2B5EF4-FFF2-40B4-BE49-F238E27FC236}">
                <a16:creationId xmlns:a16="http://schemas.microsoft.com/office/drawing/2014/main" id="{913886FE-A2DE-97B1-1876-AE5A40FFB983}"/>
              </a:ext>
            </a:extLst>
          </p:cNvPr>
          <p:cNvSpPr>
            <a:spLocks noGrp="1"/>
          </p:cNvSpPr>
          <p:nvPr>
            <p:ph idx="1"/>
          </p:nvPr>
        </p:nvSpPr>
        <p:spPr>
          <a:xfrm>
            <a:off x="685800" y="1484784"/>
            <a:ext cx="7770813" cy="4609629"/>
          </a:xfrm>
        </p:spPr>
        <p:txBody>
          <a:bodyPr/>
          <a:lstStyle/>
          <a:p>
            <a:pPr>
              <a:buFont typeface="Wingdings" panose="05000000000000000000" pitchFamily="2" charset="2"/>
              <a:buChar char="Ø"/>
            </a:pPr>
            <a:r>
              <a:rPr lang="en-US" altLang="zh-CN" dirty="0"/>
              <a:t>The symbol time has been extended to 1.024 </a:t>
            </a:r>
            <a:r>
              <a:rPr lang="en-US" altLang="zh-CN" dirty="0" err="1"/>
              <a:t>ms</a:t>
            </a:r>
            <a:endParaRPr lang="en-US" altLang="zh-CN" dirty="0"/>
          </a:p>
          <a:p>
            <a:pPr lvl="1">
              <a:buFont typeface="Wingdings" panose="05000000000000000000" pitchFamily="2" charset="2"/>
              <a:buChar char="Ø"/>
            </a:pPr>
            <a:r>
              <a:rPr lang="en-US" altLang="zh-CN" dirty="0"/>
              <a:t>This ensures that no 2 bursts ever occur inside the same 1ms time period allowing the transmitter to transmit a full 1ms of energy in each burst</a:t>
            </a:r>
          </a:p>
          <a:p>
            <a:pPr lvl="1">
              <a:buFont typeface="Wingdings" panose="05000000000000000000" pitchFamily="2" charset="2"/>
              <a:buChar char="Ø"/>
            </a:pPr>
            <a:r>
              <a:rPr lang="en-US" altLang="zh-CN" dirty="0"/>
              <a:t>This slightly reduces the bit rate from 1kbps to ~0.98kbps</a:t>
            </a:r>
          </a:p>
        </p:txBody>
      </p:sp>
      <p:pic>
        <p:nvPicPr>
          <p:cNvPr id="9" name="Picture 8">
            <a:extLst>
              <a:ext uri="{FF2B5EF4-FFF2-40B4-BE49-F238E27FC236}">
                <a16:creationId xmlns:a16="http://schemas.microsoft.com/office/drawing/2014/main" id="{78D6D7D0-800D-7685-1B6E-DABBF569D092}"/>
              </a:ext>
            </a:extLst>
          </p:cNvPr>
          <p:cNvPicPr>
            <a:picLocks noChangeAspect="1"/>
          </p:cNvPicPr>
          <p:nvPr/>
        </p:nvPicPr>
        <p:blipFill>
          <a:blip r:embed="rId2"/>
          <a:stretch>
            <a:fillRect/>
          </a:stretch>
        </p:blipFill>
        <p:spPr>
          <a:xfrm>
            <a:off x="107504" y="3310058"/>
            <a:ext cx="8783960" cy="2974855"/>
          </a:xfrm>
          <a:prstGeom prst="rect">
            <a:avLst/>
          </a:prstGeom>
        </p:spPr>
      </p:pic>
    </p:spTree>
    <p:extLst>
      <p:ext uri="{BB962C8B-B14F-4D97-AF65-F5344CB8AC3E}">
        <p14:creationId xmlns:p14="http://schemas.microsoft.com/office/powerpoint/2010/main" val="301204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230EC-3EAC-71EB-C0B5-88E4231325C2}"/>
              </a:ext>
            </a:extLst>
          </p:cNvPr>
          <p:cNvSpPr>
            <a:spLocks noGrp="1"/>
          </p:cNvSpPr>
          <p:nvPr>
            <p:ph type="title"/>
          </p:nvPr>
        </p:nvSpPr>
        <p:spPr/>
        <p:txBody>
          <a:bodyPr/>
          <a:lstStyle/>
          <a:p>
            <a:r>
              <a:rPr lang="en-GB" dirty="0"/>
              <a:t>Summary of Recommendations</a:t>
            </a:r>
          </a:p>
        </p:txBody>
      </p:sp>
      <p:sp>
        <p:nvSpPr>
          <p:cNvPr id="3" name="Content Placeholder 2">
            <a:extLst>
              <a:ext uri="{FF2B5EF4-FFF2-40B4-BE49-F238E27FC236}">
                <a16:creationId xmlns:a16="http://schemas.microsoft.com/office/drawing/2014/main" id="{C70A4F34-3B64-5972-C72C-72A3F2EB69AE}"/>
              </a:ext>
            </a:extLst>
          </p:cNvPr>
          <p:cNvSpPr>
            <a:spLocks noGrp="1"/>
          </p:cNvSpPr>
          <p:nvPr>
            <p:ph idx="1"/>
          </p:nvPr>
        </p:nvSpPr>
        <p:spPr>
          <a:xfrm>
            <a:off x="613978" y="1988840"/>
            <a:ext cx="7990656" cy="4113213"/>
          </a:xfrm>
          <a:noFill/>
          <a:ln w="9525">
            <a:noFill/>
            <a:round/>
            <a:headEnd/>
            <a:tailEnd/>
          </a:ln>
          <a:effectLst/>
        </p:spPr>
        <p:txBody>
          <a:bodyPr vert="horz" wrap="square" lIns="92160" tIns="46080" rIns="92160" bIns="46080" numCol="1" anchor="t" anchorCtr="0" compatLnSpc="1">
            <a:prstTxWarp prst="textNoShape">
              <a:avLst/>
            </a:prstTxWarp>
          </a:bodyPr>
          <a:lstStyle/>
          <a:p>
            <a:pPr>
              <a:buFont typeface="Wingdings" panose="05000000000000000000" pitchFamily="2" charset="2"/>
              <a:buChar char="Ø"/>
            </a:pPr>
            <a:r>
              <a:rPr lang="en-GB" dirty="0"/>
              <a:t>Change modulation scheme from OOK to BPM </a:t>
            </a:r>
          </a:p>
          <a:p>
            <a:pPr>
              <a:buFont typeface="Wingdings" panose="05000000000000000000" pitchFamily="2" charset="2"/>
              <a:buChar char="Ø"/>
            </a:pPr>
            <a:r>
              <a:rPr lang="en-GB" dirty="0"/>
              <a:t>Retain 8</a:t>
            </a:r>
            <a:r>
              <a:rPr lang="el-GR" dirty="0"/>
              <a:t>μ</a:t>
            </a:r>
            <a:r>
              <a:rPr lang="en-GB" dirty="0"/>
              <a:t>s burst time so that pulse power stays the same</a:t>
            </a:r>
          </a:p>
          <a:p>
            <a:pPr>
              <a:buFont typeface="Wingdings" panose="05000000000000000000" pitchFamily="2" charset="2"/>
              <a:buChar char="Ø"/>
            </a:pPr>
            <a:r>
              <a:rPr lang="en-GB" dirty="0"/>
              <a:t>Insert 16</a:t>
            </a:r>
            <a:r>
              <a:rPr lang="el-GR" dirty="0"/>
              <a:t>μ</a:t>
            </a:r>
            <a:r>
              <a:rPr lang="en-GB" dirty="0"/>
              <a:t>s guard interval between valid burst positions</a:t>
            </a:r>
          </a:p>
          <a:p>
            <a:pPr>
              <a:buFont typeface="Wingdings" panose="05000000000000000000" pitchFamily="2" charset="2"/>
              <a:buChar char="Ø"/>
            </a:pPr>
            <a:r>
              <a:rPr lang="en-GB" dirty="0"/>
              <a:t>Increase symbol period to 1.024m</a:t>
            </a:r>
          </a:p>
          <a:p>
            <a:pPr lvl="1">
              <a:buFont typeface="Wingdings" panose="05000000000000000000" pitchFamily="2" charset="2"/>
              <a:buChar char="Ø"/>
            </a:pPr>
            <a:endParaRPr lang="en-GB" dirty="0"/>
          </a:p>
          <a:p>
            <a:pPr lvl="1">
              <a:buFont typeface="Wingdings" panose="05000000000000000000" pitchFamily="2" charset="2"/>
              <a:buChar char="Ø"/>
            </a:pPr>
            <a:r>
              <a:rPr lang="en-GB" dirty="0"/>
              <a:t>3dB better performance</a:t>
            </a:r>
          </a:p>
          <a:p>
            <a:pPr lvl="1">
              <a:buFont typeface="Wingdings" panose="05000000000000000000" pitchFamily="2" charset="2"/>
              <a:buChar char="Ø"/>
            </a:pPr>
            <a:r>
              <a:rPr lang="en-GB" dirty="0"/>
              <a:t>Increased interference immunity</a:t>
            </a:r>
          </a:p>
          <a:p>
            <a:pPr lvl="1">
              <a:buFont typeface="Wingdings" panose="05000000000000000000" pitchFamily="2" charset="2"/>
              <a:buChar char="Ø"/>
            </a:pPr>
            <a:r>
              <a:rPr lang="en-GB" dirty="0"/>
              <a:t>Same pulse power</a:t>
            </a:r>
          </a:p>
        </p:txBody>
      </p:sp>
      <p:sp>
        <p:nvSpPr>
          <p:cNvPr id="4" name="Slide Number Placeholder 3">
            <a:extLst>
              <a:ext uri="{FF2B5EF4-FFF2-40B4-BE49-F238E27FC236}">
                <a16:creationId xmlns:a16="http://schemas.microsoft.com/office/drawing/2014/main" id="{2BFC00D4-1C75-1415-5C6F-20679A0518A7}"/>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169740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0813" cy="1065213"/>
          </a:xfrm>
        </p:spPr>
        <p:txBody>
          <a:bodyPr/>
          <a:lstStyle/>
          <a:p>
            <a:r>
              <a:rPr lang="en-US" altLang="zh-CN" dirty="0"/>
              <a:t>References</a:t>
            </a:r>
            <a:endParaRPr lang="zh-CN" altLang="en-US" dirty="0"/>
          </a:p>
        </p:txBody>
      </p:sp>
      <p:sp>
        <p:nvSpPr>
          <p:cNvPr id="3" name="内容占位符 2"/>
          <p:cNvSpPr>
            <a:spLocks noGrp="1"/>
          </p:cNvSpPr>
          <p:nvPr>
            <p:ph idx="1"/>
          </p:nvPr>
        </p:nvSpPr>
        <p:spPr>
          <a:xfrm>
            <a:off x="350665" y="1751013"/>
            <a:ext cx="8784976" cy="4113213"/>
          </a:xfrm>
        </p:spPr>
        <p:txBody>
          <a:bodyPr/>
          <a:lstStyle/>
          <a:p>
            <a:r>
              <a:rPr lang="en-US" altLang="zh-CN" sz="1800" b="0" dirty="0"/>
              <a:t>[1] 15-22-0654-00-04ab-draft-text-for-uwb-wake-up-radio</a:t>
            </a:r>
          </a:p>
          <a:p>
            <a:r>
              <a:rPr lang="en-US" altLang="zh-CN" sz="1800" b="0" dirty="0"/>
              <a:t>[2] 15-21-0557-01-04ab-uwb-wake-up-signaling </a:t>
            </a:r>
          </a:p>
          <a:p>
            <a:r>
              <a:rPr lang="en-US" altLang="zh-CN" sz="1800" b="0" dirty="0"/>
              <a:t>[3] 15-22-0282-01-04ab-the-advantages-of-uwb-wakeup</a:t>
            </a:r>
          </a:p>
          <a:p>
            <a:r>
              <a:rPr lang="en-US" altLang="zh-CN" sz="1800" b="0" dirty="0"/>
              <a:t>[4] 15-23-0330-00-04ab-uwb-wake-up-burst-modulation-method </a:t>
            </a:r>
          </a:p>
          <a:p>
            <a:r>
              <a:rPr lang="en-US" altLang="zh-CN" sz="1800" b="0" dirty="0"/>
              <a:t>[5] P802.15.4z, Draft Standard for Low-Rate Wireless Networks</a:t>
            </a:r>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1567690439"/>
      </p:ext>
    </p:extLst>
  </p:cSld>
  <p:clrMapOvr>
    <a:masterClrMapping/>
  </p:clrMapOvr>
</p:sld>
</file>

<file path=ppt/theme/theme1.xml><?xml version="1.0" encoding="utf-8"?>
<a:theme xmlns:a="http://schemas.openxmlformats.org/drawingml/2006/main" name="Office 主题">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square" rtlCol="0">
        <a:spAutoFit/>
      </a:bodyPr>
      <a:lstStyle>
        <a:defPPr algn="l">
          <a:defRPr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44696</TotalTime>
  <Words>774</Words>
  <Application>Microsoft Office PowerPoint</Application>
  <PresentationFormat>On-screen Show (4:3)</PresentationFormat>
  <Paragraphs>87</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Wingdings</vt:lpstr>
      <vt:lpstr>Office 主题</vt:lpstr>
      <vt:lpstr>PowerPoint Presentation</vt:lpstr>
      <vt:lpstr>Current Scheme</vt:lpstr>
      <vt:lpstr>Background</vt:lpstr>
      <vt:lpstr>New proposed WUB modulation method</vt:lpstr>
      <vt:lpstr>Advantages of the proposed modulation</vt:lpstr>
      <vt:lpstr>Filter relaxation time</vt:lpstr>
      <vt:lpstr>Symbol extension</vt:lpstr>
      <vt:lpstr>Summary of Recommendations</vt:lpstr>
      <vt:lpstr>References</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Considerations on sensing and feedback procedure</dc:title>
  <dc:creator>liuchenchen</dc:creator>
  <cp:lastModifiedBy>Michael McLaughlin</cp:lastModifiedBy>
  <cp:revision>550</cp:revision>
  <cp:lastPrinted>1601-01-01T00:00:00Z</cp:lastPrinted>
  <dcterms:created xsi:type="dcterms:W3CDTF">2020-06-15T07:09:50Z</dcterms:created>
  <dcterms:modified xsi:type="dcterms:W3CDTF">2023-09-14T12:16:08Z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(3)h4WNGQkR+SlNkcML90pLVjmBjems8DqflVeGXFXldV0bM7xgvzWRluKPk2xnhjscdZ29LpfV
k3UjkYPvWOH8WjPLdtNZmGJs89lSlwVPBQiD+V89KEbouVggzGCXOVClNa6Jx3bnYvFQDgUV
wUvyY4ZUUrRMEj8X6PtuF1Mc4T7Lpw3QkjyRuVSZyZfcqokpnnqoTJq0TYyHpJbhvr4h5FpS
HAUd20z3lW76rU4muy</vt:lpwstr>
  </property>
  <property fmtid="{D5CDD505-2E9C-101B-9397-08002B2CF9AE}" pid="3" name="_2015_ms_pID_7253431">
    <vt:lpwstr>IkJnglpPuME3AKeDnTgJZSyzX17ysWFoRLk4p4RcplGbfLdrQWCrzz
14hndlM61VTA8IJJqZcn/iGqseYWR4zXR2ZNcakidhPBrNqGnWvvbLAWTFK/osa4yUxc/Ror
gzrUVLhH2BQVE4HX9DHuuaeBykWeWdWg52lrmdsDoItCXZmSNmrY6xIQJQRyMKtWETP43oOC
X+zYU/kNU2fLhtaZ0z82cWWAzSZeApPx4OLk</vt:lpwstr>
  </property>
  <property fmtid="{D5CDD505-2E9C-101B-9397-08002B2CF9AE}" pid="4" name="_2015_ms_pID_7253432">
    <vt:lpwstr>xg==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1688712836</vt:lpwstr>
  </property>
</Properties>
</file>