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
  </p:notesMasterIdLst>
  <p:handoutMasterIdLst>
    <p:handoutMasterId r:id="rId15"/>
  </p:handoutMasterIdLst>
  <p:sldIdLst>
    <p:sldId id="259" r:id="rId2"/>
    <p:sldId id="258" r:id="rId3"/>
    <p:sldId id="260" r:id="rId4"/>
    <p:sldId id="261" r:id="rId5"/>
    <p:sldId id="262" r:id="rId6"/>
    <p:sldId id="263" r:id="rId7"/>
    <p:sldId id="264" r:id="rId8"/>
    <p:sldId id="266" r:id="rId9"/>
    <p:sldId id="265" r:id="rId10"/>
    <p:sldId id="267" r:id="rId11"/>
    <p:sldId id="256" r:id="rId12"/>
    <p:sldId id="268" r:id="rId13"/>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200" d="100"/>
          <a:sy n="200" d="100"/>
        </p:scale>
        <p:origin x="-1044" y="-19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de-DE"/>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de-DE"/>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US" altLang="de-DE"/>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de-DE"/>
              <a:t>Page </a:t>
            </a:r>
            <a:fld id="{1A1649D9-92E2-46BC-965D-2EEB3ADC2A6E}" type="slidenum">
              <a:rPr lang="en-US" altLang="de-DE"/>
              <a:pPr/>
              <a:t>‹Nr.›</a:t>
            </a:fld>
            <a:endParaRPr lang="en-US" altLang="de-DE"/>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de-DE" sz="1200"/>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de-DE"/>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de-DE"/>
              <a:t>&lt;month year&gt;</a:t>
            </a:r>
          </a:p>
        </p:txBody>
      </p:sp>
      <p:sp>
        <p:nvSpPr>
          <p:cNvPr id="2052" name="Rectangle 4"/>
          <p:cNvSpPr>
            <a:spLocks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de-DE" smtClean="0"/>
              <a:t>Click to edit Master text styles</a:t>
            </a:r>
          </a:p>
          <a:p>
            <a:pPr lvl="1"/>
            <a:r>
              <a:rPr lang="en-US" altLang="de-DE" smtClean="0"/>
              <a:t>Second level</a:t>
            </a:r>
          </a:p>
          <a:p>
            <a:pPr lvl="2"/>
            <a:r>
              <a:rPr lang="en-US" altLang="de-DE" smtClean="0"/>
              <a:t>Third level</a:t>
            </a:r>
          </a:p>
          <a:p>
            <a:pPr lvl="3"/>
            <a:r>
              <a:rPr lang="en-US" altLang="de-DE" smtClean="0"/>
              <a:t>Fourth level</a:t>
            </a:r>
          </a:p>
          <a:p>
            <a:pPr lvl="4"/>
            <a:r>
              <a:rPr lang="en-US" altLang="de-DE"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de-DE"/>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lvl1pPr>
          </a:lstStyle>
          <a:p>
            <a:r>
              <a:rPr lang="en-US" altLang="de-DE"/>
              <a:t>Page </a:t>
            </a:r>
            <a:fld id="{F08EE8B0-FF22-4EEF-B383-E30AEC757EDC}" type="slidenum">
              <a:rPr lang="en-US" altLang="de-DE"/>
              <a:pPr/>
              <a:t>‹Nr.›</a:t>
            </a:fld>
            <a:endParaRPr lang="en-US" altLang="de-DE"/>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de-DE"/>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de-DE"/>
              <a:t>doc.: IEEE 802.15-&lt;doc#&gt;</a:t>
            </a:r>
          </a:p>
        </p:txBody>
      </p:sp>
      <p:sp>
        <p:nvSpPr>
          <p:cNvPr id="5" name="Rectangle 3"/>
          <p:cNvSpPr>
            <a:spLocks noGrp="1" noChangeArrowheads="1"/>
          </p:cNvSpPr>
          <p:nvPr>
            <p:ph type="dt" idx="1"/>
          </p:nvPr>
        </p:nvSpPr>
        <p:spPr>
          <a:ln/>
        </p:spPr>
        <p:txBody>
          <a:bodyPr/>
          <a:lstStyle/>
          <a:p>
            <a:r>
              <a:rPr lang="en-US" altLang="de-DE"/>
              <a:t>&lt;month year&gt;</a:t>
            </a:r>
          </a:p>
        </p:txBody>
      </p:sp>
      <p:sp>
        <p:nvSpPr>
          <p:cNvPr id="6" name="Rectangle 6"/>
          <p:cNvSpPr>
            <a:spLocks noGrp="1" noChangeArrowheads="1"/>
          </p:cNvSpPr>
          <p:nvPr>
            <p:ph type="ftr" sz="quarter" idx="4"/>
          </p:nvPr>
        </p:nvSpPr>
        <p:spPr>
          <a:ln/>
        </p:spPr>
        <p:txBody>
          <a:bodyPr/>
          <a:lstStyle/>
          <a:p>
            <a:pPr lvl="4"/>
            <a:r>
              <a:rPr lang="en-US" altLang="de-DE"/>
              <a:t>&lt;author&gt;, &lt;company&gt;</a:t>
            </a:r>
          </a:p>
        </p:txBody>
      </p:sp>
      <p:sp>
        <p:nvSpPr>
          <p:cNvPr id="7" name="Rectangle 7"/>
          <p:cNvSpPr>
            <a:spLocks noGrp="1" noChangeArrowheads="1"/>
          </p:cNvSpPr>
          <p:nvPr>
            <p:ph type="sldNum" sz="quarter" idx="5"/>
          </p:nvPr>
        </p:nvSpPr>
        <p:spPr>
          <a:ln/>
        </p:spPr>
        <p:txBody>
          <a:bodyPr/>
          <a:lstStyle/>
          <a:p>
            <a:r>
              <a:rPr lang="en-US" altLang="de-DE"/>
              <a:t>Page </a:t>
            </a:r>
            <a:fld id="{3536A192-3E89-4A0D-89E0-3304B34D374F}" type="slidenum">
              <a:rPr lang="en-US" altLang="de-DE"/>
              <a:pPr/>
              <a:t>11</a:t>
            </a:fld>
            <a:endParaRPr lang="en-US" altLang="de-DE"/>
          </a:p>
        </p:txBody>
      </p:sp>
      <p:sp>
        <p:nvSpPr>
          <p:cNvPr id="24578" name="Rectangle 2"/>
          <p:cNvSpPr>
            <a:spLocks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en-US"/>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a:p>
        </p:txBody>
      </p:sp>
      <p:sp>
        <p:nvSpPr>
          <p:cNvPr id="4" name="Datumsplatzhalter 3"/>
          <p:cNvSpPr>
            <a:spLocks noGrp="1"/>
          </p:cNvSpPr>
          <p:nvPr>
            <p:ph type="dt" sz="half" idx="10"/>
          </p:nvPr>
        </p:nvSpPr>
        <p:spPr/>
        <p:txBody>
          <a:bodyPr/>
          <a:lstStyle>
            <a:lvl1pPr>
              <a:defRPr/>
            </a:lvl1pPr>
          </a:lstStyle>
          <a:p>
            <a:r>
              <a:rPr lang="de-DE" altLang="de-DE" smtClean="0"/>
              <a:t>Sep. 2023</a:t>
            </a:r>
            <a:endParaRPr lang="en-US" altLang="de-DE" dirty="0"/>
          </a:p>
        </p:txBody>
      </p:sp>
      <p:sp>
        <p:nvSpPr>
          <p:cNvPr id="5" name="Fußzeilenplatzhalter 4"/>
          <p:cNvSpPr>
            <a:spLocks noGrp="1"/>
          </p:cNvSpPr>
          <p:nvPr>
            <p:ph type="ftr" sz="quarter" idx="11"/>
          </p:nvPr>
        </p:nvSpPr>
        <p:spPr/>
        <p:txBody>
          <a:bodyPr/>
          <a:lstStyle>
            <a:lvl1pPr>
              <a:defRPr/>
            </a:lvl1pPr>
          </a:lstStyle>
          <a:p>
            <a:r>
              <a:rPr lang="en-US" altLang="de-DE" smtClean="0"/>
              <a:t>Joerg Robert, TU Ilmenau/Fraunhofer IIS</a:t>
            </a:r>
            <a:endParaRPr lang="en-US" altLang="de-DE"/>
          </a:p>
        </p:txBody>
      </p:sp>
      <p:sp>
        <p:nvSpPr>
          <p:cNvPr id="6" name="Foliennummernplatzhalter 5"/>
          <p:cNvSpPr>
            <a:spLocks noGrp="1"/>
          </p:cNvSpPr>
          <p:nvPr>
            <p:ph type="sldNum" sz="quarter" idx="12"/>
          </p:nvPr>
        </p:nvSpPr>
        <p:spPr/>
        <p:txBody>
          <a:bodyPr/>
          <a:lstStyle>
            <a:lvl1pPr>
              <a:defRPr/>
            </a:lvl1pPr>
          </a:lstStyle>
          <a:p>
            <a:r>
              <a:rPr lang="en-US" altLang="de-DE"/>
              <a:t>Slide </a:t>
            </a:r>
            <a:fld id="{EB8AF21A-C0F9-47F9-A494-A050554EE68B}" type="slidenum">
              <a:rPr lang="en-US" altLang="de-DE"/>
              <a:pPr/>
              <a:t>‹Nr.›</a:t>
            </a:fld>
            <a:endParaRPr lang="en-US" altLang="de-DE"/>
          </a:p>
        </p:txBody>
      </p:sp>
    </p:spTree>
    <p:extLst>
      <p:ext uri="{BB962C8B-B14F-4D97-AF65-F5344CB8AC3E}">
        <p14:creationId xmlns:p14="http://schemas.microsoft.com/office/powerpoint/2010/main" val="1140551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lvl1pPr>
              <a:defRPr/>
            </a:lvl1pPr>
          </a:lstStyle>
          <a:p>
            <a:r>
              <a:rPr lang="de-DE" altLang="de-DE" smtClean="0"/>
              <a:t>Sep. 2023</a:t>
            </a:r>
            <a:endParaRPr lang="en-US" altLang="de-DE"/>
          </a:p>
        </p:txBody>
      </p:sp>
      <p:sp>
        <p:nvSpPr>
          <p:cNvPr id="5" name="Fußzeilenplatzhalter 4"/>
          <p:cNvSpPr>
            <a:spLocks noGrp="1"/>
          </p:cNvSpPr>
          <p:nvPr>
            <p:ph type="ftr" sz="quarter" idx="11"/>
          </p:nvPr>
        </p:nvSpPr>
        <p:spPr/>
        <p:txBody>
          <a:bodyPr/>
          <a:lstStyle>
            <a:lvl1pPr>
              <a:defRPr/>
            </a:lvl1pPr>
          </a:lstStyle>
          <a:p>
            <a:r>
              <a:rPr lang="en-US" altLang="de-DE" smtClean="0"/>
              <a:t>Joerg Robert, TU Ilmenau/Fraunhofer IIS</a:t>
            </a:r>
            <a:endParaRPr lang="en-US" altLang="de-DE"/>
          </a:p>
        </p:txBody>
      </p:sp>
      <p:sp>
        <p:nvSpPr>
          <p:cNvPr id="6" name="Foliennummernplatzhalter 5"/>
          <p:cNvSpPr>
            <a:spLocks noGrp="1"/>
          </p:cNvSpPr>
          <p:nvPr>
            <p:ph type="sldNum" sz="quarter" idx="12"/>
          </p:nvPr>
        </p:nvSpPr>
        <p:spPr/>
        <p:txBody>
          <a:bodyPr/>
          <a:lstStyle>
            <a:lvl1pPr>
              <a:defRPr/>
            </a:lvl1pPr>
          </a:lstStyle>
          <a:p>
            <a:r>
              <a:rPr lang="en-US" altLang="de-DE"/>
              <a:t>Slide </a:t>
            </a:r>
            <a:fld id="{A17D10E3-EF65-4081-A20F-03F66B6BC1AE}" type="slidenum">
              <a:rPr lang="en-US" altLang="de-DE"/>
              <a:pPr/>
              <a:t>‹Nr.›</a:t>
            </a:fld>
            <a:endParaRPr lang="en-US" altLang="de-DE"/>
          </a:p>
        </p:txBody>
      </p:sp>
    </p:spTree>
    <p:extLst>
      <p:ext uri="{BB962C8B-B14F-4D97-AF65-F5344CB8AC3E}">
        <p14:creationId xmlns:p14="http://schemas.microsoft.com/office/powerpoint/2010/main" val="3614720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85800"/>
            <a:ext cx="1943100" cy="5410200"/>
          </a:xfr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685800" y="685800"/>
            <a:ext cx="5676900" cy="5410200"/>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lvl1pPr>
              <a:defRPr/>
            </a:lvl1pPr>
          </a:lstStyle>
          <a:p>
            <a:r>
              <a:rPr lang="de-DE" altLang="de-DE" smtClean="0"/>
              <a:t>Sep. 2023</a:t>
            </a:r>
            <a:endParaRPr lang="en-US" altLang="de-DE"/>
          </a:p>
        </p:txBody>
      </p:sp>
      <p:sp>
        <p:nvSpPr>
          <p:cNvPr id="5" name="Fußzeilenplatzhalter 4"/>
          <p:cNvSpPr>
            <a:spLocks noGrp="1"/>
          </p:cNvSpPr>
          <p:nvPr>
            <p:ph type="ftr" sz="quarter" idx="11"/>
          </p:nvPr>
        </p:nvSpPr>
        <p:spPr/>
        <p:txBody>
          <a:bodyPr/>
          <a:lstStyle>
            <a:lvl1pPr>
              <a:defRPr/>
            </a:lvl1pPr>
          </a:lstStyle>
          <a:p>
            <a:r>
              <a:rPr lang="en-US" altLang="de-DE" smtClean="0"/>
              <a:t>Joerg Robert, TU Ilmenau/Fraunhofer IIS</a:t>
            </a:r>
            <a:endParaRPr lang="en-US" altLang="de-DE"/>
          </a:p>
        </p:txBody>
      </p:sp>
      <p:sp>
        <p:nvSpPr>
          <p:cNvPr id="6" name="Foliennummernplatzhalter 5"/>
          <p:cNvSpPr>
            <a:spLocks noGrp="1"/>
          </p:cNvSpPr>
          <p:nvPr>
            <p:ph type="sldNum" sz="quarter" idx="12"/>
          </p:nvPr>
        </p:nvSpPr>
        <p:spPr/>
        <p:txBody>
          <a:bodyPr/>
          <a:lstStyle>
            <a:lvl1pPr>
              <a:defRPr/>
            </a:lvl1pPr>
          </a:lstStyle>
          <a:p>
            <a:r>
              <a:rPr lang="en-US" altLang="de-DE"/>
              <a:t>Slide </a:t>
            </a:r>
            <a:fld id="{24CCF886-9347-44A3-9F2C-87CFFF05DC86}" type="slidenum">
              <a:rPr lang="en-US" altLang="de-DE"/>
              <a:pPr/>
              <a:t>‹Nr.›</a:t>
            </a:fld>
            <a:endParaRPr lang="en-US" altLang="de-DE"/>
          </a:p>
        </p:txBody>
      </p:sp>
    </p:spTree>
    <p:extLst>
      <p:ext uri="{BB962C8B-B14F-4D97-AF65-F5344CB8AC3E}">
        <p14:creationId xmlns:p14="http://schemas.microsoft.com/office/powerpoint/2010/main" val="4041377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lvl1pPr>
              <a:defRPr/>
            </a:lvl1pPr>
          </a:lstStyle>
          <a:p>
            <a:r>
              <a:rPr lang="de-DE" altLang="de-DE" smtClean="0"/>
              <a:t>Sep. 2023</a:t>
            </a:r>
            <a:endParaRPr lang="en-US" altLang="de-DE"/>
          </a:p>
        </p:txBody>
      </p:sp>
      <p:sp>
        <p:nvSpPr>
          <p:cNvPr id="5" name="Fußzeilenplatzhalter 4"/>
          <p:cNvSpPr>
            <a:spLocks noGrp="1"/>
          </p:cNvSpPr>
          <p:nvPr>
            <p:ph type="ftr" sz="quarter" idx="11"/>
          </p:nvPr>
        </p:nvSpPr>
        <p:spPr/>
        <p:txBody>
          <a:bodyPr/>
          <a:lstStyle>
            <a:lvl1pPr>
              <a:defRPr/>
            </a:lvl1pPr>
          </a:lstStyle>
          <a:p>
            <a:r>
              <a:rPr lang="en-US" altLang="de-DE" smtClean="0"/>
              <a:t>Joerg Robert, TU Ilmenau/Fraunhofer IIS</a:t>
            </a:r>
            <a:endParaRPr lang="en-US" altLang="de-DE"/>
          </a:p>
        </p:txBody>
      </p:sp>
      <p:sp>
        <p:nvSpPr>
          <p:cNvPr id="6" name="Foliennummernplatzhalter 5"/>
          <p:cNvSpPr>
            <a:spLocks noGrp="1"/>
          </p:cNvSpPr>
          <p:nvPr>
            <p:ph type="sldNum" sz="quarter" idx="12"/>
          </p:nvPr>
        </p:nvSpPr>
        <p:spPr/>
        <p:txBody>
          <a:bodyPr/>
          <a:lstStyle>
            <a:lvl1pPr>
              <a:defRPr/>
            </a:lvl1pPr>
          </a:lstStyle>
          <a:p>
            <a:r>
              <a:rPr lang="en-US" altLang="de-DE"/>
              <a:t>Slide </a:t>
            </a:r>
            <a:fld id="{2A5F43F6-25AE-45EB-B34B-611497ABA8A8}" type="slidenum">
              <a:rPr lang="en-US" altLang="de-DE"/>
              <a:pPr/>
              <a:t>‹Nr.›</a:t>
            </a:fld>
            <a:endParaRPr lang="en-US" altLang="de-DE"/>
          </a:p>
        </p:txBody>
      </p:sp>
    </p:spTree>
    <p:extLst>
      <p:ext uri="{BB962C8B-B14F-4D97-AF65-F5344CB8AC3E}">
        <p14:creationId xmlns:p14="http://schemas.microsoft.com/office/powerpoint/2010/main" val="978977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en-US"/>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lvl1pPr>
              <a:defRPr/>
            </a:lvl1pPr>
          </a:lstStyle>
          <a:p>
            <a:r>
              <a:rPr lang="de-DE" altLang="de-DE" smtClean="0"/>
              <a:t>Sep. 2023</a:t>
            </a:r>
            <a:endParaRPr lang="en-US" altLang="de-DE"/>
          </a:p>
        </p:txBody>
      </p:sp>
      <p:sp>
        <p:nvSpPr>
          <p:cNvPr id="5" name="Fußzeilenplatzhalter 4"/>
          <p:cNvSpPr>
            <a:spLocks noGrp="1"/>
          </p:cNvSpPr>
          <p:nvPr>
            <p:ph type="ftr" sz="quarter" idx="11"/>
          </p:nvPr>
        </p:nvSpPr>
        <p:spPr/>
        <p:txBody>
          <a:bodyPr/>
          <a:lstStyle>
            <a:lvl1pPr>
              <a:defRPr/>
            </a:lvl1pPr>
          </a:lstStyle>
          <a:p>
            <a:r>
              <a:rPr lang="en-US" altLang="de-DE" smtClean="0"/>
              <a:t>Joerg Robert, TU Ilmenau/Fraunhofer IIS</a:t>
            </a:r>
            <a:endParaRPr lang="en-US" altLang="de-DE"/>
          </a:p>
        </p:txBody>
      </p:sp>
      <p:sp>
        <p:nvSpPr>
          <p:cNvPr id="6" name="Foliennummernplatzhalter 5"/>
          <p:cNvSpPr>
            <a:spLocks noGrp="1"/>
          </p:cNvSpPr>
          <p:nvPr>
            <p:ph type="sldNum" sz="quarter" idx="12"/>
          </p:nvPr>
        </p:nvSpPr>
        <p:spPr/>
        <p:txBody>
          <a:bodyPr/>
          <a:lstStyle>
            <a:lvl1pPr>
              <a:defRPr/>
            </a:lvl1pPr>
          </a:lstStyle>
          <a:p>
            <a:r>
              <a:rPr lang="en-US" altLang="de-DE"/>
              <a:t>Slide </a:t>
            </a:r>
            <a:fld id="{6D835C46-6BED-42D0-AEA4-CBC9602C3E4D}" type="slidenum">
              <a:rPr lang="en-US" altLang="de-DE"/>
              <a:pPr/>
              <a:t>‹Nr.›</a:t>
            </a:fld>
            <a:endParaRPr lang="en-US" altLang="de-DE"/>
          </a:p>
        </p:txBody>
      </p:sp>
    </p:spTree>
    <p:extLst>
      <p:ext uri="{BB962C8B-B14F-4D97-AF65-F5344CB8AC3E}">
        <p14:creationId xmlns:p14="http://schemas.microsoft.com/office/powerpoint/2010/main" val="1787294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685800" y="1981200"/>
            <a:ext cx="3810000" cy="41148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1981200"/>
            <a:ext cx="3810000" cy="41148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Datumsplatzhalter 4"/>
          <p:cNvSpPr>
            <a:spLocks noGrp="1"/>
          </p:cNvSpPr>
          <p:nvPr>
            <p:ph type="dt" sz="half" idx="10"/>
          </p:nvPr>
        </p:nvSpPr>
        <p:spPr/>
        <p:txBody>
          <a:bodyPr/>
          <a:lstStyle>
            <a:lvl1pPr>
              <a:defRPr/>
            </a:lvl1pPr>
          </a:lstStyle>
          <a:p>
            <a:r>
              <a:rPr lang="de-DE" altLang="de-DE" smtClean="0"/>
              <a:t>Sep. 2023</a:t>
            </a:r>
            <a:endParaRPr lang="en-US" altLang="de-DE"/>
          </a:p>
        </p:txBody>
      </p:sp>
      <p:sp>
        <p:nvSpPr>
          <p:cNvPr id="6" name="Fußzeilenplatzhalter 5"/>
          <p:cNvSpPr>
            <a:spLocks noGrp="1"/>
          </p:cNvSpPr>
          <p:nvPr>
            <p:ph type="ftr" sz="quarter" idx="11"/>
          </p:nvPr>
        </p:nvSpPr>
        <p:spPr/>
        <p:txBody>
          <a:bodyPr/>
          <a:lstStyle>
            <a:lvl1pPr>
              <a:defRPr/>
            </a:lvl1pPr>
          </a:lstStyle>
          <a:p>
            <a:r>
              <a:rPr lang="en-US" altLang="de-DE" smtClean="0"/>
              <a:t>Joerg Robert, TU Ilmenau/Fraunhofer IIS</a:t>
            </a:r>
            <a:endParaRPr lang="en-US" altLang="de-DE"/>
          </a:p>
        </p:txBody>
      </p:sp>
      <p:sp>
        <p:nvSpPr>
          <p:cNvPr id="7" name="Foliennummernplatzhalter 6"/>
          <p:cNvSpPr>
            <a:spLocks noGrp="1"/>
          </p:cNvSpPr>
          <p:nvPr>
            <p:ph type="sldNum" sz="quarter" idx="12"/>
          </p:nvPr>
        </p:nvSpPr>
        <p:spPr/>
        <p:txBody>
          <a:bodyPr/>
          <a:lstStyle>
            <a:lvl1pPr>
              <a:defRPr/>
            </a:lvl1pPr>
          </a:lstStyle>
          <a:p>
            <a:r>
              <a:rPr lang="en-US" altLang="de-DE"/>
              <a:t>Slide </a:t>
            </a:r>
            <a:fld id="{7B2966F6-74AE-492E-8BB4-FFEA9CAC0A98}" type="slidenum">
              <a:rPr lang="en-US" altLang="de-DE"/>
              <a:pPr/>
              <a:t>‹Nr.›</a:t>
            </a:fld>
            <a:endParaRPr lang="en-US" altLang="de-DE"/>
          </a:p>
        </p:txBody>
      </p:sp>
    </p:spTree>
    <p:extLst>
      <p:ext uri="{BB962C8B-B14F-4D97-AF65-F5344CB8AC3E}">
        <p14:creationId xmlns:p14="http://schemas.microsoft.com/office/powerpoint/2010/main" val="1166174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en-US"/>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Datumsplatzhalter 6"/>
          <p:cNvSpPr>
            <a:spLocks noGrp="1"/>
          </p:cNvSpPr>
          <p:nvPr>
            <p:ph type="dt" sz="half" idx="10"/>
          </p:nvPr>
        </p:nvSpPr>
        <p:spPr/>
        <p:txBody>
          <a:bodyPr/>
          <a:lstStyle>
            <a:lvl1pPr>
              <a:defRPr/>
            </a:lvl1pPr>
          </a:lstStyle>
          <a:p>
            <a:r>
              <a:rPr lang="de-DE" altLang="de-DE" smtClean="0"/>
              <a:t>Sep. 2023</a:t>
            </a:r>
            <a:endParaRPr lang="en-US" altLang="de-DE"/>
          </a:p>
        </p:txBody>
      </p:sp>
      <p:sp>
        <p:nvSpPr>
          <p:cNvPr id="8" name="Fußzeilenplatzhalter 7"/>
          <p:cNvSpPr>
            <a:spLocks noGrp="1"/>
          </p:cNvSpPr>
          <p:nvPr>
            <p:ph type="ftr" sz="quarter" idx="11"/>
          </p:nvPr>
        </p:nvSpPr>
        <p:spPr/>
        <p:txBody>
          <a:bodyPr/>
          <a:lstStyle>
            <a:lvl1pPr>
              <a:defRPr/>
            </a:lvl1pPr>
          </a:lstStyle>
          <a:p>
            <a:r>
              <a:rPr lang="en-US" altLang="de-DE" smtClean="0"/>
              <a:t>Joerg Robert, TU Ilmenau/Fraunhofer IIS</a:t>
            </a:r>
            <a:endParaRPr lang="en-US" altLang="de-DE"/>
          </a:p>
        </p:txBody>
      </p:sp>
      <p:sp>
        <p:nvSpPr>
          <p:cNvPr id="9" name="Foliennummernplatzhalter 8"/>
          <p:cNvSpPr>
            <a:spLocks noGrp="1"/>
          </p:cNvSpPr>
          <p:nvPr>
            <p:ph type="sldNum" sz="quarter" idx="12"/>
          </p:nvPr>
        </p:nvSpPr>
        <p:spPr/>
        <p:txBody>
          <a:bodyPr/>
          <a:lstStyle>
            <a:lvl1pPr>
              <a:defRPr/>
            </a:lvl1pPr>
          </a:lstStyle>
          <a:p>
            <a:r>
              <a:rPr lang="en-US" altLang="de-DE"/>
              <a:t>Slide </a:t>
            </a:r>
            <a:fld id="{50401B1D-B66D-474B-9552-8E90D881158D}" type="slidenum">
              <a:rPr lang="en-US" altLang="de-DE"/>
              <a:pPr/>
              <a:t>‹Nr.›</a:t>
            </a:fld>
            <a:endParaRPr lang="en-US" altLang="de-DE"/>
          </a:p>
        </p:txBody>
      </p:sp>
    </p:spTree>
    <p:extLst>
      <p:ext uri="{BB962C8B-B14F-4D97-AF65-F5344CB8AC3E}">
        <p14:creationId xmlns:p14="http://schemas.microsoft.com/office/powerpoint/2010/main" val="3944843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Datumsplatzhalter 2"/>
          <p:cNvSpPr>
            <a:spLocks noGrp="1"/>
          </p:cNvSpPr>
          <p:nvPr>
            <p:ph type="dt" sz="half" idx="10"/>
          </p:nvPr>
        </p:nvSpPr>
        <p:spPr/>
        <p:txBody>
          <a:bodyPr/>
          <a:lstStyle>
            <a:lvl1pPr>
              <a:defRPr/>
            </a:lvl1pPr>
          </a:lstStyle>
          <a:p>
            <a:r>
              <a:rPr lang="de-DE" altLang="de-DE" smtClean="0"/>
              <a:t>Sep. 2023</a:t>
            </a:r>
            <a:endParaRPr lang="en-US" altLang="de-DE"/>
          </a:p>
        </p:txBody>
      </p:sp>
      <p:sp>
        <p:nvSpPr>
          <p:cNvPr id="4" name="Fußzeilenplatzhalter 3"/>
          <p:cNvSpPr>
            <a:spLocks noGrp="1"/>
          </p:cNvSpPr>
          <p:nvPr>
            <p:ph type="ftr" sz="quarter" idx="11"/>
          </p:nvPr>
        </p:nvSpPr>
        <p:spPr/>
        <p:txBody>
          <a:bodyPr/>
          <a:lstStyle>
            <a:lvl1pPr>
              <a:defRPr/>
            </a:lvl1pPr>
          </a:lstStyle>
          <a:p>
            <a:r>
              <a:rPr lang="en-US" altLang="de-DE" smtClean="0"/>
              <a:t>Joerg Robert, TU Ilmenau/Fraunhofer IIS</a:t>
            </a:r>
            <a:endParaRPr lang="en-US" altLang="de-DE"/>
          </a:p>
        </p:txBody>
      </p:sp>
      <p:sp>
        <p:nvSpPr>
          <p:cNvPr id="5" name="Foliennummernplatzhalter 4"/>
          <p:cNvSpPr>
            <a:spLocks noGrp="1"/>
          </p:cNvSpPr>
          <p:nvPr>
            <p:ph type="sldNum" sz="quarter" idx="12"/>
          </p:nvPr>
        </p:nvSpPr>
        <p:spPr/>
        <p:txBody>
          <a:bodyPr/>
          <a:lstStyle>
            <a:lvl1pPr>
              <a:defRPr/>
            </a:lvl1pPr>
          </a:lstStyle>
          <a:p>
            <a:r>
              <a:rPr lang="en-US" altLang="de-DE"/>
              <a:t>Slide </a:t>
            </a:r>
            <a:fld id="{16B4AD5F-FCE3-4702-9E71-3E004C69C3D4}" type="slidenum">
              <a:rPr lang="en-US" altLang="de-DE"/>
              <a:pPr/>
              <a:t>‹Nr.›</a:t>
            </a:fld>
            <a:endParaRPr lang="en-US" altLang="de-DE"/>
          </a:p>
        </p:txBody>
      </p:sp>
    </p:spTree>
    <p:extLst>
      <p:ext uri="{BB962C8B-B14F-4D97-AF65-F5344CB8AC3E}">
        <p14:creationId xmlns:p14="http://schemas.microsoft.com/office/powerpoint/2010/main" val="2227930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r>
              <a:rPr lang="de-DE" altLang="de-DE" smtClean="0"/>
              <a:t>Sep. 2023</a:t>
            </a:r>
            <a:endParaRPr lang="en-US" altLang="de-DE"/>
          </a:p>
        </p:txBody>
      </p:sp>
      <p:sp>
        <p:nvSpPr>
          <p:cNvPr id="3" name="Fußzeilenplatzhalter 2"/>
          <p:cNvSpPr>
            <a:spLocks noGrp="1"/>
          </p:cNvSpPr>
          <p:nvPr>
            <p:ph type="ftr" sz="quarter" idx="11"/>
          </p:nvPr>
        </p:nvSpPr>
        <p:spPr/>
        <p:txBody>
          <a:bodyPr/>
          <a:lstStyle>
            <a:lvl1pPr>
              <a:defRPr/>
            </a:lvl1pPr>
          </a:lstStyle>
          <a:p>
            <a:r>
              <a:rPr lang="en-US" altLang="de-DE" smtClean="0"/>
              <a:t>Joerg Robert, TU Ilmenau/Fraunhofer IIS</a:t>
            </a:r>
            <a:endParaRPr lang="en-US" altLang="de-DE"/>
          </a:p>
        </p:txBody>
      </p:sp>
      <p:sp>
        <p:nvSpPr>
          <p:cNvPr id="4" name="Foliennummernplatzhalter 3"/>
          <p:cNvSpPr>
            <a:spLocks noGrp="1"/>
          </p:cNvSpPr>
          <p:nvPr>
            <p:ph type="sldNum" sz="quarter" idx="12"/>
          </p:nvPr>
        </p:nvSpPr>
        <p:spPr/>
        <p:txBody>
          <a:bodyPr/>
          <a:lstStyle>
            <a:lvl1pPr>
              <a:defRPr/>
            </a:lvl1pPr>
          </a:lstStyle>
          <a:p>
            <a:r>
              <a:rPr lang="en-US" altLang="de-DE"/>
              <a:t>Slide </a:t>
            </a:r>
            <a:fld id="{1ED652A1-B351-4E6D-A040-06CA2297DE6E}" type="slidenum">
              <a:rPr lang="en-US" altLang="de-DE"/>
              <a:pPr/>
              <a:t>‹Nr.›</a:t>
            </a:fld>
            <a:endParaRPr lang="en-US" altLang="de-DE"/>
          </a:p>
        </p:txBody>
      </p:sp>
    </p:spTree>
    <p:extLst>
      <p:ext uri="{BB962C8B-B14F-4D97-AF65-F5344CB8AC3E}">
        <p14:creationId xmlns:p14="http://schemas.microsoft.com/office/powerpoint/2010/main" val="34377729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en-US"/>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lvl1pPr>
              <a:defRPr/>
            </a:lvl1pPr>
          </a:lstStyle>
          <a:p>
            <a:r>
              <a:rPr lang="de-DE" altLang="de-DE" smtClean="0"/>
              <a:t>Sep. 2023</a:t>
            </a:r>
            <a:endParaRPr lang="en-US" altLang="de-DE"/>
          </a:p>
        </p:txBody>
      </p:sp>
      <p:sp>
        <p:nvSpPr>
          <p:cNvPr id="6" name="Fußzeilenplatzhalter 5"/>
          <p:cNvSpPr>
            <a:spLocks noGrp="1"/>
          </p:cNvSpPr>
          <p:nvPr>
            <p:ph type="ftr" sz="quarter" idx="11"/>
          </p:nvPr>
        </p:nvSpPr>
        <p:spPr/>
        <p:txBody>
          <a:bodyPr/>
          <a:lstStyle>
            <a:lvl1pPr>
              <a:defRPr/>
            </a:lvl1pPr>
          </a:lstStyle>
          <a:p>
            <a:r>
              <a:rPr lang="en-US" altLang="de-DE" smtClean="0"/>
              <a:t>Joerg Robert, TU Ilmenau/Fraunhofer IIS</a:t>
            </a:r>
            <a:endParaRPr lang="en-US" altLang="de-DE"/>
          </a:p>
        </p:txBody>
      </p:sp>
      <p:sp>
        <p:nvSpPr>
          <p:cNvPr id="7" name="Foliennummernplatzhalter 6"/>
          <p:cNvSpPr>
            <a:spLocks noGrp="1"/>
          </p:cNvSpPr>
          <p:nvPr>
            <p:ph type="sldNum" sz="quarter" idx="12"/>
          </p:nvPr>
        </p:nvSpPr>
        <p:spPr/>
        <p:txBody>
          <a:bodyPr/>
          <a:lstStyle>
            <a:lvl1pPr>
              <a:defRPr/>
            </a:lvl1pPr>
          </a:lstStyle>
          <a:p>
            <a:r>
              <a:rPr lang="en-US" altLang="de-DE"/>
              <a:t>Slide </a:t>
            </a:r>
            <a:fld id="{3D8F9603-B7FA-468E-80E6-ECAAD5716741}" type="slidenum">
              <a:rPr lang="en-US" altLang="de-DE"/>
              <a:pPr/>
              <a:t>‹Nr.›</a:t>
            </a:fld>
            <a:endParaRPr lang="en-US" altLang="de-DE"/>
          </a:p>
        </p:txBody>
      </p:sp>
    </p:spTree>
    <p:extLst>
      <p:ext uri="{BB962C8B-B14F-4D97-AF65-F5344CB8AC3E}">
        <p14:creationId xmlns:p14="http://schemas.microsoft.com/office/powerpoint/2010/main" val="4221061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en-US"/>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lvl1pPr>
              <a:defRPr/>
            </a:lvl1pPr>
          </a:lstStyle>
          <a:p>
            <a:r>
              <a:rPr lang="de-DE" altLang="de-DE" smtClean="0"/>
              <a:t>Sep. 2023</a:t>
            </a:r>
            <a:endParaRPr lang="en-US" altLang="de-DE"/>
          </a:p>
        </p:txBody>
      </p:sp>
      <p:sp>
        <p:nvSpPr>
          <p:cNvPr id="6" name="Fußzeilenplatzhalter 5"/>
          <p:cNvSpPr>
            <a:spLocks noGrp="1"/>
          </p:cNvSpPr>
          <p:nvPr>
            <p:ph type="ftr" sz="quarter" idx="11"/>
          </p:nvPr>
        </p:nvSpPr>
        <p:spPr/>
        <p:txBody>
          <a:bodyPr/>
          <a:lstStyle>
            <a:lvl1pPr>
              <a:defRPr/>
            </a:lvl1pPr>
          </a:lstStyle>
          <a:p>
            <a:r>
              <a:rPr lang="en-US" altLang="de-DE" smtClean="0"/>
              <a:t>Joerg Robert, TU Ilmenau/Fraunhofer IIS</a:t>
            </a:r>
            <a:endParaRPr lang="en-US" altLang="de-DE"/>
          </a:p>
        </p:txBody>
      </p:sp>
      <p:sp>
        <p:nvSpPr>
          <p:cNvPr id="7" name="Foliennummernplatzhalter 6"/>
          <p:cNvSpPr>
            <a:spLocks noGrp="1"/>
          </p:cNvSpPr>
          <p:nvPr>
            <p:ph type="sldNum" sz="quarter" idx="12"/>
          </p:nvPr>
        </p:nvSpPr>
        <p:spPr/>
        <p:txBody>
          <a:bodyPr/>
          <a:lstStyle>
            <a:lvl1pPr>
              <a:defRPr/>
            </a:lvl1pPr>
          </a:lstStyle>
          <a:p>
            <a:r>
              <a:rPr lang="en-US" altLang="de-DE"/>
              <a:t>Slide </a:t>
            </a:r>
            <a:fld id="{98BEA334-BAE7-4CF7-8B73-1665816F110E}" type="slidenum">
              <a:rPr lang="en-US" altLang="de-DE"/>
              <a:pPr/>
              <a:t>‹Nr.›</a:t>
            </a:fld>
            <a:endParaRPr lang="en-US" altLang="de-DE"/>
          </a:p>
        </p:txBody>
      </p:sp>
    </p:spTree>
    <p:extLst>
      <p:ext uri="{BB962C8B-B14F-4D97-AF65-F5344CB8AC3E}">
        <p14:creationId xmlns:p14="http://schemas.microsoft.com/office/powerpoint/2010/main" val="1899449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de-DE" altLang="de-DE" smtClean="0"/>
              <a:t>Titelmasterformat durch Klicken bearbeiten</a:t>
            </a:r>
            <a:endParaRPr lang="en-US" altLang="de-DE"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de-DE" altLang="de-DE" smtClean="0"/>
              <a:t>Formatvorlagen des Textmasters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endParaRPr lang="en-US" altLang="de-DE" smtClean="0"/>
          </a:p>
        </p:txBody>
      </p:sp>
      <p:sp>
        <p:nvSpPr>
          <p:cNvPr id="1028" name="Rectangle 4"/>
          <p:cNvSpPr>
            <a:spLocks noGrp="1" noChangeArrowheads="1"/>
          </p:cNvSpPr>
          <p:nvPr>
            <p:ph type="dt" sz="half" idx="2"/>
          </p:nvPr>
        </p:nvSpPr>
        <p:spPr bwMode="auto">
          <a:xfrm>
            <a:off x="685800" y="381000"/>
            <a:ext cx="16002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r>
              <a:rPr lang="de-DE" altLang="de-DE" smtClean="0"/>
              <a:t>Sep. 2023</a:t>
            </a:r>
            <a:endParaRPr lang="en-US" altLang="de-DE"/>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r>
              <a:rPr lang="en-US" altLang="de-DE" smtClean="0"/>
              <a:t>Joerg Robert, TU Ilmenau/Fraunhofer IIS</a:t>
            </a:r>
            <a:endParaRPr lang="en-US" altLang="de-DE"/>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r>
              <a:rPr lang="en-US" altLang="de-DE"/>
              <a:t>Slide </a:t>
            </a:r>
            <a:fld id="{5EE710A9-0FF5-423C-9708-87C98B81D30D}" type="slidenum">
              <a:rPr lang="en-US" altLang="de-DE"/>
              <a:pPr/>
              <a:t>‹Nr.›</a:t>
            </a:fld>
            <a:endParaRPr lang="en-US" altLang="de-DE"/>
          </a:p>
        </p:txBody>
      </p:sp>
      <p:sp>
        <p:nvSpPr>
          <p:cNvPr id="1031" name="Rectangle 7"/>
          <p:cNvSpPr>
            <a:spLocks noChangeArrowheads="1"/>
          </p:cNvSpPr>
          <p:nvPr/>
        </p:nvSpPr>
        <p:spPr bwMode="auto">
          <a:xfrm>
            <a:off x="3851920" y="394156"/>
            <a:ext cx="460628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de-DE" sz="1400" b="1" dirty="0"/>
              <a:t>doc.: IEEE </a:t>
            </a:r>
            <a:r>
              <a:rPr lang="en-US" altLang="de-DE" sz="1400" b="1" dirty="0" smtClean="0"/>
              <a:t>802.15-23-0515-00</a:t>
            </a:r>
            <a:endParaRPr lang="en-US" altLang="de-DE"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de-DE"/>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1"/>
          <p:cNvSpPr>
            <a:spLocks noGrp="1"/>
          </p:cNvSpPr>
          <p:nvPr>
            <p:ph type="dt" sz="half" idx="10"/>
          </p:nvPr>
        </p:nvSpPr>
        <p:spPr/>
        <p:txBody>
          <a:bodyPr/>
          <a:lstStyle/>
          <a:p>
            <a:r>
              <a:rPr lang="de-DE" altLang="de-DE" smtClean="0"/>
              <a:t>Sep. 2023</a:t>
            </a:r>
            <a:endParaRPr lang="en-US" altLang="de-DE" dirty="0"/>
          </a:p>
        </p:txBody>
      </p:sp>
      <p:sp>
        <p:nvSpPr>
          <p:cNvPr id="5" name="Fußzeilenplatzhalter 2"/>
          <p:cNvSpPr>
            <a:spLocks noGrp="1"/>
          </p:cNvSpPr>
          <p:nvPr>
            <p:ph type="ftr" sz="quarter" idx="11"/>
          </p:nvPr>
        </p:nvSpPr>
        <p:spPr/>
        <p:txBody>
          <a:bodyPr/>
          <a:lstStyle/>
          <a:p>
            <a:r>
              <a:rPr lang="en-US" altLang="de-DE" smtClean="0"/>
              <a:t>Joerg Robert, TU Ilmenau/Fraunhofer IIS</a:t>
            </a:r>
            <a:endParaRPr lang="en-US" altLang="de-DE"/>
          </a:p>
        </p:txBody>
      </p:sp>
      <p:sp>
        <p:nvSpPr>
          <p:cNvPr id="6" name="Foliennummernplatzhalter 3"/>
          <p:cNvSpPr>
            <a:spLocks noGrp="1"/>
          </p:cNvSpPr>
          <p:nvPr>
            <p:ph type="sldNum" sz="quarter" idx="12"/>
          </p:nvPr>
        </p:nvSpPr>
        <p:spPr/>
        <p:txBody>
          <a:bodyPr/>
          <a:lstStyle/>
          <a:p>
            <a:r>
              <a:rPr lang="en-US" altLang="de-DE"/>
              <a:t>Slide </a:t>
            </a:r>
            <a:fld id="{F9CFD6E2-C835-4540-9854-15BEC6BE55B3}" type="slidenum">
              <a:rPr lang="en-US" altLang="de-DE"/>
              <a:pPr/>
              <a:t>1</a:t>
            </a:fld>
            <a:endParaRPr lang="en-US" altLang="de-DE"/>
          </a:p>
        </p:txBody>
      </p:sp>
      <p:sp>
        <p:nvSpPr>
          <p:cNvPr id="27651" name="Rectangle 3"/>
          <p:cNvSpPr>
            <a:spLocks noChangeArrowheads="1"/>
          </p:cNvSpPr>
          <p:nvPr/>
        </p:nvSpPr>
        <p:spPr bwMode="auto">
          <a:xfrm>
            <a:off x="152400" y="609600"/>
            <a:ext cx="8991600"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de-DE"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de-DE" sz="1600" b="1" dirty="0">
              <a:solidFill>
                <a:schemeClr val="tx2"/>
              </a:solidFill>
            </a:endParaRPr>
          </a:p>
          <a:p>
            <a:endParaRPr lang="en-US" altLang="de-DE" sz="1600" dirty="0">
              <a:solidFill>
                <a:schemeClr val="tx2"/>
              </a:solidFill>
            </a:endParaRPr>
          </a:p>
          <a:p>
            <a:r>
              <a:rPr lang="en-US" altLang="de-DE" sz="1600" b="1" dirty="0">
                <a:solidFill>
                  <a:schemeClr val="tx2"/>
                </a:solidFill>
              </a:rPr>
              <a:t>Submission Title:</a:t>
            </a:r>
            <a:r>
              <a:rPr lang="en-US" altLang="de-DE" sz="1600" dirty="0">
                <a:solidFill>
                  <a:schemeClr val="tx2"/>
                </a:solidFill>
              </a:rPr>
              <a:t> </a:t>
            </a:r>
            <a:r>
              <a:rPr lang="en-US" altLang="de-DE" sz="1600" dirty="0" smtClean="0">
                <a:solidFill>
                  <a:schemeClr val="tx2"/>
                </a:solidFill>
              </a:rPr>
              <a:t>Spectrum use in license-exempt frequency bands</a:t>
            </a:r>
          </a:p>
          <a:p>
            <a:r>
              <a:rPr lang="en-US" altLang="de-DE" sz="1600" b="1" dirty="0" smtClean="0">
                <a:solidFill>
                  <a:schemeClr val="tx2"/>
                </a:solidFill>
              </a:rPr>
              <a:t>Date Submitted: </a:t>
            </a:r>
            <a:r>
              <a:rPr lang="en-US" altLang="de-DE" sz="1600" dirty="0" smtClean="0">
                <a:solidFill>
                  <a:schemeClr val="tx2"/>
                </a:solidFill>
              </a:rPr>
              <a:t>14 September 2023</a:t>
            </a:r>
            <a:r>
              <a:rPr lang="en-US" altLang="de-DE" sz="1600" dirty="0">
                <a:solidFill>
                  <a:schemeClr val="tx2"/>
                </a:solidFill>
              </a:rPr>
              <a:t>	</a:t>
            </a:r>
          </a:p>
          <a:p>
            <a:r>
              <a:rPr lang="en-US" altLang="de-DE" sz="1600" b="1" dirty="0">
                <a:solidFill>
                  <a:schemeClr val="tx2"/>
                </a:solidFill>
              </a:rPr>
              <a:t>Source:</a:t>
            </a:r>
            <a:r>
              <a:rPr lang="en-US" altLang="de-DE" sz="1600" dirty="0">
                <a:solidFill>
                  <a:schemeClr val="tx2"/>
                </a:solidFill>
              </a:rPr>
              <a:t> </a:t>
            </a:r>
            <a:r>
              <a:rPr lang="en-US" altLang="de-DE" sz="1600" dirty="0" smtClean="0">
                <a:solidFill>
                  <a:schemeClr val="tx2"/>
                </a:solidFill>
              </a:rPr>
              <a:t>Joerg ROBERT, TU Ilmenau/Fraunhofer IIS</a:t>
            </a:r>
            <a:endParaRPr lang="en-US" altLang="de-DE" sz="1600" dirty="0">
              <a:solidFill>
                <a:schemeClr val="tx2"/>
              </a:solidFill>
            </a:endParaRPr>
          </a:p>
          <a:p>
            <a:pPr>
              <a:spcBef>
                <a:spcPts val="600"/>
              </a:spcBef>
              <a:spcAft>
                <a:spcPts val="600"/>
              </a:spcAft>
            </a:pPr>
            <a:r>
              <a:rPr lang="en-US" altLang="de-DE" sz="1600" b="1" dirty="0" smtClean="0">
                <a:solidFill>
                  <a:schemeClr val="tx2"/>
                </a:solidFill>
              </a:rPr>
              <a:t>Re</a:t>
            </a:r>
            <a:r>
              <a:rPr lang="en-US" altLang="de-DE" sz="1600" b="1" dirty="0">
                <a:solidFill>
                  <a:schemeClr val="tx2"/>
                </a:solidFill>
              </a:rPr>
              <a:t>:</a:t>
            </a:r>
            <a:r>
              <a:rPr lang="en-US" altLang="de-DE" sz="1600" dirty="0">
                <a:solidFill>
                  <a:schemeClr val="tx2"/>
                </a:solidFill>
              </a:rPr>
              <a:t> </a:t>
            </a:r>
            <a:r>
              <a:rPr lang="en-US" altLang="de-DE" dirty="0">
                <a:solidFill>
                  <a:schemeClr val="accent2"/>
                </a:solidFill>
              </a:rPr>
              <a:t>	</a:t>
            </a:r>
            <a:endParaRPr lang="en-US" altLang="de-DE" dirty="0">
              <a:solidFill>
                <a:schemeClr val="tx2"/>
              </a:solidFill>
            </a:endParaRPr>
          </a:p>
          <a:p>
            <a:pPr>
              <a:spcBef>
                <a:spcPts val="600"/>
              </a:spcBef>
              <a:spcAft>
                <a:spcPts val="600"/>
              </a:spcAft>
            </a:pPr>
            <a:r>
              <a:rPr lang="en-US" altLang="de-DE" sz="1600" b="1" dirty="0">
                <a:solidFill>
                  <a:schemeClr val="tx2"/>
                </a:solidFill>
              </a:rPr>
              <a:t>Abstract</a:t>
            </a:r>
            <a:r>
              <a:rPr lang="en-US" altLang="de-DE" sz="1600" b="1" dirty="0" smtClean="0">
                <a:solidFill>
                  <a:schemeClr val="tx2"/>
                </a:solidFill>
              </a:rPr>
              <a:t>: </a:t>
            </a:r>
            <a:r>
              <a:rPr lang="en-US" altLang="de-DE" sz="1600" dirty="0">
                <a:solidFill>
                  <a:schemeClr val="tx2"/>
                </a:solidFill>
              </a:rPr>
              <a:t>	</a:t>
            </a:r>
            <a:r>
              <a:rPr lang="en-US" altLang="de-DE" sz="1600" dirty="0" smtClean="0">
                <a:solidFill>
                  <a:schemeClr val="tx2"/>
                </a:solidFill>
              </a:rPr>
              <a:t>This contribution shows measurement results in the sub-GHz frequency band in the US and potential implications on future 802.15.4 standards</a:t>
            </a:r>
          </a:p>
          <a:p>
            <a:pPr>
              <a:spcBef>
                <a:spcPts val="600"/>
              </a:spcBef>
              <a:spcAft>
                <a:spcPts val="600"/>
              </a:spcAft>
            </a:pPr>
            <a:r>
              <a:rPr lang="en-US" altLang="de-DE" sz="1600" b="1" dirty="0" smtClean="0">
                <a:solidFill>
                  <a:schemeClr val="tx2"/>
                </a:solidFill>
              </a:rPr>
              <a:t>Purpose</a:t>
            </a:r>
            <a:r>
              <a:rPr lang="en-US" altLang="de-DE" sz="1600" b="1" dirty="0">
                <a:solidFill>
                  <a:schemeClr val="tx2"/>
                </a:solidFill>
              </a:rPr>
              <a:t>:</a:t>
            </a:r>
            <a:r>
              <a:rPr lang="en-US" altLang="de-DE" sz="1600" dirty="0">
                <a:solidFill>
                  <a:schemeClr val="tx2"/>
                </a:solidFill>
              </a:rPr>
              <a:t>	</a:t>
            </a:r>
            <a:r>
              <a:rPr lang="en-US" altLang="de-DE" sz="1600" dirty="0" smtClean="0">
                <a:solidFill>
                  <a:schemeClr val="tx2"/>
                </a:solidFill>
              </a:rPr>
              <a:t>Presentation in 802.15.4 Next-Gen SUN PHY SG</a:t>
            </a:r>
            <a:endParaRPr lang="en-US" altLang="de-DE" sz="1600" dirty="0">
              <a:solidFill>
                <a:schemeClr val="tx2"/>
              </a:solidFill>
            </a:endParaRPr>
          </a:p>
          <a:p>
            <a:r>
              <a:rPr lang="en-US" altLang="de-DE" sz="1600" b="1" dirty="0">
                <a:solidFill>
                  <a:schemeClr val="tx2"/>
                </a:solidFill>
              </a:rPr>
              <a:t>Notice:</a:t>
            </a:r>
            <a:r>
              <a:rPr lang="en-US" altLang="de-DE"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de-DE" sz="1600" b="1" dirty="0">
                <a:solidFill>
                  <a:schemeClr val="tx2"/>
                </a:solidFill>
              </a:rPr>
              <a:t>Release:</a:t>
            </a:r>
            <a:r>
              <a:rPr lang="en-US" altLang="de-DE" sz="1600" dirty="0">
                <a:solidFill>
                  <a:schemeClr val="tx2"/>
                </a:solidFill>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Interference Models</a:t>
            </a:r>
            <a:endParaRPr lang="en-US" dirty="0"/>
          </a:p>
        </p:txBody>
      </p:sp>
      <p:sp>
        <p:nvSpPr>
          <p:cNvPr id="6" name="Inhaltsplatzhalter 5"/>
          <p:cNvSpPr>
            <a:spLocks noGrp="1"/>
          </p:cNvSpPr>
          <p:nvPr>
            <p:ph idx="1"/>
          </p:nvPr>
        </p:nvSpPr>
        <p:spPr/>
        <p:txBody>
          <a:bodyPr/>
          <a:lstStyle/>
          <a:p>
            <a:r>
              <a:rPr lang="en-US" sz="2000" dirty="0" smtClean="0"/>
              <a:t>Problems due to interference were already addressed during the development of IEEE 802.15.4w</a:t>
            </a:r>
          </a:p>
          <a:p>
            <a:r>
              <a:rPr lang="en-US" sz="2000" dirty="0" smtClean="0"/>
              <a:t>An interference model is given in: </a:t>
            </a:r>
          </a:p>
          <a:p>
            <a:pPr lvl="1"/>
            <a:r>
              <a:rPr lang="en-US" sz="1600" dirty="0" smtClean="0"/>
              <a:t>J. Robert, S. Rauh, H. </a:t>
            </a:r>
            <a:r>
              <a:rPr lang="en-US" sz="1600" dirty="0" err="1" smtClean="0"/>
              <a:t>Lieske</a:t>
            </a:r>
            <a:r>
              <a:rPr lang="en-US" sz="1600" dirty="0" smtClean="0"/>
              <a:t> and A. Heuberger, "IEEE 802.15 Low Power Wide Area Network (LPWAN) PHY Interference Model," 2018 IEEE International Conference on Communications (ICC), Kansas City, MO, USA, 2018</a:t>
            </a:r>
          </a:p>
          <a:p>
            <a:endParaRPr lang="en-US" sz="2000" dirty="0" smtClean="0"/>
          </a:p>
          <a:p>
            <a:r>
              <a:rPr lang="en-US" sz="2000" dirty="0" smtClean="0"/>
              <a:t>BUT: Interference characteristics may have to be updated to reflect the increased use of license-exempt frequency bands</a:t>
            </a:r>
          </a:p>
          <a:p>
            <a:endParaRPr lang="en-US" sz="2000" dirty="0"/>
          </a:p>
        </p:txBody>
      </p:sp>
      <p:sp>
        <p:nvSpPr>
          <p:cNvPr id="3" name="Datumsplatzhalter 2"/>
          <p:cNvSpPr>
            <a:spLocks noGrp="1"/>
          </p:cNvSpPr>
          <p:nvPr>
            <p:ph type="dt" sz="half" idx="10"/>
          </p:nvPr>
        </p:nvSpPr>
        <p:spPr/>
        <p:txBody>
          <a:bodyPr/>
          <a:lstStyle/>
          <a:p>
            <a:r>
              <a:rPr lang="de-DE" altLang="de-DE" smtClean="0"/>
              <a:t>Sep. 2023</a:t>
            </a:r>
            <a:endParaRPr lang="en-US" altLang="de-DE"/>
          </a:p>
        </p:txBody>
      </p:sp>
      <p:sp>
        <p:nvSpPr>
          <p:cNvPr id="4" name="Fußzeilenplatzhalter 3"/>
          <p:cNvSpPr>
            <a:spLocks noGrp="1"/>
          </p:cNvSpPr>
          <p:nvPr>
            <p:ph type="ftr" sz="quarter" idx="11"/>
          </p:nvPr>
        </p:nvSpPr>
        <p:spPr/>
        <p:txBody>
          <a:bodyPr/>
          <a:lstStyle/>
          <a:p>
            <a:r>
              <a:rPr lang="en-US" altLang="de-DE" smtClean="0"/>
              <a:t>Joerg Robert, TU Ilmenau/Fraunhofer IIS</a:t>
            </a:r>
            <a:endParaRPr lang="en-US" altLang="de-DE"/>
          </a:p>
        </p:txBody>
      </p:sp>
      <p:sp>
        <p:nvSpPr>
          <p:cNvPr id="5" name="Foliennummernplatzhalter 4"/>
          <p:cNvSpPr>
            <a:spLocks noGrp="1"/>
          </p:cNvSpPr>
          <p:nvPr>
            <p:ph type="sldNum" sz="quarter" idx="12"/>
          </p:nvPr>
        </p:nvSpPr>
        <p:spPr/>
        <p:txBody>
          <a:bodyPr/>
          <a:lstStyle/>
          <a:p>
            <a:r>
              <a:rPr lang="en-US" altLang="de-DE" smtClean="0"/>
              <a:t>Slide </a:t>
            </a:r>
            <a:fld id="{16B4AD5F-FCE3-4702-9E71-3E004C69C3D4}" type="slidenum">
              <a:rPr lang="en-US" altLang="de-DE" smtClean="0"/>
              <a:pPr/>
              <a:t>10</a:t>
            </a:fld>
            <a:endParaRPr lang="en-US" altLang="de-DE"/>
          </a:p>
        </p:txBody>
      </p:sp>
    </p:spTree>
    <p:extLst>
      <p:ext uri="{BB962C8B-B14F-4D97-AF65-F5344CB8AC3E}">
        <p14:creationId xmlns:p14="http://schemas.microsoft.com/office/powerpoint/2010/main" val="14854716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ltLang="de-DE" smtClean="0"/>
              <a:t>Sep. 2023</a:t>
            </a:r>
            <a:endParaRPr lang="en-US" altLang="de-DE"/>
          </a:p>
        </p:txBody>
      </p:sp>
      <p:sp>
        <p:nvSpPr>
          <p:cNvPr id="5" name="Fußzeilenplatzhalter 4"/>
          <p:cNvSpPr>
            <a:spLocks noGrp="1"/>
          </p:cNvSpPr>
          <p:nvPr>
            <p:ph type="ftr" sz="quarter" idx="11"/>
          </p:nvPr>
        </p:nvSpPr>
        <p:spPr/>
        <p:txBody>
          <a:bodyPr/>
          <a:lstStyle/>
          <a:p>
            <a:r>
              <a:rPr lang="en-US" altLang="de-DE" smtClean="0"/>
              <a:t>Joerg Robert, TU Ilmenau/Fraunhofer IIS</a:t>
            </a:r>
            <a:endParaRPr lang="en-US" altLang="de-DE"/>
          </a:p>
        </p:txBody>
      </p:sp>
      <p:sp>
        <p:nvSpPr>
          <p:cNvPr id="6" name="Foliennummernplatzhalter 5"/>
          <p:cNvSpPr>
            <a:spLocks noGrp="1"/>
          </p:cNvSpPr>
          <p:nvPr>
            <p:ph type="sldNum" sz="quarter" idx="12"/>
          </p:nvPr>
        </p:nvSpPr>
        <p:spPr/>
        <p:txBody>
          <a:bodyPr/>
          <a:lstStyle/>
          <a:p>
            <a:r>
              <a:rPr lang="en-US" altLang="de-DE"/>
              <a:t>Slide </a:t>
            </a:r>
            <a:fld id="{C1202F18-83A3-4AC8-97F6-E1E0D1E64796}" type="slidenum">
              <a:rPr lang="en-US" altLang="de-DE"/>
              <a:pPr/>
              <a:t>11</a:t>
            </a:fld>
            <a:endParaRPr lang="en-US" altLang="de-DE"/>
          </a:p>
        </p:txBody>
      </p:sp>
      <p:sp>
        <p:nvSpPr>
          <p:cNvPr id="4098" name="Rectangle 2"/>
          <p:cNvSpPr>
            <a:spLocks noGrp="1" noChangeArrowheads="1"/>
          </p:cNvSpPr>
          <p:nvPr>
            <p:ph type="title"/>
          </p:nvPr>
        </p:nvSpPr>
        <p:spPr>
          <a:ln/>
        </p:spPr>
        <p:txBody>
          <a:bodyPr/>
          <a:lstStyle/>
          <a:p>
            <a:r>
              <a:rPr lang="de-DE" altLang="de-DE" sz="3200" dirty="0" err="1" smtClean="0"/>
              <a:t>Important</a:t>
            </a:r>
            <a:r>
              <a:rPr lang="de-DE" altLang="de-DE" sz="3200" dirty="0" smtClean="0"/>
              <a:t> </a:t>
            </a:r>
            <a:r>
              <a:rPr lang="de-DE" altLang="de-DE" sz="3200" dirty="0" err="1" smtClean="0"/>
              <a:t>Findings</a:t>
            </a:r>
            <a:r>
              <a:rPr lang="de-DE" altLang="de-DE" sz="3200" dirty="0" smtClean="0"/>
              <a:t> </a:t>
            </a:r>
            <a:r>
              <a:rPr lang="de-DE" altLang="de-DE" sz="3200" dirty="0" err="1" smtClean="0"/>
              <a:t>and</a:t>
            </a:r>
            <a:r>
              <a:rPr lang="de-DE" altLang="de-DE" sz="3200" dirty="0" smtClean="0"/>
              <a:t> Summary</a:t>
            </a:r>
            <a:endParaRPr lang="de-DE" altLang="de-DE" sz="3200" dirty="0"/>
          </a:p>
        </p:txBody>
      </p:sp>
      <p:sp>
        <p:nvSpPr>
          <p:cNvPr id="4099" name="Rectangle 3"/>
          <p:cNvSpPr>
            <a:spLocks noGrp="1" noChangeArrowheads="1"/>
          </p:cNvSpPr>
          <p:nvPr>
            <p:ph type="body" idx="1"/>
          </p:nvPr>
        </p:nvSpPr>
        <p:spPr>
          <a:ln/>
        </p:spPr>
        <p:txBody>
          <a:bodyPr/>
          <a:lstStyle/>
          <a:p>
            <a:r>
              <a:rPr lang="en-US" altLang="de-DE" sz="2400" dirty="0" smtClean="0"/>
              <a:t>Spreading is bad and consumes more spectrum than actually required</a:t>
            </a:r>
          </a:p>
          <a:p>
            <a:r>
              <a:rPr lang="en-US" altLang="de-DE" sz="2400" dirty="0" smtClean="0"/>
              <a:t>Ensure precise signal generation with minimized out-of-band emissions</a:t>
            </a:r>
          </a:p>
          <a:p>
            <a:r>
              <a:rPr lang="en-US" altLang="de-DE" sz="2400" dirty="0" smtClean="0"/>
              <a:t>Improve the FEC and ensure robustness in interfered channels by means of diversity in time and frequency</a:t>
            </a:r>
          </a:p>
          <a:p>
            <a:r>
              <a:rPr lang="en-US" altLang="de-DE" sz="2400" dirty="0" smtClean="0"/>
              <a:t>High bandwidth signals will always face interference</a:t>
            </a:r>
          </a:p>
          <a:p>
            <a:endParaRPr lang="en-US" altLang="de-DE"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en-US" dirty="0" smtClean="0"/>
              <a:t>Thank You!</a:t>
            </a:r>
            <a:endParaRPr lang="en-US" dirty="0"/>
          </a:p>
        </p:txBody>
      </p:sp>
      <p:sp>
        <p:nvSpPr>
          <p:cNvPr id="8" name="Untertitel 7"/>
          <p:cNvSpPr>
            <a:spLocks noGrp="1"/>
          </p:cNvSpPr>
          <p:nvPr>
            <p:ph type="subTitle" idx="1"/>
          </p:nvPr>
        </p:nvSpPr>
        <p:spPr/>
        <p:txBody>
          <a:bodyPr/>
          <a:lstStyle/>
          <a:p>
            <a:r>
              <a:rPr lang="en-US" dirty="0" smtClean="0"/>
              <a:t>Time for some demonstrations.</a:t>
            </a:r>
            <a:endParaRPr lang="en-US" dirty="0"/>
          </a:p>
        </p:txBody>
      </p:sp>
      <p:sp>
        <p:nvSpPr>
          <p:cNvPr id="4" name="Datumsplatzhalter 3"/>
          <p:cNvSpPr>
            <a:spLocks noGrp="1"/>
          </p:cNvSpPr>
          <p:nvPr>
            <p:ph type="dt" sz="half" idx="10"/>
          </p:nvPr>
        </p:nvSpPr>
        <p:spPr/>
        <p:txBody>
          <a:bodyPr/>
          <a:lstStyle/>
          <a:p>
            <a:r>
              <a:rPr lang="de-DE" altLang="de-DE" smtClean="0"/>
              <a:t>Sep. 2023</a:t>
            </a:r>
            <a:endParaRPr lang="en-US" altLang="de-DE"/>
          </a:p>
        </p:txBody>
      </p:sp>
      <p:sp>
        <p:nvSpPr>
          <p:cNvPr id="5" name="Fußzeilenplatzhalter 4"/>
          <p:cNvSpPr>
            <a:spLocks noGrp="1"/>
          </p:cNvSpPr>
          <p:nvPr>
            <p:ph type="ftr" sz="quarter" idx="11"/>
          </p:nvPr>
        </p:nvSpPr>
        <p:spPr/>
        <p:txBody>
          <a:bodyPr/>
          <a:lstStyle/>
          <a:p>
            <a:r>
              <a:rPr lang="en-US" altLang="de-DE" smtClean="0"/>
              <a:t>Joerg Robert, TU Ilmenau/Fraunhofer IIS</a:t>
            </a:r>
            <a:endParaRPr lang="en-US" altLang="de-DE"/>
          </a:p>
        </p:txBody>
      </p:sp>
      <p:sp>
        <p:nvSpPr>
          <p:cNvPr id="6" name="Foliennummernplatzhalter 5"/>
          <p:cNvSpPr>
            <a:spLocks noGrp="1"/>
          </p:cNvSpPr>
          <p:nvPr>
            <p:ph type="sldNum" sz="quarter" idx="12"/>
          </p:nvPr>
        </p:nvSpPr>
        <p:spPr/>
        <p:txBody>
          <a:bodyPr/>
          <a:lstStyle/>
          <a:p>
            <a:r>
              <a:rPr lang="en-US" altLang="de-DE" smtClean="0"/>
              <a:t>Slide </a:t>
            </a:r>
            <a:fld id="{2A5F43F6-25AE-45EB-B34B-611497ABA8A8}" type="slidenum">
              <a:rPr lang="en-US" altLang="de-DE" smtClean="0"/>
              <a:pPr/>
              <a:t>12</a:t>
            </a:fld>
            <a:endParaRPr lang="en-US" altLang="de-DE"/>
          </a:p>
        </p:txBody>
      </p:sp>
    </p:spTree>
    <p:extLst>
      <p:ext uri="{BB962C8B-B14F-4D97-AF65-F5344CB8AC3E}">
        <p14:creationId xmlns:p14="http://schemas.microsoft.com/office/powerpoint/2010/main" val="1600669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Abstract</a:t>
            </a:r>
            <a:endParaRPr lang="en-US" dirty="0"/>
          </a:p>
        </p:txBody>
      </p:sp>
      <p:sp>
        <p:nvSpPr>
          <p:cNvPr id="3" name="Inhaltsplatzhalter 2"/>
          <p:cNvSpPr>
            <a:spLocks noGrp="1"/>
          </p:cNvSpPr>
          <p:nvPr>
            <p:ph idx="1"/>
          </p:nvPr>
        </p:nvSpPr>
        <p:spPr/>
        <p:txBody>
          <a:bodyPr/>
          <a:lstStyle/>
          <a:p>
            <a:r>
              <a:rPr lang="en-US" sz="2400" dirty="0" smtClean="0"/>
              <a:t>This presentation shows some measurement results showing the channel use in license exempt frequency bands</a:t>
            </a:r>
          </a:p>
          <a:p>
            <a:r>
              <a:rPr lang="en-US" sz="2400" dirty="0" smtClean="0"/>
              <a:t>The measurements were done during the IEEE 802 Wireless Interim in September 2023 in the Hyatt Regency Atlanta in Buckhead</a:t>
            </a:r>
          </a:p>
          <a:p>
            <a:endParaRPr lang="en-US" sz="2400" dirty="0"/>
          </a:p>
        </p:txBody>
      </p:sp>
      <p:sp>
        <p:nvSpPr>
          <p:cNvPr id="4" name="Datumsplatzhalter 3"/>
          <p:cNvSpPr>
            <a:spLocks noGrp="1"/>
          </p:cNvSpPr>
          <p:nvPr>
            <p:ph type="dt" sz="half" idx="10"/>
          </p:nvPr>
        </p:nvSpPr>
        <p:spPr/>
        <p:txBody>
          <a:bodyPr/>
          <a:lstStyle/>
          <a:p>
            <a:r>
              <a:rPr lang="de-DE" altLang="de-DE" smtClean="0"/>
              <a:t>Sep. 2023</a:t>
            </a:r>
            <a:endParaRPr lang="en-US" altLang="de-DE"/>
          </a:p>
        </p:txBody>
      </p:sp>
      <p:sp>
        <p:nvSpPr>
          <p:cNvPr id="5" name="Fußzeilenplatzhalter 4"/>
          <p:cNvSpPr>
            <a:spLocks noGrp="1"/>
          </p:cNvSpPr>
          <p:nvPr>
            <p:ph type="ftr" sz="quarter" idx="11"/>
          </p:nvPr>
        </p:nvSpPr>
        <p:spPr/>
        <p:txBody>
          <a:bodyPr/>
          <a:lstStyle/>
          <a:p>
            <a:r>
              <a:rPr lang="en-US" altLang="de-DE" smtClean="0"/>
              <a:t>Joerg Robert, TU Ilmenau/Fraunhofer IIS</a:t>
            </a:r>
            <a:endParaRPr lang="en-US" altLang="de-DE"/>
          </a:p>
        </p:txBody>
      </p:sp>
      <p:sp>
        <p:nvSpPr>
          <p:cNvPr id="6" name="Foliennummernplatzhalter 5"/>
          <p:cNvSpPr>
            <a:spLocks noGrp="1"/>
          </p:cNvSpPr>
          <p:nvPr>
            <p:ph type="sldNum" sz="quarter" idx="12"/>
          </p:nvPr>
        </p:nvSpPr>
        <p:spPr/>
        <p:txBody>
          <a:bodyPr/>
          <a:lstStyle/>
          <a:p>
            <a:r>
              <a:rPr lang="en-US" altLang="de-DE"/>
              <a:t>Slide </a:t>
            </a:r>
            <a:fld id="{460AF25F-B826-4F7A-B5D1-2C3E13C155A4}" type="slidenum">
              <a:rPr lang="en-US" altLang="de-DE"/>
              <a:pPr/>
              <a:t>2</a:t>
            </a:fld>
            <a:endParaRPr lang="en-US" altLang="de-DE"/>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US" dirty="0" smtClean="0"/>
              <a:t>Measurement Location</a:t>
            </a:r>
            <a:endParaRPr lang="en-US" dirty="0"/>
          </a:p>
        </p:txBody>
      </p:sp>
      <p:pic>
        <p:nvPicPr>
          <p:cNvPr id="7" name="Inhaltsplatzhalter 6"/>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rot="5400000">
            <a:off x="222259" y="2152150"/>
            <a:ext cx="4725066" cy="3542048"/>
          </a:xfrm>
        </p:spPr>
      </p:pic>
      <p:sp>
        <p:nvSpPr>
          <p:cNvPr id="9" name="Inhaltsplatzhalter 8"/>
          <p:cNvSpPr>
            <a:spLocks noGrp="1"/>
          </p:cNvSpPr>
          <p:nvPr>
            <p:ph sz="half" idx="2"/>
          </p:nvPr>
        </p:nvSpPr>
        <p:spPr/>
        <p:txBody>
          <a:bodyPr/>
          <a:lstStyle/>
          <a:p>
            <a:r>
              <a:rPr lang="en-US" sz="2000" dirty="0" smtClean="0"/>
              <a:t>0 </a:t>
            </a:r>
            <a:r>
              <a:rPr lang="en-US" sz="2000" dirty="0" err="1" smtClean="0"/>
              <a:t>dBd</a:t>
            </a:r>
            <a:r>
              <a:rPr lang="en-US" sz="2000" dirty="0"/>
              <a:t> </a:t>
            </a:r>
            <a:r>
              <a:rPr lang="en-US" sz="2000" dirty="0" smtClean="0"/>
              <a:t>measurement antenna located next to the window in the 9</a:t>
            </a:r>
            <a:r>
              <a:rPr lang="en-US" sz="2000" baseline="30000" dirty="0" smtClean="0"/>
              <a:t>th</a:t>
            </a:r>
            <a:r>
              <a:rPr lang="en-US" sz="2000" dirty="0" smtClean="0"/>
              <a:t> floor or the Hyatt in Buckhead, view towards downtown Atlanta</a:t>
            </a:r>
          </a:p>
          <a:p>
            <a:r>
              <a:rPr lang="en-US" sz="2000" dirty="0" smtClean="0"/>
              <a:t>A SAW filter (924.5 MHz, </a:t>
            </a:r>
            <a:br>
              <a:rPr lang="en-US" sz="2000" dirty="0" smtClean="0"/>
            </a:br>
            <a:r>
              <a:rPr lang="en-US" sz="2000" dirty="0" smtClean="0"/>
              <a:t>5 MHz bandwidth, ~2 dB attenuation) below the antenna avoid non-linear effects of the pre-amplifiers (very strong cellular and broadcast signals)</a:t>
            </a:r>
          </a:p>
          <a:p>
            <a:r>
              <a:rPr lang="en-US" sz="2000" dirty="0" smtClean="0"/>
              <a:t>Metallized window may reduce RX level by 30 dB</a:t>
            </a:r>
            <a:endParaRPr lang="en-US" sz="2000" dirty="0"/>
          </a:p>
        </p:txBody>
      </p:sp>
      <p:sp>
        <p:nvSpPr>
          <p:cNvPr id="4" name="Datumsplatzhalter 3"/>
          <p:cNvSpPr>
            <a:spLocks noGrp="1"/>
          </p:cNvSpPr>
          <p:nvPr>
            <p:ph type="dt" sz="half" idx="10"/>
          </p:nvPr>
        </p:nvSpPr>
        <p:spPr/>
        <p:txBody>
          <a:bodyPr/>
          <a:lstStyle/>
          <a:p>
            <a:r>
              <a:rPr lang="de-DE" altLang="de-DE" smtClean="0"/>
              <a:t>Sep. 2023</a:t>
            </a:r>
            <a:endParaRPr lang="en-US" altLang="de-DE"/>
          </a:p>
        </p:txBody>
      </p:sp>
      <p:sp>
        <p:nvSpPr>
          <p:cNvPr id="5" name="Fußzeilenplatzhalter 4"/>
          <p:cNvSpPr>
            <a:spLocks noGrp="1"/>
          </p:cNvSpPr>
          <p:nvPr>
            <p:ph type="ftr" sz="quarter" idx="11"/>
          </p:nvPr>
        </p:nvSpPr>
        <p:spPr/>
        <p:txBody>
          <a:bodyPr/>
          <a:lstStyle/>
          <a:p>
            <a:r>
              <a:rPr lang="en-US" altLang="de-DE" smtClean="0"/>
              <a:t>Joerg Robert, TU Ilmenau/Fraunhofer IIS</a:t>
            </a:r>
            <a:endParaRPr lang="en-US" altLang="de-DE"/>
          </a:p>
        </p:txBody>
      </p:sp>
      <p:sp>
        <p:nvSpPr>
          <p:cNvPr id="6" name="Foliennummernplatzhalter 5"/>
          <p:cNvSpPr>
            <a:spLocks noGrp="1"/>
          </p:cNvSpPr>
          <p:nvPr>
            <p:ph type="sldNum" sz="quarter" idx="12"/>
          </p:nvPr>
        </p:nvSpPr>
        <p:spPr/>
        <p:txBody>
          <a:bodyPr/>
          <a:lstStyle/>
          <a:p>
            <a:r>
              <a:rPr lang="en-US" altLang="de-DE" smtClean="0"/>
              <a:t>Slide </a:t>
            </a:r>
            <a:fld id="{2A5F43F6-25AE-45EB-B34B-611497ABA8A8}" type="slidenum">
              <a:rPr lang="en-US" altLang="de-DE" smtClean="0"/>
              <a:pPr/>
              <a:t>3</a:t>
            </a:fld>
            <a:endParaRPr lang="en-US" altLang="de-DE"/>
          </a:p>
        </p:txBody>
      </p:sp>
      <p:cxnSp>
        <p:nvCxnSpPr>
          <p:cNvPr id="11" name="Gerade Verbindung mit Pfeil 10"/>
          <p:cNvCxnSpPr/>
          <p:nvPr/>
        </p:nvCxnSpPr>
        <p:spPr bwMode="auto">
          <a:xfrm flipV="1">
            <a:off x="976272" y="5066212"/>
            <a:ext cx="1248780" cy="397107"/>
          </a:xfrm>
          <a:prstGeom prst="straightConnector1">
            <a:avLst/>
          </a:prstGeom>
          <a:ln w="57150">
            <a:solidFill>
              <a:srgbClr val="FF0000"/>
            </a:solidFill>
            <a:headEnd type="none" w="sm" len="sm"/>
            <a:tailEnd type="triangle"/>
          </a:ln>
        </p:spPr>
        <p:style>
          <a:lnRef idx="3">
            <a:schemeClr val="accent2"/>
          </a:lnRef>
          <a:fillRef idx="0">
            <a:schemeClr val="accent2"/>
          </a:fillRef>
          <a:effectRef idx="2">
            <a:schemeClr val="accent2"/>
          </a:effectRef>
          <a:fontRef idx="minor">
            <a:schemeClr val="tx1"/>
          </a:fontRef>
        </p:style>
      </p:cxnSp>
      <p:sp>
        <p:nvSpPr>
          <p:cNvPr id="12" name="Textfeld 11"/>
          <p:cNvSpPr txBox="1"/>
          <p:nvPr/>
        </p:nvSpPr>
        <p:spPr>
          <a:xfrm>
            <a:off x="108126" y="5066212"/>
            <a:ext cx="1411284" cy="400110"/>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2000" dirty="0" smtClean="0">
                <a:latin typeface="+mn-lt"/>
              </a:rPr>
              <a:t>SAW-Filter</a:t>
            </a:r>
            <a:endParaRPr lang="en-US" sz="2000" dirty="0">
              <a:latin typeface="+mn-lt"/>
            </a:endParaRPr>
          </a:p>
        </p:txBody>
      </p:sp>
    </p:spTree>
    <p:extLst>
      <p:ext uri="{BB962C8B-B14F-4D97-AF65-F5344CB8AC3E}">
        <p14:creationId xmlns:p14="http://schemas.microsoft.com/office/powerpoint/2010/main" val="42903380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SDR Frontend</a:t>
            </a:r>
            <a:endParaRPr lang="en-US" dirty="0"/>
          </a:p>
        </p:txBody>
      </p:sp>
      <p:pic>
        <p:nvPicPr>
          <p:cNvPr id="8" name="Inhaltsplatzhalter 7"/>
          <p:cNvPicPr>
            <a:picLocks noGrp="1" noChangeAspect="1"/>
          </p:cNvPicPr>
          <p:nvPr>
            <p:ph sz="half" idx="1"/>
          </p:nvPr>
        </p:nvPicPr>
        <p:blipFill rotWithShape="1">
          <a:blip r:embed="rId2" cstate="screen">
            <a:extLst>
              <a:ext uri="{28A0092B-C50C-407E-A947-70E740481C1C}">
                <a14:useLocalDpi xmlns:a14="http://schemas.microsoft.com/office/drawing/2010/main"/>
              </a:ext>
            </a:extLst>
          </a:blip>
          <a:srcRect/>
          <a:stretch/>
        </p:blipFill>
        <p:spPr>
          <a:xfrm>
            <a:off x="539552" y="2420888"/>
            <a:ext cx="3929974" cy="3096344"/>
          </a:xfrm>
        </p:spPr>
      </p:pic>
      <p:sp>
        <p:nvSpPr>
          <p:cNvPr id="4" name="Inhaltsplatzhalter 3"/>
          <p:cNvSpPr>
            <a:spLocks noGrp="1"/>
          </p:cNvSpPr>
          <p:nvPr>
            <p:ph sz="half" idx="2"/>
          </p:nvPr>
        </p:nvSpPr>
        <p:spPr>
          <a:xfrm>
            <a:off x="4572000" y="1981200"/>
            <a:ext cx="3886200" cy="4114800"/>
          </a:xfrm>
        </p:spPr>
        <p:txBody>
          <a:bodyPr/>
          <a:lstStyle/>
          <a:p>
            <a:r>
              <a:rPr lang="en-US" sz="2000" dirty="0" smtClean="0"/>
              <a:t>An </a:t>
            </a:r>
            <a:r>
              <a:rPr lang="en-US" sz="2000" dirty="0" err="1" smtClean="0"/>
              <a:t>RSPduo</a:t>
            </a:r>
            <a:r>
              <a:rPr lang="en-US" sz="2000" dirty="0" smtClean="0"/>
              <a:t> Software-Defined Radio Frontend (~250$) equipped sampled the band width 14 bit A/D resolution and 10MS/s</a:t>
            </a:r>
          </a:p>
          <a:p>
            <a:r>
              <a:rPr lang="en-US" sz="2000" dirty="0" smtClean="0"/>
              <a:t>The bandwidth for the later plot is limited to 5 MHz (SAW filter bandwidth of 5 MHz)</a:t>
            </a:r>
          </a:p>
          <a:p>
            <a:r>
              <a:rPr lang="en-US" sz="2000" dirty="0" smtClean="0"/>
              <a:t>Levels are not calibrated yet</a:t>
            </a:r>
            <a:endParaRPr lang="en-US" sz="2000" dirty="0"/>
          </a:p>
        </p:txBody>
      </p:sp>
      <p:sp>
        <p:nvSpPr>
          <p:cNvPr id="5" name="Datumsplatzhalter 4"/>
          <p:cNvSpPr>
            <a:spLocks noGrp="1"/>
          </p:cNvSpPr>
          <p:nvPr>
            <p:ph type="dt" sz="half" idx="10"/>
          </p:nvPr>
        </p:nvSpPr>
        <p:spPr/>
        <p:txBody>
          <a:bodyPr/>
          <a:lstStyle/>
          <a:p>
            <a:r>
              <a:rPr lang="de-DE" altLang="de-DE" smtClean="0"/>
              <a:t>Sep. 2023</a:t>
            </a:r>
            <a:endParaRPr lang="en-US" altLang="de-DE"/>
          </a:p>
        </p:txBody>
      </p:sp>
      <p:sp>
        <p:nvSpPr>
          <p:cNvPr id="6" name="Fußzeilenplatzhalter 5"/>
          <p:cNvSpPr>
            <a:spLocks noGrp="1"/>
          </p:cNvSpPr>
          <p:nvPr>
            <p:ph type="ftr" sz="quarter" idx="11"/>
          </p:nvPr>
        </p:nvSpPr>
        <p:spPr/>
        <p:txBody>
          <a:bodyPr/>
          <a:lstStyle/>
          <a:p>
            <a:r>
              <a:rPr lang="en-US" altLang="de-DE" smtClean="0"/>
              <a:t>Joerg Robert, TU Ilmenau/Fraunhofer IIS</a:t>
            </a:r>
            <a:endParaRPr lang="en-US" altLang="de-DE"/>
          </a:p>
        </p:txBody>
      </p:sp>
      <p:sp>
        <p:nvSpPr>
          <p:cNvPr id="7" name="Foliennummernplatzhalter 6"/>
          <p:cNvSpPr>
            <a:spLocks noGrp="1"/>
          </p:cNvSpPr>
          <p:nvPr>
            <p:ph type="sldNum" sz="quarter" idx="12"/>
          </p:nvPr>
        </p:nvSpPr>
        <p:spPr/>
        <p:txBody>
          <a:bodyPr/>
          <a:lstStyle/>
          <a:p>
            <a:r>
              <a:rPr lang="en-US" altLang="de-DE" smtClean="0"/>
              <a:t>Slide </a:t>
            </a:r>
            <a:fld id="{7B2966F6-74AE-492E-8BB4-FFEA9CAC0A98}" type="slidenum">
              <a:rPr lang="en-US" altLang="de-DE" smtClean="0"/>
              <a:pPr/>
              <a:t>4</a:t>
            </a:fld>
            <a:endParaRPr lang="en-US" altLang="de-DE"/>
          </a:p>
        </p:txBody>
      </p:sp>
    </p:spTree>
    <p:extLst>
      <p:ext uri="{BB962C8B-B14F-4D97-AF65-F5344CB8AC3E}">
        <p14:creationId xmlns:p14="http://schemas.microsoft.com/office/powerpoint/2010/main" val="20567036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US" dirty="0" smtClean="0"/>
              <a:t>Measured Spectrogram</a:t>
            </a:r>
            <a:br>
              <a:rPr lang="en-US" dirty="0" smtClean="0"/>
            </a:br>
            <a:r>
              <a:rPr lang="en-US" dirty="0" smtClean="0"/>
              <a:t>(922 … 927 MHz, length 8s)</a:t>
            </a:r>
            <a:endParaRPr lang="en-US" dirty="0"/>
          </a:p>
        </p:txBody>
      </p:sp>
      <p:sp>
        <p:nvSpPr>
          <p:cNvPr id="5" name="Datumsplatzhalter 4"/>
          <p:cNvSpPr>
            <a:spLocks noGrp="1"/>
          </p:cNvSpPr>
          <p:nvPr>
            <p:ph type="dt" sz="half" idx="10"/>
          </p:nvPr>
        </p:nvSpPr>
        <p:spPr/>
        <p:txBody>
          <a:bodyPr/>
          <a:lstStyle/>
          <a:p>
            <a:r>
              <a:rPr lang="de-DE" altLang="de-DE" smtClean="0"/>
              <a:t>Sep. 2023</a:t>
            </a:r>
            <a:endParaRPr lang="en-US" altLang="de-DE"/>
          </a:p>
        </p:txBody>
      </p:sp>
      <p:sp>
        <p:nvSpPr>
          <p:cNvPr id="6" name="Fußzeilenplatzhalter 5"/>
          <p:cNvSpPr>
            <a:spLocks noGrp="1"/>
          </p:cNvSpPr>
          <p:nvPr>
            <p:ph type="ftr" sz="quarter" idx="11"/>
          </p:nvPr>
        </p:nvSpPr>
        <p:spPr/>
        <p:txBody>
          <a:bodyPr/>
          <a:lstStyle/>
          <a:p>
            <a:r>
              <a:rPr lang="en-US" altLang="de-DE" smtClean="0"/>
              <a:t>Joerg Robert, TU Ilmenau/Fraunhofer IIS</a:t>
            </a:r>
            <a:endParaRPr lang="en-US" altLang="de-DE"/>
          </a:p>
        </p:txBody>
      </p:sp>
      <p:sp>
        <p:nvSpPr>
          <p:cNvPr id="7" name="Foliennummernplatzhalter 6"/>
          <p:cNvSpPr>
            <a:spLocks noGrp="1"/>
          </p:cNvSpPr>
          <p:nvPr>
            <p:ph type="sldNum" sz="quarter" idx="12"/>
          </p:nvPr>
        </p:nvSpPr>
        <p:spPr/>
        <p:txBody>
          <a:bodyPr/>
          <a:lstStyle/>
          <a:p>
            <a:r>
              <a:rPr lang="en-US" altLang="de-DE" smtClean="0"/>
              <a:t>Slide </a:t>
            </a:r>
            <a:fld id="{7B2966F6-74AE-492E-8BB4-FFEA9CAC0A98}" type="slidenum">
              <a:rPr lang="en-US" altLang="de-DE" smtClean="0"/>
              <a:pPr/>
              <a:t>5</a:t>
            </a:fld>
            <a:endParaRPr lang="en-US" altLang="de-DE"/>
          </a:p>
        </p:txBody>
      </p:sp>
      <p:pic>
        <p:nvPicPr>
          <p:cNvPr id="9" name="Grafik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504" y="1844675"/>
            <a:ext cx="8752174" cy="4566592"/>
          </a:xfrm>
          <a:prstGeom prst="rect">
            <a:avLst/>
          </a:prstGeom>
        </p:spPr>
      </p:pic>
    </p:spTree>
    <p:extLst>
      <p:ext uri="{BB962C8B-B14F-4D97-AF65-F5344CB8AC3E}">
        <p14:creationId xmlns:p14="http://schemas.microsoft.com/office/powerpoint/2010/main" val="22704447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Measured Spectrogram</a:t>
            </a:r>
            <a:br>
              <a:rPr lang="en-US" dirty="0" smtClean="0"/>
            </a:br>
            <a:r>
              <a:rPr lang="en-US" dirty="0" smtClean="0"/>
              <a:t>(922 … 927 MHz, length 1.5s)</a:t>
            </a:r>
            <a:endParaRPr lang="en-US" dirty="0"/>
          </a:p>
        </p:txBody>
      </p:sp>
      <p:sp>
        <p:nvSpPr>
          <p:cNvPr id="3" name="Datumsplatzhalter 2"/>
          <p:cNvSpPr>
            <a:spLocks noGrp="1"/>
          </p:cNvSpPr>
          <p:nvPr>
            <p:ph type="dt" sz="half" idx="10"/>
          </p:nvPr>
        </p:nvSpPr>
        <p:spPr/>
        <p:txBody>
          <a:bodyPr/>
          <a:lstStyle/>
          <a:p>
            <a:r>
              <a:rPr lang="de-DE" altLang="de-DE" smtClean="0"/>
              <a:t>Sep. 2023</a:t>
            </a:r>
            <a:endParaRPr lang="en-US" altLang="de-DE"/>
          </a:p>
        </p:txBody>
      </p:sp>
      <p:sp>
        <p:nvSpPr>
          <p:cNvPr id="4" name="Fußzeilenplatzhalter 3"/>
          <p:cNvSpPr>
            <a:spLocks noGrp="1"/>
          </p:cNvSpPr>
          <p:nvPr>
            <p:ph type="ftr" sz="quarter" idx="11"/>
          </p:nvPr>
        </p:nvSpPr>
        <p:spPr/>
        <p:txBody>
          <a:bodyPr/>
          <a:lstStyle/>
          <a:p>
            <a:r>
              <a:rPr lang="en-US" altLang="de-DE" smtClean="0"/>
              <a:t>Joerg Robert, TU Ilmenau/Fraunhofer IIS</a:t>
            </a:r>
            <a:endParaRPr lang="en-US" altLang="de-DE"/>
          </a:p>
        </p:txBody>
      </p:sp>
      <p:sp>
        <p:nvSpPr>
          <p:cNvPr id="5" name="Foliennummernplatzhalter 4"/>
          <p:cNvSpPr>
            <a:spLocks noGrp="1"/>
          </p:cNvSpPr>
          <p:nvPr>
            <p:ph type="sldNum" sz="quarter" idx="12"/>
          </p:nvPr>
        </p:nvSpPr>
        <p:spPr/>
        <p:txBody>
          <a:bodyPr/>
          <a:lstStyle/>
          <a:p>
            <a:r>
              <a:rPr lang="en-US" altLang="de-DE" smtClean="0"/>
              <a:t>Slide </a:t>
            </a:r>
            <a:fld id="{16B4AD5F-FCE3-4702-9E71-3E004C69C3D4}" type="slidenum">
              <a:rPr lang="en-US" altLang="de-DE" smtClean="0"/>
              <a:pPr/>
              <a:t>6</a:t>
            </a:fld>
            <a:endParaRPr lang="en-US" altLang="de-DE"/>
          </a:p>
        </p:txBody>
      </p:sp>
      <p:pic>
        <p:nvPicPr>
          <p:cNvPr id="7" name="Grafik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352" y="1897804"/>
            <a:ext cx="8579272" cy="4457805"/>
          </a:xfrm>
          <a:prstGeom prst="rect">
            <a:avLst/>
          </a:prstGeom>
        </p:spPr>
      </p:pic>
    </p:spTree>
    <p:extLst>
      <p:ext uri="{BB962C8B-B14F-4D97-AF65-F5344CB8AC3E}">
        <p14:creationId xmlns:p14="http://schemas.microsoft.com/office/powerpoint/2010/main" val="2209838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Measured Spectrogram</a:t>
            </a:r>
            <a:br>
              <a:rPr lang="en-US" dirty="0" smtClean="0"/>
            </a:br>
            <a:r>
              <a:rPr lang="en-US" dirty="0" smtClean="0"/>
              <a:t>500kHz LoRa Signals</a:t>
            </a:r>
            <a:endParaRPr lang="en-US" dirty="0"/>
          </a:p>
        </p:txBody>
      </p:sp>
      <p:sp>
        <p:nvSpPr>
          <p:cNvPr id="3" name="Datumsplatzhalter 2"/>
          <p:cNvSpPr>
            <a:spLocks noGrp="1"/>
          </p:cNvSpPr>
          <p:nvPr>
            <p:ph type="dt" sz="half" idx="10"/>
          </p:nvPr>
        </p:nvSpPr>
        <p:spPr/>
        <p:txBody>
          <a:bodyPr/>
          <a:lstStyle/>
          <a:p>
            <a:r>
              <a:rPr lang="de-DE" altLang="de-DE" smtClean="0"/>
              <a:t>Sep. 2023</a:t>
            </a:r>
            <a:endParaRPr lang="en-US" altLang="de-DE"/>
          </a:p>
        </p:txBody>
      </p:sp>
      <p:sp>
        <p:nvSpPr>
          <p:cNvPr id="4" name="Fußzeilenplatzhalter 3"/>
          <p:cNvSpPr>
            <a:spLocks noGrp="1"/>
          </p:cNvSpPr>
          <p:nvPr>
            <p:ph type="ftr" sz="quarter" idx="11"/>
          </p:nvPr>
        </p:nvSpPr>
        <p:spPr/>
        <p:txBody>
          <a:bodyPr/>
          <a:lstStyle/>
          <a:p>
            <a:r>
              <a:rPr lang="en-US" altLang="de-DE" smtClean="0"/>
              <a:t>Joerg Robert, TU Ilmenau/Fraunhofer IIS</a:t>
            </a:r>
            <a:endParaRPr lang="en-US" altLang="de-DE"/>
          </a:p>
        </p:txBody>
      </p:sp>
      <p:sp>
        <p:nvSpPr>
          <p:cNvPr id="5" name="Foliennummernplatzhalter 4"/>
          <p:cNvSpPr>
            <a:spLocks noGrp="1"/>
          </p:cNvSpPr>
          <p:nvPr>
            <p:ph type="sldNum" sz="quarter" idx="12"/>
          </p:nvPr>
        </p:nvSpPr>
        <p:spPr/>
        <p:txBody>
          <a:bodyPr/>
          <a:lstStyle/>
          <a:p>
            <a:r>
              <a:rPr lang="en-US" altLang="de-DE" smtClean="0"/>
              <a:t>Slide </a:t>
            </a:r>
            <a:fld id="{16B4AD5F-FCE3-4702-9E71-3E004C69C3D4}" type="slidenum">
              <a:rPr lang="en-US" altLang="de-DE" smtClean="0"/>
              <a:pPr/>
              <a:t>7</a:t>
            </a:fld>
            <a:endParaRPr lang="en-US" altLang="de-DE"/>
          </a:p>
        </p:txBody>
      </p:sp>
      <p:pic>
        <p:nvPicPr>
          <p:cNvPr id="6" name="Grafik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1549" y="2023666"/>
            <a:ext cx="8256651" cy="4207569"/>
          </a:xfrm>
          <a:prstGeom prst="rect">
            <a:avLst/>
          </a:prstGeom>
        </p:spPr>
      </p:pic>
      <p:sp>
        <p:nvSpPr>
          <p:cNvPr id="7" name="Rechteck 6"/>
          <p:cNvSpPr/>
          <p:nvPr/>
        </p:nvSpPr>
        <p:spPr bwMode="auto">
          <a:xfrm>
            <a:off x="2627784" y="2852936"/>
            <a:ext cx="1152128" cy="1512168"/>
          </a:xfrm>
          <a:prstGeom prst="rect">
            <a:avLst/>
          </a:prstGeom>
          <a:noFill/>
          <a:ln w="539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 name="Rechteck 7"/>
          <p:cNvSpPr/>
          <p:nvPr/>
        </p:nvSpPr>
        <p:spPr bwMode="auto">
          <a:xfrm>
            <a:off x="3851920" y="2852936"/>
            <a:ext cx="864096" cy="1512168"/>
          </a:xfrm>
          <a:prstGeom prst="rect">
            <a:avLst/>
          </a:prstGeom>
          <a:noFill/>
          <a:ln w="539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cxnSp>
        <p:nvCxnSpPr>
          <p:cNvPr id="10" name="Gerade Verbindung mit Pfeil 9"/>
          <p:cNvCxnSpPr/>
          <p:nvPr/>
        </p:nvCxnSpPr>
        <p:spPr bwMode="auto">
          <a:xfrm>
            <a:off x="2411760" y="2852936"/>
            <a:ext cx="0" cy="1584176"/>
          </a:xfrm>
          <a:prstGeom prst="straightConnector1">
            <a:avLst/>
          </a:prstGeom>
          <a:solidFill>
            <a:schemeClr val="accent1"/>
          </a:solidFill>
          <a:ln w="57150" cap="flat" cmpd="sng" algn="ctr">
            <a:solidFill>
              <a:srgbClr val="FF0000"/>
            </a:solidFill>
            <a:prstDash val="solid"/>
            <a:round/>
            <a:headEnd type="stealth" w="lg" len="lg"/>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mit Pfeil 10"/>
          <p:cNvCxnSpPr/>
          <p:nvPr/>
        </p:nvCxnSpPr>
        <p:spPr bwMode="auto">
          <a:xfrm flipH="1">
            <a:off x="2627784" y="4509120"/>
            <a:ext cx="1224136" cy="0"/>
          </a:xfrm>
          <a:prstGeom prst="straightConnector1">
            <a:avLst/>
          </a:prstGeom>
          <a:solidFill>
            <a:schemeClr val="accent1"/>
          </a:solidFill>
          <a:ln w="57150" cap="flat" cmpd="sng" algn="ctr">
            <a:solidFill>
              <a:srgbClr val="FF0000"/>
            </a:solidFill>
            <a:prstDash val="solid"/>
            <a:round/>
            <a:headEnd type="stealth" w="lg" len="lg"/>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feld 13"/>
          <p:cNvSpPr txBox="1"/>
          <p:nvPr/>
        </p:nvSpPr>
        <p:spPr>
          <a:xfrm>
            <a:off x="1424541" y="3444969"/>
            <a:ext cx="1069524" cy="400110"/>
          </a:xfrm>
          <a:prstGeom prst="rect">
            <a:avLst/>
          </a:prstGeom>
          <a:noFill/>
        </p:spPr>
        <p:txBody>
          <a:bodyPr wrap="none" rtlCol="0">
            <a:spAutoFit/>
          </a:bodyPr>
          <a:lstStyle/>
          <a:p>
            <a:r>
              <a:rPr lang="en-US" sz="2000" b="1" dirty="0" smtClean="0">
                <a:solidFill>
                  <a:srgbClr val="FF0000"/>
                </a:solidFill>
                <a:latin typeface="+mn-lt"/>
              </a:rPr>
              <a:t>500kHz</a:t>
            </a:r>
            <a:endParaRPr lang="en-US" sz="2000" b="1" dirty="0">
              <a:solidFill>
                <a:srgbClr val="FF0000"/>
              </a:solidFill>
              <a:latin typeface="+mn-lt"/>
            </a:endParaRPr>
          </a:p>
        </p:txBody>
      </p:sp>
      <p:sp>
        <p:nvSpPr>
          <p:cNvPr id="15" name="Textfeld 14"/>
          <p:cNvSpPr txBox="1"/>
          <p:nvPr/>
        </p:nvSpPr>
        <p:spPr>
          <a:xfrm>
            <a:off x="2843808" y="4509120"/>
            <a:ext cx="832279" cy="400110"/>
          </a:xfrm>
          <a:prstGeom prst="rect">
            <a:avLst/>
          </a:prstGeom>
          <a:noFill/>
        </p:spPr>
        <p:txBody>
          <a:bodyPr wrap="none" rtlCol="0">
            <a:spAutoFit/>
          </a:bodyPr>
          <a:lstStyle/>
          <a:p>
            <a:r>
              <a:rPr lang="en-US" sz="2000" b="1" dirty="0" smtClean="0">
                <a:solidFill>
                  <a:srgbClr val="FF0000"/>
                </a:solidFill>
                <a:latin typeface="+mn-lt"/>
              </a:rPr>
              <a:t>~0.1s</a:t>
            </a:r>
            <a:endParaRPr lang="en-US" sz="2000" b="1" dirty="0">
              <a:solidFill>
                <a:srgbClr val="FF0000"/>
              </a:solidFill>
              <a:latin typeface="+mn-lt"/>
            </a:endParaRPr>
          </a:p>
        </p:txBody>
      </p:sp>
    </p:spTree>
    <p:extLst>
      <p:ext uri="{BB962C8B-B14F-4D97-AF65-F5344CB8AC3E}">
        <p14:creationId xmlns:p14="http://schemas.microsoft.com/office/powerpoint/2010/main" val="8681569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3918" y="1982074"/>
            <a:ext cx="8206682" cy="4333169"/>
          </a:xfrm>
          <a:prstGeom prst="rect">
            <a:avLst/>
          </a:prstGeom>
        </p:spPr>
      </p:pic>
      <p:sp>
        <p:nvSpPr>
          <p:cNvPr id="2" name="Titel 1"/>
          <p:cNvSpPr>
            <a:spLocks noGrp="1"/>
          </p:cNvSpPr>
          <p:nvPr>
            <p:ph type="title"/>
          </p:nvPr>
        </p:nvSpPr>
        <p:spPr/>
        <p:txBody>
          <a:bodyPr/>
          <a:lstStyle/>
          <a:p>
            <a:r>
              <a:rPr lang="en-US" dirty="0" smtClean="0"/>
              <a:t>Footprint of a Typical Low-Rate Packet</a:t>
            </a:r>
            <a:endParaRPr lang="en-US" dirty="0"/>
          </a:p>
        </p:txBody>
      </p:sp>
      <p:sp>
        <p:nvSpPr>
          <p:cNvPr id="3" name="Datumsplatzhalter 2"/>
          <p:cNvSpPr>
            <a:spLocks noGrp="1"/>
          </p:cNvSpPr>
          <p:nvPr>
            <p:ph type="dt" sz="half" idx="10"/>
          </p:nvPr>
        </p:nvSpPr>
        <p:spPr/>
        <p:txBody>
          <a:bodyPr/>
          <a:lstStyle/>
          <a:p>
            <a:r>
              <a:rPr lang="de-DE" altLang="de-DE" smtClean="0"/>
              <a:t>Sep. 2023</a:t>
            </a:r>
            <a:endParaRPr lang="en-US" altLang="de-DE"/>
          </a:p>
        </p:txBody>
      </p:sp>
      <p:sp>
        <p:nvSpPr>
          <p:cNvPr id="4" name="Fußzeilenplatzhalter 3"/>
          <p:cNvSpPr>
            <a:spLocks noGrp="1"/>
          </p:cNvSpPr>
          <p:nvPr>
            <p:ph type="ftr" sz="quarter" idx="11"/>
          </p:nvPr>
        </p:nvSpPr>
        <p:spPr/>
        <p:txBody>
          <a:bodyPr/>
          <a:lstStyle/>
          <a:p>
            <a:r>
              <a:rPr lang="en-US" altLang="de-DE" smtClean="0"/>
              <a:t>Joerg Robert, TU Ilmenau/Fraunhofer IIS</a:t>
            </a:r>
            <a:endParaRPr lang="en-US" altLang="de-DE"/>
          </a:p>
        </p:txBody>
      </p:sp>
      <p:sp>
        <p:nvSpPr>
          <p:cNvPr id="5" name="Foliennummernplatzhalter 4"/>
          <p:cNvSpPr>
            <a:spLocks noGrp="1"/>
          </p:cNvSpPr>
          <p:nvPr>
            <p:ph type="sldNum" sz="quarter" idx="12"/>
          </p:nvPr>
        </p:nvSpPr>
        <p:spPr/>
        <p:txBody>
          <a:bodyPr/>
          <a:lstStyle/>
          <a:p>
            <a:r>
              <a:rPr lang="en-US" altLang="de-DE" smtClean="0"/>
              <a:t>Slide </a:t>
            </a:r>
            <a:fld id="{16B4AD5F-FCE3-4702-9E71-3E004C69C3D4}" type="slidenum">
              <a:rPr lang="en-US" altLang="de-DE" smtClean="0"/>
              <a:pPr/>
              <a:t>8</a:t>
            </a:fld>
            <a:endParaRPr lang="en-US" altLang="de-DE"/>
          </a:p>
        </p:txBody>
      </p:sp>
      <p:sp>
        <p:nvSpPr>
          <p:cNvPr id="6" name="Rechteck 5"/>
          <p:cNvSpPr/>
          <p:nvPr/>
        </p:nvSpPr>
        <p:spPr bwMode="auto">
          <a:xfrm>
            <a:off x="1979712" y="3573016"/>
            <a:ext cx="1079872" cy="360040"/>
          </a:xfrm>
          <a:prstGeom prst="rect">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cxnSp>
        <p:nvCxnSpPr>
          <p:cNvPr id="10" name="Gerade Verbindung mit Pfeil 9"/>
          <p:cNvCxnSpPr/>
          <p:nvPr/>
        </p:nvCxnSpPr>
        <p:spPr bwMode="auto">
          <a:xfrm flipH="1">
            <a:off x="3131840" y="2996952"/>
            <a:ext cx="792088" cy="504056"/>
          </a:xfrm>
          <a:prstGeom prst="straightConnector1">
            <a:avLst/>
          </a:prstGeom>
          <a:ln w="57150">
            <a:solidFill>
              <a:srgbClr val="FF0000"/>
            </a:solidFill>
            <a:headEnd type="none" w="sm" len="sm"/>
            <a:tailEnd type="triangle"/>
          </a:ln>
        </p:spPr>
        <p:style>
          <a:lnRef idx="3">
            <a:schemeClr val="accent2"/>
          </a:lnRef>
          <a:fillRef idx="0">
            <a:schemeClr val="accent2"/>
          </a:fillRef>
          <a:effectRef idx="2">
            <a:schemeClr val="accent2"/>
          </a:effectRef>
          <a:fontRef idx="minor">
            <a:schemeClr val="tx1"/>
          </a:fontRef>
        </p:style>
      </p:cxnSp>
      <p:sp>
        <p:nvSpPr>
          <p:cNvPr id="8" name="Textfeld 7"/>
          <p:cNvSpPr txBox="1"/>
          <p:nvPr/>
        </p:nvSpPr>
        <p:spPr>
          <a:xfrm>
            <a:off x="3527884" y="2487696"/>
            <a:ext cx="5000087" cy="707886"/>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2000" dirty="0" smtClean="0">
                <a:latin typeface="+mn-lt"/>
              </a:rPr>
              <a:t>Approximate footprint of a 64 byte packet</a:t>
            </a:r>
            <a:br>
              <a:rPr lang="en-US" sz="2000" dirty="0" smtClean="0">
                <a:latin typeface="+mn-lt"/>
              </a:rPr>
            </a:br>
            <a:r>
              <a:rPr lang="en-US" sz="2000" dirty="0" smtClean="0">
                <a:latin typeface="+mn-lt"/>
              </a:rPr>
              <a:t>(200kHz bandwidth, 10kBit/s payload rate)</a:t>
            </a:r>
            <a:endParaRPr lang="en-US" sz="2000" dirty="0">
              <a:latin typeface="+mn-lt"/>
            </a:endParaRPr>
          </a:p>
        </p:txBody>
      </p:sp>
    </p:spTree>
    <p:extLst>
      <p:ext uri="{BB962C8B-B14F-4D97-AF65-F5344CB8AC3E}">
        <p14:creationId xmlns:p14="http://schemas.microsoft.com/office/powerpoint/2010/main" val="8315716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de-DE" altLang="de-DE" smtClean="0"/>
              <a:t>Sep. 2023</a:t>
            </a:r>
            <a:endParaRPr lang="en-US" altLang="de-DE"/>
          </a:p>
        </p:txBody>
      </p:sp>
      <p:sp>
        <p:nvSpPr>
          <p:cNvPr id="4" name="Fußzeilenplatzhalter 3"/>
          <p:cNvSpPr>
            <a:spLocks noGrp="1"/>
          </p:cNvSpPr>
          <p:nvPr>
            <p:ph type="ftr" sz="quarter" idx="11"/>
          </p:nvPr>
        </p:nvSpPr>
        <p:spPr/>
        <p:txBody>
          <a:bodyPr/>
          <a:lstStyle/>
          <a:p>
            <a:r>
              <a:rPr lang="en-US" altLang="de-DE" smtClean="0"/>
              <a:t>Joerg Robert, TU Ilmenau/Fraunhofer IIS</a:t>
            </a:r>
            <a:endParaRPr lang="en-US" altLang="de-DE"/>
          </a:p>
        </p:txBody>
      </p:sp>
      <p:sp>
        <p:nvSpPr>
          <p:cNvPr id="5" name="Foliennummernplatzhalter 4"/>
          <p:cNvSpPr>
            <a:spLocks noGrp="1"/>
          </p:cNvSpPr>
          <p:nvPr>
            <p:ph type="sldNum" sz="quarter" idx="12"/>
          </p:nvPr>
        </p:nvSpPr>
        <p:spPr/>
        <p:txBody>
          <a:bodyPr/>
          <a:lstStyle/>
          <a:p>
            <a:r>
              <a:rPr lang="en-US" altLang="de-DE" smtClean="0"/>
              <a:t>Slide </a:t>
            </a:r>
            <a:fld id="{16B4AD5F-FCE3-4702-9E71-3E004C69C3D4}" type="slidenum">
              <a:rPr lang="en-US" altLang="de-DE" smtClean="0"/>
              <a:pPr/>
              <a:t>9</a:t>
            </a:fld>
            <a:endParaRPr lang="en-US" altLang="de-DE"/>
          </a:p>
        </p:txBody>
      </p:sp>
      <p:pic>
        <p:nvPicPr>
          <p:cNvPr id="8" name="Grafik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504" y="1570060"/>
            <a:ext cx="8811668" cy="4595244"/>
          </a:xfrm>
          <a:prstGeom prst="rect">
            <a:avLst/>
          </a:prstGeom>
        </p:spPr>
      </p:pic>
      <p:sp>
        <p:nvSpPr>
          <p:cNvPr id="2" name="Titel 1"/>
          <p:cNvSpPr>
            <a:spLocks noGrp="1"/>
          </p:cNvSpPr>
          <p:nvPr>
            <p:ph type="title"/>
          </p:nvPr>
        </p:nvSpPr>
        <p:spPr/>
        <p:txBody>
          <a:bodyPr/>
          <a:lstStyle/>
          <a:p>
            <a:r>
              <a:rPr lang="en-US" dirty="0" smtClean="0"/>
              <a:t>Outdoor Measurements </a:t>
            </a:r>
            <a:br>
              <a:rPr lang="en-US" dirty="0" smtClean="0"/>
            </a:br>
            <a:r>
              <a:rPr lang="en-US" dirty="0" smtClean="0"/>
              <a:t>Hyatt in Buckhead, Terrace on 3</a:t>
            </a:r>
            <a:r>
              <a:rPr lang="en-US" baseline="30000" dirty="0" smtClean="0"/>
              <a:t>rd</a:t>
            </a:r>
            <a:r>
              <a:rPr lang="en-US" dirty="0" smtClean="0"/>
              <a:t> Floor</a:t>
            </a:r>
            <a:endParaRPr lang="en-US" dirty="0"/>
          </a:p>
        </p:txBody>
      </p:sp>
      <p:sp>
        <p:nvSpPr>
          <p:cNvPr id="7" name="Textfeld 6"/>
          <p:cNvSpPr txBox="1"/>
          <p:nvPr/>
        </p:nvSpPr>
        <p:spPr>
          <a:xfrm>
            <a:off x="2151209" y="6030570"/>
            <a:ext cx="4912114" cy="400110"/>
          </a:xfrm>
          <a:prstGeom prst="rect">
            <a:avLst/>
          </a:prstGeom>
          <a:noFill/>
        </p:spPr>
        <p:txBody>
          <a:bodyPr wrap="none" rtlCol="0">
            <a:spAutoFit/>
          </a:bodyPr>
          <a:lstStyle/>
          <a:p>
            <a:r>
              <a:rPr lang="en-US" sz="2000" dirty="0" smtClean="0">
                <a:latin typeface="+mn-lt"/>
              </a:rPr>
              <a:t>Only 5 MS/s </a:t>
            </a:r>
            <a:r>
              <a:rPr lang="en-US" sz="2000" dirty="0" smtClean="0">
                <a:latin typeface="+mn-lt"/>
                <a:sym typeface="Wingdings" panose="05000000000000000000" pitchFamily="2" charset="2"/>
              </a:rPr>
              <a:t> Filter effects at the edges!</a:t>
            </a:r>
            <a:endParaRPr lang="en-US" sz="2000" dirty="0">
              <a:latin typeface="+mn-lt"/>
            </a:endParaRPr>
          </a:p>
        </p:txBody>
      </p:sp>
    </p:spTree>
    <p:extLst>
      <p:ext uri="{BB962C8B-B14F-4D97-AF65-F5344CB8AC3E}">
        <p14:creationId xmlns:p14="http://schemas.microsoft.com/office/powerpoint/2010/main" val="20840110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de-DE"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de-DE"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IEEE-P802_15(1)</Template>
  <TotalTime>8</TotalTime>
  <Words>687</Words>
  <Application>Microsoft Office PowerPoint</Application>
  <PresentationFormat>Bildschirmpräsentation (4:3)</PresentationFormat>
  <Paragraphs>84</Paragraphs>
  <Slides>12</Slides>
  <Notes>1</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12</vt:i4>
      </vt:variant>
    </vt:vector>
  </HeadingPairs>
  <TitlesOfParts>
    <vt:vector size="15" baseType="lpstr">
      <vt:lpstr>Times New Roman</vt:lpstr>
      <vt:lpstr>Arial</vt:lpstr>
      <vt:lpstr>Office</vt:lpstr>
      <vt:lpstr>PowerPoint-Präsentation</vt:lpstr>
      <vt:lpstr>Abstract</vt:lpstr>
      <vt:lpstr>Measurement Location</vt:lpstr>
      <vt:lpstr>SDR Frontend</vt:lpstr>
      <vt:lpstr>Measured Spectrogram (922 … 927 MHz, length 8s)</vt:lpstr>
      <vt:lpstr>Measured Spectrogram (922 … 927 MHz, length 1.5s)</vt:lpstr>
      <vt:lpstr>Measured Spectrogram 500kHz LoRa Signals</vt:lpstr>
      <vt:lpstr>Footprint of a Typical Low-Rate Packet</vt:lpstr>
      <vt:lpstr>Outdoor Measurements  Hyatt in Buckhead, Terrace on 3rd Floor</vt:lpstr>
      <vt:lpstr>Interference Models</vt:lpstr>
      <vt:lpstr>Important Findings and Summary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IEEE 802.15 &lt;subject&gt;</dc:subject>
  <dc:creator>Robert, Jörg</dc:creator>
  <cp:keywords/>
  <dc:description>&lt;doc#&gt;</dc:description>
  <cp:lastModifiedBy>Robert, Jörg</cp:lastModifiedBy>
  <cp:revision>30</cp:revision>
  <cp:lastPrinted>1998-02-10T13:28:06Z</cp:lastPrinted>
  <dcterms:created xsi:type="dcterms:W3CDTF">2023-09-13T18:08:18Z</dcterms:created>
  <dcterms:modified xsi:type="dcterms:W3CDTF">2023-09-14T12:14:58Z</dcterms:modified>
</cp:coreProperties>
</file>