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139118810" r:id="rId4"/>
    <p:sldId id="2139118813" r:id="rId5"/>
    <p:sldId id="2139118807" r:id="rId6"/>
    <p:sldId id="2139118808" r:id="rId7"/>
    <p:sldId id="2139118809" r:id="rId8"/>
    <p:sldId id="2139118805" r:id="rId9"/>
    <p:sldId id="2139118811" r:id="rId10"/>
    <p:sldId id="2139118812" r:id="rId1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7CC"/>
    <a:srgbClr val="99FFCC"/>
    <a:srgbClr val="FFFFCC"/>
    <a:srgbClr val="C2FFF0"/>
    <a:srgbClr val="0432FF"/>
    <a:srgbClr val="AAABC4"/>
    <a:srgbClr val="D6D6F5"/>
    <a:srgbClr val="FFFF00"/>
    <a:srgbClr val="FFBFB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70" autoAdjust="0"/>
    <p:restoredTop sz="95285" autoAdjust="0"/>
  </p:normalViewPr>
  <p:slideViewPr>
    <p:cSldViewPr>
      <p:cViewPr varScale="1">
        <p:scale>
          <a:sx n="78" d="100"/>
          <a:sy n="78" d="100"/>
        </p:scale>
        <p:origin x="950" y="67"/>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914400" y="6475413"/>
            <a:ext cx="3759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dirty="0"/>
              <a:t>September 2023</a:t>
            </a:r>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Comments on 4ab Draft 0 B</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September 14, 2023</a:t>
            </a:r>
            <a:endParaRPr lang="en-US" altLang="en-US" sz="1800" dirty="0"/>
          </a:p>
          <a:p>
            <a:pPr>
              <a:spcBef>
                <a:spcPts val="500"/>
              </a:spcBef>
            </a:pPr>
            <a:r>
              <a:rPr lang="en-US" altLang="en-US" sz="1800" b="1" dirty="0"/>
              <a:t>Source:</a:t>
            </a:r>
            <a:r>
              <a:rPr lang="en-US" altLang="en-US" sz="1800" dirty="0"/>
              <a:t> 	</a:t>
            </a:r>
            <a:r>
              <a:rPr lang="en-US" altLang="en-US" sz="1800" dirty="0">
                <a:latin typeface="+mj-lt"/>
              </a:rPr>
              <a:t>Riku Pirhonen (NXP), Pablo </a:t>
            </a:r>
            <a:r>
              <a:rPr lang="en-US" altLang="en-US" sz="1800" dirty="0" err="1">
                <a:latin typeface="+mj-lt"/>
              </a:rPr>
              <a:t>Corbalan</a:t>
            </a:r>
            <a:r>
              <a:rPr lang="en-US" altLang="en-US" sz="1800" dirty="0">
                <a:latin typeface="+mj-lt"/>
              </a:rPr>
              <a:t> (NXP), </a:t>
            </a:r>
            <a:r>
              <a:rPr lang="de-DE" altLang="en-US" sz="1800" dirty="0">
                <a:latin typeface="+mj-lt"/>
              </a:rPr>
              <a:t>Bernhard Großwindhager (NXP)</a:t>
            </a:r>
            <a:r>
              <a:rPr lang="en-US" altLang="en-US" sz="1800" dirty="0">
                <a:latin typeface="+mj-lt"/>
              </a:rPr>
              <a:t>, Wolfgang Küchler (NXP), Stefan Lemsitzer (NXP), Frank Leong (NXP), Srivathsa M. Parthasarathi (NXP)</a:t>
            </a:r>
          </a:p>
          <a:p>
            <a:pPr>
              <a:spcBef>
                <a:spcPts val="500"/>
              </a:spcBef>
              <a:spcAft>
                <a:spcPts val="600"/>
              </a:spcAft>
            </a:pPr>
            <a:r>
              <a:rPr lang="en-US" altLang="en-US" sz="1800" b="1" dirty="0"/>
              <a:t>Abstract:  </a:t>
            </a:r>
            <a:r>
              <a:rPr lang="en-US" altLang="en-US" sz="1800" dirty="0"/>
              <a:t>Comments on 4ab Draft 0 B, NBA-MMS using UWB for control and reporting</a:t>
            </a:r>
          </a:p>
          <a:p>
            <a:pPr>
              <a:spcBef>
                <a:spcPts val="500"/>
              </a:spcBef>
              <a:spcAft>
                <a:spcPts val="600"/>
              </a:spcAft>
            </a:pPr>
            <a:r>
              <a:rPr lang="en-US" altLang="en-US" sz="1800" b="1" dirty="0"/>
              <a:t>Purpose:	 </a:t>
            </a:r>
            <a:r>
              <a:rPr lang="en-US" altLang="en-US" sz="1800" dirty="0"/>
              <a:t>Explain proposed changes to 4ab Draft 0 B made in comments #254, #255, #258 and #258 regarding use of UWB for NBA-MMS control and reporting. Rev 4 to cover also comment #100 and detail on preamble code selection.</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15-23-0509-04-04ab</a:t>
            </a:r>
            <a:endParaRPr lang="en-US" altLang="en-US" sz="1400" b="1" dirty="0"/>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57" name="Group 56">
            <a:extLst>
              <a:ext uri="{FF2B5EF4-FFF2-40B4-BE49-F238E27FC236}">
                <a16:creationId xmlns:a16="http://schemas.microsoft.com/office/drawing/2014/main" id="{FFAD7547-44FA-B4D7-9BCD-E743814F015C}"/>
              </a:ext>
            </a:extLst>
          </p:cNvPr>
          <p:cNvGrpSpPr/>
          <p:nvPr/>
        </p:nvGrpSpPr>
        <p:grpSpPr>
          <a:xfrm>
            <a:off x="609600" y="2057400"/>
            <a:ext cx="8300241" cy="2960997"/>
            <a:chOff x="609600" y="2057400"/>
            <a:chExt cx="8300241"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22718"/>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75276"/>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381081" y="3168677"/>
              <a:ext cx="264022" cy="26379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19647"/>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78063"/>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4955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4955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78063"/>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8442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7495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82950"/>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8440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84400"/>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84400"/>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292350"/>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292350"/>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57400"/>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Helvetica Neue Bold"/>
                </a:rPr>
                <a:t>Initialization Channel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6" y="3179763"/>
              <a:ext cx="7824635" cy="45719"/>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70138"/>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70138"/>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19350"/>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390775"/>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49550"/>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49550"/>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19400"/>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19400"/>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87663"/>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87663"/>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54300"/>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78063"/>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0997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0050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Responder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3" name="Group 2">
              <a:extLst>
                <a:ext uri="{FF2B5EF4-FFF2-40B4-BE49-F238E27FC236}">
                  <a16:creationId xmlns:a16="http://schemas.microsoft.com/office/drawing/2014/main" id="{C3D68F77-F036-25B9-DBDD-0365AB40E861}"/>
                </a:ext>
              </a:extLst>
            </p:cNvPr>
            <p:cNvGrpSpPr/>
            <p:nvPr/>
          </p:nvGrpSpPr>
          <p:grpSpPr>
            <a:xfrm>
              <a:off x="6162963" y="3503613"/>
              <a:ext cx="591849" cy="981375"/>
              <a:chOff x="6162963" y="3503613"/>
              <a:chExt cx="591849" cy="981375"/>
            </a:xfrm>
          </p:grpSpPr>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75100"/>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7510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0361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0361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0361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0361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Rectangle 32">
                <a:extLst>
                  <a:ext uri="{FF2B5EF4-FFF2-40B4-BE49-F238E27FC236}">
                    <a16:creationId xmlns:a16="http://schemas.microsoft.com/office/drawing/2014/main" id="{FE921263-6005-53B3-1AB3-72A637568F1D}"/>
                  </a:ext>
                </a:extLst>
              </p:cNvPr>
              <p:cNvSpPr>
                <a:spLocks noChangeArrowheads="1"/>
              </p:cNvSpPr>
              <p:nvPr/>
            </p:nvSpPr>
            <p:spPr bwMode="auto">
              <a:xfrm>
                <a:off x="6204218" y="3530600"/>
                <a:ext cx="2677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solidFill>
                      <a:srgbClr val="000000"/>
                    </a:solidFill>
                    <a:latin typeface="Helvetica Neue"/>
                  </a:rPr>
                  <a:t>SP0</a:t>
                </a:r>
                <a:br>
                  <a:rPr lang="en-US" altLang="en-US" sz="800" dirty="0">
                    <a:solidFill>
                      <a:srgbClr val="000000"/>
                    </a:solidFill>
                    <a:latin typeface="Helvetica Neue"/>
                  </a:rPr>
                </a:br>
                <a:r>
                  <a:rPr lang="en-US" altLang="en-US" sz="800" dirty="0">
                    <a:solidFill>
                      <a:srgbClr val="000000"/>
                    </a:solidFill>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2" name="Rectangle 33">
                <a:extLst>
                  <a:ext uri="{FF2B5EF4-FFF2-40B4-BE49-F238E27FC236}">
                    <a16:creationId xmlns:a16="http://schemas.microsoft.com/office/drawing/2014/main" id="{851DA11C-2337-031D-E11D-300CD3C12572}"/>
                  </a:ext>
                </a:extLst>
              </p:cNvPr>
              <p:cNvSpPr>
                <a:spLocks noChangeArrowheads="1"/>
              </p:cNvSpPr>
              <p:nvPr/>
            </p:nvSpPr>
            <p:spPr bwMode="auto">
              <a:xfrm>
                <a:off x="6275387" y="364648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766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766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Rectangle 36">
                <a:extLst>
                  <a:ext uri="{FF2B5EF4-FFF2-40B4-BE49-F238E27FC236}">
                    <a16:creationId xmlns:a16="http://schemas.microsoft.com/office/drawing/2014/main" id="{2054D56C-6468-F532-32CC-18A898FE2990}"/>
                  </a:ext>
                </a:extLst>
              </p:cNvPr>
              <p:cNvSpPr>
                <a:spLocks noChangeArrowheads="1"/>
              </p:cNvSpPr>
              <p:nvPr/>
            </p:nvSpPr>
            <p:spPr bwMode="auto">
              <a:xfrm>
                <a:off x="6480810" y="4005652"/>
                <a:ext cx="267702" cy="270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SP0</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37">
                <a:extLst>
                  <a:ext uri="{FF2B5EF4-FFF2-40B4-BE49-F238E27FC236}">
                    <a16:creationId xmlns:a16="http://schemas.microsoft.com/office/drawing/2014/main" id="{DCFAD20F-952F-F3C4-5C1E-7FA18B169A6A}"/>
                  </a:ext>
                </a:extLst>
              </p:cNvPr>
              <p:cNvSpPr>
                <a:spLocks noChangeArrowheads="1"/>
              </p:cNvSpPr>
              <p:nvPr/>
            </p:nvSpPr>
            <p:spPr bwMode="auto">
              <a:xfrm>
                <a:off x="6546850" y="411956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79730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814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TextBox 215">
                <a:extLst>
                  <a:ext uri="{FF2B5EF4-FFF2-40B4-BE49-F238E27FC236}">
                    <a16:creationId xmlns:a16="http://schemas.microsoft.com/office/drawing/2014/main" id="{1F962162-47A6-F5EE-C9E6-E7B0E7E84B6B}"/>
                  </a:ext>
                </a:extLst>
              </p:cNvPr>
              <p:cNvSpPr txBox="1"/>
              <p:nvPr/>
            </p:nvSpPr>
            <p:spPr>
              <a:xfrm>
                <a:off x="6162963" y="4353248"/>
                <a:ext cx="581122" cy="131740"/>
              </a:xfrm>
              <a:prstGeom prst="rect">
                <a:avLst/>
              </a:prstGeom>
              <a:noFill/>
            </p:spPr>
            <p:txBody>
              <a:bodyPr wrap="none" lIns="91440" tIns="45720" rIns="91440" rtlCol="0" anchor="ctr">
                <a:noAutofit/>
              </a:bodyPr>
              <a:lstStyle/>
              <a:p>
                <a:pPr algn="ctr">
                  <a:spcBef>
                    <a:spcPts val="600"/>
                  </a:spcBef>
                </a:pPr>
                <a:endParaRPr lang="en-US" sz="800" cap="small" dirty="0">
                  <a:latin typeface="Calibri" panose="020F0502020204030204" pitchFamily="34" charset="0"/>
                  <a:cs typeface="Calibri" panose="020F0502020204030204" pitchFamily="34" charset="0"/>
                </a:endParaRPr>
              </a:p>
            </p:txBody>
          </p:sp>
        </p:grpSp>
        <p:sp>
          <p:nvSpPr>
            <p:cNvPr id="5" name="Freeform 7">
              <a:extLst>
                <a:ext uri="{FF2B5EF4-FFF2-40B4-BE49-F238E27FC236}">
                  <a16:creationId xmlns:a16="http://schemas.microsoft.com/office/drawing/2014/main" id="{2B12662C-5D38-7EB9-BDEF-963EDB4E1F55}"/>
                </a:ext>
              </a:extLst>
            </p:cNvPr>
            <p:cNvSpPr>
              <a:spLocks/>
            </p:cNvSpPr>
            <p:nvPr/>
          </p:nvSpPr>
          <p:spPr bwMode="auto">
            <a:xfrm>
              <a:off x="8270078"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Freeform 8">
              <a:extLst>
                <a:ext uri="{FF2B5EF4-FFF2-40B4-BE49-F238E27FC236}">
                  <a16:creationId xmlns:a16="http://schemas.microsoft.com/office/drawing/2014/main" id="{AB3EE416-153F-B782-32E3-2412A96C5D1E}"/>
                </a:ext>
              </a:extLst>
            </p:cNvPr>
            <p:cNvSpPr>
              <a:spLocks noEditPoints="1"/>
            </p:cNvSpPr>
            <p:nvPr/>
          </p:nvSpPr>
          <p:spPr bwMode="auto">
            <a:xfrm>
              <a:off x="8270078" y="3976053"/>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9">
              <a:extLst>
                <a:ext uri="{FF2B5EF4-FFF2-40B4-BE49-F238E27FC236}">
                  <a16:creationId xmlns:a16="http://schemas.microsoft.com/office/drawing/2014/main" id="{50984B3D-0431-A0A6-D74F-B0962267E28B}"/>
                </a:ext>
              </a:extLst>
            </p:cNvPr>
            <p:cNvSpPr>
              <a:spLocks/>
            </p:cNvSpPr>
            <p:nvPr/>
          </p:nvSpPr>
          <p:spPr bwMode="auto">
            <a:xfrm>
              <a:off x="8552653"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0">
              <a:extLst>
                <a:ext uri="{FF2B5EF4-FFF2-40B4-BE49-F238E27FC236}">
                  <a16:creationId xmlns:a16="http://schemas.microsoft.com/office/drawing/2014/main" id="{1B307565-3E4C-0CFE-BD71-8EB69092797F}"/>
                </a:ext>
              </a:extLst>
            </p:cNvPr>
            <p:cNvSpPr>
              <a:spLocks noEditPoints="1"/>
            </p:cNvSpPr>
            <p:nvPr/>
          </p:nvSpPr>
          <p:spPr bwMode="auto">
            <a:xfrm>
              <a:off x="8552653" y="3502978"/>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38">
              <a:extLst>
                <a:ext uri="{FF2B5EF4-FFF2-40B4-BE49-F238E27FC236}">
                  <a16:creationId xmlns:a16="http://schemas.microsoft.com/office/drawing/2014/main" id="{BA9E9E45-F0DF-A5FC-1F4A-58B18A463DA9}"/>
                </a:ext>
              </a:extLst>
            </p:cNvPr>
            <p:cNvSpPr>
              <a:spLocks/>
            </p:cNvSpPr>
            <p:nvPr/>
          </p:nvSpPr>
          <p:spPr bwMode="auto">
            <a:xfrm>
              <a:off x="7331865" y="3502978"/>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39">
              <a:extLst>
                <a:ext uri="{FF2B5EF4-FFF2-40B4-BE49-F238E27FC236}">
                  <a16:creationId xmlns:a16="http://schemas.microsoft.com/office/drawing/2014/main" id="{214B9C0A-5578-1E52-6D04-0516BED13E3A}"/>
                </a:ext>
              </a:extLst>
            </p:cNvPr>
            <p:cNvSpPr>
              <a:spLocks/>
            </p:cNvSpPr>
            <p:nvPr/>
          </p:nvSpPr>
          <p:spPr bwMode="auto">
            <a:xfrm>
              <a:off x="7331865" y="3502978"/>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Rectangle 40">
              <a:extLst>
                <a:ext uri="{FF2B5EF4-FFF2-40B4-BE49-F238E27FC236}">
                  <a16:creationId xmlns:a16="http://schemas.microsoft.com/office/drawing/2014/main" id="{2316614D-167D-5DDA-6931-BB8CB7834382}"/>
                </a:ext>
              </a:extLst>
            </p:cNvPr>
            <p:cNvSpPr>
              <a:spLocks noChangeArrowheads="1"/>
            </p:cNvSpPr>
            <p:nvPr/>
          </p:nvSpPr>
          <p:spPr bwMode="auto">
            <a:xfrm>
              <a:off x="7398540" y="3815715"/>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Freeform 41">
              <a:extLst>
                <a:ext uri="{FF2B5EF4-FFF2-40B4-BE49-F238E27FC236}">
                  <a16:creationId xmlns:a16="http://schemas.microsoft.com/office/drawing/2014/main" id="{55EA3426-AD32-B174-661C-F526593ECD31}"/>
                </a:ext>
              </a:extLst>
            </p:cNvPr>
            <p:cNvSpPr>
              <a:spLocks/>
            </p:cNvSpPr>
            <p:nvPr/>
          </p:nvSpPr>
          <p:spPr bwMode="auto">
            <a:xfrm>
              <a:off x="8270078"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2">
              <a:extLst>
                <a:ext uri="{FF2B5EF4-FFF2-40B4-BE49-F238E27FC236}">
                  <a16:creationId xmlns:a16="http://schemas.microsoft.com/office/drawing/2014/main" id="{B9FBE8FA-15D1-304B-E60C-00BE7C989B62}"/>
                </a:ext>
              </a:extLst>
            </p:cNvPr>
            <p:cNvSpPr>
              <a:spLocks/>
            </p:cNvSpPr>
            <p:nvPr/>
          </p:nvSpPr>
          <p:spPr bwMode="auto">
            <a:xfrm>
              <a:off x="8270078" y="350297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Rectangle 43">
              <a:extLst>
                <a:ext uri="{FF2B5EF4-FFF2-40B4-BE49-F238E27FC236}">
                  <a16:creationId xmlns:a16="http://schemas.microsoft.com/office/drawing/2014/main" id="{2D705238-7C6E-F3ED-7F40-DA9FCA6C353D}"/>
                </a:ext>
              </a:extLst>
            </p:cNvPr>
            <p:cNvSpPr>
              <a:spLocks noChangeArrowheads="1"/>
            </p:cNvSpPr>
            <p:nvPr/>
          </p:nvSpPr>
          <p:spPr bwMode="auto">
            <a:xfrm>
              <a:off x="8330403" y="35490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44">
              <a:extLst>
                <a:ext uri="{FF2B5EF4-FFF2-40B4-BE49-F238E27FC236}">
                  <a16:creationId xmlns:a16="http://schemas.microsoft.com/office/drawing/2014/main" id="{553D34E6-C495-A9EF-330E-A258788FC5D0}"/>
                </a:ext>
              </a:extLst>
            </p:cNvPr>
            <p:cNvSpPr>
              <a:spLocks noChangeArrowheads="1"/>
            </p:cNvSpPr>
            <p:nvPr/>
          </p:nvSpPr>
          <p:spPr bwMode="auto">
            <a:xfrm>
              <a:off x="8327228" y="3653790"/>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45">
              <a:extLst>
                <a:ext uri="{FF2B5EF4-FFF2-40B4-BE49-F238E27FC236}">
                  <a16:creationId xmlns:a16="http://schemas.microsoft.com/office/drawing/2014/main" id="{A13E4B2F-55E3-1CE5-DB72-5C7B01E61443}"/>
                </a:ext>
              </a:extLst>
            </p:cNvPr>
            <p:cNvSpPr>
              <a:spLocks noChangeArrowheads="1"/>
            </p:cNvSpPr>
            <p:nvPr/>
          </p:nvSpPr>
          <p:spPr bwMode="auto">
            <a:xfrm>
              <a:off x="8447878" y="3653790"/>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Freeform 59">
              <a:extLst>
                <a:ext uri="{FF2B5EF4-FFF2-40B4-BE49-F238E27FC236}">
                  <a16:creationId xmlns:a16="http://schemas.microsoft.com/office/drawing/2014/main" id="{9247CC19-8E7D-A146-1014-AE46C1C4CBE7}"/>
                </a:ext>
              </a:extLst>
            </p:cNvPr>
            <p:cNvSpPr>
              <a:spLocks noEditPoints="1"/>
            </p:cNvSpPr>
            <p:nvPr/>
          </p:nvSpPr>
          <p:spPr bwMode="auto">
            <a:xfrm>
              <a:off x="8835228" y="3191828"/>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79">
              <a:extLst>
                <a:ext uri="{FF2B5EF4-FFF2-40B4-BE49-F238E27FC236}">
                  <a16:creationId xmlns:a16="http://schemas.microsoft.com/office/drawing/2014/main" id="{B0634615-4D1E-9888-DF7B-46037756D7B6}"/>
                </a:ext>
              </a:extLst>
            </p:cNvPr>
            <p:cNvSpPr>
              <a:spLocks noChangeArrowheads="1"/>
            </p:cNvSpPr>
            <p:nvPr/>
          </p:nvSpPr>
          <p:spPr bwMode="auto">
            <a:xfrm>
              <a:off x="8425653" y="2996565"/>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Freeform 89">
              <a:extLst>
                <a:ext uri="{FF2B5EF4-FFF2-40B4-BE49-F238E27FC236}">
                  <a16:creationId xmlns:a16="http://schemas.microsoft.com/office/drawing/2014/main" id="{22FC52AF-8E65-3A35-7518-B6B21048ADBF}"/>
                </a:ext>
              </a:extLst>
            </p:cNvPr>
            <p:cNvSpPr>
              <a:spLocks/>
            </p:cNvSpPr>
            <p:nvPr/>
          </p:nvSpPr>
          <p:spPr bwMode="auto">
            <a:xfrm>
              <a:off x="8552653"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90">
              <a:extLst>
                <a:ext uri="{FF2B5EF4-FFF2-40B4-BE49-F238E27FC236}">
                  <a16:creationId xmlns:a16="http://schemas.microsoft.com/office/drawing/2014/main" id="{D215E7DA-3FD5-3C87-5D57-28EC21FD40E7}"/>
                </a:ext>
              </a:extLst>
            </p:cNvPr>
            <p:cNvSpPr>
              <a:spLocks/>
            </p:cNvSpPr>
            <p:nvPr/>
          </p:nvSpPr>
          <p:spPr bwMode="auto">
            <a:xfrm>
              <a:off x="8552653"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91">
              <a:extLst>
                <a:ext uri="{FF2B5EF4-FFF2-40B4-BE49-F238E27FC236}">
                  <a16:creationId xmlns:a16="http://schemas.microsoft.com/office/drawing/2014/main" id="{56EB5C78-5898-28E8-7531-D5B45E44824E}"/>
                </a:ext>
              </a:extLst>
            </p:cNvPr>
            <p:cNvSpPr>
              <a:spLocks noChangeArrowheads="1"/>
            </p:cNvSpPr>
            <p:nvPr/>
          </p:nvSpPr>
          <p:spPr bwMode="auto">
            <a:xfrm>
              <a:off x="8611390" y="40189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92">
              <a:extLst>
                <a:ext uri="{FF2B5EF4-FFF2-40B4-BE49-F238E27FC236}">
                  <a16:creationId xmlns:a16="http://schemas.microsoft.com/office/drawing/2014/main" id="{AFA1A792-3543-881A-F952-1F49AF87792F}"/>
                </a:ext>
              </a:extLst>
            </p:cNvPr>
            <p:cNvSpPr>
              <a:spLocks noChangeArrowheads="1"/>
            </p:cNvSpPr>
            <p:nvPr/>
          </p:nvSpPr>
          <p:spPr bwMode="auto">
            <a:xfrm>
              <a:off x="8609803" y="412527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93">
              <a:extLst>
                <a:ext uri="{FF2B5EF4-FFF2-40B4-BE49-F238E27FC236}">
                  <a16:creationId xmlns:a16="http://schemas.microsoft.com/office/drawing/2014/main" id="{76A5CFB0-8264-89F2-1825-450E7A4DA223}"/>
                </a:ext>
              </a:extLst>
            </p:cNvPr>
            <p:cNvSpPr>
              <a:spLocks noChangeArrowheads="1"/>
            </p:cNvSpPr>
            <p:nvPr/>
          </p:nvSpPr>
          <p:spPr bwMode="auto">
            <a:xfrm>
              <a:off x="8730453" y="412527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Freeform 103">
              <a:extLst>
                <a:ext uri="{FF2B5EF4-FFF2-40B4-BE49-F238E27FC236}">
                  <a16:creationId xmlns:a16="http://schemas.microsoft.com/office/drawing/2014/main" id="{EB3FC466-90DD-C68E-8C27-981208E10FA4}"/>
                </a:ext>
              </a:extLst>
            </p:cNvPr>
            <p:cNvSpPr>
              <a:spLocks/>
            </p:cNvSpPr>
            <p:nvPr/>
          </p:nvSpPr>
          <p:spPr bwMode="auto">
            <a:xfrm>
              <a:off x="8693940"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04">
              <a:extLst>
                <a:ext uri="{FF2B5EF4-FFF2-40B4-BE49-F238E27FC236}">
                  <a16:creationId xmlns:a16="http://schemas.microsoft.com/office/drawing/2014/main" id="{F8C6D922-ED9D-C537-8015-A3B396A58F3F}"/>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05">
              <a:extLst>
                <a:ext uri="{FF2B5EF4-FFF2-40B4-BE49-F238E27FC236}">
                  <a16:creationId xmlns:a16="http://schemas.microsoft.com/office/drawing/2014/main" id="{7E6771AB-F1B5-99CB-DE45-81E4C27FF9D2}"/>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06">
              <a:extLst>
                <a:ext uri="{FF2B5EF4-FFF2-40B4-BE49-F238E27FC236}">
                  <a16:creationId xmlns:a16="http://schemas.microsoft.com/office/drawing/2014/main" id="{8CCB844F-AA3E-C4EA-C73F-97970045B292}"/>
                </a:ext>
              </a:extLst>
            </p:cNvPr>
            <p:cNvSpPr>
              <a:spLocks/>
            </p:cNvSpPr>
            <p:nvPr/>
          </p:nvSpPr>
          <p:spPr bwMode="auto">
            <a:xfrm>
              <a:off x="8411365" y="379666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07">
              <a:extLst>
                <a:ext uri="{FF2B5EF4-FFF2-40B4-BE49-F238E27FC236}">
                  <a16:creationId xmlns:a16="http://schemas.microsoft.com/office/drawing/2014/main" id="{B6621580-2F82-82CA-F008-909255FCD40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8">
              <a:extLst>
                <a:ext uri="{FF2B5EF4-FFF2-40B4-BE49-F238E27FC236}">
                  <a16:creationId xmlns:a16="http://schemas.microsoft.com/office/drawing/2014/main" id="{EFF73470-06FC-43F1-98C2-43B9FFD9CF3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5">
              <a:extLst>
                <a:ext uri="{FF2B5EF4-FFF2-40B4-BE49-F238E27FC236}">
                  <a16:creationId xmlns:a16="http://schemas.microsoft.com/office/drawing/2014/main" id="{6F784063-7051-2873-6607-DED44671970D}"/>
                </a:ext>
              </a:extLst>
            </p:cNvPr>
            <p:cNvSpPr>
              <a:spLocks/>
            </p:cNvSpPr>
            <p:nvPr/>
          </p:nvSpPr>
          <p:spPr bwMode="auto">
            <a:xfrm>
              <a:off x="6768303" y="3974465"/>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6">
              <a:extLst>
                <a:ext uri="{FF2B5EF4-FFF2-40B4-BE49-F238E27FC236}">
                  <a16:creationId xmlns:a16="http://schemas.microsoft.com/office/drawing/2014/main" id="{1879F01C-D4CB-36C3-93C9-550777C36D41}"/>
                </a:ext>
              </a:extLst>
            </p:cNvPr>
            <p:cNvSpPr>
              <a:spLocks noEditPoints="1"/>
            </p:cNvSpPr>
            <p:nvPr/>
          </p:nvSpPr>
          <p:spPr bwMode="auto">
            <a:xfrm>
              <a:off x="6768303" y="3974465"/>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1">
              <a:extLst>
                <a:ext uri="{FF2B5EF4-FFF2-40B4-BE49-F238E27FC236}">
                  <a16:creationId xmlns:a16="http://schemas.microsoft.com/office/drawing/2014/main" id="{F6DBAF9E-E5F5-788C-8504-8D07270F4EB7}"/>
                </a:ext>
              </a:extLst>
            </p:cNvPr>
            <p:cNvSpPr>
              <a:spLocks/>
            </p:cNvSpPr>
            <p:nvPr/>
          </p:nvSpPr>
          <p:spPr bwMode="auto">
            <a:xfrm>
              <a:off x="7049290"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12">
              <a:extLst>
                <a:ext uri="{FF2B5EF4-FFF2-40B4-BE49-F238E27FC236}">
                  <a16:creationId xmlns:a16="http://schemas.microsoft.com/office/drawing/2014/main" id="{9BE41880-4A3C-34F1-69E1-9126E75D2C75}"/>
                </a:ext>
              </a:extLst>
            </p:cNvPr>
            <p:cNvSpPr>
              <a:spLocks noEditPoints="1"/>
            </p:cNvSpPr>
            <p:nvPr/>
          </p:nvSpPr>
          <p:spPr bwMode="auto">
            <a:xfrm>
              <a:off x="7049290" y="3502978"/>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0">
              <a:extLst>
                <a:ext uri="{FF2B5EF4-FFF2-40B4-BE49-F238E27FC236}">
                  <a16:creationId xmlns:a16="http://schemas.microsoft.com/office/drawing/2014/main" id="{230001B4-51F5-97A2-585A-058F03A3A9A4}"/>
                </a:ext>
              </a:extLst>
            </p:cNvPr>
            <p:cNvSpPr>
              <a:spLocks/>
            </p:cNvSpPr>
            <p:nvPr/>
          </p:nvSpPr>
          <p:spPr bwMode="auto">
            <a:xfrm>
              <a:off x="6768303" y="3502978"/>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31">
              <a:extLst>
                <a:ext uri="{FF2B5EF4-FFF2-40B4-BE49-F238E27FC236}">
                  <a16:creationId xmlns:a16="http://schemas.microsoft.com/office/drawing/2014/main" id="{4C4822FF-1C0F-DB32-5623-91D4BD4BBA37}"/>
                </a:ext>
              </a:extLst>
            </p:cNvPr>
            <p:cNvSpPr>
              <a:spLocks/>
            </p:cNvSpPr>
            <p:nvPr/>
          </p:nvSpPr>
          <p:spPr bwMode="auto">
            <a:xfrm>
              <a:off x="6768303" y="3502978"/>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Rectangle 32">
              <a:extLst>
                <a:ext uri="{FF2B5EF4-FFF2-40B4-BE49-F238E27FC236}">
                  <a16:creationId xmlns:a16="http://schemas.microsoft.com/office/drawing/2014/main" id="{7D88FE64-D322-82D7-AD05-99EA8F403B13}"/>
                </a:ext>
              </a:extLst>
            </p:cNvPr>
            <p:cNvSpPr>
              <a:spLocks noChangeArrowheads="1"/>
            </p:cNvSpPr>
            <p:nvPr/>
          </p:nvSpPr>
          <p:spPr bwMode="auto">
            <a:xfrm>
              <a:off x="6786880" y="3529965"/>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Freeform 34">
              <a:extLst>
                <a:ext uri="{FF2B5EF4-FFF2-40B4-BE49-F238E27FC236}">
                  <a16:creationId xmlns:a16="http://schemas.microsoft.com/office/drawing/2014/main" id="{3148F6BE-9064-89DC-5B55-DEA19200386D}"/>
                </a:ext>
              </a:extLst>
            </p:cNvPr>
            <p:cNvSpPr>
              <a:spLocks/>
            </p:cNvSpPr>
            <p:nvPr/>
          </p:nvSpPr>
          <p:spPr bwMode="auto">
            <a:xfrm>
              <a:off x="7049290"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35">
              <a:extLst>
                <a:ext uri="{FF2B5EF4-FFF2-40B4-BE49-F238E27FC236}">
                  <a16:creationId xmlns:a16="http://schemas.microsoft.com/office/drawing/2014/main" id="{471CD3A6-8567-022A-D25A-25F606F05302}"/>
                </a:ext>
              </a:extLst>
            </p:cNvPr>
            <p:cNvSpPr>
              <a:spLocks/>
            </p:cNvSpPr>
            <p:nvPr/>
          </p:nvSpPr>
          <p:spPr bwMode="auto">
            <a:xfrm>
              <a:off x="7049290"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Rectangle 36">
              <a:extLst>
                <a:ext uri="{FF2B5EF4-FFF2-40B4-BE49-F238E27FC236}">
                  <a16:creationId xmlns:a16="http://schemas.microsoft.com/office/drawing/2014/main" id="{EDAD97D6-A5F3-C36F-09DF-745427AB87A7}"/>
                </a:ext>
              </a:extLst>
            </p:cNvPr>
            <p:cNvSpPr>
              <a:spLocks noChangeArrowheads="1"/>
            </p:cNvSpPr>
            <p:nvPr/>
          </p:nvSpPr>
          <p:spPr bwMode="auto">
            <a:xfrm>
              <a:off x="7054994" y="4001453"/>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Freeform 97">
              <a:extLst>
                <a:ext uri="{FF2B5EF4-FFF2-40B4-BE49-F238E27FC236}">
                  <a16:creationId xmlns:a16="http://schemas.microsoft.com/office/drawing/2014/main" id="{A1851347-F09A-F7BD-A920-01CF50C099F7}"/>
                </a:ext>
              </a:extLst>
            </p:cNvPr>
            <p:cNvSpPr>
              <a:spLocks/>
            </p:cNvSpPr>
            <p:nvPr/>
          </p:nvSpPr>
          <p:spPr bwMode="auto">
            <a:xfrm>
              <a:off x="6909590" y="3796665"/>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8">
              <a:extLst>
                <a:ext uri="{FF2B5EF4-FFF2-40B4-BE49-F238E27FC236}">
                  <a16:creationId xmlns:a16="http://schemas.microsoft.com/office/drawing/2014/main" id="{27B82901-A105-6A40-11E9-C21A31BDAF77}"/>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99">
              <a:extLst>
                <a:ext uri="{FF2B5EF4-FFF2-40B4-BE49-F238E27FC236}">
                  <a16:creationId xmlns:a16="http://schemas.microsoft.com/office/drawing/2014/main" id="{CBF568A6-8FF9-1584-07C9-25C6E740CB93}"/>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0">
              <a:extLst>
                <a:ext uri="{FF2B5EF4-FFF2-40B4-BE49-F238E27FC236}">
                  <a16:creationId xmlns:a16="http://schemas.microsoft.com/office/drawing/2014/main" id="{BB24F076-96DF-E272-F538-FA5188A22DCC}"/>
                </a:ext>
              </a:extLst>
            </p:cNvPr>
            <p:cNvSpPr>
              <a:spLocks/>
            </p:cNvSpPr>
            <p:nvPr/>
          </p:nvSpPr>
          <p:spPr bwMode="auto">
            <a:xfrm>
              <a:off x="7190578"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01">
              <a:extLst>
                <a:ext uri="{FF2B5EF4-FFF2-40B4-BE49-F238E27FC236}">
                  <a16:creationId xmlns:a16="http://schemas.microsoft.com/office/drawing/2014/main" id="{15580D12-45B5-812E-B8A2-611D2DF6B60E}"/>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102">
              <a:extLst>
                <a:ext uri="{FF2B5EF4-FFF2-40B4-BE49-F238E27FC236}">
                  <a16:creationId xmlns:a16="http://schemas.microsoft.com/office/drawing/2014/main" id="{C874F1DD-A925-3934-B2CF-BD79E30FE2AC}"/>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49" name="Group 48">
              <a:extLst>
                <a:ext uri="{FF2B5EF4-FFF2-40B4-BE49-F238E27FC236}">
                  <a16:creationId xmlns:a16="http://schemas.microsoft.com/office/drawing/2014/main" id="{65DA5F0F-A18C-B5F3-84D4-7CFD3A3FD79B}"/>
                </a:ext>
              </a:extLst>
            </p:cNvPr>
            <p:cNvGrpSpPr/>
            <p:nvPr/>
          </p:nvGrpSpPr>
          <p:grpSpPr>
            <a:xfrm>
              <a:off x="6082983" y="4282720"/>
              <a:ext cx="1373187" cy="201633"/>
              <a:chOff x="10620278" y="5715000"/>
              <a:chExt cx="581122" cy="201633"/>
            </a:xfrm>
          </p:grpSpPr>
          <p:sp>
            <p:nvSpPr>
              <p:cNvPr id="50" name="Right Brace 49">
                <a:extLst>
                  <a:ext uri="{FF2B5EF4-FFF2-40B4-BE49-F238E27FC236}">
                    <a16:creationId xmlns:a16="http://schemas.microsoft.com/office/drawing/2014/main" id="{92646ACB-52DF-3EC0-737F-6B24F3548946}"/>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TextBox 50">
                <a:extLst>
                  <a:ext uri="{FF2B5EF4-FFF2-40B4-BE49-F238E27FC236}">
                    <a16:creationId xmlns:a16="http://schemas.microsoft.com/office/drawing/2014/main" id="{5E14D916-D892-8D35-98B3-09E63FBA869A}"/>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52" name="Group 51">
              <a:extLst>
                <a:ext uri="{FF2B5EF4-FFF2-40B4-BE49-F238E27FC236}">
                  <a16:creationId xmlns:a16="http://schemas.microsoft.com/office/drawing/2014/main" id="{2769B5AB-54DB-D8DD-7B5C-37BF4D0836CC}"/>
                </a:ext>
              </a:extLst>
            </p:cNvPr>
            <p:cNvGrpSpPr/>
            <p:nvPr/>
          </p:nvGrpSpPr>
          <p:grpSpPr>
            <a:xfrm>
              <a:off x="8225790" y="4291965"/>
              <a:ext cx="670820" cy="201633"/>
              <a:chOff x="7772352" y="5454445"/>
              <a:chExt cx="581122" cy="201633"/>
            </a:xfrm>
          </p:grpSpPr>
          <p:sp>
            <p:nvSpPr>
              <p:cNvPr id="53" name="Right Brace 52">
                <a:extLst>
                  <a:ext uri="{FF2B5EF4-FFF2-40B4-BE49-F238E27FC236}">
                    <a16:creationId xmlns:a16="http://schemas.microsoft.com/office/drawing/2014/main" id="{F36BD04B-3B35-13D8-0C88-F5E4F65A1ACB}"/>
                  </a:ext>
                </a:extLst>
              </p:cNvPr>
              <p:cNvSpPr/>
              <p:nvPr/>
            </p:nvSpPr>
            <p:spPr>
              <a:xfrm rot="5400000">
                <a:off x="8043108" y="5231410"/>
                <a:ext cx="45719" cy="4917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TextBox 53">
                <a:extLst>
                  <a:ext uri="{FF2B5EF4-FFF2-40B4-BE49-F238E27FC236}">
                    <a16:creationId xmlns:a16="http://schemas.microsoft.com/office/drawing/2014/main" id="{86841EC2-68FA-12E4-852D-A87FCB8D4B7F}"/>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grpSp>
      <p:sp>
        <p:nvSpPr>
          <p:cNvPr id="4" name="Text Placeholder 2">
            <a:extLst>
              <a:ext uri="{FF2B5EF4-FFF2-40B4-BE49-F238E27FC236}">
                <a16:creationId xmlns:a16="http://schemas.microsoft.com/office/drawing/2014/main" id="{0940887D-ACC2-A47F-3D0C-20B7AE60EAD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SP0 data and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89220397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2316B9-CAFD-C52B-4D0A-A290BF6F265F}"/>
              </a:ext>
            </a:extLst>
          </p:cNvPr>
          <p:cNvSpPr>
            <a:spLocks noGrp="1"/>
          </p:cNvSpPr>
          <p:nvPr>
            <p:ph type="dt" sz="half" idx="10"/>
          </p:nvPr>
        </p:nvSpPr>
        <p:spPr/>
        <p:txBody>
          <a:bodyPr/>
          <a:lstStyle/>
          <a:p>
            <a:r>
              <a:rPr lang="en-US" altLang="en-US" dirty="0"/>
              <a:t>September 2023</a:t>
            </a:r>
          </a:p>
        </p:txBody>
      </p:sp>
      <p:sp>
        <p:nvSpPr>
          <p:cNvPr id="5" name="Footer Placeholder 4">
            <a:extLst>
              <a:ext uri="{FF2B5EF4-FFF2-40B4-BE49-F238E27FC236}">
                <a16:creationId xmlns:a16="http://schemas.microsoft.com/office/drawing/2014/main" id="{C6A26AB6-8DB4-93BC-93BA-04F9E04A496E}"/>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404CEFA5-5CC9-0B66-C5CD-BD94C4E044D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68C229D7-D24A-5C3C-0186-2FFDEC3362AF}"/>
              </a:ext>
            </a:extLst>
          </p:cNvPr>
          <p:cNvGraphicFramePr>
            <a:graphicFrameLocks noGrp="1"/>
          </p:cNvGraphicFramePr>
          <p:nvPr>
            <p:extLst>
              <p:ext uri="{D42A27DB-BD31-4B8C-83A1-F6EECF244321}">
                <p14:modId xmlns:p14="http://schemas.microsoft.com/office/powerpoint/2010/main" val="1726011108"/>
              </p:ext>
            </p:extLst>
          </p:nvPr>
        </p:nvGraphicFramePr>
        <p:xfrm>
          <a:off x="990600" y="908725"/>
          <a:ext cx="10210800" cy="5297309"/>
        </p:xfrm>
        <a:graphic>
          <a:graphicData uri="http://schemas.openxmlformats.org/drawingml/2006/table">
            <a:tbl>
              <a:tblPr firstRow="1" bandRow="1">
                <a:tableStyleId>{5940675A-B579-460E-94D1-54222C63F5DA}</a:tableStyleId>
              </a:tblPr>
              <a:tblGrid>
                <a:gridCol w="7010400">
                  <a:extLst>
                    <a:ext uri="{9D8B030D-6E8A-4147-A177-3AD203B41FA5}">
                      <a16:colId xmlns:a16="http://schemas.microsoft.com/office/drawing/2014/main" val="1745747388"/>
                    </a:ext>
                  </a:extLst>
                </a:gridCol>
                <a:gridCol w="3200400">
                  <a:extLst>
                    <a:ext uri="{9D8B030D-6E8A-4147-A177-3AD203B41FA5}">
                      <a16:colId xmlns:a16="http://schemas.microsoft.com/office/drawing/2014/main" val="1336621721"/>
                    </a:ext>
                  </a:extLst>
                </a:gridCol>
              </a:tblGrid>
              <a:tr h="227352">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PAR Objective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Proposed Solution (how addressed)</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6017004"/>
                  </a:ext>
                </a:extLst>
              </a:tr>
              <a:tr h="522320">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6347152"/>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2880846"/>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Other coexistence improvement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minimize interference to / from other 5/6 GHz users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0120941"/>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Backward compatibility with enhanced ranging capable devices (ERDEVs)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274704"/>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Improved link budget and/or reduced air-time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 split between link budget and air-time occupancy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719402"/>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Additional channels and operating frequencies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0140464"/>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926360"/>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Reduced complexity and power consumption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optimized use of PHYs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6555623"/>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Hybrid operation with narrowband signaling to assist UWB</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choose between NB and UWB</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93491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Enhanced native discovery and connection setup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Support for NB discovery in case of minimum band availability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165867"/>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Sensing capabilities to support presence detection and environment mapping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912419"/>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Low-power low-latency streaming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6344013"/>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Higher data-rate streaming allowing at least 50 Mbit/s of throughput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346622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Support for peer-to-peer, peer-to-multi-peer, and station-to-infrastructure protocols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4586688"/>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Infrastructure synchronization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76072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#258</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105018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Control and reporting mode configuration, Table 8, page 70, add Value range/options and default values</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graphicFrame>
        <p:nvGraphicFramePr>
          <p:cNvPr id="5" name="Table 6">
            <a:extLst>
              <a:ext uri="{FF2B5EF4-FFF2-40B4-BE49-F238E27FC236}">
                <a16:creationId xmlns:a16="http://schemas.microsoft.com/office/drawing/2014/main" id="{9C24C158-4ED5-CD37-BEA5-98659E9F24DF}"/>
              </a:ext>
            </a:extLst>
          </p:cNvPr>
          <p:cNvGraphicFramePr>
            <a:graphicFrameLocks noGrp="1"/>
          </p:cNvGraphicFramePr>
          <p:nvPr>
            <p:extLst>
              <p:ext uri="{D42A27DB-BD31-4B8C-83A1-F6EECF244321}">
                <p14:modId xmlns:p14="http://schemas.microsoft.com/office/powerpoint/2010/main" val="2337337012"/>
              </p:ext>
            </p:extLst>
          </p:nvPr>
        </p:nvGraphicFramePr>
        <p:xfrm>
          <a:off x="1447800" y="5201421"/>
          <a:ext cx="8610600" cy="1097280"/>
        </p:xfrm>
        <a:graphic>
          <a:graphicData uri="http://schemas.openxmlformats.org/drawingml/2006/table">
            <a:tbl>
              <a:tblPr firstRow="1" bandRow="1">
                <a:tableStyleId>{69C7853C-536D-4A76-A0AE-DD22124D55A5}</a:tableStyleId>
              </a:tblPr>
              <a:tblGrid>
                <a:gridCol w="2643605">
                  <a:extLst>
                    <a:ext uri="{9D8B030D-6E8A-4147-A177-3AD203B41FA5}">
                      <a16:colId xmlns:a16="http://schemas.microsoft.com/office/drawing/2014/main" val="124004952"/>
                    </a:ext>
                  </a:extLst>
                </a:gridCol>
                <a:gridCol w="1661695">
                  <a:extLst>
                    <a:ext uri="{9D8B030D-6E8A-4147-A177-3AD203B41FA5}">
                      <a16:colId xmlns:a16="http://schemas.microsoft.com/office/drawing/2014/main" val="3908784589"/>
                    </a:ext>
                  </a:extLst>
                </a:gridCol>
                <a:gridCol w="1057442">
                  <a:extLst>
                    <a:ext uri="{9D8B030D-6E8A-4147-A177-3AD203B41FA5}">
                      <a16:colId xmlns:a16="http://schemas.microsoft.com/office/drawing/2014/main" val="2051130499"/>
                    </a:ext>
                  </a:extLst>
                </a:gridCol>
                <a:gridCol w="3247858">
                  <a:extLst>
                    <a:ext uri="{9D8B030D-6E8A-4147-A177-3AD203B41FA5}">
                      <a16:colId xmlns:a16="http://schemas.microsoft.com/office/drawing/2014/main" val="3169795931"/>
                    </a:ext>
                  </a:extLst>
                </a:gridCol>
              </a:tblGrid>
              <a:tr h="564704">
                <a:tc>
                  <a:txBody>
                    <a:bodyPr/>
                    <a:lstStyle/>
                    <a:p>
                      <a:r>
                        <a:rPr lang="en-US" sz="1200" b="0" i="1" strike="noStrike" dirty="0">
                          <a:solidFill>
                            <a:schemeClr val="tx1"/>
                          </a:solidFill>
                          <a:latin typeface="+mj-lt"/>
                        </a:rPr>
                        <a:t>NB </a:t>
                      </a:r>
                      <a:r>
                        <a:rPr lang="en-US" sz="1200" b="0" i="1" dirty="0">
                          <a:solidFill>
                            <a:schemeClr val="tx1"/>
                          </a:solidFill>
                          <a:latin typeface="+mj-lt"/>
                        </a:rPr>
                        <a:t>PHY control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a:solidFill>
                            <a:srgbClr val="FF0000"/>
                          </a:solidFill>
                          <a:latin typeface="+mj-lt"/>
                          <a:ea typeface="+mn-ea"/>
                          <a:cs typeface="+mn-cs"/>
                        </a:rPr>
                        <a:t>1-9 (</a:t>
                      </a:r>
                      <a:r>
                        <a:rPr lang="en-US" sz="1200" b="0" kern="1200" dirty="0">
                          <a:solidFill>
                            <a:schemeClr val="tx1"/>
                          </a:solidFill>
                          <a:latin typeface="+mj-lt"/>
                          <a:ea typeface="+mn-ea"/>
                          <a:cs typeface="+mn-cs"/>
                        </a:rPr>
                        <a:t>Table 28</a:t>
                      </a:r>
                      <a:r>
                        <a:rPr lang="en-US" sz="1200" b="0" kern="1200" dirty="0">
                          <a:solidFill>
                            <a:srgbClr val="FF0000"/>
                          </a:solidFill>
                          <a:latin typeface="+mj-lt"/>
                          <a:ea typeface="+mn-ea"/>
                          <a:cs typeface="+mn-cs"/>
                        </a:rPr>
                        <a:t>)</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15 (SHR, Figure X)</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control phase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9595774"/>
                  </a:ext>
                </a:extLst>
              </a:tr>
              <a:tr h="399998">
                <a:tc>
                  <a:txBody>
                    <a:bodyPr/>
                    <a:lstStyle/>
                    <a:p>
                      <a:r>
                        <a:rPr lang="en-US" sz="1200" b="0" i="1" strike="noStrike" dirty="0">
                          <a:solidFill>
                            <a:schemeClr val="tx1"/>
                          </a:solidFill>
                          <a:latin typeface="+mj-lt"/>
                        </a:rPr>
                        <a:t>NB </a:t>
                      </a:r>
                      <a:r>
                        <a:rPr lang="en-US" sz="1200" b="0" i="1" dirty="0">
                          <a:solidFill>
                            <a:schemeClr val="tx1"/>
                          </a:solidFill>
                          <a:latin typeface="+mj-lt"/>
                        </a:rPr>
                        <a:t>PHY report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rgbClr val="FF0000"/>
                          </a:solidFill>
                          <a:latin typeface="+mj-lt"/>
                        </a:rPr>
                        <a:t>1-9 (</a:t>
                      </a:r>
                      <a:r>
                        <a:rPr lang="en-US" sz="1200" b="0" dirty="0">
                          <a:solidFill>
                            <a:schemeClr val="tx1"/>
                          </a:solidFill>
                          <a:latin typeface="+mj-lt"/>
                        </a:rPr>
                        <a:t>Table 28</a:t>
                      </a:r>
                      <a:r>
                        <a:rPr lang="en-US" sz="1200" b="0" dirty="0">
                          <a:solidFill>
                            <a:srgbClr val="FF0000"/>
                          </a:solidFill>
                          <a:latin typeface="+mj-lt"/>
                        </a:rPr>
                        <a:t>)</a:t>
                      </a:r>
                      <a:br>
                        <a:rPr lang="en-US" sz="1200" b="0" dirty="0">
                          <a:solidFill>
                            <a:srgbClr val="FF0000"/>
                          </a:solidFill>
                          <a:latin typeface="+mj-lt"/>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report phase (if used)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0239935"/>
                  </a:ext>
                </a:extLst>
              </a:tr>
            </a:tbl>
          </a:graphicData>
        </a:graphic>
      </p:graphicFrame>
      <p:pic>
        <p:nvPicPr>
          <p:cNvPr id="6" name="Picture 5">
            <a:extLst>
              <a:ext uri="{FF2B5EF4-FFF2-40B4-BE49-F238E27FC236}">
                <a16:creationId xmlns:a16="http://schemas.microsoft.com/office/drawing/2014/main" id="{84E93090-313C-2227-C325-B4B32BF2EDF6}"/>
              </a:ext>
            </a:extLst>
          </p:cNvPr>
          <p:cNvPicPr>
            <a:picLocks noChangeAspect="1"/>
          </p:cNvPicPr>
          <p:nvPr/>
        </p:nvPicPr>
        <p:blipFill>
          <a:blip r:embed="rId2"/>
          <a:stretch>
            <a:fillRect/>
          </a:stretch>
        </p:blipFill>
        <p:spPr>
          <a:xfrm>
            <a:off x="1295401" y="1766882"/>
            <a:ext cx="5257800" cy="3373051"/>
          </a:xfrm>
          <a:prstGeom prst="rect">
            <a:avLst/>
          </a:prstGeom>
        </p:spPr>
      </p:pic>
      <p:sp>
        <p:nvSpPr>
          <p:cNvPr id="7" name="Arrow: Right 6">
            <a:extLst>
              <a:ext uri="{FF2B5EF4-FFF2-40B4-BE49-F238E27FC236}">
                <a16:creationId xmlns:a16="http://schemas.microsoft.com/office/drawing/2014/main" id="{BDEF4363-771D-0FBD-B44F-C3A1ADA79F40}"/>
              </a:ext>
            </a:extLst>
          </p:cNvPr>
          <p:cNvSpPr/>
          <p:nvPr/>
        </p:nvSpPr>
        <p:spPr bwMode="auto">
          <a:xfrm>
            <a:off x="1043149" y="434340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 name="Arrow: Right 7">
            <a:extLst>
              <a:ext uri="{FF2B5EF4-FFF2-40B4-BE49-F238E27FC236}">
                <a16:creationId xmlns:a16="http://schemas.microsoft.com/office/drawing/2014/main" id="{A83A6AF1-F269-9E6C-AF07-E4CC1E9F4A9C}"/>
              </a:ext>
            </a:extLst>
          </p:cNvPr>
          <p:cNvSpPr/>
          <p:nvPr/>
        </p:nvSpPr>
        <p:spPr bwMode="auto">
          <a:xfrm>
            <a:off x="1058389" y="462763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2464082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The tables that previous comments refer to</a:t>
            </a:r>
          </a:p>
          <a:p>
            <a:pPr algn="l">
              <a:buFont typeface="Arial" panose="020B0604020202020204" pitchFamily="34" charset="0"/>
              <a:buChar char="•"/>
            </a:pPr>
            <a:r>
              <a:rPr lang="en-US" sz="1800" dirty="0">
                <a:solidFill>
                  <a:srgbClr val="172B4D"/>
                </a:solidFill>
                <a:latin typeface="-apple-system"/>
              </a:rPr>
              <a:t>SHR for MMS will be defined in subchapter 16, Figure X / Table 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6" name="Picture 5">
            <a:extLst>
              <a:ext uri="{FF2B5EF4-FFF2-40B4-BE49-F238E27FC236}">
                <a16:creationId xmlns:a16="http://schemas.microsoft.com/office/drawing/2014/main" id="{C721BEC8-E994-BB7E-DABE-A95A67396EFB}"/>
              </a:ext>
            </a:extLst>
          </p:cNvPr>
          <p:cNvPicPr>
            <a:picLocks noChangeAspect="1"/>
          </p:cNvPicPr>
          <p:nvPr/>
        </p:nvPicPr>
        <p:blipFill>
          <a:blip r:embed="rId2"/>
          <a:stretch>
            <a:fillRect/>
          </a:stretch>
        </p:blipFill>
        <p:spPr>
          <a:xfrm>
            <a:off x="357485" y="2552343"/>
            <a:ext cx="5326187" cy="2934056"/>
          </a:xfrm>
          <a:prstGeom prst="rect">
            <a:avLst/>
          </a:prstGeom>
        </p:spPr>
      </p:pic>
      <p:sp>
        <p:nvSpPr>
          <p:cNvPr id="7" name="TextBox 6">
            <a:extLst>
              <a:ext uri="{FF2B5EF4-FFF2-40B4-BE49-F238E27FC236}">
                <a16:creationId xmlns:a16="http://schemas.microsoft.com/office/drawing/2014/main" id="{405820FB-04CF-B728-2E76-F2E3421B8A6A}"/>
              </a:ext>
            </a:extLst>
          </p:cNvPr>
          <p:cNvSpPr txBox="1"/>
          <p:nvPr/>
        </p:nvSpPr>
        <p:spPr>
          <a:xfrm>
            <a:off x="457200" y="2198454"/>
            <a:ext cx="1913152" cy="276999"/>
          </a:xfrm>
          <a:prstGeom prst="rect">
            <a:avLst/>
          </a:prstGeom>
          <a:noFill/>
        </p:spPr>
        <p:txBody>
          <a:bodyPr wrap="none" rtlCol="0">
            <a:spAutoFit/>
          </a:bodyPr>
          <a:lstStyle/>
          <a:p>
            <a:r>
              <a:rPr lang="en-US" dirty="0"/>
              <a:t>Table 28, subchapter 13.2.5</a:t>
            </a:r>
          </a:p>
        </p:txBody>
      </p:sp>
      <p:pic>
        <p:nvPicPr>
          <p:cNvPr id="9" name="Picture 8">
            <a:extLst>
              <a:ext uri="{FF2B5EF4-FFF2-40B4-BE49-F238E27FC236}">
                <a16:creationId xmlns:a16="http://schemas.microsoft.com/office/drawing/2014/main" id="{FA36EE44-E0E5-0B4D-A374-1323FCFC2E1E}"/>
              </a:ext>
            </a:extLst>
          </p:cNvPr>
          <p:cNvPicPr>
            <a:picLocks noChangeAspect="1"/>
          </p:cNvPicPr>
          <p:nvPr/>
        </p:nvPicPr>
        <p:blipFill>
          <a:blip r:embed="rId3"/>
          <a:stretch>
            <a:fillRect/>
          </a:stretch>
        </p:blipFill>
        <p:spPr>
          <a:xfrm>
            <a:off x="5943600" y="2743200"/>
            <a:ext cx="4934491" cy="3200751"/>
          </a:xfrm>
          <a:prstGeom prst="rect">
            <a:avLst/>
          </a:prstGeom>
        </p:spPr>
      </p:pic>
      <p:sp>
        <p:nvSpPr>
          <p:cNvPr id="10" name="TextBox 9">
            <a:extLst>
              <a:ext uri="{FF2B5EF4-FFF2-40B4-BE49-F238E27FC236}">
                <a16:creationId xmlns:a16="http://schemas.microsoft.com/office/drawing/2014/main" id="{DED710E4-5573-9B0F-2D90-E4728E44AC06}"/>
              </a:ext>
            </a:extLst>
          </p:cNvPr>
          <p:cNvSpPr txBox="1"/>
          <p:nvPr/>
        </p:nvSpPr>
        <p:spPr>
          <a:xfrm>
            <a:off x="5942029" y="2242572"/>
            <a:ext cx="3518656" cy="276999"/>
          </a:xfrm>
          <a:prstGeom prst="rect">
            <a:avLst/>
          </a:prstGeom>
          <a:noFill/>
        </p:spPr>
        <p:txBody>
          <a:bodyPr wrap="none" rtlCol="0">
            <a:spAutoFit/>
          </a:bodyPr>
          <a:lstStyle/>
          <a:p>
            <a:r>
              <a:rPr lang="en-US" dirty="0"/>
              <a:t>Table X, to be added to subchapter 16.7, see </a:t>
            </a:r>
            <a:r>
              <a:rPr lang="en-US" dirty="0" err="1"/>
              <a:t>dcn</a:t>
            </a:r>
            <a:r>
              <a:rPr lang="en-US" dirty="0"/>
              <a:t> 502</a:t>
            </a:r>
          </a:p>
        </p:txBody>
      </p:sp>
      <p:sp>
        <p:nvSpPr>
          <p:cNvPr id="11" name="Arrow: Right 10">
            <a:extLst>
              <a:ext uri="{FF2B5EF4-FFF2-40B4-BE49-F238E27FC236}">
                <a16:creationId xmlns:a16="http://schemas.microsoft.com/office/drawing/2014/main" id="{A609402F-0FAB-1682-FBD5-BE01F0CACE74}"/>
              </a:ext>
            </a:extLst>
          </p:cNvPr>
          <p:cNvSpPr/>
          <p:nvPr/>
        </p:nvSpPr>
        <p:spPr bwMode="auto">
          <a:xfrm>
            <a:off x="5683672" y="3169920"/>
            <a:ext cx="258357" cy="1524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0181948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53, with following text below figure 41</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4" name="Picture 3">
            <a:extLst>
              <a:ext uri="{FF2B5EF4-FFF2-40B4-BE49-F238E27FC236}">
                <a16:creationId xmlns:a16="http://schemas.microsoft.com/office/drawing/2014/main" id="{36AD07FE-3CD8-4CD1-19A0-38E07C141632}"/>
              </a:ext>
            </a:extLst>
          </p:cNvPr>
          <p:cNvPicPr>
            <a:picLocks noChangeAspect="1"/>
          </p:cNvPicPr>
          <p:nvPr/>
        </p:nvPicPr>
        <p:blipFill>
          <a:blip r:embed="rId2"/>
          <a:stretch>
            <a:fillRect/>
          </a:stretch>
        </p:blipFill>
        <p:spPr>
          <a:xfrm>
            <a:off x="1981200" y="1905000"/>
            <a:ext cx="6781800" cy="2702802"/>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B36E5C9B-3539-2447-57C0-B677B7A2F43F}"/>
              </a:ext>
            </a:extLst>
          </p:cNvPr>
          <p:cNvSpPr txBox="1"/>
          <p:nvPr/>
        </p:nvSpPr>
        <p:spPr>
          <a:xfrm>
            <a:off x="1447800" y="5007858"/>
            <a:ext cx="8534400" cy="1077218"/>
          </a:xfrm>
          <a:prstGeom prst="rect">
            <a:avLst/>
          </a:prstGeom>
          <a:noFill/>
        </p:spPr>
        <p:txBody>
          <a:bodyPr wrap="square">
            <a:spAutoFit/>
          </a:bodyPr>
          <a:lstStyle/>
          <a:p>
            <a:r>
              <a:rPr lang="en-US" sz="1600" dirty="0"/>
              <a:t>The Control Phase Config field specifies NB PHY Config in the Control Phase. Valid values are 1 to 9, as per Table 28</a:t>
            </a:r>
            <a:r>
              <a:rPr lang="en-US" sz="1600" dirty="0">
                <a:solidFill>
                  <a:srgbClr val="FF0000"/>
                </a:solidFill>
              </a:rPr>
              <a:t>, as well as 15 and 16. If value is set to 15, only UWB SHR [defined subchapter 16] is used. If value is set to 16, a UWB packet using Set #1 from Table X [subchapter 16.7] is sent in the previous slot before the SHR.</a:t>
            </a:r>
          </a:p>
        </p:txBody>
      </p:sp>
    </p:spTree>
    <p:extLst>
      <p:ext uri="{BB962C8B-B14F-4D97-AF65-F5344CB8AC3E}">
        <p14:creationId xmlns:p14="http://schemas.microsoft.com/office/powerpoint/2010/main" val="2430457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#255, #256, #100</a:t>
            </a:r>
            <a:endParaRPr lang="en-US" dirty="0">
              <a:latin typeface="+mn-lt"/>
            </a:endParaRPr>
          </a:p>
        </p:txBody>
      </p:sp>
      <p:pic>
        <p:nvPicPr>
          <p:cNvPr id="5" name="Picture 4">
            <a:extLst>
              <a:ext uri="{FF2B5EF4-FFF2-40B4-BE49-F238E27FC236}">
                <a16:creationId xmlns:a16="http://schemas.microsoft.com/office/drawing/2014/main" id="{6092BAFE-F113-0838-8A93-A8F2E20E49BA}"/>
              </a:ext>
            </a:extLst>
          </p:cNvPr>
          <p:cNvPicPr>
            <a:picLocks noChangeAspect="1"/>
          </p:cNvPicPr>
          <p:nvPr/>
        </p:nvPicPr>
        <p:blipFill>
          <a:blip r:embed="rId2"/>
          <a:stretch>
            <a:fillRect/>
          </a:stretch>
        </p:blipFill>
        <p:spPr>
          <a:xfrm>
            <a:off x="1143000" y="2060002"/>
            <a:ext cx="8993185" cy="1003434"/>
          </a:xfrm>
          <a:prstGeom prst="rect">
            <a:avLst/>
          </a:prstGeom>
          <a:ln>
            <a:no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ACAF201C-7B7D-42C3-E060-CBD064B55367}"/>
              </a:ext>
            </a:extLst>
          </p:cNvPr>
          <p:cNvSpPr txBox="1"/>
          <p:nvPr/>
        </p:nvSpPr>
        <p:spPr>
          <a:xfrm>
            <a:off x="1143000" y="3488739"/>
            <a:ext cx="8382000" cy="2308324"/>
          </a:xfrm>
          <a:prstGeom prst="rect">
            <a:avLst/>
          </a:prstGeom>
          <a:noFill/>
        </p:spPr>
        <p:txBody>
          <a:bodyPr wrap="square">
            <a:spAutoFit/>
          </a:bodyPr>
          <a:lstStyle/>
          <a:p>
            <a:r>
              <a:rPr lang="en-US" sz="1600" dirty="0"/>
              <a:t>The Report Phase Config field specifies the PHY Config in the Report Phase</a:t>
            </a:r>
            <a:r>
              <a:rPr lang="en-US" sz="1600" dirty="0">
                <a:solidFill>
                  <a:srgbClr val="FF0000"/>
                </a:solidFill>
              </a:rPr>
              <a:t>. Valid values are 1 to 9, as per Table 28, and 16. If value is set to 16, a UWB packet using Set #1 from Table X [subchapter 16.7] is used.</a:t>
            </a:r>
          </a:p>
          <a:p>
            <a:endParaRPr lang="en-US" sz="1600" dirty="0">
              <a:solidFill>
                <a:srgbClr val="FF0000"/>
              </a:solidFill>
            </a:endParaRPr>
          </a:p>
          <a:p>
            <a:r>
              <a:rPr lang="en-US" sz="1600" dirty="0">
                <a:solidFill>
                  <a:srgbClr val="FF0000"/>
                </a:solidFill>
              </a:rPr>
              <a:t>When NBA-MMS uses UWB in control and/or report phase, control and/or report SP0 packet Code Index is based on MMRS code index (Table 10) and indicated in UWB Config Field (Figure 37). If the MMRS code index is 9 – 32, the same code index is used in control and/or report SP0 packet. If MMRS code is 33-48, control and/or report phase SP0 packet code is 25 + (MMRS code modulo 8)</a:t>
            </a:r>
          </a:p>
          <a:p>
            <a:endParaRPr lang="en-US" sz="1600" dirty="0">
              <a:solidFill>
                <a:srgbClr val="FF0000"/>
              </a:solidFill>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380999"/>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54, line 1 with following text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14609214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Figure 37 to which the previous comment refers to</a:t>
            </a:r>
          </a:p>
          <a:p>
            <a:pPr algn="l">
              <a:buFont typeface="Arial" panose="020B0604020202020204" pitchFamily="34" charset="0"/>
              <a:buChar char="•"/>
            </a:pPr>
            <a:r>
              <a:rPr lang="en-US" sz="1800" dirty="0">
                <a:solidFill>
                  <a:srgbClr val="172B4D"/>
                </a:solidFill>
                <a:latin typeface="-apple-system"/>
              </a:rPr>
              <a:t>Defines PHY config field including preamble Code Index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 name="Picture 11">
            <a:extLst>
              <a:ext uri="{FF2B5EF4-FFF2-40B4-BE49-F238E27FC236}">
                <a16:creationId xmlns:a16="http://schemas.microsoft.com/office/drawing/2014/main" id="{20A71656-7349-CD8C-E28C-C4899D67DC17}"/>
              </a:ext>
            </a:extLst>
          </p:cNvPr>
          <p:cNvPicPr>
            <a:picLocks noChangeAspect="1"/>
          </p:cNvPicPr>
          <p:nvPr/>
        </p:nvPicPr>
        <p:blipFill>
          <a:blip r:embed="rId2"/>
          <a:stretch>
            <a:fillRect/>
          </a:stretch>
        </p:blipFill>
        <p:spPr>
          <a:xfrm>
            <a:off x="1676400" y="2514600"/>
            <a:ext cx="7239000" cy="2716349"/>
          </a:xfrm>
          <a:prstGeom prst="rect">
            <a:avLst/>
          </a:prstGeom>
        </p:spPr>
      </p:pic>
      <p:sp>
        <p:nvSpPr>
          <p:cNvPr id="3" name="TextBox 2">
            <a:extLst>
              <a:ext uri="{FF2B5EF4-FFF2-40B4-BE49-F238E27FC236}">
                <a16:creationId xmlns:a16="http://schemas.microsoft.com/office/drawing/2014/main" id="{A9ADB6B1-1464-B7CE-B9C3-1D04CB7C1B13}"/>
              </a:ext>
            </a:extLst>
          </p:cNvPr>
          <p:cNvSpPr txBox="1"/>
          <p:nvPr/>
        </p:nvSpPr>
        <p:spPr>
          <a:xfrm>
            <a:off x="9296400" y="3791634"/>
            <a:ext cx="2007281" cy="646331"/>
          </a:xfrm>
          <a:prstGeom prst="rect">
            <a:avLst/>
          </a:prstGeom>
          <a:noFill/>
        </p:spPr>
        <p:txBody>
          <a:bodyPr wrap="none" rtlCol="0">
            <a:spAutoFit/>
          </a:bodyPr>
          <a:lstStyle/>
          <a:p>
            <a:r>
              <a:rPr lang="en-US" dirty="0"/>
              <a:t>Unrelated to comment #256,</a:t>
            </a:r>
            <a:br>
              <a:rPr lang="en-US" dirty="0"/>
            </a:br>
            <a:r>
              <a:rPr lang="en-US" dirty="0"/>
              <a:t>D0 has an error in Figure 37. </a:t>
            </a:r>
            <a:br>
              <a:rPr lang="en-US" dirty="0"/>
            </a:br>
            <a:r>
              <a:rPr lang="en-US" dirty="0"/>
              <a:t>Last field should be 22 - 23</a:t>
            </a:r>
          </a:p>
        </p:txBody>
      </p:sp>
      <p:sp>
        <p:nvSpPr>
          <p:cNvPr id="5" name="Oval 4">
            <a:extLst>
              <a:ext uri="{FF2B5EF4-FFF2-40B4-BE49-F238E27FC236}">
                <a16:creationId xmlns:a16="http://schemas.microsoft.com/office/drawing/2014/main" id="{A1E2BD29-B319-F477-933A-00B530A8909F}"/>
              </a:ext>
            </a:extLst>
          </p:cNvPr>
          <p:cNvSpPr/>
          <p:nvPr/>
        </p:nvSpPr>
        <p:spPr bwMode="auto">
          <a:xfrm>
            <a:off x="1999525" y="3833150"/>
            <a:ext cx="1066800" cy="551766"/>
          </a:xfrm>
          <a:prstGeom prst="ellipse">
            <a:avLst/>
          </a:prstGeom>
          <a:noFill/>
          <a:ln w="571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C5AAF7BA-BA01-3D51-7BFB-98321D9AC437}"/>
              </a:ext>
            </a:extLst>
          </p:cNvPr>
          <p:cNvCxnSpPr>
            <a:stCxn id="3" idx="1"/>
          </p:cNvCxnSpPr>
          <p:nvPr/>
        </p:nvCxnSpPr>
        <p:spPr bwMode="auto">
          <a:xfrm flipH="1" flipV="1">
            <a:off x="8458200" y="3657600"/>
            <a:ext cx="838200" cy="4572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2191020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from ad hoc session on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52988" y="1371600"/>
            <a:ext cx="10162612" cy="838200"/>
          </a:xfrm>
        </p:spPr>
        <p:txBody>
          <a:bodyPr>
            <a:normAutofit fontScale="92500" lnSpcReduction="20000"/>
          </a:bodyPr>
          <a:lstStyle/>
          <a:p>
            <a:pPr algn="l">
              <a:buFont typeface="Arial" panose="020B0604020202020204" pitchFamily="34" charset="0"/>
              <a:buChar char="•"/>
            </a:pPr>
            <a:r>
              <a:rPr lang="en-US" sz="1800" b="0" i="0" dirty="0">
                <a:solidFill>
                  <a:srgbClr val="172B4D"/>
                </a:solidFill>
                <a:effectLst/>
                <a:latin typeface="-apple-system"/>
              </a:rPr>
              <a:t>Amend subchapter with description on the control slot in relation to the SHR and fragments used for MMS (ref Figure 112)</a:t>
            </a:r>
          </a:p>
          <a:p>
            <a:pPr algn="l">
              <a:buFont typeface="Arial" panose="020B0604020202020204" pitchFamily="34" charset="0"/>
              <a:buChar char="•"/>
            </a:pPr>
            <a:r>
              <a:rPr lang="en-US" sz="1800" dirty="0">
                <a:solidFill>
                  <a:srgbClr val="172B4D"/>
                </a:solidFill>
                <a:latin typeface="-apple-system"/>
              </a:rPr>
              <a:t>Editor to work on the details and align with other subchapter 16 changes</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3" name="Picture 122">
            <a:extLst>
              <a:ext uri="{FF2B5EF4-FFF2-40B4-BE49-F238E27FC236}">
                <a16:creationId xmlns:a16="http://schemas.microsoft.com/office/drawing/2014/main" id="{D95CB929-D150-A826-0C09-2C6961032F43}"/>
              </a:ext>
            </a:extLst>
          </p:cNvPr>
          <p:cNvPicPr>
            <a:picLocks noChangeAspect="1"/>
          </p:cNvPicPr>
          <p:nvPr/>
        </p:nvPicPr>
        <p:blipFill>
          <a:blip r:embed="rId2"/>
          <a:stretch>
            <a:fillRect/>
          </a:stretch>
        </p:blipFill>
        <p:spPr>
          <a:xfrm>
            <a:off x="1676400" y="2514600"/>
            <a:ext cx="8387561" cy="3467030"/>
          </a:xfrm>
          <a:prstGeom prst="rect">
            <a:avLst/>
          </a:prstGeom>
        </p:spPr>
      </p:pic>
    </p:spTree>
    <p:extLst>
      <p:ext uri="{BB962C8B-B14F-4D97-AF65-F5344CB8AC3E}">
        <p14:creationId xmlns:p14="http://schemas.microsoft.com/office/powerpoint/2010/main" val="284225138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7"/>
            <a:chOff x="609600" y="2068203"/>
            <a:chExt cx="7723188"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33521"/>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86079"/>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120971" y="3439590"/>
              <a:ext cx="264022" cy="21176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8590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7">
              <a:extLst>
                <a:ext uri="{FF2B5EF4-FFF2-40B4-BE49-F238E27FC236}">
                  <a16:creationId xmlns:a16="http://schemas.microsoft.com/office/drawing/2014/main" id="{9206F3E8-B32D-4D18-8768-5DAD8B516D13}"/>
                </a:ext>
              </a:extLst>
            </p:cNvPr>
            <p:cNvSpPr>
              <a:spLocks/>
            </p:cNvSpPr>
            <p:nvPr/>
          </p:nvSpPr>
          <p:spPr bwMode="auto">
            <a:xfrm>
              <a:off x="7693025"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9">
              <a:extLst>
                <a:ext uri="{FF2B5EF4-FFF2-40B4-BE49-F238E27FC236}">
                  <a16:creationId xmlns:a16="http://schemas.microsoft.com/office/drawing/2014/main" id="{2FD70327-7956-B73D-DED7-C25FD25C55A5}"/>
                </a:ext>
              </a:extLst>
            </p:cNvPr>
            <p:cNvSpPr>
              <a:spLocks/>
            </p:cNvSpPr>
            <p:nvPr/>
          </p:nvSpPr>
          <p:spPr bwMode="auto">
            <a:xfrm>
              <a:off x="7975600"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603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93">
              <a:extLst>
                <a:ext uri="{FF2B5EF4-FFF2-40B4-BE49-F238E27FC236}">
                  <a16:creationId xmlns:a16="http://schemas.microsoft.com/office/drawing/2014/main" id="{C0CFFC4C-94DF-3440-D959-1803C06D11C2}"/>
                </a:ext>
              </a:extLst>
            </p:cNvPr>
            <p:cNvSpPr>
              <a:spLocks noChangeArrowheads="1"/>
            </p:cNvSpPr>
            <p:nvPr/>
          </p:nvSpPr>
          <p:spPr bwMode="auto">
            <a:xfrm>
              <a:off x="8153400" y="4136716"/>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14" name="Group 213">
              <a:extLst>
                <a:ext uri="{FF2B5EF4-FFF2-40B4-BE49-F238E27FC236}">
                  <a16:creationId xmlns:a16="http://schemas.microsoft.com/office/drawing/2014/main" id="{C08FD8BE-2CA4-8389-8E6F-9B6421BFEF31}"/>
                </a:ext>
              </a:extLst>
            </p:cNvPr>
            <p:cNvGrpSpPr/>
            <p:nvPr/>
          </p:nvGrpSpPr>
          <p:grpSpPr>
            <a:xfrm>
              <a:off x="6162963" y="4294158"/>
              <a:ext cx="581122" cy="201633"/>
              <a:chOff x="10620278" y="5715000"/>
              <a:chExt cx="581122" cy="201633"/>
            </a:xfrm>
          </p:grpSpPr>
          <p:sp>
            <p:nvSpPr>
              <p:cNvPr id="215" name="Right Brace 214">
                <a:extLst>
                  <a:ext uri="{FF2B5EF4-FFF2-40B4-BE49-F238E27FC236}">
                    <a16:creationId xmlns:a16="http://schemas.microsoft.com/office/drawing/2014/main" id="{4DD36D52-869E-8228-2FBD-336D08CE0D0D}"/>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6" name="TextBox 215">
                <a:extLst>
                  <a:ext uri="{FF2B5EF4-FFF2-40B4-BE49-F238E27FC236}">
                    <a16:creationId xmlns:a16="http://schemas.microsoft.com/office/drawing/2014/main" id="{1F962162-47A6-F5EE-C9E6-E7B0E7E84B6B}"/>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217" name="Group 216">
              <a:extLst>
                <a:ext uri="{FF2B5EF4-FFF2-40B4-BE49-F238E27FC236}">
                  <a16:creationId xmlns:a16="http://schemas.microsoft.com/office/drawing/2014/main" id="{8296076B-B0B0-41FA-361D-66CBF6682F87}"/>
                </a:ext>
              </a:extLst>
            </p:cNvPr>
            <p:cNvGrpSpPr/>
            <p:nvPr/>
          </p:nvGrpSpPr>
          <p:grpSpPr>
            <a:xfrm>
              <a:off x="7666277" y="4297355"/>
              <a:ext cx="581122" cy="201633"/>
              <a:chOff x="7772352" y="5454445"/>
              <a:chExt cx="581122" cy="201633"/>
            </a:xfrm>
          </p:grpSpPr>
          <p:sp>
            <p:nvSpPr>
              <p:cNvPr id="218" name="Right Brace 217">
                <a:extLst>
                  <a:ext uri="{FF2B5EF4-FFF2-40B4-BE49-F238E27FC236}">
                    <a16:creationId xmlns:a16="http://schemas.microsoft.com/office/drawing/2014/main" id="{49CBEAC8-345C-5540-554C-DF7713A99DD7}"/>
                  </a:ext>
                </a:extLst>
              </p:cNvPr>
              <p:cNvSpPr/>
              <p:nvPr/>
            </p:nvSpPr>
            <p:spPr>
              <a:xfrm rot="5400000">
                <a:off x="8027966" y="5246552"/>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9" name="TextBox 218">
                <a:extLst>
                  <a:ext uri="{FF2B5EF4-FFF2-40B4-BE49-F238E27FC236}">
                    <a16:creationId xmlns:a16="http://schemas.microsoft.com/office/drawing/2014/main" id="{46098CC0-B5B2-8CE5-9C04-E130511DD5CB}"/>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02680" y="3545681"/>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70794" y="4017169"/>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059494090"/>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1094</Words>
  <Application>Microsoft Office PowerPoint</Application>
  <PresentationFormat>Widescreen</PresentationFormat>
  <Paragraphs>180</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-apple-system</vt:lpstr>
      <vt:lpstr>Arial</vt:lpstr>
      <vt:lpstr>Calibri</vt:lpstr>
      <vt:lpstr>Helvetica Neue</vt:lpstr>
      <vt:lpstr>Helvetica Neue Bold</vt:lpstr>
      <vt:lpstr>Times New Roman</vt:lpstr>
      <vt:lpstr>Office Theme</vt:lpstr>
      <vt:lpstr>PowerPoint Presentation</vt:lpstr>
      <vt:lpstr>PowerPoint Presentation</vt:lpstr>
      <vt:lpstr>Comment #258</vt:lpstr>
      <vt:lpstr>Reference</vt:lpstr>
      <vt:lpstr>Comment #254</vt:lpstr>
      <vt:lpstr>Comment #255, #256, #100</vt:lpstr>
      <vt:lpstr>Reference</vt:lpstr>
      <vt:lpstr>Comment from ad hoc session on #254</vt:lpstr>
      <vt:lpstr>Reference</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2023-09-14T03:52:09Z</dcterms:created>
  <dcterms:modified xsi:type="dcterms:W3CDTF">2023-09-14T15:03:55Z</dcterms:modified>
</cp:coreProperties>
</file>