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139118810" r:id="rId4"/>
    <p:sldId id="2139118813" r:id="rId5"/>
    <p:sldId id="2139118807" r:id="rId6"/>
    <p:sldId id="2139118808" r:id="rId7"/>
    <p:sldId id="2139118809" r:id="rId8"/>
    <p:sldId id="2139118805" r:id="rId9"/>
    <p:sldId id="2139118811" r:id="rId10"/>
    <p:sldId id="2139118812" r:id="rId1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7CC"/>
    <a:srgbClr val="99FFCC"/>
    <a:srgbClr val="FFFFCC"/>
    <a:srgbClr val="C2FFF0"/>
    <a:srgbClr val="0432FF"/>
    <a:srgbClr val="AAABC4"/>
    <a:srgbClr val="D6D6F5"/>
    <a:srgbClr val="FFFF00"/>
    <a:srgbClr val="FFBFB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6" autoAdjust="0"/>
    <p:restoredTop sz="95285" autoAdjust="0"/>
  </p:normalViewPr>
  <p:slideViewPr>
    <p:cSldViewPr>
      <p:cViewPr>
        <p:scale>
          <a:sx n="75" d="100"/>
          <a:sy n="75" d="100"/>
        </p:scale>
        <p:origin x="802" y="38"/>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914400" y="6475413"/>
            <a:ext cx="3759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Comments on 4ab Draft 0 B</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September 12, 2023</a:t>
            </a:r>
            <a:endParaRPr lang="en-US" altLang="en-US" sz="1800" dirty="0"/>
          </a:p>
          <a:p>
            <a:pPr>
              <a:spcBef>
                <a:spcPts val="500"/>
              </a:spcBef>
            </a:pPr>
            <a:r>
              <a:rPr lang="en-US" altLang="en-US" sz="1800" b="1" dirty="0"/>
              <a:t>Source:</a:t>
            </a:r>
            <a:r>
              <a:rPr lang="en-US" altLang="en-US" sz="1800" dirty="0"/>
              <a:t> 	</a:t>
            </a:r>
            <a:r>
              <a:rPr lang="en-US" altLang="en-US" sz="1800" dirty="0">
                <a:latin typeface="+mj-lt"/>
              </a:rPr>
              <a:t>Riku Pirhonen (NXP), Pablo </a:t>
            </a:r>
            <a:r>
              <a:rPr lang="en-US" altLang="en-US" sz="1800" dirty="0" err="1">
                <a:latin typeface="+mj-lt"/>
              </a:rPr>
              <a:t>Corbalan</a:t>
            </a:r>
            <a:r>
              <a:rPr lang="en-US" altLang="en-US" sz="1800" dirty="0">
                <a:latin typeface="+mj-lt"/>
              </a:rPr>
              <a:t> (NXP), </a:t>
            </a:r>
            <a:r>
              <a:rPr lang="de-DE" altLang="en-US" sz="1800" dirty="0">
                <a:latin typeface="+mj-lt"/>
              </a:rPr>
              <a:t>Bernhard Großwindhager (NXP)</a:t>
            </a:r>
            <a:r>
              <a:rPr lang="en-US" altLang="en-US" sz="1800" dirty="0">
                <a:latin typeface="+mj-lt"/>
              </a:rPr>
              <a:t>, Wolfgang Küchler (NXP), Stefan Lemsitzer (NXP), Frank Leong (NXP), Srivathsa M. Parthasarathi (NXP) </a:t>
            </a:r>
          </a:p>
          <a:p>
            <a:pPr>
              <a:spcBef>
                <a:spcPts val="500"/>
              </a:spcBef>
            </a:pPr>
            <a:r>
              <a:rPr lang="en-US" altLang="en-US" sz="1800" b="1" dirty="0">
                <a:solidFill>
                  <a:schemeClr val="tx2"/>
                </a:solidFill>
              </a:rPr>
              <a:t>Address:  </a:t>
            </a:r>
            <a:r>
              <a:rPr lang="en-US" altLang="en-US" sz="1800" dirty="0">
                <a:solidFill>
                  <a:schemeClr val="tx2"/>
                </a:solidFill>
              </a:rPr>
              <a:t>6410 Oak Canyon, Ste 200, Irvine, CA 92618</a:t>
            </a:r>
          </a:p>
          <a:p>
            <a:pPr>
              <a:spcBef>
                <a:spcPts val="500"/>
              </a:spcBef>
            </a:pPr>
            <a:r>
              <a:rPr lang="en-US" altLang="en-US" sz="1800" b="1" dirty="0">
                <a:solidFill>
                  <a:schemeClr val="tx2"/>
                </a:solidFill>
              </a:rPr>
              <a:t>E-Mails:</a:t>
            </a:r>
            <a:r>
              <a:rPr lang="en-US" altLang="en-US" sz="1800" dirty="0">
                <a:solidFill>
                  <a:schemeClr val="tx2"/>
                </a:solidFill>
              </a:rPr>
              <a:t>	  riku.pirhonen@nxp.com</a:t>
            </a:r>
          </a:p>
          <a:p>
            <a:pPr>
              <a:spcBef>
                <a:spcPts val="500"/>
              </a:spcBef>
              <a:spcAft>
                <a:spcPts val="600"/>
              </a:spcAft>
            </a:pPr>
            <a:r>
              <a:rPr lang="en-US" altLang="en-US" sz="1800" b="1" dirty="0"/>
              <a:t>Abstract:  </a:t>
            </a:r>
            <a:r>
              <a:rPr lang="en-US" altLang="en-US" sz="1800" dirty="0"/>
              <a:t>Comments on 4ab Draft 0 B</a:t>
            </a:r>
          </a:p>
          <a:p>
            <a:pPr>
              <a:spcBef>
                <a:spcPts val="500"/>
              </a:spcBef>
              <a:spcAft>
                <a:spcPts val="600"/>
              </a:spcAft>
            </a:pPr>
            <a:r>
              <a:rPr lang="en-US" altLang="en-US" sz="1800" b="1" dirty="0"/>
              <a:t>Purpose:	 </a:t>
            </a:r>
            <a:r>
              <a:rPr lang="en-US" altLang="en-US" sz="1800" dirty="0"/>
              <a:t>Summarize comments made on 4ab Draft 0 B</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15-23-0509-01-04ab</a:t>
            </a:r>
            <a:endParaRPr lang="en-US" altLang="en-US" sz="1400" b="1" dirty="0"/>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57" name="Group 56">
            <a:extLst>
              <a:ext uri="{FF2B5EF4-FFF2-40B4-BE49-F238E27FC236}">
                <a16:creationId xmlns:a16="http://schemas.microsoft.com/office/drawing/2014/main" id="{FFAD7547-44FA-B4D7-9BCD-E743814F015C}"/>
              </a:ext>
            </a:extLst>
          </p:cNvPr>
          <p:cNvGrpSpPr/>
          <p:nvPr/>
        </p:nvGrpSpPr>
        <p:grpSpPr>
          <a:xfrm>
            <a:off x="609600" y="2057400"/>
            <a:ext cx="8300241" cy="2960997"/>
            <a:chOff x="609600" y="2057400"/>
            <a:chExt cx="8300241"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22718"/>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75276"/>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381081" y="3168677"/>
              <a:ext cx="264022" cy="26379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19647"/>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78063"/>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4955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49550"/>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78063"/>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8442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7495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82950"/>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8440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84400"/>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84400"/>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292350"/>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292350"/>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57400"/>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Helvetica Neue Bold"/>
                </a:rPr>
                <a:t>Initialization Channel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6" y="3179763"/>
              <a:ext cx="7824635" cy="45719"/>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70138"/>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70138"/>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19350"/>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390775"/>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49550"/>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49550"/>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19400"/>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19400"/>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87663"/>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87663"/>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54300"/>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78063"/>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0997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0050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Responder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3" name="Group 2">
              <a:extLst>
                <a:ext uri="{FF2B5EF4-FFF2-40B4-BE49-F238E27FC236}">
                  <a16:creationId xmlns:a16="http://schemas.microsoft.com/office/drawing/2014/main" id="{C3D68F77-F036-25B9-DBDD-0365AB40E861}"/>
                </a:ext>
              </a:extLst>
            </p:cNvPr>
            <p:cNvGrpSpPr/>
            <p:nvPr/>
          </p:nvGrpSpPr>
          <p:grpSpPr>
            <a:xfrm>
              <a:off x="6162963" y="3503613"/>
              <a:ext cx="591849" cy="981375"/>
              <a:chOff x="6162963" y="3503613"/>
              <a:chExt cx="591849" cy="981375"/>
            </a:xfrm>
          </p:grpSpPr>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75100"/>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7510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0361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0361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0361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0361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Rectangle 32">
                <a:extLst>
                  <a:ext uri="{FF2B5EF4-FFF2-40B4-BE49-F238E27FC236}">
                    <a16:creationId xmlns:a16="http://schemas.microsoft.com/office/drawing/2014/main" id="{FE921263-6005-53B3-1AB3-72A637568F1D}"/>
                  </a:ext>
                </a:extLst>
              </p:cNvPr>
              <p:cNvSpPr>
                <a:spLocks noChangeArrowheads="1"/>
              </p:cNvSpPr>
              <p:nvPr/>
            </p:nvSpPr>
            <p:spPr bwMode="auto">
              <a:xfrm>
                <a:off x="6204218" y="3530600"/>
                <a:ext cx="2677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solidFill>
                      <a:srgbClr val="000000"/>
                    </a:solidFill>
                    <a:latin typeface="Helvetica Neue"/>
                  </a:rPr>
                  <a:t>SP0</a:t>
                </a:r>
                <a:br>
                  <a:rPr lang="en-US" altLang="en-US" sz="800" dirty="0">
                    <a:solidFill>
                      <a:srgbClr val="000000"/>
                    </a:solidFill>
                    <a:latin typeface="Helvetica Neue"/>
                  </a:rPr>
                </a:br>
                <a:r>
                  <a:rPr lang="en-US" altLang="en-US" sz="800" dirty="0">
                    <a:solidFill>
                      <a:srgbClr val="000000"/>
                    </a:solidFill>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2" name="Rectangle 33">
                <a:extLst>
                  <a:ext uri="{FF2B5EF4-FFF2-40B4-BE49-F238E27FC236}">
                    <a16:creationId xmlns:a16="http://schemas.microsoft.com/office/drawing/2014/main" id="{851DA11C-2337-031D-E11D-300CD3C12572}"/>
                  </a:ext>
                </a:extLst>
              </p:cNvPr>
              <p:cNvSpPr>
                <a:spLocks noChangeArrowheads="1"/>
              </p:cNvSpPr>
              <p:nvPr/>
            </p:nvSpPr>
            <p:spPr bwMode="auto">
              <a:xfrm>
                <a:off x="6275387" y="364648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766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766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Rectangle 36">
                <a:extLst>
                  <a:ext uri="{FF2B5EF4-FFF2-40B4-BE49-F238E27FC236}">
                    <a16:creationId xmlns:a16="http://schemas.microsoft.com/office/drawing/2014/main" id="{2054D56C-6468-F532-32CC-18A898FE2990}"/>
                  </a:ext>
                </a:extLst>
              </p:cNvPr>
              <p:cNvSpPr>
                <a:spLocks noChangeArrowheads="1"/>
              </p:cNvSpPr>
              <p:nvPr/>
            </p:nvSpPr>
            <p:spPr bwMode="auto">
              <a:xfrm>
                <a:off x="6480810" y="4005652"/>
                <a:ext cx="267702" cy="270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SP0</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37">
                <a:extLst>
                  <a:ext uri="{FF2B5EF4-FFF2-40B4-BE49-F238E27FC236}">
                    <a16:creationId xmlns:a16="http://schemas.microsoft.com/office/drawing/2014/main" id="{DCFAD20F-952F-F3C4-5C1E-7FA18B169A6A}"/>
                  </a:ext>
                </a:extLst>
              </p:cNvPr>
              <p:cNvSpPr>
                <a:spLocks noChangeArrowheads="1"/>
              </p:cNvSpPr>
              <p:nvPr/>
            </p:nvSpPr>
            <p:spPr bwMode="auto">
              <a:xfrm>
                <a:off x="6546850" y="4119563"/>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79730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814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TextBox 215">
                <a:extLst>
                  <a:ext uri="{FF2B5EF4-FFF2-40B4-BE49-F238E27FC236}">
                    <a16:creationId xmlns:a16="http://schemas.microsoft.com/office/drawing/2014/main" id="{1F962162-47A6-F5EE-C9E6-E7B0E7E84B6B}"/>
                  </a:ext>
                </a:extLst>
              </p:cNvPr>
              <p:cNvSpPr txBox="1"/>
              <p:nvPr/>
            </p:nvSpPr>
            <p:spPr>
              <a:xfrm>
                <a:off x="6162963" y="4353248"/>
                <a:ext cx="581122" cy="131740"/>
              </a:xfrm>
              <a:prstGeom prst="rect">
                <a:avLst/>
              </a:prstGeom>
              <a:noFill/>
            </p:spPr>
            <p:txBody>
              <a:bodyPr wrap="none" lIns="91440" tIns="45720" rIns="91440" rtlCol="0" anchor="ctr">
                <a:noAutofit/>
              </a:bodyPr>
              <a:lstStyle/>
              <a:p>
                <a:pPr algn="ctr">
                  <a:spcBef>
                    <a:spcPts val="600"/>
                  </a:spcBef>
                </a:pPr>
                <a:endParaRPr lang="en-US" sz="800" cap="small" dirty="0">
                  <a:latin typeface="Calibri" panose="020F0502020204030204" pitchFamily="34" charset="0"/>
                  <a:cs typeface="Calibri" panose="020F0502020204030204" pitchFamily="34" charset="0"/>
                </a:endParaRPr>
              </a:p>
            </p:txBody>
          </p:sp>
        </p:grpSp>
        <p:sp>
          <p:nvSpPr>
            <p:cNvPr id="5" name="Freeform 7">
              <a:extLst>
                <a:ext uri="{FF2B5EF4-FFF2-40B4-BE49-F238E27FC236}">
                  <a16:creationId xmlns:a16="http://schemas.microsoft.com/office/drawing/2014/main" id="{2B12662C-5D38-7EB9-BDEF-963EDB4E1F55}"/>
                </a:ext>
              </a:extLst>
            </p:cNvPr>
            <p:cNvSpPr>
              <a:spLocks/>
            </p:cNvSpPr>
            <p:nvPr/>
          </p:nvSpPr>
          <p:spPr bwMode="auto">
            <a:xfrm>
              <a:off x="8270078"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Freeform 8">
              <a:extLst>
                <a:ext uri="{FF2B5EF4-FFF2-40B4-BE49-F238E27FC236}">
                  <a16:creationId xmlns:a16="http://schemas.microsoft.com/office/drawing/2014/main" id="{AB3EE416-153F-B782-32E3-2412A96C5D1E}"/>
                </a:ext>
              </a:extLst>
            </p:cNvPr>
            <p:cNvSpPr>
              <a:spLocks noEditPoints="1"/>
            </p:cNvSpPr>
            <p:nvPr/>
          </p:nvSpPr>
          <p:spPr bwMode="auto">
            <a:xfrm>
              <a:off x="8270078" y="3976053"/>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9">
              <a:extLst>
                <a:ext uri="{FF2B5EF4-FFF2-40B4-BE49-F238E27FC236}">
                  <a16:creationId xmlns:a16="http://schemas.microsoft.com/office/drawing/2014/main" id="{50984B3D-0431-A0A6-D74F-B0962267E28B}"/>
                </a:ext>
              </a:extLst>
            </p:cNvPr>
            <p:cNvSpPr>
              <a:spLocks/>
            </p:cNvSpPr>
            <p:nvPr/>
          </p:nvSpPr>
          <p:spPr bwMode="auto">
            <a:xfrm>
              <a:off x="8552653"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0">
              <a:extLst>
                <a:ext uri="{FF2B5EF4-FFF2-40B4-BE49-F238E27FC236}">
                  <a16:creationId xmlns:a16="http://schemas.microsoft.com/office/drawing/2014/main" id="{1B307565-3E4C-0CFE-BD71-8EB69092797F}"/>
                </a:ext>
              </a:extLst>
            </p:cNvPr>
            <p:cNvSpPr>
              <a:spLocks noEditPoints="1"/>
            </p:cNvSpPr>
            <p:nvPr/>
          </p:nvSpPr>
          <p:spPr bwMode="auto">
            <a:xfrm>
              <a:off x="8552653" y="3502978"/>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38">
              <a:extLst>
                <a:ext uri="{FF2B5EF4-FFF2-40B4-BE49-F238E27FC236}">
                  <a16:creationId xmlns:a16="http://schemas.microsoft.com/office/drawing/2014/main" id="{BA9E9E45-F0DF-A5FC-1F4A-58B18A463DA9}"/>
                </a:ext>
              </a:extLst>
            </p:cNvPr>
            <p:cNvSpPr>
              <a:spLocks/>
            </p:cNvSpPr>
            <p:nvPr/>
          </p:nvSpPr>
          <p:spPr bwMode="auto">
            <a:xfrm>
              <a:off x="7331865" y="3502978"/>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39">
              <a:extLst>
                <a:ext uri="{FF2B5EF4-FFF2-40B4-BE49-F238E27FC236}">
                  <a16:creationId xmlns:a16="http://schemas.microsoft.com/office/drawing/2014/main" id="{214B9C0A-5578-1E52-6D04-0516BED13E3A}"/>
                </a:ext>
              </a:extLst>
            </p:cNvPr>
            <p:cNvSpPr>
              <a:spLocks/>
            </p:cNvSpPr>
            <p:nvPr/>
          </p:nvSpPr>
          <p:spPr bwMode="auto">
            <a:xfrm>
              <a:off x="7331865" y="3502978"/>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Rectangle 40">
              <a:extLst>
                <a:ext uri="{FF2B5EF4-FFF2-40B4-BE49-F238E27FC236}">
                  <a16:creationId xmlns:a16="http://schemas.microsoft.com/office/drawing/2014/main" id="{2316614D-167D-5DDA-6931-BB8CB7834382}"/>
                </a:ext>
              </a:extLst>
            </p:cNvPr>
            <p:cNvSpPr>
              <a:spLocks noChangeArrowheads="1"/>
            </p:cNvSpPr>
            <p:nvPr/>
          </p:nvSpPr>
          <p:spPr bwMode="auto">
            <a:xfrm>
              <a:off x="7398540" y="3815715"/>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Freeform 41">
              <a:extLst>
                <a:ext uri="{FF2B5EF4-FFF2-40B4-BE49-F238E27FC236}">
                  <a16:creationId xmlns:a16="http://schemas.microsoft.com/office/drawing/2014/main" id="{55EA3426-AD32-B174-661C-F526593ECD31}"/>
                </a:ext>
              </a:extLst>
            </p:cNvPr>
            <p:cNvSpPr>
              <a:spLocks/>
            </p:cNvSpPr>
            <p:nvPr/>
          </p:nvSpPr>
          <p:spPr bwMode="auto">
            <a:xfrm>
              <a:off x="8270078"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2">
              <a:extLst>
                <a:ext uri="{FF2B5EF4-FFF2-40B4-BE49-F238E27FC236}">
                  <a16:creationId xmlns:a16="http://schemas.microsoft.com/office/drawing/2014/main" id="{B9FBE8FA-15D1-304B-E60C-00BE7C989B62}"/>
                </a:ext>
              </a:extLst>
            </p:cNvPr>
            <p:cNvSpPr>
              <a:spLocks/>
            </p:cNvSpPr>
            <p:nvPr/>
          </p:nvSpPr>
          <p:spPr bwMode="auto">
            <a:xfrm>
              <a:off x="8270078" y="350297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Rectangle 43">
              <a:extLst>
                <a:ext uri="{FF2B5EF4-FFF2-40B4-BE49-F238E27FC236}">
                  <a16:creationId xmlns:a16="http://schemas.microsoft.com/office/drawing/2014/main" id="{2D705238-7C6E-F3ED-7F40-DA9FCA6C353D}"/>
                </a:ext>
              </a:extLst>
            </p:cNvPr>
            <p:cNvSpPr>
              <a:spLocks noChangeArrowheads="1"/>
            </p:cNvSpPr>
            <p:nvPr/>
          </p:nvSpPr>
          <p:spPr bwMode="auto">
            <a:xfrm>
              <a:off x="8330403" y="35490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44">
              <a:extLst>
                <a:ext uri="{FF2B5EF4-FFF2-40B4-BE49-F238E27FC236}">
                  <a16:creationId xmlns:a16="http://schemas.microsoft.com/office/drawing/2014/main" id="{553D34E6-C495-A9EF-330E-A258788FC5D0}"/>
                </a:ext>
              </a:extLst>
            </p:cNvPr>
            <p:cNvSpPr>
              <a:spLocks noChangeArrowheads="1"/>
            </p:cNvSpPr>
            <p:nvPr/>
          </p:nvSpPr>
          <p:spPr bwMode="auto">
            <a:xfrm>
              <a:off x="8327228" y="3653790"/>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45">
              <a:extLst>
                <a:ext uri="{FF2B5EF4-FFF2-40B4-BE49-F238E27FC236}">
                  <a16:creationId xmlns:a16="http://schemas.microsoft.com/office/drawing/2014/main" id="{A13E4B2F-55E3-1CE5-DB72-5C7B01E61443}"/>
                </a:ext>
              </a:extLst>
            </p:cNvPr>
            <p:cNvSpPr>
              <a:spLocks noChangeArrowheads="1"/>
            </p:cNvSpPr>
            <p:nvPr/>
          </p:nvSpPr>
          <p:spPr bwMode="auto">
            <a:xfrm>
              <a:off x="8447878" y="3653790"/>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Freeform 59">
              <a:extLst>
                <a:ext uri="{FF2B5EF4-FFF2-40B4-BE49-F238E27FC236}">
                  <a16:creationId xmlns:a16="http://schemas.microsoft.com/office/drawing/2014/main" id="{9247CC19-8E7D-A146-1014-AE46C1C4CBE7}"/>
                </a:ext>
              </a:extLst>
            </p:cNvPr>
            <p:cNvSpPr>
              <a:spLocks noEditPoints="1"/>
            </p:cNvSpPr>
            <p:nvPr/>
          </p:nvSpPr>
          <p:spPr bwMode="auto">
            <a:xfrm>
              <a:off x="8835228" y="3191828"/>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79">
              <a:extLst>
                <a:ext uri="{FF2B5EF4-FFF2-40B4-BE49-F238E27FC236}">
                  <a16:creationId xmlns:a16="http://schemas.microsoft.com/office/drawing/2014/main" id="{B0634615-4D1E-9888-DF7B-46037756D7B6}"/>
                </a:ext>
              </a:extLst>
            </p:cNvPr>
            <p:cNvSpPr>
              <a:spLocks noChangeArrowheads="1"/>
            </p:cNvSpPr>
            <p:nvPr/>
          </p:nvSpPr>
          <p:spPr bwMode="auto">
            <a:xfrm>
              <a:off x="8425653" y="2996565"/>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Freeform 89">
              <a:extLst>
                <a:ext uri="{FF2B5EF4-FFF2-40B4-BE49-F238E27FC236}">
                  <a16:creationId xmlns:a16="http://schemas.microsoft.com/office/drawing/2014/main" id="{22FC52AF-8E65-3A35-7518-B6B21048ADBF}"/>
                </a:ext>
              </a:extLst>
            </p:cNvPr>
            <p:cNvSpPr>
              <a:spLocks/>
            </p:cNvSpPr>
            <p:nvPr/>
          </p:nvSpPr>
          <p:spPr bwMode="auto">
            <a:xfrm>
              <a:off x="8552653"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90">
              <a:extLst>
                <a:ext uri="{FF2B5EF4-FFF2-40B4-BE49-F238E27FC236}">
                  <a16:creationId xmlns:a16="http://schemas.microsoft.com/office/drawing/2014/main" id="{D215E7DA-3FD5-3C87-5D57-28EC21FD40E7}"/>
                </a:ext>
              </a:extLst>
            </p:cNvPr>
            <p:cNvSpPr>
              <a:spLocks/>
            </p:cNvSpPr>
            <p:nvPr/>
          </p:nvSpPr>
          <p:spPr bwMode="auto">
            <a:xfrm>
              <a:off x="8552653"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91">
              <a:extLst>
                <a:ext uri="{FF2B5EF4-FFF2-40B4-BE49-F238E27FC236}">
                  <a16:creationId xmlns:a16="http://schemas.microsoft.com/office/drawing/2014/main" id="{56EB5C78-5898-28E8-7531-D5B45E44824E}"/>
                </a:ext>
              </a:extLst>
            </p:cNvPr>
            <p:cNvSpPr>
              <a:spLocks noChangeArrowheads="1"/>
            </p:cNvSpPr>
            <p:nvPr/>
          </p:nvSpPr>
          <p:spPr bwMode="auto">
            <a:xfrm>
              <a:off x="8611390" y="40189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92">
              <a:extLst>
                <a:ext uri="{FF2B5EF4-FFF2-40B4-BE49-F238E27FC236}">
                  <a16:creationId xmlns:a16="http://schemas.microsoft.com/office/drawing/2014/main" id="{AFA1A792-3543-881A-F952-1F49AF87792F}"/>
                </a:ext>
              </a:extLst>
            </p:cNvPr>
            <p:cNvSpPr>
              <a:spLocks noChangeArrowheads="1"/>
            </p:cNvSpPr>
            <p:nvPr/>
          </p:nvSpPr>
          <p:spPr bwMode="auto">
            <a:xfrm>
              <a:off x="8609803" y="412527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93">
              <a:extLst>
                <a:ext uri="{FF2B5EF4-FFF2-40B4-BE49-F238E27FC236}">
                  <a16:creationId xmlns:a16="http://schemas.microsoft.com/office/drawing/2014/main" id="{76A5CFB0-8264-89F2-1825-450E7A4DA223}"/>
                </a:ext>
              </a:extLst>
            </p:cNvPr>
            <p:cNvSpPr>
              <a:spLocks noChangeArrowheads="1"/>
            </p:cNvSpPr>
            <p:nvPr/>
          </p:nvSpPr>
          <p:spPr bwMode="auto">
            <a:xfrm>
              <a:off x="8730453" y="412527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Freeform 103">
              <a:extLst>
                <a:ext uri="{FF2B5EF4-FFF2-40B4-BE49-F238E27FC236}">
                  <a16:creationId xmlns:a16="http://schemas.microsoft.com/office/drawing/2014/main" id="{EB3FC466-90DD-C68E-8C27-981208E10FA4}"/>
                </a:ext>
              </a:extLst>
            </p:cNvPr>
            <p:cNvSpPr>
              <a:spLocks/>
            </p:cNvSpPr>
            <p:nvPr/>
          </p:nvSpPr>
          <p:spPr bwMode="auto">
            <a:xfrm>
              <a:off x="8693940"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04">
              <a:extLst>
                <a:ext uri="{FF2B5EF4-FFF2-40B4-BE49-F238E27FC236}">
                  <a16:creationId xmlns:a16="http://schemas.microsoft.com/office/drawing/2014/main" id="{F8C6D922-ED9D-C537-8015-A3B396A58F3F}"/>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05">
              <a:extLst>
                <a:ext uri="{FF2B5EF4-FFF2-40B4-BE49-F238E27FC236}">
                  <a16:creationId xmlns:a16="http://schemas.microsoft.com/office/drawing/2014/main" id="{7E6771AB-F1B5-99CB-DE45-81E4C27FF9D2}"/>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06">
              <a:extLst>
                <a:ext uri="{FF2B5EF4-FFF2-40B4-BE49-F238E27FC236}">
                  <a16:creationId xmlns:a16="http://schemas.microsoft.com/office/drawing/2014/main" id="{8CCB844F-AA3E-C4EA-C73F-97970045B292}"/>
                </a:ext>
              </a:extLst>
            </p:cNvPr>
            <p:cNvSpPr>
              <a:spLocks/>
            </p:cNvSpPr>
            <p:nvPr/>
          </p:nvSpPr>
          <p:spPr bwMode="auto">
            <a:xfrm>
              <a:off x="8411365" y="3796665"/>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07">
              <a:extLst>
                <a:ext uri="{FF2B5EF4-FFF2-40B4-BE49-F238E27FC236}">
                  <a16:creationId xmlns:a16="http://schemas.microsoft.com/office/drawing/2014/main" id="{B6621580-2F82-82CA-F008-909255FCD40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8">
              <a:extLst>
                <a:ext uri="{FF2B5EF4-FFF2-40B4-BE49-F238E27FC236}">
                  <a16:creationId xmlns:a16="http://schemas.microsoft.com/office/drawing/2014/main" id="{EFF73470-06FC-43F1-98C2-43B9FFD9CF3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5">
              <a:extLst>
                <a:ext uri="{FF2B5EF4-FFF2-40B4-BE49-F238E27FC236}">
                  <a16:creationId xmlns:a16="http://schemas.microsoft.com/office/drawing/2014/main" id="{6F784063-7051-2873-6607-DED44671970D}"/>
                </a:ext>
              </a:extLst>
            </p:cNvPr>
            <p:cNvSpPr>
              <a:spLocks/>
            </p:cNvSpPr>
            <p:nvPr/>
          </p:nvSpPr>
          <p:spPr bwMode="auto">
            <a:xfrm>
              <a:off x="6768303" y="3974465"/>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6">
              <a:extLst>
                <a:ext uri="{FF2B5EF4-FFF2-40B4-BE49-F238E27FC236}">
                  <a16:creationId xmlns:a16="http://schemas.microsoft.com/office/drawing/2014/main" id="{1879F01C-D4CB-36C3-93C9-550777C36D41}"/>
                </a:ext>
              </a:extLst>
            </p:cNvPr>
            <p:cNvSpPr>
              <a:spLocks noEditPoints="1"/>
            </p:cNvSpPr>
            <p:nvPr/>
          </p:nvSpPr>
          <p:spPr bwMode="auto">
            <a:xfrm>
              <a:off x="6768303" y="3974465"/>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11">
              <a:extLst>
                <a:ext uri="{FF2B5EF4-FFF2-40B4-BE49-F238E27FC236}">
                  <a16:creationId xmlns:a16="http://schemas.microsoft.com/office/drawing/2014/main" id="{F6DBAF9E-E5F5-788C-8504-8D07270F4EB7}"/>
                </a:ext>
              </a:extLst>
            </p:cNvPr>
            <p:cNvSpPr>
              <a:spLocks/>
            </p:cNvSpPr>
            <p:nvPr/>
          </p:nvSpPr>
          <p:spPr bwMode="auto">
            <a:xfrm>
              <a:off x="7049290"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12">
              <a:extLst>
                <a:ext uri="{FF2B5EF4-FFF2-40B4-BE49-F238E27FC236}">
                  <a16:creationId xmlns:a16="http://schemas.microsoft.com/office/drawing/2014/main" id="{9BE41880-4A3C-34F1-69E1-9126E75D2C75}"/>
                </a:ext>
              </a:extLst>
            </p:cNvPr>
            <p:cNvSpPr>
              <a:spLocks noEditPoints="1"/>
            </p:cNvSpPr>
            <p:nvPr/>
          </p:nvSpPr>
          <p:spPr bwMode="auto">
            <a:xfrm>
              <a:off x="7049290" y="3502978"/>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0">
              <a:extLst>
                <a:ext uri="{FF2B5EF4-FFF2-40B4-BE49-F238E27FC236}">
                  <a16:creationId xmlns:a16="http://schemas.microsoft.com/office/drawing/2014/main" id="{230001B4-51F5-97A2-585A-058F03A3A9A4}"/>
                </a:ext>
              </a:extLst>
            </p:cNvPr>
            <p:cNvSpPr>
              <a:spLocks/>
            </p:cNvSpPr>
            <p:nvPr/>
          </p:nvSpPr>
          <p:spPr bwMode="auto">
            <a:xfrm>
              <a:off x="6768303" y="3502978"/>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31">
              <a:extLst>
                <a:ext uri="{FF2B5EF4-FFF2-40B4-BE49-F238E27FC236}">
                  <a16:creationId xmlns:a16="http://schemas.microsoft.com/office/drawing/2014/main" id="{4C4822FF-1C0F-DB32-5623-91D4BD4BBA37}"/>
                </a:ext>
              </a:extLst>
            </p:cNvPr>
            <p:cNvSpPr>
              <a:spLocks/>
            </p:cNvSpPr>
            <p:nvPr/>
          </p:nvSpPr>
          <p:spPr bwMode="auto">
            <a:xfrm>
              <a:off x="6768303" y="3502978"/>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Rectangle 32">
              <a:extLst>
                <a:ext uri="{FF2B5EF4-FFF2-40B4-BE49-F238E27FC236}">
                  <a16:creationId xmlns:a16="http://schemas.microsoft.com/office/drawing/2014/main" id="{7D88FE64-D322-82D7-AD05-99EA8F403B13}"/>
                </a:ext>
              </a:extLst>
            </p:cNvPr>
            <p:cNvSpPr>
              <a:spLocks noChangeArrowheads="1"/>
            </p:cNvSpPr>
            <p:nvPr/>
          </p:nvSpPr>
          <p:spPr bwMode="auto">
            <a:xfrm>
              <a:off x="6786880" y="3529965"/>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Freeform 34">
              <a:extLst>
                <a:ext uri="{FF2B5EF4-FFF2-40B4-BE49-F238E27FC236}">
                  <a16:creationId xmlns:a16="http://schemas.microsoft.com/office/drawing/2014/main" id="{3148F6BE-9064-89DC-5B55-DEA19200386D}"/>
                </a:ext>
              </a:extLst>
            </p:cNvPr>
            <p:cNvSpPr>
              <a:spLocks/>
            </p:cNvSpPr>
            <p:nvPr/>
          </p:nvSpPr>
          <p:spPr bwMode="auto">
            <a:xfrm>
              <a:off x="7049290"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35">
              <a:extLst>
                <a:ext uri="{FF2B5EF4-FFF2-40B4-BE49-F238E27FC236}">
                  <a16:creationId xmlns:a16="http://schemas.microsoft.com/office/drawing/2014/main" id="{471CD3A6-8567-022A-D25A-25F606F05302}"/>
                </a:ext>
              </a:extLst>
            </p:cNvPr>
            <p:cNvSpPr>
              <a:spLocks/>
            </p:cNvSpPr>
            <p:nvPr/>
          </p:nvSpPr>
          <p:spPr bwMode="auto">
            <a:xfrm>
              <a:off x="7049290"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Rectangle 36">
              <a:extLst>
                <a:ext uri="{FF2B5EF4-FFF2-40B4-BE49-F238E27FC236}">
                  <a16:creationId xmlns:a16="http://schemas.microsoft.com/office/drawing/2014/main" id="{EDAD97D6-A5F3-C36F-09DF-745427AB87A7}"/>
                </a:ext>
              </a:extLst>
            </p:cNvPr>
            <p:cNvSpPr>
              <a:spLocks noChangeArrowheads="1"/>
            </p:cNvSpPr>
            <p:nvPr/>
          </p:nvSpPr>
          <p:spPr bwMode="auto">
            <a:xfrm>
              <a:off x="7054994" y="4001453"/>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Freeform 97">
              <a:extLst>
                <a:ext uri="{FF2B5EF4-FFF2-40B4-BE49-F238E27FC236}">
                  <a16:creationId xmlns:a16="http://schemas.microsoft.com/office/drawing/2014/main" id="{A1851347-F09A-F7BD-A920-01CF50C099F7}"/>
                </a:ext>
              </a:extLst>
            </p:cNvPr>
            <p:cNvSpPr>
              <a:spLocks/>
            </p:cNvSpPr>
            <p:nvPr/>
          </p:nvSpPr>
          <p:spPr bwMode="auto">
            <a:xfrm>
              <a:off x="6909590" y="3796665"/>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8">
              <a:extLst>
                <a:ext uri="{FF2B5EF4-FFF2-40B4-BE49-F238E27FC236}">
                  <a16:creationId xmlns:a16="http://schemas.microsoft.com/office/drawing/2014/main" id="{27B82901-A105-6A40-11E9-C21A31BDAF77}"/>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99">
              <a:extLst>
                <a:ext uri="{FF2B5EF4-FFF2-40B4-BE49-F238E27FC236}">
                  <a16:creationId xmlns:a16="http://schemas.microsoft.com/office/drawing/2014/main" id="{CBF568A6-8FF9-1584-07C9-25C6E740CB93}"/>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0">
              <a:extLst>
                <a:ext uri="{FF2B5EF4-FFF2-40B4-BE49-F238E27FC236}">
                  <a16:creationId xmlns:a16="http://schemas.microsoft.com/office/drawing/2014/main" id="{BB24F076-96DF-E272-F538-FA5188A22DCC}"/>
                </a:ext>
              </a:extLst>
            </p:cNvPr>
            <p:cNvSpPr>
              <a:spLocks/>
            </p:cNvSpPr>
            <p:nvPr/>
          </p:nvSpPr>
          <p:spPr bwMode="auto">
            <a:xfrm>
              <a:off x="7190578"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01">
              <a:extLst>
                <a:ext uri="{FF2B5EF4-FFF2-40B4-BE49-F238E27FC236}">
                  <a16:creationId xmlns:a16="http://schemas.microsoft.com/office/drawing/2014/main" id="{15580D12-45B5-812E-B8A2-611D2DF6B60E}"/>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102">
              <a:extLst>
                <a:ext uri="{FF2B5EF4-FFF2-40B4-BE49-F238E27FC236}">
                  <a16:creationId xmlns:a16="http://schemas.microsoft.com/office/drawing/2014/main" id="{C874F1DD-A925-3934-B2CF-BD79E30FE2AC}"/>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49" name="Group 48">
              <a:extLst>
                <a:ext uri="{FF2B5EF4-FFF2-40B4-BE49-F238E27FC236}">
                  <a16:creationId xmlns:a16="http://schemas.microsoft.com/office/drawing/2014/main" id="{65DA5F0F-A18C-B5F3-84D4-7CFD3A3FD79B}"/>
                </a:ext>
              </a:extLst>
            </p:cNvPr>
            <p:cNvGrpSpPr/>
            <p:nvPr/>
          </p:nvGrpSpPr>
          <p:grpSpPr>
            <a:xfrm>
              <a:off x="6082983" y="4282720"/>
              <a:ext cx="1373187" cy="201633"/>
              <a:chOff x="10620278" y="5715000"/>
              <a:chExt cx="581122" cy="201633"/>
            </a:xfrm>
          </p:grpSpPr>
          <p:sp>
            <p:nvSpPr>
              <p:cNvPr id="50" name="Right Brace 49">
                <a:extLst>
                  <a:ext uri="{FF2B5EF4-FFF2-40B4-BE49-F238E27FC236}">
                    <a16:creationId xmlns:a16="http://schemas.microsoft.com/office/drawing/2014/main" id="{92646ACB-52DF-3EC0-737F-6B24F3548946}"/>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TextBox 50">
                <a:extLst>
                  <a:ext uri="{FF2B5EF4-FFF2-40B4-BE49-F238E27FC236}">
                    <a16:creationId xmlns:a16="http://schemas.microsoft.com/office/drawing/2014/main" id="{5E14D916-D892-8D35-98B3-09E63FBA869A}"/>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52" name="Group 51">
              <a:extLst>
                <a:ext uri="{FF2B5EF4-FFF2-40B4-BE49-F238E27FC236}">
                  <a16:creationId xmlns:a16="http://schemas.microsoft.com/office/drawing/2014/main" id="{2769B5AB-54DB-D8DD-7B5C-37BF4D0836CC}"/>
                </a:ext>
              </a:extLst>
            </p:cNvPr>
            <p:cNvGrpSpPr/>
            <p:nvPr/>
          </p:nvGrpSpPr>
          <p:grpSpPr>
            <a:xfrm>
              <a:off x="8225790" y="4291965"/>
              <a:ext cx="670820" cy="201633"/>
              <a:chOff x="7772352" y="5454445"/>
              <a:chExt cx="581122" cy="201633"/>
            </a:xfrm>
          </p:grpSpPr>
          <p:sp>
            <p:nvSpPr>
              <p:cNvPr id="53" name="Right Brace 52">
                <a:extLst>
                  <a:ext uri="{FF2B5EF4-FFF2-40B4-BE49-F238E27FC236}">
                    <a16:creationId xmlns:a16="http://schemas.microsoft.com/office/drawing/2014/main" id="{F36BD04B-3B35-13D8-0C88-F5E4F65A1ACB}"/>
                  </a:ext>
                </a:extLst>
              </p:cNvPr>
              <p:cNvSpPr/>
              <p:nvPr/>
            </p:nvSpPr>
            <p:spPr>
              <a:xfrm rot="5400000">
                <a:off x="8043108" y="5231410"/>
                <a:ext cx="45719" cy="4917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TextBox 53">
                <a:extLst>
                  <a:ext uri="{FF2B5EF4-FFF2-40B4-BE49-F238E27FC236}">
                    <a16:creationId xmlns:a16="http://schemas.microsoft.com/office/drawing/2014/main" id="{86841EC2-68FA-12E4-852D-A87FCB8D4B7F}"/>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grpSp>
      <p:sp>
        <p:nvSpPr>
          <p:cNvPr id="4" name="Text Placeholder 2">
            <a:extLst>
              <a:ext uri="{FF2B5EF4-FFF2-40B4-BE49-F238E27FC236}">
                <a16:creationId xmlns:a16="http://schemas.microsoft.com/office/drawing/2014/main" id="{0940887D-ACC2-A47F-3D0C-20B7AE60EAD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SP0 data and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89220397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02316B9-CAFD-C52B-4D0A-A290BF6F265F}"/>
              </a:ext>
            </a:extLst>
          </p:cNvPr>
          <p:cNvSpPr>
            <a:spLocks noGrp="1"/>
          </p:cNvSpPr>
          <p:nvPr>
            <p:ph type="dt" sz="half" idx="10"/>
          </p:nvPr>
        </p:nvSpPr>
        <p:spPr/>
        <p:txBody>
          <a:bodyPr/>
          <a:lstStyle/>
          <a:p>
            <a:r>
              <a:rPr lang="en-US" altLang="en-US" dirty="0"/>
              <a:t>July 2022</a:t>
            </a:r>
          </a:p>
        </p:txBody>
      </p:sp>
      <p:sp>
        <p:nvSpPr>
          <p:cNvPr id="5" name="Footer Placeholder 4">
            <a:extLst>
              <a:ext uri="{FF2B5EF4-FFF2-40B4-BE49-F238E27FC236}">
                <a16:creationId xmlns:a16="http://schemas.microsoft.com/office/drawing/2014/main" id="{C6A26AB6-8DB4-93BC-93BA-04F9E04A496E}"/>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404CEFA5-5CC9-0B66-C5CD-BD94C4E044D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68C229D7-D24A-5C3C-0186-2FFDEC3362AF}"/>
              </a:ext>
            </a:extLst>
          </p:cNvPr>
          <p:cNvGraphicFramePr>
            <a:graphicFrameLocks noGrp="1"/>
          </p:cNvGraphicFramePr>
          <p:nvPr>
            <p:extLst>
              <p:ext uri="{D42A27DB-BD31-4B8C-83A1-F6EECF244321}">
                <p14:modId xmlns:p14="http://schemas.microsoft.com/office/powerpoint/2010/main" val="1726011108"/>
              </p:ext>
            </p:extLst>
          </p:nvPr>
        </p:nvGraphicFramePr>
        <p:xfrm>
          <a:off x="990600" y="908725"/>
          <a:ext cx="10210800" cy="5297309"/>
        </p:xfrm>
        <a:graphic>
          <a:graphicData uri="http://schemas.openxmlformats.org/drawingml/2006/table">
            <a:tbl>
              <a:tblPr firstRow="1" bandRow="1">
                <a:tableStyleId>{5940675A-B579-460E-94D1-54222C63F5DA}</a:tableStyleId>
              </a:tblPr>
              <a:tblGrid>
                <a:gridCol w="7010400">
                  <a:extLst>
                    <a:ext uri="{9D8B030D-6E8A-4147-A177-3AD203B41FA5}">
                      <a16:colId xmlns:a16="http://schemas.microsoft.com/office/drawing/2014/main" val="1745747388"/>
                    </a:ext>
                  </a:extLst>
                </a:gridCol>
                <a:gridCol w="3200400">
                  <a:extLst>
                    <a:ext uri="{9D8B030D-6E8A-4147-A177-3AD203B41FA5}">
                      <a16:colId xmlns:a16="http://schemas.microsoft.com/office/drawing/2014/main" val="1336621721"/>
                    </a:ext>
                  </a:extLst>
                </a:gridCol>
              </a:tblGrid>
              <a:tr h="227352">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PAR Objective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Proposed Solution (how addressed)</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6017004"/>
                  </a:ext>
                </a:extLst>
              </a:tr>
              <a:tr h="522320">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6347152"/>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2880846"/>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Other coexistence improvement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minimize interference to / from other 5/6 GHz users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0120941"/>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Backward compatibility with enhanced ranging capable devices (ERDEVs)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274704"/>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Improved link budget and/or reduced air-time</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 split between link budget and air-time occupancy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719402"/>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Additional channels and operating frequencies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0140464"/>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926360"/>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Reduced complexity and power consumption</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optimized use of PHYs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6555623"/>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Hybrid operation with narrowband signaling to assist UWB</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choose between NB and UWB</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993491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Enhanced native discovery and connection setup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Support for NB discovery in case of minimum band availability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165867"/>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Sensing capabilities to support presence detection and environment mapping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912419"/>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Low-power low-latency streaming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6344013"/>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Higher data-rate streaming allowing at least 50 Mbit/s of throughput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346622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Support for peer-to-peer, peer-to-multi-peer, and station-to-infrastructure protocols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4586688"/>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Infrastructure synchronization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76072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#258</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105018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Control and reporting mode configuration, Table 8, page 70, add Value range/options and default values</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graphicFrame>
        <p:nvGraphicFramePr>
          <p:cNvPr id="5" name="Table 6">
            <a:extLst>
              <a:ext uri="{FF2B5EF4-FFF2-40B4-BE49-F238E27FC236}">
                <a16:creationId xmlns:a16="http://schemas.microsoft.com/office/drawing/2014/main" id="{9C24C158-4ED5-CD37-BEA5-98659E9F24DF}"/>
              </a:ext>
            </a:extLst>
          </p:cNvPr>
          <p:cNvGraphicFramePr>
            <a:graphicFrameLocks noGrp="1"/>
          </p:cNvGraphicFramePr>
          <p:nvPr>
            <p:extLst>
              <p:ext uri="{D42A27DB-BD31-4B8C-83A1-F6EECF244321}">
                <p14:modId xmlns:p14="http://schemas.microsoft.com/office/powerpoint/2010/main" val="2337337012"/>
              </p:ext>
            </p:extLst>
          </p:nvPr>
        </p:nvGraphicFramePr>
        <p:xfrm>
          <a:off x="1447800" y="5201421"/>
          <a:ext cx="8610600" cy="1097280"/>
        </p:xfrm>
        <a:graphic>
          <a:graphicData uri="http://schemas.openxmlformats.org/drawingml/2006/table">
            <a:tbl>
              <a:tblPr firstRow="1" bandRow="1">
                <a:tableStyleId>{69C7853C-536D-4A76-A0AE-DD22124D55A5}</a:tableStyleId>
              </a:tblPr>
              <a:tblGrid>
                <a:gridCol w="2643605">
                  <a:extLst>
                    <a:ext uri="{9D8B030D-6E8A-4147-A177-3AD203B41FA5}">
                      <a16:colId xmlns:a16="http://schemas.microsoft.com/office/drawing/2014/main" val="124004952"/>
                    </a:ext>
                  </a:extLst>
                </a:gridCol>
                <a:gridCol w="1661695">
                  <a:extLst>
                    <a:ext uri="{9D8B030D-6E8A-4147-A177-3AD203B41FA5}">
                      <a16:colId xmlns:a16="http://schemas.microsoft.com/office/drawing/2014/main" val="3908784589"/>
                    </a:ext>
                  </a:extLst>
                </a:gridCol>
                <a:gridCol w="1057442">
                  <a:extLst>
                    <a:ext uri="{9D8B030D-6E8A-4147-A177-3AD203B41FA5}">
                      <a16:colId xmlns:a16="http://schemas.microsoft.com/office/drawing/2014/main" val="2051130499"/>
                    </a:ext>
                  </a:extLst>
                </a:gridCol>
                <a:gridCol w="3247858">
                  <a:extLst>
                    <a:ext uri="{9D8B030D-6E8A-4147-A177-3AD203B41FA5}">
                      <a16:colId xmlns:a16="http://schemas.microsoft.com/office/drawing/2014/main" val="3169795931"/>
                    </a:ext>
                  </a:extLst>
                </a:gridCol>
              </a:tblGrid>
              <a:tr h="564704">
                <a:tc>
                  <a:txBody>
                    <a:bodyPr/>
                    <a:lstStyle/>
                    <a:p>
                      <a:r>
                        <a:rPr lang="en-US" sz="1200" b="0" i="1" strike="noStrike" dirty="0">
                          <a:solidFill>
                            <a:schemeClr val="tx1"/>
                          </a:solidFill>
                          <a:latin typeface="+mj-lt"/>
                        </a:rPr>
                        <a:t>NB </a:t>
                      </a:r>
                      <a:r>
                        <a:rPr lang="en-US" sz="1200" b="0" i="1" dirty="0">
                          <a:solidFill>
                            <a:schemeClr val="tx1"/>
                          </a:solidFill>
                          <a:latin typeface="+mj-lt"/>
                        </a:rPr>
                        <a:t>PHY control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a:solidFill>
                            <a:srgbClr val="FF0000"/>
                          </a:solidFill>
                          <a:latin typeface="+mj-lt"/>
                          <a:ea typeface="+mn-ea"/>
                          <a:cs typeface="+mn-cs"/>
                        </a:rPr>
                        <a:t>1-9 (</a:t>
                      </a:r>
                      <a:r>
                        <a:rPr lang="en-US" sz="1200" b="0" kern="1200" dirty="0">
                          <a:solidFill>
                            <a:schemeClr val="tx1"/>
                          </a:solidFill>
                          <a:latin typeface="+mj-lt"/>
                          <a:ea typeface="+mn-ea"/>
                          <a:cs typeface="+mn-cs"/>
                        </a:rPr>
                        <a:t>Table 28</a:t>
                      </a:r>
                      <a:r>
                        <a:rPr lang="en-US" sz="1200" b="0" kern="1200" dirty="0">
                          <a:solidFill>
                            <a:srgbClr val="FF0000"/>
                          </a:solidFill>
                          <a:latin typeface="+mj-lt"/>
                          <a:ea typeface="+mn-ea"/>
                          <a:cs typeface="+mn-cs"/>
                        </a:rPr>
                        <a:t>)</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15 (SHR, Figure X)</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control phase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9595774"/>
                  </a:ext>
                </a:extLst>
              </a:tr>
              <a:tr h="399998">
                <a:tc>
                  <a:txBody>
                    <a:bodyPr/>
                    <a:lstStyle/>
                    <a:p>
                      <a:r>
                        <a:rPr lang="en-US" sz="1200" b="0" i="1" strike="noStrike" dirty="0">
                          <a:solidFill>
                            <a:schemeClr val="tx1"/>
                          </a:solidFill>
                          <a:latin typeface="+mj-lt"/>
                        </a:rPr>
                        <a:t>NB </a:t>
                      </a:r>
                      <a:r>
                        <a:rPr lang="en-US" sz="1200" b="0" i="1" dirty="0">
                          <a:solidFill>
                            <a:schemeClr val="tx1"/>
                          </a:solidFill>
                          <a:latin typeface="+mj-lt"/>
                        </a:rPr>
                        <a:t>PHY report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rgbClr val="FF0000"/>
                          </a:solidFill>
                          <a:latin typeface="+mj-lt"/>
                        </a:rPr>
                        <a:t>1-9 (</a:t>
                      </a:r>
                      <a:r>
                        <a:rPr lang="en-US" sz="1200" b="0" dirty="0">
                          <a:solidFill>
                            <a:schemeClr val="tx1"/>
                          </a:solidFill>
                          <a:latin typeface="+mj-lt"/>
                        </a:rPr>
                        <a:t>Table 28</a:t>
                      </a:r>
                      <a:r>
                        <a:rPr lang="en-US" sz="1200" b="0" dirty="0">
                          <a:solidFill>
                            <a:srgbClr val="FF0000"/>
                          </a:solidFill>
                          <a:latin typeface="+mj-lt"/>
                        </a:rPr>
                        <a:t>)</a:t>
                      </a:r>
                      <a:br>
                        <a:rPr lang="en-US" sz="1200" b="0" dirty="0">
                          <a:solidFill>
                            <a:srgbClr val="FF0000"/>
                          </a:solidFill>
                          <a:latin typeface="+mj-lt"/>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report phase (if used)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0239935"/>
                  </a:ext>
                </a:extLst>
              </a:tr>
            </a:tbl>
          </a:graphicData>
        </a:graphic>
      </p:graphicFrame>
      <p:pic>
        <p:nvPicPr>
          <p:cNvPr id="6" name="Picture 5">
            <a:extLst>
              <a:ext uri="{FF2B5EF4-FFF2-40B4-BE49-F238E27FC236}">
                <a16:creationId xmlns:a16="http://schemas.microsoft.com/office/drawing/2014/main" id="{84E93090-313C-2227-C325-B4B32BF2EDF6}"/>
              </a:ext>
            </a:extLst>
          </p:cNvPr>
          <p:cNvPicPr>
            <a:picLocks noChangeAspect="1"/>
          </p:cNvPicPr>
          <p:nvPr/>
        </p:nvPicPr>
        <p:blipFill>
          <a:blip r:embed="rId2"/>
          <a:stretch>
            <a:fillRect/>
          </a:stretch>
        </p:blipFill>
        <p:spPr>
          <a:xfrm>
            <a:off x="1295401" y="1766882"/>
            <a:ext cx="5257800" cy="3373051"/>
          </a:xfrm>
          <a:prstGeom prst="rect">
            <a:avLst/>
          </a:prstGeom>
        </p:spPr>
      </p:pic>
      <p:sp>
        <p:nvSpPr>
          <p:cNvPr id="7" name="Arrow: Right 6">
            <a:extLst>
              <a:ext uri="{FF2B5EF4-FFF2-40B4-BE49-F238E27FC236}">
                <a16:creationId xmlns:a16="http://schemas.microsoft.com/office/drawing/2014/main" id="{BDEF4363-771D-0FBD-B44F-C3A1ADA79F40}"/>
              </a:ext>
            </a:extLst>
          </p:cNvPr>
          <p:cNvSpPr/>
          <p:nvPr/>
        </p:nvSpPr>
        <p:spPr bwMode="auto">
          <a:xfrm>
            <a:off x="1043149" y="434340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 name="Arrow: Right 7">
            <a:extLst>
              <a:ext uri="{FF2B5EF4-FFF2-40B4-BE49-F238E27FC236}">
                <a16:creationId xmlns:a16="http://schemas.microsoft.com/office/drawing/2014/main" id="{A83A6AF1-F269-9E6C-AF07-E4CC1E9F4A9C}"/>
              </a:ext>
            </a:extLst>
          </p:cNvPr>
          <p:cNvSpPr/>
          <p:nvPr/>
        </p:nvSpPr>
        <p:spPr bwMode="auto">
          <a:xfrm>
            <a:off x="1058389" y="462763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2464082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The tables that previous comments refer to</a:t>
            </a:r>
          </a:p>
          <a:p>
            <a:pPr algn="l">
              <a:buFont typeface="Arial" panose="020B0604020202020204" pitchFamily="34" charset="0"/>
              <a:buChar char="•"/>
            </a:pPr>
            <a:r>
              <a:rPr lang="en-US" sz="1800" dirty="0">
                <a:solidFill>
                  <a:srgbClr val="172B4D"/>
                </a:solidFill>
                <a:latin typeface="-apple-system"/>
              </a:rPr>
              <a:t>SHR for MMS will be defined in subchapter 16, Figure X / Table 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6" name="Picture 5">
            <a:extLst>
              <a:ext uri="{FF2B5EF4-FFF2-40B4-BE49-F238E27FC236}">
                <a16:creationId xmlns:a16="http://schemas.microsoft.com/office/drawing/2014/main" id="{C721BEC8-E994-BB7E-DABE-A95A67396EFB}"/>
              </a:ext>
            </a:extLst>
          </p:cNvPr>
          <p:cNvPicPr>
            <a:picLocks noChangeAspect="1"/>
          </p:cNvPicPr>
          <p:nvPr/>
        </p:nvPicPr>
        <p:blipFill>
          <a:blip r:embed="rId2"/>
          <a:stretch>
            <a:fillRect/>
          </a:stretch>
        </p:blipFill>
        <p:spPr>
          <a:xfrm>
            <a:off x="357485" y="2552343"/>
            <a:ext cx="5326187" cy="2934056"/>
          </a:xfrm>
          <a:prstGeom prst="rect">
            <a:avLst/>
          </a:prstGeom>
        </p:spPr>
      </p:pic>
      <p:sp>
        <p:nvSpPr>
          <p:cNvPr id="7" name="TextBox 6">
            <a:extLst>
              <a:ext uri="{FF2B5EF4-FFF2-40B4-BE49-F238E27FC236}">
                <a16:creationId xmlns:a16="http://schemas.microsoft.com/office/drawing/2014/main" id="{405820FB-04CF-B728-2E76-F2E3421B8A6A}"/>
              </a:ext>
            </a:extLst>
          </p:cNvPr>
          <p:cNvSpPr txBox="1"/>
          <p:nvPr/>
        </p:nvSpPr>
        <p:spPr>
          <a:xfrm>
            <a:off x="457200" y="2198454"/>
            <a:ext cx="1913152" cy="276999"/>
          </a:xfrm>
          <a:prstGeom prst="rect">
            <a:avLst/>
          </a:prstGeom>
          <a:noFill/>
        </p:spPr>
        <p:txBody>
          <a:bodyPr wrap="none" rtlCol="0">
            <a:spAutoFit/>
          </a:bodyPr>
          <a:lstStyle/>
          <a:p>
            <a:r>
              <a:rPr lang="en-US" dirty="0"/>
              <a:t>Table 28, subchapter 13.2.5</a:t>
            </a:r>
          </a:p>
        </p:txBody>
      </p:sp>
      <p:pic>
        <p:nvPicPr>
          <p:cNvPr id="9" name="Picture 8">
            <a:extLst>
              <a:ext uri="{FF2B5EF4-FFF2-40B4-BE49-F238E27FC236}">
                <a16:creationId xmlns:a16="http://schemas.microsoft.com/office/drawing/2014/main" id="{FA36EE44-E0E5-0B4D-A374-1323FCFC2E1E}"/>
              </a:ext>
            </a:extLst>
          </p:cNvPr>
          <p:cNvPicPr>
            <a:picLocks noChangeAspect="1"/>
          </p:cNvPicPr>
          <p:nvPr/>
        </p:nvPicPr>
        <p:blipFill>
          <a:blip r:embed="rId3"/>
          <a:stretch>
            <a:fillRect/>
          </a:stretch>
        </p:blipFill>
        <p:spPr>
          <a:xfrm>
            <a:off x="5943600" y="2743200"/>
            <a:ext cx="4934491" cy="3200751"/>
          </a:xfrm>
          <a:prstGeom prst="rect">
            <a:avLst/>
          </a:prstGeom>
        </p:spPr>
      </p:pic>
      <p:sp>
        <p:nvSpPr>
          <p:cNvPr id="10" name="TextBox 9">
            <a:extLst>
              <a:ext uri="{FF2B5EF4-FFF2-40B4-BE49-F238E27FC236}">
                <a16:creationId xmlns:a16="http://schemas.microsoft.com/office/drawing/2014/main" id="{DED710E4-5573-9B0F-2D90-E4728E44AC06}"/>
              </a:ext>
            </a:extLst>
          </p:cNvPr>
          <p:cNvSpPr txBox="1"/>
          <p:nvPr/>
        </p:nvSpPr>
        <p:spPr>
          <a:xfrm>
            <a:off x="5942029" y="2242572"/>
            <a:ext cx="3518656" cy="276999"/>
          </a:xfrm>
          <a:prstGeom prst="rect">
            <a:avLst/>
          </a:prstGeom>
          <a:noFill/>
        </p:spPr>
        <p:txBody>
          <a:bodyPr wrap="none" rtlCol="0">
            <a:spAutoFit/>
          </a:bodyPr>
          <a:lstStyle/>
          <a:p>
            <a:r>
              <a:rPr lang="en-US" dirty="0"/>
              <a:t>Table X, to be added to subchapter 16.7, see </a:t>
            </a:r>
            <a:r>
              <a:rPr lang="en-US" dirty="0" err="1"/>
              <a:t>dcn</a:t>
            </a:r>
            <a:r>
              <a:rPr lang="en-US" dirty="0"/>
              <a:t> 502</a:t>
            </a:r>
          </a:p>
        </p:txBody>
      </p:sp>
      <p:sp>
        <p:nvSpPr>
          <p:cNvPr id="11" name="Arrow: Right 10">
            <a:extLst>
              <a:ext uri="{FF2B5EF4-FFF2-40B4-BE49-F238E27FC236}">
                <a16:creationId xmlns:a16="http://schemas.microsoft.com/office/drawing/2014/main" id="{A609402F-0FAB-1682-FBD5-BE01F0CACE74}"/>
              </a:ext>
            </a:extLst>
          </p:cNvPr>
          <p:cNvSpPr/>
          <p:nvPr/>
        </p:nvSpPr>
        <p:spPr bwMode="auto">
          <a:xfrm>
            <a:off x="5683672" y="3169920"/>
            <a:ext cx="258357" cy="1524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0181948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#254</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53, with following text below figure 41</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4" name="Picture 3">
            <a:extLst>
              <a:ext uri="{FF2B5EF4-FFF2-40B4-BE49-F238E27FC236}">
                <a16:creationId xmlns:a16="http://schemas.microsoft.com/office/drawing/2014/main" id="{36AD07FE-3CD8-4CD1-19A0-38E07C141632}"/>
              </a:ext>
            </a:extLst>
          </p:cNvPr>
          <p:cNvPicPr>
            <a:picLocks noChangeAspect="1"/>
          </p:cNvPicPr>
          <p:nvPr/>
        </p:nvPicPr>
        <p:blipFill>
          <a:blip r:embed="rId2"/>
          <a:stretch>
            <a:fillRect/>
          </a:stretch>
        </p:blipFill>
        <p:spPr>
          <a:xfrm>
            <a:off x="1981200" y="1905000"/>
            <a:ext cx="6781800" cy="2702802"/>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B36E5C9B-3539-2447-57C0-B677B7A2F43F}"/>
              </a:ext>
            </a:extLst>
          </p:cNvPr>
          <p:cNvSpPr txBox="1"/>
          <p:nvPr/>
        </p:nvSpPr>
        <p:spPr>
          <a:xfrm>
            <a:off x="1447800" y="5007858"/>
            <a:ext cx="8534400" cy="1077218"/>
          </a:xfrm>
          <a:prstGeom prst="rect">
            <a:avLst/>
          </a:prstGeom>
          <a:noFill/>
        </p:spPr>
        <p:txBody>
          <a:bodyPr wrap="square">
            <a:spAutoFit/>
          </a:bodyPr>
          <a:lstStyle/>
          <a:p>
            <a:r>
              <a:rPr lang="en-US" sz="1600" dirty="0"/>
              <a:t>The Control Phase Config field specifies NB PHY Config in the Control Phase. Valid values are 1 to 9, as per Table 28</a:t>
            </a:r>
            <a:r>
              <a:rPr lang="en-US" sz="1600" dirty="0">
                <a:solidFill>
                  <a:srgbClr val="FF0000"/>
                </a:solidFill>
              </a:rPr>
              <a:t>, as well as 15 and 16. If value is set to 15, only UWB SHR [defined subchapter 16] is used. If value is set to 16, a UWB packet using Set #1 from Table X [subchapter 16.7] is sent in the previous slot before the SHR.</a:t>
            </a:r>
          </a:p>
        </p:txBody>
      </p:sp>
    </p:spTree>
    <p:extLst>
      <p:ext uri="{BB962C8B-B14F-4D97-AF65-F5344CB8AC3E}">
        <p14:creationId xmlns:p14="http://schemas.microsoft.com/office/powerpoint/2010/main" val="24304574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#255, #256</a:t>
            </a:r>
            <a:endParaRPr lang="en-US" dirty="0">
              <a:latin typeface="+mn-lt"/>
            </a:endParaRPr>
          </a:p>
        </p:txBody>
      </p:sp>
      <p:pic>
        <p:nvPicPr>
          <p:cNvPr id="5" name="Picture 4">
            <a:extLst>
              <a:ext uri="{FF2B5EF4-FFF2-40B4-BE49-F238E27FC236}">
                <a16:creationId xmlns:a16="http://schemas.microsoft.com/office/drawing/2014/main" id="{6092BAFE-F113-0838-8A93-A8F2E20E49BA}"/>
              </a:ext>
            </a:extLst>
          </p:cNvPr>
          <p:cNvPicPr>
            <a:picLocks noChangeAspect="1"/>
          </p:cNvPicPr>
          <p:nvPr/>
        </p:nvPicPr>
        <p:blipFill>
          <a:blip r:embed="rId2"/>
          <a:stretch>
            <a:fillRect/>
          </a:stretch>
        </p:blipFill>
        <p:spPr>
          <a:xfrm>
            <a:off x="1143000" y="2060002"/>
            <a:ext cx="8993185" cy="1003434"/>
          </a:xfrm>
          <a:prstGeom prst="rect">
            <a:avLst/>
          </a:prstGeom>
          <a:ln>
            <a:noFill/>
          </a:ln>
          <a:effectLst>
            <a:outerShdw blurRad="292100" dist="139700" dir="2700000" algn="tl" rotWithShape="0">
              <a:srgbClr val="333333">
                <a:alpha val="65000"/>
              </a:srgbClr>
            </a:outerShdw>
          </a:effectLst>
        </p:spPr>
      </p:pic>
      <p:sp>
        <p:nvSpPr>
          <p:cNvPr id="9" name="TextBox 8">
            <a:extLst>
              <a:ext uri="{FF2B5EF4-FFF2-40B4-BE49-F238E27FC236}">
                <a16:creationId xmlns:a16="http://schemas.microsoft.com/office/drawing/2014/main" id="{ACAF201C-7B7D-42C3-E060-CBD064B55367}"/>
              </a:ext>
            </a:extLst>
          </p:cNvPr>
          <p:cNvSpPr txBox="1"/>
          <p:nvPr/>
        </p:nvSpPr>
        <p:spPr>
          <a:xfrm>
            <a:off x="1143000" y="3488739"/>
            <a:ext cx="8382000" cy="2308324"/>
          </a:xfrm>
          <a:prstGeom prst="rect">
            <a:avLst/>
          </a:prstGeom>
          <a:noFill/>
        </p:spPr>
        <p:txBody>
          <a:bodyPr wrap="square">
            <a:spAutoFit/>
          </a:bodyPr>
          <a:lstStyle/>
          <a:p>
            <a:r>
              <a:rPr lang="en-US" sz="1600" dirty="0"/>
              <a:t>The Report Phase Config field specifies the PHY Config in the Report Phase</a:t>
            </a:r>
            <a:r>
              <a:rPr lang="en-US" sz="1600" dirty="0">
                <a:solidFill>
                  <a:srgbClr val="FF0000"/>
                </a:solidFill>
              </a:rPr>
              <a:t>. Valid values are 1 to 9, as per Table 28, and 16. If value is set to 16, a UWB packet using Set #1 from Table X [subchapter 16.7] is used.</a:t>
            </a:r>
          </a:p>
          <a:p>
            <a:endParaRPr lang="en-US" sz="1600" dirty="0">
              <a:solidFill>
                <a:srgbClr val="FF0000"/>
              </a:solidFill>
            </a:endParaRPr>
          </a:p>
          <a:p>
            <a:r>
              <a:rPr lang="en-US" sz="1600" dirty="0">
                <a:solidFill>
                  <a:srgbClr val="FF0000"/>
                </a:solidFill>
              </a:rPr>
              <a:t>When NBA-MMS uses UWB in control or report phase, control or report phase preamble Code Index is based on MMRS code index (Table 10) and indicated in UWB Config Field (Figure 37). If the MMRS code index is 9 – 32, the same code index is used in control or report phase. If MMRS code is 33-48, control or report phase preamble code is (MMRS code modulo 8) + 24. </a:t>
            </a:r>
          </a:p>
          <a:p>
            <a:endParaRPr lang="en-US" sz="1600" dirty="0">
              <a:solidFill>
                <a:srgbClr val="FF0000"/>
              </a:solidFill>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380999"/>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54, line 1 with following text</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14609214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Figure 37 to which the previous comment refers to</a:t>
            </a:r>
          </a:p>
          <a:p>
            <a:pPr algn="l">
              <a:buFont typeface="Arial" panose="020B0604020202020204" pitchFamily="34" charset="0"/>
              <a:buChar char="•"/>
            </a:pPr>
            <a:r>
              <a:rPr lang="en-US" sz="1800" dirty="0">
                <a:solidFill>
                  <a:srgbClr val="172B4D"/>
                </a:solidFill>
                <a:latin typeface="-apple-system"/>
              </a:rPr>
              <a:t>Defines PHY config field including preamble Code Index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 name="Picture 11">
            <a:extLst>
              <a:ext uri="{FF2B5EF4-FFF2-40B4-BE49-F238E27FC236}">
                <a16:creationId xmlns:a16="http://schemas.microsoft.com/office/drawing/2014/main" id="{20A71656-7349-CD8C-E28C-C4899D67DC17}"/>
              </a:ext>
            </a:extLst>
          </p:cNvPr>
          <p:cNvPicPr>
            <a:picLocks noChangeAspect="1"/>
          </p:cNvPicPr>
          <p:nvPr/>
        </p:nvPicPr>
        <p:blipFill>
          <a:blip r:embed="rId2"/>
          <a:stretch>
            <a:fillRect/>
          </a:stretch>
        </p:blipFill>
        <p:spPr>
          <a:xfrm>
            <a:off x="1676400" y="2541451"/>
            <a:ext cx="7239000" cy="2716349"/>
          </a:xfrm>
          <a:prstGeom prst="rect">
            <a:avLst/>
          </a:prstGeom>
        </p:spPr>
      </p:pic>
      <p:sp>
        <p:nvSpPr>
          <p:cNvPr id="4" name="Arrow: Right 3">
            <a:extLst>
              <a:ext uri="{FF2B5EF4-FFF2-40B4-BE49-F238E27FC236}">
                <a16:creationId xmlns:a16="http://schemas.microsoft.com/office/drawing/2014/main" id="{512980DA-DA1B-0013-11B4-5CEBD4F5B09C}"/>
              </a:ext>
            </a:extLst>
          </p:cNvPr>
          <p:cNvSpPr/>
          <p:nvPr/>
        </p:nvSpPr>
        <p:spPr bwMode="auto">
          <a:xfrm>
            <a:off x="1633728" y="4000500"/>
            <a:ext cx="304800" cy="2286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62191020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from ad hoc session on #254</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figure 112, page 115, with optional SP0 packet</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3" name="Picture 122">
            <a:extLst>
              <a:ext uri="{FF2B5EF4-FFF2-40B4-BE49-F238E27FC236}">
                <a16:creationId xmlns:a16="http://schemas.microsoft.com/office/drawing/2014/main" id="{D95CB929-D150-A826-0C09-2C6961032F43}"/>
              </a:ext>
            </a:extLst>
          </p:cNvPr>
          <p:cNvPicPr>
            <a:picLocks noChangeAspect="1"/>
          </p:cNvPicPr>
          <p:nvPr/>
        </p:nvPicPr>
        <p:blipFill>
          <a:blip r:embed="rId2"/>
          <a:stretch>
            <a:fillRect/>
          </a:stretch>
        </p:blipFill>
        <p:spPr>
          <a:xfrm>
            <a:off x="1981200" y="2447544"/>
            <a:ext cx="8387561" cy="3467030"/>
          </a:xfrm>
          <a:prstGeom prst="rect">
            <a:avLst/>
          </a:prstGeom>
        </p:spPr>
      </p:pic>
      <p:pic>
        <p:nvPicPr>
          <p:cNvPr id="4" name="Picture 3">
            <a:extLst>
              <a:ext uri="{FF2B5EF4-FFF2-40B4-BE49-F238E27FC236}">
                <a16:creationId xmlns:a16="http://schemas.microsoft.com/office/drawing/2014/main" id="{CBDF411D-A0AA-5E45-5349-DD32DE0A8283}"/>
              </a:ext>
            </a:extLst>
          </p:cNvPr>
          <p:cNvPicPr>
            <a:picLocks noChangeAspect="1"/>
          </p:cNvPicPr>
          <p:nvPr/>
        </p:nvPicPr>
        <p:blipFill>
          <a:blip r:embed="rId3"/>
          <a:stretch>
            <a:fillRect/>
          </a:stretch>
        </p:blipFill>
        <p:spPr>
          <a:xfrm>
            <a:off x="1670557" y="3374753"/>
            <a:ext cx="1141985" cy="1296307"/>
          </a:xfrm>
          <a:prstGeom prst="rect">
            <a:avLst/>
          </a:prstGeom>
        </p:spPr>
      </p:pic>
      <p:sp>
        <p:nvSpPr>
          <p:cNvPr id="127" name="Rectangle 126">
            <a:extLst>
              <a:ext uri="{FF2B5EF4-FFF2-40B4-BE49-F238E27FC236}">
                <a16:creationId xmlns:a16="http://schemas.microsoft.com/office/drawing/2014/main" id="{57D3FB48-0FB3-28BC-FB91-F750ADFF8E7D}"/>
              </a:ext>
            </a:extLst>
          </p:cNvPr>
          <p:cNvSpPr/>
          <p:nvPr/>
        </p:nvSpPr>
        <p:spPr bwMode="auto">
          <a:xfrm>
            <a:off x="1878330" y="3973830"/>
            <a:ext cx="469900" cy="609600"/>
          </a:xfrm>
          <a:prstGeom prst="rect">
            <a:avLst/>
          </a:prstGeom>
          <a:solidFill>
            <a:schemeClr val="bg1"/>
          </a:solidFill>
          <a:ln w="12700" cap="flat" cmpd="sng" algn="ctr">
            <a:solidFill>
              <a:srgbClr val="FF000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Times New Roman" panose="02020603050405020304" pitchFamily="18" charset="0"/>
              </a:rPr>
              <a:t>SP0</a:t>
            </a:r>
            <a:br>
              <a:rPr kumimoji="0" lang="en-US" sz="800" b="0" i="0" u="none" strike="noStrike" cap="none" normalizeH="0" baseline="0" dirty="0">
                <a:ln>
                  <a:noFill/>
                </a:ln>
                <a:solidFill>
                  <a:srgbClr val="FF0000"/>
                </a:solidFill>
                <a:effectLst/>
                <a:latin typeface="Times New Roman" panose="02020603050405020304" pitchFamily="18" charset="0"/>
              </a:rPr>
            </a:br>
            <a:r>
              <a:rPr kumimoji="0" lang="en-US" sz="800" b="0" i="0" u="none" strike="noStrike" cap="none" normalizeH="0" baseline="0" dirty="0">
                <a:ln>
                  <a:noFill/>
                </a:ln>
                <a:solidFill>
                  <a:srgbClr val="FF0000"/>
                </a:solidFill>
                <a:effectLst/>
                <a:latin typeface="Times New Roman" panose="02020603050405020304" pitchFamily="18" charset="0"/>
              </a:rPr>
              <a:t>Set#1</a:t>
            </a:r>
          </a:p>
        </p:txBody>
      </p:sp>
      <p:sp>
        <p:nvSpPr>
          <p:cNvPr id="3" name="TextBox 2">
            <a:extLst>
              <a:ext uri="{FF2B5EF4-FFF2-40B4-BE49-F238E27FC236}">
                <a16:creationId xmlns:a16="http://schemas.microsoft.com/office/drawing/2014/main" id="{5CC7F11A-35BE-4B05-80DF-7173D5EFC9C7}"/>
              </a:ext>
            </a:extLst>
          </p:cNvPr>
          <p:cNvSpPr txBox="1"/>
          <p:nvPr/>
        </p:nvSpPr>
        <p:spPr>
          <a:xfrm>
            <a:off x="2113280" y="3299645"/>
            <a:ext cx="407484" cy="276999"/>
          </a:xfrm>
          <a:prstGeom prst="rect">
            <a:avLst/>
          </a:prstGeom>
          <a:solidFill>
            <a:schemeClr val="bg1"/>
          </a:solidFill>
        </p:spPr>
        <p:txBody>
          <a:bodyPr wrap="none" rtlCol="0">
            <a:spAutoFit/>
          </a:bodyPr>
          <a:lstStyle/>
          <a:p>
            <a:r>
              <a:rPr lang="en-US" dirty="0"/>
              <a:t>slot</a:t>
            </a:r>
          </a:p>
        </p:txBody>
      </p:sp>
    </p:spTree>
    <p:extLst>
      <p:ext uri="{BB962C8B-B14F-4D97-AF65-F5344CB8AC3E}">
        <p14:creationId xmlns:p14="http://schemas.microsoft.com/office/powerpoint/2010/main" val="284225138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346" name="Group 345">
            <a:extLst>
              <a:ext uri="{FF2B5EF4-FFF2-40B4-BE49-F238E27FC236}">
                <a16:creationId xmlns:a16="http://schemas.microsoft.com/office/drawing/2014/main" id="{9B9B6FE8-4F23-E12B-D104-0158CF8DB22B}"/>
              </a:ext>
            </a:extLst>
          </p:cNvPr>
          <p:cNvGrpSpPr/>
          <p:nvPr/>
        </p:nvGrpSpPr>
        <p:grpSpPr>
          <a:xfrm>
            <a:off x="609600" y="2068203"/>
            <a:ext cx="7723188" cy="2960997"/>
            <a:chOff x="609600" y="2068203"/>
            <a:chExt cx="7723188"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33521"/>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86079"/>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120971" y="3439590"/>
              <a:ext cx="264022" cy="21176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30450"/>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8590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7">
              <a:extLst>
                <a:ext uri="{FF2B5EF4-FFF2-40B4-BE49-F238E27FC236}">
                  <a16:creationId xmlns:a16="http://schemas.microsoft.com/office/drawing/2014/main" id="{9206F3E8-B32D-4D18-8768-5DAD8B516D13}"/>
                </a:ext>
              </a:extLst>
            </p:cNvPr>
            <p:cNvSpPr>
              <a:spLocks/>
            </p:cNvSpPr>
            <p:nvPr/>
          </p:nvSpPr>
          <p:spPr bwMode="auto">
            <a:xfrm>
              <a:off x="7693025"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7" name="Freeform 8">
              <a:extLst>
                <a:ext uri="{FF2B5EF4-FFF2-40B4-BE49-F238E27FC236}">
                  <a16:creationId xmlns:a16="http://schemas.microsoft.com/office/drawing/2014/main" id="{25109D86-9051-D783-B2D1-7AFE21E45ED1}"/>
                </a:ext>
              </a:extLst>
            </p:cNvPr>
            <p:cNvSpPr>
              <a:spLocks noEditPoints="1"/>
            </p:cNvSpPr>
            <p:nvPr/>
          </p:nvSpPr>
          <p:spPr bwMode="auto">
            <a:xfrm>
              <a:off x="7693025" y="3987491"/>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9">
              <a:extLst>
                <a:ext uri="{FF2B5EF4-FFF2-40B4-BE49-F238E27FC236}">
                  <a16:creationId xmlns:a16="http://schemas.microsoft.com/office/drawing/2014/main" id="{2FD70327-7956-B73D-DED7-C25FD25C55A5}"/>
                </a:ext>
              </a:extLst>
            </p:cNvPr>
            <p:cNvSpPr>
              <a:spLocks/>
            </p:cNvSpPr>
            <p:nvPr/>
          </p:nvSpPr>
          <p:spPr bwMode="auto">
            <a:xfrm>
              <a:off x="7975600"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 name="Freeform 10">
              <a:extLst>
                <a:ext uri="{FF2B5EF4-FFF2-40B4-BE49-F238E27FC236}">
                  <a16:creationId xmlns:a16="http://schemas.microsoft.com/office/drawing/2014/main" id="{553130BC-C391-8735-4C42-A222D12162E9}"/>
                </a:ext>
              </a:extLst>
            </p:cNvPr>
            <p:cNvSpPr>
              <a:spLocks noEditPoints="1"/>
            </p:cNvSpPr>
            <p:nvPr/>
          </p:nvSpPr>
          <p:spPr bwMode="auto">
            <a:xfrm>
              <a:off x="7975600" y="3514416"/>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6035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38">
              <a:extLst>
                <a:ext uri="{FF2B5EF4-FFF2-40B4-BE49-F238E27FC236}">
                  <a16:creationId xmlns:a16="http://schemas.microsoft.com/office/drawing/2014/main" id="{1F1B5A47-F766-A7D6-05BC-A70235C660E0}"/>
                </a:ext>
              </a:extLst>
            </p:cNvPr>
            <p:cNvSpPr>
              <a:spLocks/>
            </p:cNvSpPr>
            <p:nvPr/>
          </p:nvSpPr>
          <p:spPr bwMode="auto">
            <a:xfrm>
              <a:off x="6754812" y="3514416"/>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8" name="Freeform 39">
              <a:extLst>
                <a:ext uri="{FF2B5EF4-FFF2-40B4-BE49-F238E27FC236}">
                  <a16:creationId xmlns:a16="http://schemas.microsoft.com/office/drawing/2014/main" id="{483ECA62-9FDF-B2C7-9EA5-ECA08166D98B}"/>
                </a:ext>
              </a:extLst>
            </p:cNvPr>
            <p:cNvSpPr>
              <a:spLocks/>
            </p:cNvSpPr>
            <p:nvPr/>
          </p:nvSpPr>
          <p:spPr bwMode="auto">
            <a:xfrm>
              <a:off x="6754812" y="3514416"/>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Rectangle 40">
              <a:extLst>
                <a:ext uri="{FF2B5EF4-FFF2-40B4-BE49-F238E27FC236}">
                  <a16:creationId xmlns:a16="http://schemas.microsoft.com/office/drawing/2014/main" id="{8218D867-2A64-B4EB-53C9-C3D7DA8418C9}"/>
                </a:ext>
              </a:extLst>
            </p:cNvPr>
            <p:cNvSpPr>
              <a:spLocks noChangeArrowheads="1"/>
            </p:cNvSpPr>
            <p:nvPr/>
          </p:nvSpPr>
          <p:spPr bwMode="auto">
            <a:xfrm>
              <a:off x="6821487" y="3827153"/>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Freeform 41">
              <a:extLst>
                <a:ext uri="{FF2B5EF4-FFF2-40B4-BE49-F238E27FC236}">
                  <a16:creationId xmlns:a16="http://schemas.microsoft.com/office/drawing/2014/main" id="{87A5E74E-26F3-2B34-C308-57A7ACC4E612}"/>
                </a:ext>
              </a:extLst>
            </p:cNvPr>
            <p:cNvSpPr>
              <a:spLocks/>
            </p:cNvSpPr>
            <p:nvPr/>
          </p:nvSpPr>
          <p:spPr bwMode="auto">
            <a:xfrm>
              <a:off x="7693025"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42">
              <a:extLst>
                <a:ext uri="{FF2B5EF4-FFF2-40B4-BE49-F238E27FC236}">
                  <a16:creationId xmlns:a16="http://schemas.microsoft.com/office/drawing/2014/main" id="{776A3B69-82C6-C054-B5F7-D4218AAB9B4A}"/>
                </a:ext>
              </a:extLst>
            </p:cNvPr>
            <p:cNvSpPr>
              <a:spLocks/>
            </p:cNvSpPr>
            <p:nvPr/>
          </p:nvSpPr>
          <p:spPr bwMode="auto">
            <a:xfrm>
              <a:off x="7693025" y="351441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2" name="Rectangle 43">
              <a:extLst>
                <a:ext uri="{FF2B5EF4-FFF2-40B4-BE49-F238E27FC236}">
                  <a16:creationId xmlns:a16="http://schemas.microsoft.com/office/drawing/2014/main" id="{9C6D88BD-5DB5-966F-626F-9975ECFD92BF}"/>
                </a:ext>
              </a:extLst>
            </p:cNvPr>
            <p:cNvSpPr>
              <a:spLocks noChangeArrowheads="1"/>
            </p:cNvSpPr>
            <p:nvPr/>
          </p:nvSpPr>
          <p:spPr bwMode="auto">
            <a:xfrm>
              <a:off x="7753350" y="35604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44">
              <a:extLst>
                <a:ext uri="{FF2B5EF4-FFF2-40B4-BE49-F238E27FC236}">
                  <a16:creationId xmlns:a16="http://schemas.microsoft.com/office/drawing/2014/main" id="{16A7E071-D2F3-F94E-76EF-FF3D490409B0}"/>
                </a:ext>
              </a:extLst>
            </p:cNvPr>
            <p:cNvSpPr>
              <a:spLocks noChangeArrowheads="1"/>
            </p:cNvSpPr>
            <p:nvPr/>
          </p:nvSpPr>
          <p:spPr bwMode="auto">
            <a:xfrm>
              <a:off x="7750175" y="366522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45">
              <a:extLst>
                <a:ext uri="{FF2B5EF4-FFF2-40B4-BE49-F238E27FC236}">
                  <a16:creationId xmlns:a16="http://schemas.microsoft.com/office/drawing/2014/main" id="{D04DF91F-0A4A-E73B-06BB-4FAA2726648B}"/>
                </a:ext>
              </a:extLst>
            </p:cNvPr>
            <p:cNvSpPr>
              <a:spLocks noChangeArrowheads="1"/>
            </p:cNvSpPr>
            <p:nvPr/>
          </p:nvSpPr>
          <p:spPr bwMode="auto">
            <a:xfrm>
              <a:off x="7870825" y="366522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234238"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a:extLst>
                <a:ext uri="{FF2B5EF4-FFF2-40B4-BE49-F238E27FC236}">
                  <a16:creationId xmlns:a16="http://schemas.microsoft.com/office/drawing/2014/main" id="{393FDA87-4246-C8CD-C814-666162405334}"/>
                </a:ext>
              </a:extLst>
            </p:cNvPr>
            <p:cNvSpPr>
              <a:spLocks noEditPoints="1"/>
            </p:cNvSpPr>
            <p:nvPr/>
          </p:nvSpPr>
          <p:spPr bwMode="auto">
            <a:xfrm>
              <a:off x="8258175" y="3203266"/>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79">
              <a:extLst>
                <a:ext uri="{FF2B5EF4-FFF2-40B4-BE49-F238E27FC236}">
                  <a16:creationId xmlns:a16="http://schemas.microsoft.com/office/drawing/2014/main" id="{D7A06091-F019-6C2F-C0D0-D38AC6E8BB21}"/>
                </a:ext>
              </a:extLst>
            </p:cNvPr>
            <p:cNvSpPr>
              <a:spLocks noChangeArrowheads="1"/>
            </p:cNvSpPr>
            <p:nvPr/>
          </p:nvSpPr>
          <p:spPr bwMode="auto">
            <a:xfrm>
              <a:off x="7848600" y="3008003"/>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89">
              <a:extLst>
                <a:ext uri="{FF2B5EF4-FFF2-40B4-BE49-F238E27FC236}">
                  <a16:creationId xmlns:a16="http://schemas.microsoft.com/office/drawing/2014/main" id="{2B74D173-1E0C-17FF-6CF9-B7BCBBC1BC5B}"/>
                </a:ext>
              </a:extLst>
            </p:cNvPr>
            <p:cNvSpPr>
              <a:spLocks/>
            </p:cNvSpPr>
            <p:nvPr/>
          </p:nvSpPr>
          <p:spPr bwMode="auto">
            <a:xfrm>
              <a:off x="7975600"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90">
              <a:extLst>
                <a:ext uri="{FF2B5EF4-FFF2-40B4-BE49-F238E27FC236}">
                  <a16:creationId xmlns:a16="http://schemas.microsoft.com/office/drawing/2014/main" id="{978B19DA-8F27-1595-91D8-3B12CB2ADCA9}"/>
                </a:ext>
              </a:extLst>
            </p:cNvPr>
            <p:cNvSpPr>
              <a:spLocks/>
            </p:cNvSpPr>
            <p:nvPr/>
          </p:nvSpPr>
          <p:spPr bwMode="auto">
            <a:xfrm>
              <a:off x="7975600"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91">
              <a:extLst>
                <a:ext uri="{FF2B5EF4-FFF2-40B4-BE49-F238E27FC236}">
                  <a16:creationId xmlns:a16="http://schemas.microsoft.com/office/drawing/2014/main" id="{265E7154-840D-963B-AE44-6F4B2811DD08}"/>
                </a:ext>
              </a:extLst>
            </p:cNvPr>
            <p:cNvSpPr>
              <a:spLocks noChangeArrowheads="1"/>
            </p:cNvSpPr>
            <p:nvPr/>
          </p:nvSpPr>
          <p:spPr bwMode="auto">
            <a:xfrm>
              <a:off x="8034337" y="40303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 name="Rectangle 92">
              <a:extLst>
                <a:ext uri="{FF2B5EF4-FFF2-40B4-BE49-F238E27FC236}">
                  <a16:creationId xmlns:a16="http://schemas.microsoft.com/office/drawing/2014/main" id="{43DEFD61-5ED1-F512-3C90-AFB4905F5874}"/>
                </a:ext>
              </a:extLst>
            </p:cNvPr>
            <p:cNvSpPr>
              <a:spLocks noChangeArrowheads="1"/>
            </p:cNvSpPr>
            <p:nvPr/>
          </p:nvSpPr>
          <p:spPr bwMode="auto">
            <a:xfrm>
              <a:off x="8032750" y="4136716"/>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 name="Rectangle 93">
              <a:extLst>
                <a:ext uri="{FF2B5EF4-FFF2-40B4-BE49-F238E27FC236}">
                  <a16:creationId xmlns:a16="http://schemas.microsoft.com/office/drawing/2014/main" id="{C0CFFC4C-94DF-3440-D959-1803C06D11C2}"/>
                </a:ext>
              </a:extLst>
            </p:cNvPr>
            <p:cNvSpPr>
              <a:spLocks noChangeArrowheads="1"/>
            </p:cNvSpPr>
            <p:nvPr/>
          </p:nvSpPr>
          <p:spPr bwMode="auto">
            <a:xfrm>
              <a:off x="8153400" y="4136716"/>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03">
              <a:extLst>
                <a:ext uri="{FF2B5EF4-FFF2-40B4-BE49-F238E27FC236}">
                  <a16:creationId xmlns:a16="http://schemas.microsoft.com/office/drawing/2014/main" id="{E67767A5-7408-1BD3-95EA-0CE2AC6A258B}"/>
                </a:ext>
              </a:extLst>
            </p:cNvPr>
            <p:cNvSpPr>
              <a:spLocks/>
            </p:cNvSpPr>
            <p:nvPr/>
          </p:nvSpPr>
          <p:spPr bwMode="auto">
            <a:xfrm>
              <a:off x="8116887"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4">
              <a:extLst>
                <a:ext uri="{FF2B5EF4-FFF2-40B4-BE49-F238E27FC236}">
                  <a16:creationId xmlns:a16="http://schemas.microsoft.com/office/drawing/2014/main" id="{7834D077-DD20-FA27-B11C-B9693173BABE}"/>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105">
              <a:extLst>
                <a:ext uri="{FF2B5EF4-FFF2-40B4-BE49-F238E27FC236}">
                  <a16:creationId xmlns:a16="http://schemas.microsoft.com/office/drawing/2014/main" id="{DEC464C8-8670-2F02-8B78-0008B8363E3D}"/>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232C7B7C-64BA-B40E-CDE8-1243F7A32AC1}"/>
                </a:ext>
              </a:extLst>
            </p:cNvPr>
            <p:cNvSpPr>
              <a:spLocks/>
            </p:cNvSpPr>
            <p:nvPr/>
          </p:nvSpPr>
          <p:spPr bwMode="auto">
            <a:xfrm>
              <a:off x="7834312" y="380810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7">
              <a:extLst>
                <a:ext uri="{FF2B5EF4-FFF2-40B4-BE49-F238E27FC236}">
                  <a16:creationId xmlns:a16="http://schemas.microsoft.com/office/drawing/2014/main" id="{BB22E5C9-77B3-C6C3-1C56-D1977895B8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108">
              <a:extLst>
                <a:ext uri="{FF2B5EF4-FFF2-40B4-BE49-F238E27FC236}">
                  <a16:creationId xmlns:a16="http://schemas.microsoft.com/office/drawing/2014/main" id="{B8617584-3C6A-A4AD-7FFD-6E35C968A1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14" name="Group 213">
              <a:extLst>
                <a:ext uri="{FF2B5EF4-FFF2-40B4-BE49-F238E27FC236}">
                  <a16:creationId xmlns:a16="http://schemas.microsoft.com/office/drawing/2014/main" id="{C08FD8BE-2CA4-8389-8E6F-9B6421BFEF31}"/>
                </a:ext>
              </a:extLst>
            </p:cNvPr>
            <p:cNvGrpSpPr/>
            <p:nvPr/>
          </p:nvGrpSpPr>
          <p:grpSpPr>
            <a:xfrm>
              <a:off x="6162963" y="4294158"/>
              <a:ext cx="581122" cy="201633"/>
              <a:chOff x="10620278" y="5715000"/>
              <a:chExt cx="581122" cy="201633"/>
            </a:xfrm>
          </p:grpSpPr>
          <p:sp>
            <p:nvSpPr>
              <p:cNvPr id="215" name="Right Brace 214">
                <a:extLst>
                  <a:ext uri="{FF2B5EF4-FFF2-40B4-BE49-F238E27FC236}">
                    <a16:creationId xmlns:a16="http://schemas.microsoft.com/office/drawing/2014/main" id="{4DD36D52-869E-8228-2FBD-336D08CE0D0D}"/>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6" name="TextBox 215">
                <a:extLst>
                  <a:ext uri="{FF2B5EF4-FFF2-40B4-BE49-F238E27FC236}">
                    <a16:creationId xmlns:a16="http://schemas.microsoft.com/office/drawing/2014/main" id="{1F962162-47A6-F5EE-C9E6-E7B0E7E84B6B}"/>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217" name="Group 216">
              <a:extLst>
                <a:ext uri="{FF2B5EF4-FFF2-40B4-BE49-F238E27FC236}">
                  <a16:creationId xmlns:a16="http://schemas.microsoft.com/office/drawing/2014/main" id="{8296076B-B0B0-41FA-361D-66CBF6682F87}"/>
                </a:ext>
              </a:extLst>
            </p:cNvPr>
            <p:cNvGrpSpPr/>
            <p:nvPr/>
          </p:nvGrpSpPr>
          <p:grpSpPr>
            <a:xfrm>
              <a:off x="7666277" y="4297355"/>
              <a:ext cx="581122" cy="201633"/>
              <a:chOff x="7772352" y="5454445"/>
              <a:chExt cx="581122" cy="201633"/>
            </a:xfrm>
          </p:grpSpPr>
          <p:sp>
            <p:nvSpPr>
              <p:cNvPr id="218" name="Right Brace 217">
                <a:extLst>
                  <a:ext uri="{FF2B5EF4-FFF2-40B4-BE49-F238E27FC236}">
                    <a16:creationId xmlns:a16="http://schemas.microsoft.com/office/drawing/2014/main" id="{49CBEAC8-345C-5540-554C-DF7713A99DD7}"/>
                  </a:ext>
                </a:extLst>
              </p:cNvPr>
              <p:cNvSpPr/>
              <p:nvPr/>
            </p:nvSpPr>
            <p:spPr>
              <a:xfrm rot="5400000">
                <a:off x="8027966" y="5246552"/>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9" name="TextBox 218">
                <a:extLst>
                  <a:ext uri="{FF2B5EF4-FFF2-40B4-BE49-F238E27FC236}">
                    <a16:creationId xmlns:a16="http://schemas.microsoft.com/office/drawing/2014/main" id="{46098CC0-B5B2-8CE5-9C04-E130511DD5CB}"/>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02680" y="3545681"/>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70794" y="4017169"/>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059494090"/>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1017</Words>
  <Application>Microsoft Office PowerPoint</Application>
  <PresentationFormat>Widescreen</PresentationFormat>
  <Paragraphs>182</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-apple-system</vt:lpstr>
      <vt:lpstr>Arial</vt:lpstr>
      <vt:lpstr>Calibri</vt:lpstr>
      <vt:lpstr>Helvetica Neue</vt:lpstr>
      <vt:lpstr>Helvetica Neue Bold</vt:lpstr>
      <vt:lpstr>Times New Roman</vt:lpstr>
      <vt:lpstr>Office Theme</vt:lpstr>
      <vt:lpstr>PowerPoint Presentation</vt:lpstr>
      <vt:lpstr>PowerPoint Presentation</vt:lpstr>
      <vt:lpstr>Comment #258</vt:lpstr>
      <vt:lpstr>Reference</vt:lpstr>
      <vt:lpstr>Comment #254</vt:lpstr>
      <vt:lpstr>Comment #255, #256</vt:lpstr>
      <vt:lpstr>Reference</vt:lpstr>
      <vt:lpstr>Comment from ad hoc session on #254</vt:lpstr>
      <vt:lpstr>Reference</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Riku Pirhonen</cp:lastModifiedBy>
  <cp:revision>1392</cp:revision>
  <cp:lastPrinted>1998-02-10T13:28:06Z</cp:lastPrinted>
  <dcterms:created xsi:type="dcterms:W3CDTF">2021-07-16T20:39:58Z</dcterms:created>
  <dcterms:modified xsi:type="dcterms:W3CDTF">2023-09-13T19:17:14Z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