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99" r:id="rId5"/>
    <p:sldId id="259" r:id="rId6"/>
    <p:sldId id="260" r:id="rId7"/>
    <p:sldId id="261" r:id="rId8"/>
    <p:sldId id="262" r:id="rId9"/>
    <p:sldId id="263" r:id="rId10"/>
    <p:sldId id="264" r:id="rId11"/>
    <p:sldId id="301" r:id="rId12"/>
    <p:sldId id="266" r:id="rId13"/>
    <p:sldId id="302"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97" r:id="rId27"/>
    <p:sldId id="279" r:id="rId28"/>
    <p:sldId id="298"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300" r:id="rId47"/>
  </p:sldIdLst>
  <p:sldSz cx="9144000" cy="6858000" type="screen4x3"/>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F84B67-F07F-49CC-B33C-A5BA28E0C263}" v="2" dt="2024-07-18T15:25:51.6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1203"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7AF84B67-F07F-49CC-B33C-A5BA28E0C263}"/>
    <pc:docChg chg="undo custSel addSld delSld modSld">
      <pc:chgData name="Phil Beecher" userId="8e59e9d451c39ba5" providerId="LiveId" clId="{7AF84B67-F07F-49CC-B33C-A5BA28E0C263}" dt="2024-07-18T20:38:16.342" v="166"/>
      <pc:docMkLst>
        <pc:docMk/>
      </pc:docMkLst>
      <pc:sldChg chg="modSp mod">
        <pc:chgData name="Phil Beecher" userId="8e59e9d451c39ba5" providerId="LiveId" clId="{7AF84B67-F07F-49CC-B33C-A5BA28E0C263}" dt="2024-07-18T15:35:29.427" v="67" actId="404"/>
        <pc:sldMkLst>
          <pc:docMk/>
          <pc:sldMk cId="0" sldId="257"/>
        </pc:sldMkLst>
        <pc:spChg chg="mod">
          <ac:chgData name="Phil Beecher" userId="8e59e9d451c39ba5" providerId="LiveId" clId="{7AF84B67-F07F-49CC-B33C-A5BA28E0C263}" dt="2024-07-18T15:35:29.427" v="67" actId="404"/>
          <ac:spMkLst>
            <pc:docMk/>
            <pc:sldMk cId="0" sldId="257"/>
            <ac:spMk id="47" creationId="{00000000-0000-0000-0000-000000000000}"/>
          </ac:spMkLst>
        </pc:spChg>
        <pc:spChg chg="mod">
          <ac:chgData name="Phil Beecher" userId="8e59e9d451c39ba5" providerId="LiveId" clId="{7AF84B67-F07F-49CC-B33C-A5BA28E0C263}" dt="2024-07-18T15:25:40.284" v="66" actId="14100"/>
          <ac:spMkLst>
            <pc:docMk/>
            <pc:sldMk cId="0" sldId="257"/>
            <ac:spMk id="48" creationId="{00000000-0000-0000-0000-000000000000}"/>
          </ac:spMkLst>
        </pc:spChg>
      </pc:sldChg>
      <pc:sldChg chg="modSp mod">
        <pc:chgData name="Phil Beecher" userId="8e59e9d451c39ba5" providerId="LiveId" clId="{7AF84B67-F07F-49CC-B33C-A5BA28E0C263}" dt="2024-07-18T15:36:14.567" v="92" actId="20577"/>
        <pc:sldMkLst>
          <pc:docMk/>
          <pc:sldMk cId="0" sldId="258"/>
        </pc:sldMkLst>
        <pc:spChg chg="mod">
          <ac:chgData name="Phil Beecher" userId="8e59e9d451c39ba5" providerId="LiveId" clId="{7AF84B67-F07F-49CC-B33C-A5BA28E0C263}" dt="2024-07-18T15:35:43.817" v="68" actId="404"/>
          <ac:spMkLst>
            <pc:docMk/>
            <pc:sldMk cId="0" sldId="258"/>
            <ac:spMk id="50" creationId="{00000000-0000-0000-0000-000000000000}"/>
          </ac:spMkLst>
        </pc:spChg>
        <pc:spChg chg="mod">
          <ac:chgData name="Phil Beecher" userId="8e59e9d451c39ba5" providerId="LiveId" clId="{7AF84B67-F07F-49CC-B33C-A5BA28E0C263}" dt="2024-07-18T15:36:14.567" v="92" actId="20577"/>
          <ac:spMkLst>
            <pc:docMk/>
            <pc:sldMk cId="0" sldId="258"/>
            <ac:spMk id="52" creationId="{00000000-0000-0000-0000-000000000000}"/>
          </ac:spMkLst>
        </pc:spChg>
      </pc:sldChg>
      <pc:sldChg chg="modSp del mod">
        <pc:chgData name="Phil Beecher" userId="8e59e9d451c39ba5" providerId="LiveId" clId="{7AF84B67-F07F-49CC-B33C-A5BA28E0C263}" dt="2024-07-18T15:22:58.460" v="11" actId="47"/>
        <pc:sldMkLst>
          <pc:docMk/>
          <pc:sldMk cId="0" sldId="265"/>
        </pc:sldMkLst>
        <pc:spChg chg="mod">
          <ac:chgData name="Phil Beecher" userId="8e59e9d451c39ba5" providerId="LiveId" clId="{7AF84B67-F07F-49CC-B33C-A5BA28E0C263}" dt="2024-07-18T15:22:41.365" v="10" actId="20577"/>
          <ac:spMkLst>
            <pc:docMk/>
            <pc:sldMk cId="0" sldId="265"/>
            <ac:spMk id="67" creationId="{00000000-0000-0000-0000-000000000000}"/>
          </ac:spMkLst>
        </pc:spChg>
      </pc:sldChg>
      <pc:sldChg chg="modSp mod">
        <pc:chgData name="Phil Beecher" userId="8e59e9d451c39ba5" providerId="LiveId" clId="{7AF84B67-F07F-49CC-B33C-A5BA28E0C263}" dt="2024-07-18T15:24:42.570" v="62" actId="6549"/>
        <pc:sldMkLst>
          <pc:docMk/>
          <pc:sldMk cId="0" sldId="266"/>
        </pc:sldMkLst>
        <pc:spChg chg="mod">
          <ac:chgData name="Phil Beecher" userId="8e59e9d451c39ba5" providerId="LiveId" clId="{7AF84B67-F07F-49CC-B33C-A5BA28E0C263}" dt="2024-07-18T15:24:21.630" v="58" actId="14100"/>
          <ac:spMkLst>
            <pc:docMk/>
            <pc:sldMk cId="0" sldId="266"/>
            <ac:spMk id="68" creationId="{00000000-0000-0000-0000-000000000000}"/>
          </ac:spMkLst>
        </pc:spChg>
        <pc:spChg chg="mod">
          <ac:chgData name="Phil Beecher" userId="8e59e9d451c39ba5" providerId="LiveId" clId="{7AF84B67-F07F-49CC-B33C-A5BA28E0C263}" dt="2024-07-18T15:24:42.570" v="62" actId="6549"/>
          <ac:spMkLst>
            <pc:docMk/>
            <pc:sldMk cId="0" sldId="266"/>
            <ac:spMk id="69" creationId="{00000000-0000-0000-0000-000000000000}"/>
          </ac:spMkLst>
        </pc:spChg>
      </pc:sldChg>
      <pc:sldChg chg="modSp mod">
        <pc:chgData name="Phil Beecher" userId="8e59e9d451c39ba5" providerId="LiveId" clId="{7AF84B67-F07F-49CC-B33C-A5BA28E0C263}" dt="2024-07-18T20:38:16.342" v="166"/>
        <pc:sldMkLst>
          <pc:docMk/>
          <pc:sldMk cId="990274444" sldId="300"/>
        </pc:sldMkLst>
        <pc:spChg chg="mod">
          <ac:chgData name="Phil Beecher" userId="8e59e9d451c39ba5" providerId="LiveId" clId="{7AF84B67-F07F-49CC-B33C-A5BA28E0C263}" dt="2024-07-18T20:38:16.342" v="166"/>
          <ac:spMkLst>
            <pc:docMk/>
            <pc:sldMk cId="990274444" sldId="300"/>
            <ac:spMk id="123" creationId="{00000000-0000-0000-0000-000000000000}"/>
          </ac:spMkLst>
        </pc:spChg>
      </pc:sldChg>
      <pc:sldChg chg="add">
        <pc:chgData name="Phil Beecher" userId="8e59e9d451c39ba5" providerId="LiveId" clId="{7AF84B67-F07F-49CC-B33C-A5BA28E0C263}" dt="2024-07-18T15:22:29.560" v="6" actId="2890"/>
        <pc:sldMkLst>
          <pc:docMk/>
          <pc:sldMk cId="1277083798" sldId="301"/>
        </pc:sldMkLst>
      </pc:sldChg>
      <pc:sldChg chg="add">
        <pc:chgData name="Phil Beecher" userId="8e59e9d451c39ba5" providerId="LiveId" clId="{7AF84B67-F07F-49CC-B33C-A5BA28E0C263}" dt="2024-07-18T15:23:07.638" v="12" actId="2890"/>
        <pc:sldMkLst>
          <pc:docMk/>
          <pc:sldMk cId="2016188906" sldId="302"/>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32" name="PlaceHolder 2"/>
          <p:cNvSpPr>
            <a:spLocks noGrp="1"/>
          </p:cNvSpPr>
          <p:nvPr>
            <p:ph/>
          </p:nvPr>
        </p:nvSpPr>
        <p:spPr>
          <a:xfrm>
            <a:off x="457200" y="1964520"/>
            <a:ext cx="822924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33" name="PlaceHolder 3"/>
          <p:cNvSpPr>
            <a:spLocks noGrp="1"/>
          </p:cNvSpPr>
          <p:nvPr>
            <p:ph/>
          </p:nvPr>
        </p:nvSpPr>
        <p:spPr>
          <a:xfrm>
            <a:off x="457200" y="4042080"/>
            <a:ext cx="822924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35" name="PlaceHolder 2"/>
          <p:cNvSpPr>
            <a:spLocks noGrp="1"/>
          </p:cNvSpPr>
          <p:nvPr>
            <p:ph/>
          </p:nvPr>
        </p:nvSpPr>
        <p:spPr>
          <a:xfrm>
            <a:off x="457200" y="196452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36" name="PlaceHolder 3"/>
          <p:cNvSpPr>
            <a:spLocks noGrp="1"/>
          </p:cNvSpPr>
          <p:nvPr>
            <p:ph/>
          </p:nvPr>
        </p:nvSpPr>
        <p:spPr>
          <a:xfrm>
            <a:off x="4674240" y="196452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37" name="PlaceHolder 4"/>
          <p:cNvSpPr>
            <a:spLocks noGrp="1"/>
          </p:cNvSpPr>
          <p:nvPr>
            <p:ph/>
          </p:nvPr>
        </p:nvSpPr>
        <p:spPr>
          <a:xfrm>
            <a:off x="457200" y="404208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38" name="PlaceHolder 5"/>
          <p:cNvSpPr>
            <a:spLocks noGrp="1"/>
          </p:cNvSpPr>
          <p:nvPr>
            <p:ph/>
          </p:nvPr>
        </p:nvSpPr>
        <p:spPr>
          <a:xfrm>
            <a:off x="4674240" y="404208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40" name="PlaceHolder 2"/>
          <p:cNvSpPr>
            <a:spLocks noGrp="1"/>
          </p:cNvSpPr>
          <p:nvPr>
            <p:ph/>
          </p:nvPr>
        </p:nvSpPr>
        <p:spPr>
          <a:xfrm>
            <a:off x="457200" y="1964520"/>
            <a:ext cx="26496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41" name="PlaceHolder 3"/>
          <p:cNvSpPr>
            <a:spLocks noGrp="1"/>
          </p:cNvSpPr>
          <p:nvPr>
            <p:ph/>
          </p:nvPr>
        </p:nvSpPr>
        <p:spPr>
          <a:xfrm>
            <a:off x="3239640" y="1964520"/>
            <a:ext cx="26496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42" name="PlaceHolder 4"/>
          <p:cNvSpPr>
            <a:spLocks noGrp="1"/>
          </p:cNvSpPr>
          <p:nvPr>
            <p:ph/>
          </p:nvPr>
        </p:nvSpPr>
        <p:spPr>
          <a:xfrm>
            <a:off x="6022080" y="1964520"/>
            <a:ext cx="26496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43" name="PlaceHolder 5"/>
          <p:cNvSpPr>
            <a:spLocks noGrp="1"/>
          </p:cNvSpPr>
          <p:nvPr>
            <p:ph/>
          </p:nvPr>
        </p:nvSpPr>
        <p:spPr>
          <a:xfrm>
            <a:off x="457200" y="4042080"/>
            <a:ext cx="26496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44" name="PlaceHolder 6"/>
          <p:cNvSpPr>
            <a:spLocks noGrp="1"/>
          </p:cNvSpPr>
          <p:nvPr>
            <p:ph/>
          </p:nvPr>
        </p:nvSpPr>
        <p:spPr>
          <a:xfrm>
            <a:off x="3239640" y="4042080"/>
            <a:ext cx="26496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45" name="PlaceHolder 7"/>
          <p:cNvSpPr>
            <a:spLocks noGrp="1"/>
          </p:cNvSpPr>
          <p:nvPr>
            <p:ph/>
          </p:nvPr>
        </p:nvSpPr>
        <p:spPr>
          <a:xfrm>
            <a:off x="6022080" y="4042080"/>
            <a:ext cx="26496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11" name="PlaceHolder 2"/>
          <p:cNvSpPr>
            <a:spLocks noGrp="1"/>
          </p:cNvSpPr>
          <p:nvPr>
            <p:ph type="subTitle"/>
          </p:nvPr>
        </p:nvSpPr>
        <p:spPr>
          <a:xfrm>
            <a:off x="457200" y="1964520"/>
            <a:ext cx="8229240" cy="3977280"/>
          </a:xfrm>
          <a:prstGeom prst="rect">
            <a:avLst/>
          </a:prstGeom>
          <a:noFill/>
          <a:ln w="0">
            <a:noFill/>
          </a:ln>
        </p:spPr>
        <p:txBody>
          <a:bodyPr lIns="0" tIns="0" rIns="0" bIns="0" anchor="ctr">
            <a:noAutofit/>
          </a:bodyPr>
          <a:lstStyle/>
          <a:p>
            <a:pPr indent="0" algn="ctr">
              <a:buNone/>
            </a:pPr>
            <a:endParaRPr lang="en-US" sz="3200" b="0" strike="noStrike" spc="-1">
              <a:solidFill>
                <a:srgbClr val="000000"/>
              </a:solid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13" name="PlaceHolder 2"/>
          <p:cNvSpPr>
            <a:spLocks noGrp="1"/>
          </p:cNvSpPr>
          <p:nvPr>
            <p:ph/>
          </p:nvPr>
        </p:nvSpPr>
        <p:spPr>
          <a:xfrm>
            <a:off x="457200" y="1964520"/>
            <a:ext cx="8229240" cy="397728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15" name="PlaceHolder 2"/>
          <p:cNvSpPr>
            <a:spLocks noGrp="1"/>
          </p:cNvSpPr>
          <p:nvPr>
            <p:ph/>
          </p:nvPr>
        </p:nvSpPr>
        <p:spPr>
          <a:xfrm>
            <a:off x="457200" y="1964520"/>
            <a:ext cx="4015800" cy="397728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16" name="PlaceHolder 3"/>
          <p:cNvSpPr>
            <a:spLocks noGrp="1"/>
          </p:cNvSpPr>
          <p:nvPr>
            <p:ph/>
          </p:nvPr>
        </p:nvSpPr>
        <p:spPr>
          <a:xfrm>
            <a:off x="4674240" y="1964520"/>
            <a:ext cx="4015800" cy="397728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228600" y="777600"/>
            <a:ext cx="8686800" cy="5307840"/>
          </a:xfrm>
          <a:prstGeom prst="rect">
            <a:avLst/>
          </a:prstGeom>
          <a:noFill/>
          <a:ln w="0">
            <a:noFill/>
          </a:ln>
        </p:spPr>
        <p:txBody>
          <a:bodyPr lIns="0" tIns="0" rIns="0" bIns="0" anchor="ctr">
            <a:noAutofit/>
          </a:bodyPr>
          <a:lstStyle/>
          <a:p>
            <a:pPr algn="ctr"/>
            <a:endParaRPr lang="en-US" sz="3200" b="0" strike="noStrike" spc="-1">
              <a:solidFill>
                <a:srgbClr val="000000"/>
              </a:solid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20" name="PlaceHolder 2"/>
          <p:cNvSpPr>
            <a:spLocks noGrp="1"/>
          </p:cNvSpPr>
          <p:nvPr>
            <p:ph/>
          </p:nvPr>
        </p:nvSpPr>
        <p:spPr>
          <a:xfrm>
            <a:off x="457200" y="196452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21" name="PlaceHolder 3"/>
          <p:cNvSpPr>
            <a:spLocks noGrp="1"/>
          </p:cNvSpPr>
          <p:nvPr>
            <p:ph/>
          </p:nvPr>
        </p:nvSpPr>
        <p:spPr>
          <a:xfrm>
            <a:off x="4674240" y="1964520"/>
            <a:ext cx="4015800" cy="397728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22" name="PlaceHolder 4"/>
          <p:cNvSpPr>
            <a:spLocks noGrp="1"/>
          </p:cNvSpPr>
          <p:nvPr>
            <p:ph/>
          </p:nvPr>
        </p:nvSpPr>
        <p:spPr>
          <a:xfrm>
            <a:off x="457200" y="404208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24" name="PlaceHolder 2"/>
          <p:cNvSpPr>
            <a:spLocks noGrp="1"/>
          </p:cNvSpPr>
          <p:nvPr>
            <p:ph/>
          </p:nvPr>
        </p:nvSpPr>
        <p:spPr>
          <a:xfrm>
            <a:off x="457200" y="1964520"/>
            <a:ext cx="4015800" cy="397728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25" name="PlaceHolder 3"/>
          <p:cNvSpPr>
            <a:spLocks noGrp="1"/>
          </p:cNvSpPr>
          <p:nvPr>
            <p:ph/>
          </p:nvPr>
        </p:nvSpPr>
        <p:spPr>
          <a:xfrm>
            <a:off x="4674240" y="196452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26" name="PlaceHolder 4"/>
          <p:cNvSpPr>
            <a:spLocks noGrp="1"/>
          </p:cNvSpPr>
          <p:nvPr>
            <p:ph/>
          </p:nvPr>
        </p:nvSpPr>
        <p:spPr>
          <a:xfrm>
            <a:off x="4674240" y="404208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28" name="PlaceHolder 2"/>
          <p:cNvSpPr>
            <a:spLocks noGrp="1"/>
          </p:cNvSpPr>
          <p:nvPr>
            <p:ph/>
          </p:nvPr>
        </p:nvSpPr>
        <p:spPr>
          <a:xfrm>
            <a:off x="457200" y="196452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29" name="PlaceHolder 3"/>
          <p:cNvSpPr>
            <a:spLocks noGrp="1"/>
          </p:cNvSpPr>
          <p:nvPr>
            <p:ph/>
          </p:nvPr>
        </p:nvSpPr>
        <p:spPr>
          <a:xfrm>
            <a:off x="4674240" y="196452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30" name="PlaceHolder 4"/>
          <p:cNvSpPr>
            <a:spLocks noGrp="1"/>
          </p:cNvSpPr>
          <p:nvPr>
            <p:ph/>
          </p:nvPr>
        </p:nvSpPr>
        <p:spPr>
          <a:xfrm>
            <a:off x="457200" y="4042080"/>
            <a:ext cx="822924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CustomShape 2"/>
          <p:cNvSpPr/>
          <p:nvPr/>
        </p:nvSpPr>
        <p:spPr>
          <a:xfrm>
            <a:off x="3095640" y="396000"/>
            <a:ext cx="5348520" cy="1994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noAutofit/>
          </a:bodyPr>
          <a:lstStyle/>
          <a:p>
            <a:pPr marL="1828800" algn="r">
              <a:lnSpc>
                <a:spcPct val="100000"/>
              </a:lnSpc>
            </a:pPr>
            <a:r>
              <a:rPr lang="en-IE" sz="1400" b="1" strike="noStrike" spc="-1" dirty="0">
                <a:solidFill>
                  <a:srgbClr val="000000"/>
                </a:solidFill>
                <a:latin typeface="Times New Roman"/>
                <a:ea typeface="DejaVu Sans"/>
              </a:rPr>
              <a:t>doc.: 802-15-23-0506-03</a:t>
            </a:r>
            <a:endParaRPr lang="en-US" sz="1400" b="0" strike="noStrike" spc="-1" dirty="0">
              <a:solidFill>
                <a:srgbClr val="000000"/>
              </a:solidFill>
              <a:latin typeface="Arial"/>
            </a:endParaRPr>
          </a:p>
        </p:txBody>
      </p:sp>
      <p:sp>
        <p:nvSpPr>
          <p:cNvPr id="11" name="Line 3"/>
          <p:cNvSpPr/>
          <p:nvPr/>
        </p:nvSpPr>
        <p:spPr>
          <a:xfrm>
            <a:off x="685800" y="609480"/>
            <a:ext cx="7772400" cy="360"/>
          </a:xfrm>
          <a:prstGeom prst="line">
            <a:avLst/>
          </a:prstGeom>
          <a:ln w="12600">
            <a:solidFill>
              <a:srgbClr val="000000"/>
            </a:solidFill>
            <a:miter/>
          </a:ln>
        </p:spPr>
        <p:style>
          <a:lnRef idx="0">
            <a:scrgbClr r="0" g="0" b="0"/>
          </a:lnRef>
          <a:fillRef idx="0">
            <a:scrgbClr r="0" g="0" b="0"/>
          </a:fillRef>
          <a:effectRef idx="0">
            <a:scrgbClr r="0" g="0" b="0"/>
          </a:effectRef>
          <a:fontRef idx="minor"/>
        </p:style>
        <p:txBody>
          <a:bodyPr lIns="90000" tIns="-44640" rIns="90000" bIns="-44640" anchor="t" anchorCtr="1">
            <a:noAutofit/>
          </a:bodyPr>
          <a:lstStyle/>
          <a:p>
            <a:endParaRPr lang="en-US" sz="1800" b="0" strike="noStrike" spc="-1">
              <a:solidFill>
                <a:srgbClr val="000000"/>
              </a:solidFill>
              <a:latin typeface="Arial"/>
              <a:ea typeface="DejaVu Sans"/>
            </a:endParaRPr>
          </a:p>
        </p:txBody>
      </p:sp>
      <p:sp>
        <p:nvSpPr>
          <p:cNvPr id="2" name="CustomShape 4"/>
          <p:cNvSpPr/>
          <p:nvPr/>
        </p:nvSpPr>
        <p:spPr>
          <a:xfrm>
            <a:off x="685800" y="6475320"/>
            <a:ext cx="1724760" cy="291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Autofit/>
          </a:bodyPr>
          <a:lstStyle/>
          <a:p>
            <a:pPr>
              <a:lnSpc>
                <a:spcPct val="100000"/>
              </a:lnSpc>
            </a:pPr>
            <a:r>
              <a:rPr lang="en-IE" sz="2000" b="0" strike="noStrike" spc="-1">
                <a:solidFill>
                  <a:srgbClr val="000000"/>
                </a:solidFill>
                <a:latin typeface="Times New Roman"/>
                <a:ea typeface="DejaVu Sans"/>
              </a:rPr>
              <a:t>Submission</a:t>
            </a:r>
            <a:endParaRPr lang="en-US" sz="2000" b="0" strike="noStrike" spc="-1">
              <a:solidFill>
                <a:srgbClr val="000000"/>
              </a:solidFill>
              <a:latin typeface="Arial"/>
            </a:endParaRPr>
          </a:p>
        </p:txBody>
      </p:sp>
      <p:sp>
        <p:nvSpPr>
          <p:cNvPr id="3" name="Line 5"/>
          <p:cNvSpPr/>
          <p:nvPr/>
        </p:nvSpPr>
        <p:spPr>
          <a:xfrm>
            <a:off x="685800" y="6477120"/>
            <a:ext cx="7848720" cy="360"/>
          </a:xfrm>
          <a:prstGeom prst="line">
            <a:avLst/>
          </a:prstGeom>
          <a:ln w="12600">
            <a:solidFill>
              <a:srgbClr val="000000"/>
            </a:solidFill>
            <a:miter/>
          </a:ln>
        </p:spPr>
        <p:style>
          <a:lnRef idx="0">
            <a:scrgbClr r="0" g="0" b="0"/>
          </a:lnRef>
          <a:fillRef idx="0">
            <a:scrgbClr r="0" g="0" b="0"/>
          </a:fillRef>
          <a:effectRef idx="0">
            <a:scrgbClr r="0" g="0" b="0"/>
          </a:effectRef>
          <a:fontRef idx="minor"/>
        </p:style>
        <p:txBody>
          <a:bodyPr lIns="90000" tIns="-44640" rIns="90000" bIns="-44640" anchor="t" anchorCtr="1">
            <a:noAutofit/>
          </a:bodyPr>
          <a:lstStyle/>
          <a:p>
            <a:endParaRPr lang="en-US" sz="1800" b="0" strike="noStrike" spc="-1">
              <a:solidFill>
                <a:srgbClr val="000000"/>
              </a:solidFill>
              <a:latin typeface="Arial"/>
              <a:ea typeface="DejaVu Sans"/>
            </a:endParaRPr>
          </a:p>
        </p:txBody>
      </p:sp>
      <p:sp>
        <p:nvSpPr>
          <p:cNvPr id="4" name="Line 6"/>
          <p:cNvSpPr/>
          <p:nvPr/>
        </p:nvSpPr>
        <p:spPr>
          <a:xfrm>
            <a:off x="685800" y="6474960"/>
            <a:ext cx="7848720" cy="360"/>
          </a:xfrm>
          <a:prstGeom prst="line">
            <a:avLst/>
          </a:prstGeom>
          <a:ln w="12600">
            <a:solidFill>
              <a:srgbClr val="000000"/>
            </a:solidFill>
            <a:miter/>
          </a:ln>
        </p:spPr>
        <p:style>
          <a:lnRef idx="0">
            <a:scrgbClr r="0" g="0" b="0"/>
          </a:lnRef>
          <a:fillRef idx="0">
            <a:scrgbClr r="0" g="0" b="0"/>
          </a:fillRef>
          <a:effectRef idx="0">
            <a:scrgbClr r="0" g="0" b="0"/>
          </a:effectRef>
          <a:fontRef idx="minor"/>
        </p:style>
        <p:txBody>
          <a:bodyPr lIns="90000" tIns="-44640" rIns="90000" bIns="-44640" anchor="t" anchorCtr="1">
            <a:noAutofit/>
          </a:bodyPr>
          <a:lstStyle/>
          <a:p>
            <a:endParaRPr lang="en-US" sz="1800" b="0" strike="noStrike" spc="-1">
              <a:solidFill>
                <a:srgbClr val="000000"/>
              </a:solidFill>
              <a:latin typeface="Arial"/>
              <a:ea typeface="DejaVu Sans"/>
            </a:endParaRPr>
          </a:p>
        </p:txBody>
      </p:sp>
      <p:sp>
        <p:nvSpPr>
          <p:cNvPr id="5" name="CustomShape 7"/>
          <p:cNvSpPr/>
          <p:nvPr/>
        </p:nvSpPr>
        <p:spPr>
          <a:xfrm>
            <a:off x="3749040" y="6475320"/>
            <a:ext cx="1724760" cy="291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Autofit/>
          </a:bodyPr>
          <a:lstStyle/>
          <a:p>
            <a:pPr algn="ctr">
              <a:lnSpc>
                <a:spcPct val="100000"/>
              </a:lnSpc>
            </a:pPr>
            <a:r>
              <a:rPr lang="en-IE" sz="2000" b="0" strike="noStrike" spc="-1">
                <a:solidFill>
                  <a:srgbClr val="000000"/>
                </a:solidFill>
                <a:latin typeface="Times New Roman"/>
                <a:ea typeface="DejaVu Sans"/>
              </a:rPr>
              <a:t>Page </a:t>
            </a:r>
            <a:fld id="{48E34378-17FC-42ED-9352-325976079DEC}" type="slidenum">
              <a:rPr lang="en-IE" sz="2000" b="0" strike="noStrike" spc="-1">
                <a:solidFill>
                  <a:srgbClr val="000000"/>
                </a:solidFill>
                <a:latin typeface="Times New Roman"/>
                <a:ea typeface="DejaVu Sans"/>
              </a:rPr>
              <a:t>‹#›</a:t>
            </a:fld>
            <a:r>
              <a:rPr lang="en-IE" sz="2000" b="0" strike="noStrike" spc="-1">
                <a:solidFill>
                  <a:srgbClr val="000000"/>
                </a:solidFill>
                <a:latin typeface="Times New Roman"/>
                <a:ea typeface="DejaVu Sans"/>
              </a:rPr>
              <a:t> </a:t>
            </a:r>
            <a:endParaRPr lang="en-US" sz="2000" b="0" strike="noStrike" spc="-1">
              <a:solidFill>
                <a:srgbClr val="000000"/>
              </a:solidFill>
              <a:latin typeface="Arial"/>
            </a:endParaRPr>
          </a:p>
        </p:txBody>
      </p:sp>
      <p:sp>
        <p:nvSpPr>
          <p:cNvPr id="6" name="CustomShape 8"/>
          <p:cNvSpPr/>
          <p:nvPr/>
        </p:nvSpPr>
        <p:spPr>
          <a:xfrm>
            <a:off x="7040160" y="6490080"/>
            <a:ext cx="1724760" cy="291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IE" sz="2000" b="0" strike="noStrike" spc="-1">
                <a:solidFill>
                  <a:srgbClr val="000000"/>
                </a:solidFill>
                <a:latin typeface="Times New Roman"/>
                <a:ea typeface="DejaVu Sans"/>
              </a:rPr>
              <a:t>Tero Kivinen</a:t>
            </a:r>
            <a:endParaRPr lang="en-US" sz="2000" b="0" strike="noStrike" spc="-1">
              <a:solidFill>
                <a:srgbClr val="000000"/>
              </a:solidFill>
              <a:latin typeface="Arial"/>
            </a:endParaRPr>
          </a:p>
        </p:txBody>
      </p:sp>
      <p:sp>
        <p:nvSpPr>
          <p:cNvPr id="7" name="CustomShape 9"/>
          <p:cNvSpPr/>
          <p:nvPr/>
        </p:nvSpPr>
        <p:spPr>
          <a:xfrm>
            <a:off x="685800" y="365760"/>
            <a:ext cx="2560320" cy="1994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IE" sz="1400" b="1" strike="noStrike" spc="-1" dirty="0">
                <a:solidFill>
                  <a:srgbClr val="000000"/>
                </a:solidFill>
                <a:latin typeface="Times New Roman"/>
                <a:ea typeface="DejaVu Sans"/>
              </a:rPr>
              <a:t>July 2024</a:t>
            </a:r>
            <a:endParaRPr lang="en-US" sz="1400" b="0" strike="noStrike" spc="-1" dirty="0">
              <a:solidFill>
                <a:srgbClr val="000000"/>
              </a:solidFill>
              <a:latin typeface="Arial"/>
            </a:endParaRPr>
          </a:p>
        </p:txBody>
      </p:sp>
      <p:sp>
        <p:nvSpPr>
          <p:cNvPr id="8"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Click to edit the title text format</a:t>
            </a:r>
          </a:p>
        </p:txBody>
      </p:sp>
      <p:sp>
        <p:nvSpPr>
          <p:cNvPr id="9" name="PlaceHolder 2"/>
          <p:cNvSpPr>
            <a:spLocks noGrp="1"/>
          </p:cNvSpPr>
          <p:nvPr>
            <p:ph type="body"/>
          </p:nvPr>
        </p:nvSpPr>
        <p:spPr>
          <a:xfrm>
            <a:off x="457200" y="1964520"/>
            <a:ext cx="82292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en-US" sz="32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en-US" sz="24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en-US" sz="20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en-US" sz="20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en-US" sz="20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en-US" sz="20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8" Type="http://schemas.openxmlformats.org/officeDocument/2006/relationships/slide" Target="slide10.xml"/><Relationship Id="rId13" Type="http://schemas.openxmlformats.org/officeDocument/2006/relationships/slide" Target="slide16.xml"/><Relationship Id="rId18" Type="http://schemas.openxmlformats.org/officeDocument/2006/relationships/slide" Target="slide21.xml"/><Relationship Id="rId3" Type="http://schemas.openxmlformats.org/officeDocument/2006/relationships/slide" Target="slide5.xml"/><Relationship Id="rId7" Type="http://schemas.openxmlformats.org/officeDocument/2006/relationships/slide" Target="slide9.xml"/><Relationship Id="rId12" Type="http://schemas.openxmlformats.org/officeDocument/2006/relationships/slide" Target="slide15.xml"/><Relationship Id="rId17" Type="http://schemas.openxmlformats.org/officeDocument/2006/relationships/slide" Target="slide20.xml"/><Relationship Id="rId2" Type="http://schemas.openxmlformats.org/officeDocument/2006/relationships/slide" Target="slide12.xml"/><Relationship Id="rId16" Type="http://schemas.openxmlformats.org/officeDocument/2006/relationships/slide" Target="slide19.xml"/><Relationship Id="rId20" Type="http://schemas.openxmlformats.org/officeDocument/2006/relationships/slide" Target="slide23.xml"/><Relationship Id="rId1" Type="http://schemas.openxmlformats.org/officeDocument/2006/relationships/slideLayout" Target="../slideLayouts/slideLayout1.xml"/><Relationship Id="rId6" Type="http://schemas.openxmlformats.org/officeDocument/2006/relationships/slide" Target="slide8.xml"/><Relationship Id="rId11" Type="http://schemas.openxmlformats.org/officeDocument/2006/relationships/slide" Target="slide14.xml"/><Relationship Id="rId5" Type="http://schemas.openxmlformats.org/officeDocument/2006/relationships/slide" Target="slide7.xml"/><Relationship Id="rId15" Type="http://schemas.openxmlformats.org/officeDocument/2006/relationships/slide" Target="slide18.xml"/><Relationship Id="rId10" Type="http://schemas.openxmlformats.org/officeDocument/2006/relationships/slide" Target="slide13.xml"/><Relationship Id="rId19" Type="http://schemas.openxmlformats.org/officeDocument/2006/relationships/slide" Target="slide22.xml"/><Relationship Id="rId4" Type="http://schemas.openxmlformats.org/officeDocument/2006/relationships/slide" Target="slide6.xml"/><Relationship Id="rId9" Type="http://schemas.openxmlformats.org/officeDocument/2006/relationships/slide" Target="slide11.xml"/><Relationship Id="rId14" Type="http://schemas.openxmlformats.org/officeDocument/2006/relationships/slide" Target="slide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8" Type="http://schemas.openxmlformats.org/officeDocument/2006/relationships/slide" Target="slide32.xml"/><Relationship Id="rId13" Type="http://schemas.openxmlformats.org/officeDocument/2006/relationships/slide" Target="slide37.xml"/><Relationship Id="rId3" Type="http://schemas.openxmlformats.org/officeDocument/2006/relationships/slide" Target="slide25.xml"/><Relationship Id="rId7" Type="http://schemas.openxmlformats.org/officeDocument/2006/relationships/slide" Target="slide31.xml"/><Relationship Id="rId12" Type="http://schemas.openxmlformats.org/officeDocument/2006/relationships/slide" Target="slide36.xml"/><Relationship Id="rId2" Type="http://schemas.openxmlformats.org/officeDocument/2006/relationships/slide" Target="slide24.xml"/><Relationship Id="rId1" Type="http://schemas.openxmlformats.org/officeDocument/2006/relationships/slideLayout" Target="../slideLayouts/slideLayout1.xml"/><Relationship Id="rId6" Type="http://schemas.openxmlformats.org/officeDocument/2006/relationships/slide" Target="slide30.xml"/><Relationship Id="rId11" Type="http://schemas.openxmlformats.org/officeDocument/2006/relationships/slide" Target="slide35.xml"/><Relationship Id="rId5" Type="http://schemas.openxmlformats.org/officeDocument/2006/relationships/slide" Target="slide29.xml"/><Relationship Id="rId10" Type="http://schemas.openxmlformats.org/officeDocument/2006/relationships/slide" Target="slide34.xml"/><Relationship Id="rId4" Type="http://schemas.openxmlformats.org/officeDocument/2006/relationships/slide" Target="slide27.xml"/><Relationship Id="rId9" Type="http://schemas.openxmlformats.org/officeDocument/2006/relationships/slide" Target="slide33.xml"/><Relationship Id="rId14" Type="http://schemas.openxmlformats.org/officeDocument/2006/relationships/slide" Target="slide3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slide" Target="slide41.xml"/><Relationship Id="rId7" Type="http://schemas.openxmlformats.org/officeDocument/2006/relationships/slide" Target="slide46.xml"/><Relationship Id="rId2" Type="http://schemas.openxmlformats.org/officeDocument/2006/relationships/slide" Target="slide39.xml"/><Relationship Id="rId1" Type="http://schemas.openxmlformats.org/officeDocument/2006/relationships/slideLayout" Target="../slideLayouts/slideLayout1.xml"/><Relationship Id="rId6" Type="http://schemas.openxmlformats.org/officeDocument/2006/relationships/slide" Target="slide45.xml"/><Relationship Id="rId5" Type="http://schemas.openxmlformats.org/officeDocument/2006/relationships/slide" Target="slide44.xml"/><Relationship Id="rId4" Type="http://schemas.openxmlformats.org/officeDocument/2006/relationships/slide" Target="slide4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CustomShape 1"/>
          <p:cNvSpPr/>
          <p:nvPr/>
        </p:nvSpPr>
        <p:spPr>
          <a:xfrm>
            <a:off x="152280" y="609480"/>
            <a:ext cx="8977680" cy="46123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gn="ctr">
              <a:lnSpc>
                <a:spcPct val="100000"/>
              </a:lnSpc>
            </a:pPr>
            <a:r>
              <a:rPr lang="en-IE" sz="1800" b="1" u="sng" strike="noStrike" spc="-1" dirty="0">
                <a:solidFill>
                  <a:srgbClr val="000000"/>
                </a:solidFill>
                <a:uFill>
                  <a:solidFill>
                    <a:srgbClr val="FFFFFF"/>
                  </a:solidFill>
                </a:uFill>
                <a:latin typeface="Times New Roman"/>
                <a:ea typeface="DejaVu Sans"/>
              </a:rPr>
              <a:t>Project: IEEE P802.15 Working Group for Wireless Personal Area Networks (WPANs)</a:t>
            </a:r>
            <a:endParaRPr lang="en-US" sz="1800" b="0" strike="noStrike" spc="-1" dirty="0">
              <a:solidFill>
                <a:srgbClr val="000000"/>
              </a:solidFill>
              <a:latin typeface="Arial"/>
            </a:endParaRPr>
          </a:p>
          <a:p>
            <a:pPr>
              <a:lnSpc>
                <a:spcPct val="100000"/>
              </a:lnSpc>
            </a:pPr>
            <a:endParaRPr lang="en-US" sz="1800" b="0" strike="noStrike" spc="-1" dirty="0">
              <a:solidFill>
                <a:srgbClr val="000000"/>
              </a:solidFill>
              <a:latin typeface="Arial"/>
            </a:endParaRPr>
          </a:p>
          <a:p>
            <a:pPr>
              <a:lnSpc>
                <a:spcPct val="100000"/>
              </a:lnSpc>
            </a:pPr>
            <a:r>
              <a:rPr lang="en-IE" sz="1600" b="1" strike="noStrike" spc="-1" dirty="0">
                <a:solidFill>
                  <a:srgbClr val="000000"/>
                </a:solidFill>
                <a:latin typeface="Times New Roman"/>
                <a:ea typeface="DejaVu Sans"/>
              </a:rPr>
              <a:t>Submission Title:</a:t>
            </a:r>
            <a:r>
              <a:rPr lang="en-IE" sz="1600" b="0" strike="noStrike" spc="-1" dirty="0">
                <a:solidFill>
                  <a:srgbClr val="000000"/>
                </a:solidFill>
                <a:latin typeface="Times New Roman"/>
                <a:ea typeface="DejaVu Sans"/>
              </a:rPr>
              <a:t> Typical / Example Motions for 802.15 IG, SG, TG and WG	</a:t>
            </a:r>
            <a:endParaRPr lang="en-US" sz="1600" b="0" strike="noStrike" spc="-1" dirty="0">
              <a:solidFill>
                <a:srgbClr val="000000"/>
              </a:solidFill>
              <a:latin typeface="Arial"/>
            </a:endParaRPr>
          </a:p>
          <a:p>
            <a:pPr>
              <a:lnSpc>
                <a:spcPct val="100000"/>
              </a:lnSpc>
            </a:pPr>
            <a:r>
              <a:rPr lang="en-IE" sz="1600" b="1" strike="noStrike" spc="-1" dirty="0">
                <a:solidFill>
                  <a:srgbClr val="000000"/>
                </a:solidFill>
                <a:latin typeface="Times New Roman"/>
                <a:ea typeface="DejaVu Sans"/>
              </a:rPr>
              <a:t>Date Submitted: 18 July 2024</a:t>
            </a:r>
            <a:endParaRPr lang="en-US" sz="1600" b="0" strike="noStrike" spc="-1" dirty="0">
              <a:solidFill>
                <a:srgbClr val="000000"/>
              </a:solidFill>
              <a:latin typeface="Arial"/>
            </a:endParaRPr>
          </a:p>
          <a:p>
            <a:pPr>
              <a:lnSpc>
                <a:spcPct val="100000"/>
              </a:lnSpc>
            </a:pPr>
            <a:r>
              <a:rPr lang="en-IE" sz="1600" b="1" strike="noStrike" spc="-1" dirty="0">
                <a:solidFill>
                  <a:srgbClr val="000000"/>
                </a:solidFill>
                <a:latin typeface="Times New Roman"/>
                <a:ea typeface="DejaVu Sans"/>
              </a:rPr>
              <a:t>Source:</a:t>
            </a:r>
            <a:r>
              <a:rPr lang="en-IE" sz="1600" b="0" strike="noStrike" spc="-1" dirty="0">
                <a:solidFill>
                  <a:srgbClr val="000000"/>
                </a:solidFill>
                <a:latin typeface="Times New Roman"/>
                <a:ea typeface="DejaVu Sans"/>
              </a:rPr>
              <a:t> Tero Kivinen		Company -</a:t>
            </a:r>
            <a:endParaRPr lang="en-US" sz="1600" b="0" strike="noStrike" spc="-1" dirty="0">
              <a:solidFill>
                <a:srgbClr val="000000"/>
              </a:solidFill>
              <a:latin typeface="Arial"/>
            </a:endParaRPr>
          </a:p>
          <a:p>
            <a:pPr>
              <a:lnSpc>
                <a:spcPct val="100000"/>
              </a:lnSpc>
            </a:pPr>
            <a:r>
              <a:rPr lang="en-IE" sz="1600" b="0" strike="noStrike" spc="-1" dirty="0">
                <a:solidFill>
                  <a:srgbClr val="000000"/>
                </a:solidFill>
                <a:latin typeface="Times New Roman"/>
                <a:ea typeface="DejaVu Sans"/>
              </a:rPr>
              <a:t>E-Mail: kivinen@iki.fi	</a:t>
            </a:r>
            <a:endParaRPr lang="en-US" sz="1600" b="0" strike="noStrike" spc="-1" dirty="0">
              <a:solidFill>
                <a:srgbClr val="000000"/>
              </a:solidFill>
              <a:latin typeface="Arial"/>
            </a:endParaRPr>
          </a:p>
          <a:p>
            <a:pPr>
              <a:lnSpc>
                <a:spcPct val="100000"/>
              </a:lnSpc>
              <a:spcBef>
                <a:spcPts val="598"/>
              </a:spcBef>
              <a:spcAft>
                <a:spcPts val="598"/>
              </a:spcAft>
            </a:pPr>
            <a:r>
              <a:rPr lang="en-IE" sz="1600" b="1" strike="noStrike" spc="-1" dirty="0">
                <a:solidFill>
                  <a:srgbClr val="000000"/>
                </a:solidFill>
                <a:latin typeface="Times New Roman"/>
                <a:ea typeface="DejaVu Sans"/>
              </a:rPr>
              <a:t>Re:</a:t>
            </a:r>
            <a:r>
              <a:rPr lang="en-IE" sz="1600" b="0" strike="noStrike" spc="-1" dirty="0">
                <a:solidFill>
                  <a:srgbClr val="000000"/>
                </a:solidFill>
                <a:latin typeface="Times New Roman"/>
                <a:ea typeface="DejaVu Sans"/>
              </a:rPr>
              <a:t> Typical TG and WG motions</a:t>
            </a:r>
            <a:endParaRPr lang="en-US" sz="1600" b="0" strike="noStrike" spc="-1" dirty="0">
              <a:solidFill>
                <a:srgbClr val="000000"/>
              </a:solidFill>
              <a:latin typeface="Arial"/>
            </a:endParaRPr>
          </a:p>
          <a:p>
            <a:pPr>
              <a:lnSpc>
                <a:spcPct val="100000"/>
              </a:lnSpc>
              <a:spcBef>
                <a:spcPts val="598"/>
              </a:spcBef>
              <a:spcAft>
                <a:spcPts val="598"/>
              </a:spcAft>
            </a:pPr>
            <a:r>
              <a:rPr lang="en-IE" sz="1600" b="1" strike="noStrike" spc="-1" dirty="0">
                <a:solidFill>
                  <a:srgbClr val="000000"/>
                </a:solidFill>
                <a:latin typeface="Times New Roman"/>
                <a:ea typeface="DejaVu Sans"/>
              </a:rPr>
              <a:t>Abstract:</a:t>
            </a:r>
            <a:r>
              <a:rPr lang="en-IE" sz="1600" b="0" strike="noStrike" spc="-1" dirty="0">
                <a:solidFill>
                  <a:srgbClr val="000000"/>
                </a:solidFill>
                <a:latin typeface="Times New Roman"/>
                <a:ea typeface="DejaVu Sans"/>
              </a:rPr>
              <a:t>	</a:t>
            </a:r>
            <a:endParaRPr lang="en-US" sz="1600" b="0" strike="noStrike" spc="-1" dirty="0">
              <a:solidFill>
                <a:srgbClr val="000000"/>
              </a:solidFill>
              <a:latin typeface="Arial"/>
            </a:endParaRPr>
          </a:p>
          <a:p>
            <a:pPr>
              <a:lnSpc>
                <a:spcPct val="100000"/>
              </a:lnSpc>
              <a:spcBef>
                <a:spcPts val="598"/>
              </a:spcBef>
              <a:spcAft>
                <a:spcPts val="598"/>
              </a:spcAft>
            </a:pPr>
            <a:r>
              <a:rPr lang="en-IE" sz="1600" b="0" strike="noStrike" spc="-1" dirty="0">
                <a:solidFill>
                  <a:srgbClr val="000000"/>
                </a:solidFill>
                <a:latin typeface="Times New Roman"/>
                <a:ea typeface="DejaVu Sans"/>
              </a:rPr>
              <a:t>Provide the templates for typical motions that can be done TG or WG.</a:t>
            </a:r>
            <a:endParaRPr lang="en-US" sz="1600" b="0" strike="noStrike" spc="-1" dirty="0">
              <a:solidFill>
                <a:srgbClr val="000000"/>
              </a:solidFill>
              <a:latin typeface="Arial"/>
            </a:endParaRPr>
          </a:p>
          <a:p>
            <a:pPr>
              <a:lnSpc>
                <a:spcPct val="100000"/>
              </a:lnSpc>
              <a:spcBef>
                <a:spcPts val="598"/>
              </a:spcBef>
              <a:spcAft>
                <a:spcPts val="598"/>
              </a:spcAft>
            </a:pPr>
            <a:r>
              <a:rPr lang="en-IE" sz="1600" b="1" strike="noStrike" spc="-1" dirty="0">
                <a:solidFill>
                  <a:srgbClr val="000000"/>
                </a:solidFill>
                <a:latin typeface="Times New Roman"/>
                <a:ea typeface="DejaVu Sans"/>
              </a:rPr>
              <a:t>Purpose:</a:t>
            </a:r>
            <a:r>
              <a:rPr lang="en-IE" sz="1600" b="0" strike="noStrike" spc="-1" dirty="0">
                <a:solidFill>
                  <a:srgbClr val="000000"/>
                </a:solidFill>
                <a:latin typeface="Times New Roman"/>
                <a:ea typeface="DejaVu Sans"/>
              </a:rPr>
              <a:t>	Help TG chairs to create proper motions.</a:t>
            </a:r>
            <a:endParaRPr lang="en-US" sz="1600" b="0" strike="noStrike" spc="-1" dirty="0">
              <a:solidFill>
                <a:srgbClr val="000000"/>
              </a:solidFill>
              <a:latin typeface="Arial"/>
            </a:endParaRPr>
          </a:p>
          <a:p>
            <a:pPr>
              <a:lnSpc>
                <a:spcPct val="100000"/>
              </a:lnSpc>
            </a:pPr>
            <a:r>
              <a:rPr lang="en-IE" sz="1600" b="1" strike="noStrike" spc="-1" dirty="0">
                <a:solidFill>
                  <a:srgbClr val="000000"/>
                </a:solidFill>
                <a:latin typeface="Times New Roman"/>
                <a:ea typeface="DejaVu Sans"/>
              </a:rPr>
              <a:t>Notice:</a:t>
            </a:r>
            <a:r>
              <a:rPr lang="en-IE" sz="1600" b="0" strike="noStrike" spc="-1" dirty="0">
                <a:solidFill>
                  <a:srgbClr val="000000"/>
                </a:solidFill>
                <a:latin typeface="Times New Roman"/>
                <a:ea typeface="DejaVu San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sz="1600" b="0" strike="noStrike" spc="-1" dirty="0">
              <a:solidFill>
                <a:srgbClr val="000000"/>
              </a:solidFill>
              <a:latin typeface="Arial"/>
            </a:endParaRPr>
          </a:p>
          <a:p>
            <a:pPr>
              <a:lnSpc>
                <a:spcPct val="100000"/>
              </a:lnSpc>
            </a:pPr>
            <a:r>
              <a:rPr lang="en-IE" sz="1600" b="1" strike="noStrike" spc="-1" dirty="0">
                <a:solidFill>
                  <a:srgbClr val="000000"/>
                </a:solidFill>
                <a:latin typeface="Times New Roman"/>
                <a:ea typeface="DejaVu Sans"/>
              </a:rPr>
              <a:t>Release:</a:t>
            </a:r>
            <a:r>
              <a:rPr lang="en-IE" sz="1600" b="0" strike="noStrike" spc="-1" dirty="0">
                <a:solidFill>
                  <a:srgbClr val="000000"/>
                </a:solidFill>
                <a:latin typeface="Times New Roman"/>
                <a:ea typeface="DejaVu Sans"/>
              </a:rPr>
              <a:t>	The contributor acknowledges and accepts that this contribution becomes the property of IEEE and may be made publicly available by P802.15.	</a:t>
            </a:r>
            <a:endParaRPr lang="en-US" sz="1600" b="0" strike="noStrike" spc="-1" dirty="0">
              <a:solidFill>
                <a:srgbClr val="000000"/>
              </a:solidFill>
              <a:latin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1"/>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a:solidFill>
                  <a:srgbClr val="000000"/>
                </a:solidFill>
                <a:latin typeface="Arial"/>
                <a:ea typeface="DejaVu Sans"/>
              </a:rPr>
              <a:t>Request that the responses to received PAR and CSD review comments contained in document [</a:t>
            </a:r>
            <a:r>
              <a:rPr lang="en-US" sz="2000" b="0" i="1" strike="noStrike" spc="-1">
                <a:solidFill>
                  <a:srgbClr val="000000"/>
                </a:solidFill>
                <a:highlight>
                  <a:srgbClr val="FFFF00"/>
                </a:highlight>
                <a:latin typeface="Arial"/>
                <a:ea typeface="DejaVu Sans"/>
              </a:rPr>
              <a:t>doc # here</a:t>
            </a:r>
            <a:r>
              <a:rPr lang="en-US" sz="2000" b="0" i="1" strike="noStrike" spc="-1">
                <a:solidFill>
                  <a:srgbClr val="000000"/>
                </a:solidFill>
                <a:latin typeface="Arial"/>
                <a:ea typeface="DejaVu Sans"/>
              </a:rPr>
              <a:t>] be approved for submission to the WG for its approval. The 802.15 working group chair and technical editor are authorized to make additional modifications to the responses as needed.</a:t>
            </a:r>
            <a:endParaRPr lang="en-US" sz="2000" b="0" strike="noStrike" spc="-1">
              <a:solidFill>
                <a:srgbClr val="000000"/>
              </a:solidFill>
              <a:latin typeface="Arial"/>
            </a:endParaRPr>
          </a:p>
          <a:p>
            <a:pPr>
              <a:lnSpc>
                <a:spcPct val="100000"/>
              </a:lnSpc>
            </a:pP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Moved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Seconded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Result: </a:t>
            </a:r>
            <a:endParaRPr lang="en-US" sz="2000" b="0" strike="noStrike" spc="-1">
              <a:solidFill>
                <a:srgbClr val="000000"/>
              </a:solidFill>
              <a:latin typeface="Arial"/>
            </a:endParaRPr>
          </a:p>
        </p:txBody>
      </p:sp>
      <p:sp>
        <p:nvSpPr>
          <p:cNvPr id="65" name="PlaceHolder 1"/>
          <p:cNvSpPr>
            <a:spLocks noGrp="1"/>
          </p:cNvSpPr>
          <p:nvPr>
            <p:ph type="title"/>
          </p:nvPr>
        </p:nvSpPr>
        <p:spPr>
          <a:xfrm>
            <a:off x="228600" y="627840"/>
            <a:ext cx="8686800" cy="125028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SG motion: SG approval of comment responses for PAR and CSD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CustomShape 13"/>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Request that the responses to received PAR and CSD review comments contained in document [</a:t>
            </a:r>
            <a:r>
              <a:rPr lang="en-US" sz="2000" b="0" i="1" strike="noStrike" spc="-1" dirty="0">
                <a:solidFill>
                  <a:srgbClr val="000000"/>
                </a:solidFill>
                <a:highlight>
                  <a:srgbClr val="FFFF00"/>
                </a:highlight>
                <a:latin typeface="Arial"/>
                <a:ea typeface="DejaVu Sans"/>
              </a:rPr>
              <a:t>doc # here</a:t>
            </a:r>
            <a:r>
              <a:rPr lang="en-US" sz="2000" b="0" i="1" strike="noStrike" spc="-1" dirty="0">
                <a:solidFill>
                  <a:srgbClr val="000000"/>
                </a:solidFill>
                <a:latin typeface="Arial"/>
                <a:ea typeface="DejaVu Sans"/>
              </a:rPr>
              <a:t>] be approved for submission to the LMSC. The 802.15 working group chair and technical editor are authorized to make additional modifications to the responses as needed.</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67" name="PlaceHolder 1"/>
          <p:cNvSpPr>
            <a:spLocks noGrp="1"/>
          </p:cNvSpPr>
          <p:nvPr>
            <p:ph type="title"/>
          </p:nvPr>
        </p:nvSpPr>
        <p:spPr>
          <a:xfrm>
            <a:off x="228600" y="614520"/>
            <a:ext cx="8686800" cy="1214280"/>
          </a:xfrm>
          <a:prstGeom prst="rect">
            <a:avLst/>
          </a:prstGeom>
          <a:noFill/>
          <a:ln w="0">
            <a:noFill/>
          </a:ln>
        </p:spPr>
        <p:txBody>
          <a:bodyPr lIns="0" tIns="0" rIns="0" bIns="0" anchor="ctr">
            <a:noAutofit/>
          </a:bodyPr>
          <a:lstStyle/>
          <a:p>
            <a:pPr indent="0" algn="ctr">
              <a:buNone/>
            </a:pPr>
            <a:r>
              <a:rPr lang="en-US" sz="4400" b="0" strike="noStrike" spc="-1">
                <a:solidFill>
                  <a:srgbClr val="000000"/>
                </a:solidFill>
                <a:latin typeface="Arial"/>
                <a:ea typeface="Noto Sans CJK SC"/>
              </a:rPr>
              <a:t>WG motion: WG </a:t>
            </a:r>
            <a:r>
              <a:rPr lang="en-US" sz="4000" b="0" strike="noStrike" spc="-1">
                <a:solidFill>
                  <a:srgbClr val="000000"/>
                </a:solidFill>
                <a:latin typeface="Arial"/>
              </a:rPr>
              <a:t>approval of comment responses for PAR and CSD</a:t>
            </a:r>
          </a:p>
        </p:txBody>
      </p:sp>
    </p:spTree>
    <p:extLst>
      <p:ext uri="{BB962C8B-B14F-4D97-AF65-F5344CB8AC3E}">
        <p14:creationId xmlns:p14="http://schemas.microsoft.com/office/powerpoint/2010/main" val="12770837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CustomShape 15"/>
          <p:cNvSpPr/>
          <p:nvPr/>
        </p:nvSpPr>
        <p:spPr>
          <a:xfrm>
            <a:off x="457200" y="2701636"/>
            <a:ext cx="8226000" cy="3452204"/>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TG</a:t>
            </a:r>
            <a:r>
              <a:rPr lang="en-US" sz="2000" b="0" i="1" strike="noStrike" spc="-1" dirty="0">
                <a:solidFill>
                  <a:srgbClr val="000000"/>
                </a:solidFill>
                <a:highlight>
                  <a:srgbClr val="FFFF00"/>
                </a:highlight>
                <a:latin typeface="Arial"/>
                <a:ea typeface="DejaVu Sans"/>
              </a:rPr>
              <a:t>?</a:t>
            </a:r>
            <a:r>
              <a:rPr lang="en-US" sz="2000" b="0" i="1" strike="noStrike" spc="-1" dirty="0">
                <a:solidFill>
                  <a:srgbClr val="000000"/>
                </a:solidFill>
                <a:latin typeface="Arial"/>
                <a:ea typeface="DejaVu Sans"/>
              </a:rPr>
              <a:t> </a:t>
            </a:r>
            <a:r>
              <a:rPr lang="en-US" sz="2000" i="1" spc="-1" dirty="0">
                <a:solidFill>
                  <a:srgbClr val="000000"/>
                </a:solidFill>
                <a:latin typeface="Arial"/>
                <a:ea typeface="DejaVu Sans"/>
              </a:rPr>
              <a:t>r</a:t>
            </a:r>
            <a:r>
              <a:rPr lang="en-US" sz="2000" b="0" i="1" strike="noStrike" spc="-1" dirty="0">
                <a:solidFill>
                  <a:srgbClr val="000000"/>
                </a:solidFill>
                <a:latin typeface="Arial"/>
                <a:ea typeface="DejaVu Sans"/>
              </a:rPr>
              <a:t>equests that 802.15 WG requests that the IEEE 802 LMSC forward the [</a:t>
            </a:r>
            <a:r>
              <a:rPr lang="en-US" sz="2000" b="0" i="1" strike="noStrike" spc="-1" dirty="0">
                <a:solidFill>
                  <a:srgbClr val="000000"/>
                </a:solidFill>
                <a:highlight>
                  <a:srgbClr val="FFFF00"/>
                </a:highlight>
                <a:latin typeface="Arial"/>
                <a:ea typeface="DejaVu Sans"/>
              </a:rPr>
              <a:t>project name here</a:t>
            </a:r>
            <a:r>
              <a:rPr lang="en-US" sz="2000" b="0" i="1" strike="noStrike" spc="-1" dirty="0">
                <a:solidFill>
                  <a:srgbClr val="000000"/>
                </a:solidFill>
                <a:latin typeface="Arial"/>
                <a:ea typeface="DejaVu Sans"/>
              </a:rPr>
              <a:t>] PAR extension documentation contained in [</a:t>
            </a:r>
            <a:r>
              <a:rPr lang="en-US" sz="2000" b="0" i="1" strike="noStrike" spc="-1" dirty="0">
                <a:solidFill>
                  <a:srgbClr val="000000"/>
                </a:solidFill>
                <a:highlight>
                  <a:srgbClr val="FFFF00"/>
                </a:highlight>
                <a:latin typeface="Arial"/>
                <a:ea typeface="DejaVu Sans"/>
              </a:rPr>
              <a:t>document number here</a:t>
            </a:r>
            <a:r>
              <a:rPr lang="en-US" sz="2000" b="0" i="1" strike="noStrike" spc="-1" dirty="0">
                <a:solidFill>
                  <a:srgbClr val="000000"/>
                </a:solidFill>
                <a:latin typeface="Arial"/>
                <a:ea typeface="DejaVu Sans"/>
              </a:rPr>
              <a:t>] to </a:t>
            </a:r>
            <a:r>
              <a:rPr lang="en-US" sz="2000" b="0" i="1" strike="noStrike" spc="-1" dirty="0" err="1">
                <a:solidFill>
                  <a:srgbClr val="000000"/>
                </a:solidFill>
                <a:latin typeface="Arial"/>
                <a:ea typeface="DejaVu Sans"/>
              </a:rPr>
              <a:t>NesCom</a:t>
            </a:r>
            <a:r>
              <a:rPr lang="en-US" sz="2000" b="0" i="1" strike="noStrike" spc="-1" dirty="0">
                <a:solidFill>
                  <a:srgbClr val="000000"/>
                </a:solidFill>
                <a:latin typeface="Arial"/>
                <a:ea typeface="DejaVu Sans"/>
              </a:rPr>
              <a:t>.</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69" name="PlaceHolder 1"/>
          <p:cNvSpPr>
            <a:spLocks noGrp="1"/>
          </p:cNvSpPr>
          <p:nvPr>
            <p:ph type="title"/>
          </p:nvPr>
        </p:nvSpPr>
        <p:spPr>
          <a:xfrm>
            <a:off x="457200" y="633599"/>
            <a:ext cx="8229240" cy="1818655"/>
          </a:xfrm>
          <a:prstGeom prst="rect">
            <a:avLst/>
          </a:prstGeom>
          <a:noFill/>
          <a:ln w="0">
            <a:noFill/>
          </a:ln>
        </p:spPr>
        <p:txBody>
          <a:bodyPr lIns="0" tIns="0" rIns="0" bIns="0" anchor="ctr">
            <a:noAutofit/>
          </a:bodyPr>
          <a:lstStyle/>
          <a:p>
            <a:pPr indent="0" algn="ctr">
              <a:buNone/>
            </a:pPr>
            <a:r>
              <a:rPr lang="en-US" sz="4000" b="0" strike="noStrike" spc="-1" dirty="0">
                <a:solidFill>
                  <a:srgbClr val="000000"/>
                </a:solidFill>
                <a:latin typeface="Arial"/>
              </a:rPr>
              <a:t>TG motion: </a:t>
            </a:r>
            <a:br>
              <a:rPr lang="en-GB" sz="4000" dirty="0"/>
            </a:br>
            <a:r>
              <a:rPr lang="en-GB" sz="4000" dirty="0"/>
              <a:t>Request </a:t>
            </a:r>
            <a:r>
              <a:rPr lang="en-US" sz="4000" b="0" strike="noStrike" spc="-1" dirty="0">
                <a:solidFill>
                  <a:srgbClr val="000000"/>
                </a:solidFill>
                <a:latin typeface="Arial"/>
              </a:rPr>
              <a:t>WG approval to extend a PAR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CustomShape 15"/>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802.15 WG requests that the IEEE 802 LMSC forward the [</a:t>
            </a:r>
            <a:r>
              <a:rPr lang="en-US" sz="2000" b="0" i="1" strike="noStrike" spc="-1" dirty="0">
                <a:solidFill>
                  <a:srgbClr val="000000"/>
                </a:solidFill>
                <a:highlight>
                  <a:srgbClr val="FFFF00"/>
                </a:highlight>
                <a:latin typeface="Arial"/>
                <a:ea typeface="DejaVu Sans"/>
              </a:rPr>
              <a:t>project name here</a:t>
            </a:r>
            <a:r>
              <a:rPr lang="en-US" sz="2000" b="0" i="1" strike="noStrike" spc="-1" dirty="0">
                <a:solidFill>
                  <a:srgbClr val="000000"/>
                </a:solidFill>
                <a:latin typeface="Arial"/>
                <a:ea typeface="DejaVu Sans"/>
              </a:rPr>
              <a:t>] PAR extension documentation contained in [</a:t>
            </a:r>
            <a:r>
              <a:rPr lang="en-US" sz="2000" b="0" i="1" strike="noStrike" spc="-1" dirty="0">
                <a:solidFill>
                  <a:srgbClr val="000000"/>
                </a:solidFill>
                <a:highlight>
                  <a:srgbClr val="FFFF00"/>
                </a:highlight>
                <a:latin typeface="Arial"/>
                <a:ea typeface="DejaVu Sans"/>
              </a:rPr>
              <a:t>document number here</a:t>
            </a:r>
            <a:r>
              <a:rPr lang="en-US" sz="2000" b="0" i="1" strike="noStrike" spc="-1" dirty="0">
                <a:solidFill>
                  <a:srgbClr val="000000"/>
                </a:solidFill>
                <a:latin typeface="Arial"/>
                <a:ea typeface="DejaVu Sans"/>
              </a:rPr>
              <a:t>] to </a:t>
            </a:r>
            <a:r>
              <a:rPr lang="en-US" sz="2000" b="0" i="1" strike="noStrike" spc="-1" dirty="0" err="1">
                <a:solidFill>
                  <a:srgbClr val="000000"/>
                </a:solidFill>
                <a:latin typeface="Arial"/>
                <a:ea typeface="DejaVu Sans"/>
              </a:rPr>
              <a:t>NesCom</a:t>
            </a:r>
            <a:r>
              <a:rPr lang="en-US" sz="2000" b="0" i="1" strike="noStrike" spc="-1" dirty="0">
                <a:solidFill>
                  <a:srgbClr val="000000"/>
                </a:solidFill>
                <a:latin typeface="Arial"/>
                <a:ea typeface="DejaVu Sans"/>
              </a:rPr>
              <a:t>.</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69" name="PlaceHolder 1"/>
          <p:cNvSpPr>
            <a:spLocks noGrp="1"/>
          </p:cNvSpPr>
          <p:nvPr>
            <p:ph type="title"/>
          </p:nvPr>
        </p:nvSpPr>
        <p:spPr>
          <a:xfrm>
            <a:off x="457200" y="633600"/>
            <a:ext cx="822924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WG motion:</a:t>
            </a:r>
            <a:br>
              <a:rPr sz="4000"/>
            </a:br>
            <a:r>
              <a:rPr lang="en-US" sz="4000" b="0" strike="noStrike" spc="-1">
                <a:solidFill>
                  <a:srgbClr val="000000"/>
                </a:solidFill>
                <a:latin typeface="Arial"/>
              </a:rPr>
              <a:t>WG approval to extend a PAR</a:t>
            </a:r>
          </a:p>
        </p:txBody>
      </p:sp>
    </p:spTree>
    <p:extLst>
      <p:ext uri="{BB962C8B-B14F-4D97-AF65-F5344CB8AC3E}">
        <p14:creationId xmlns:p14="http://schemas.microsoft.com/office/powerpoint/2010/main" val="20161889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PlaceHolder 1"/>
          <p:cNvSpPr>
            <a:spLocks noGrp="1"/>
          </p:cNvSpPr>
          <p:nvPr>
            <p:ph type="title"/>
          </p:nvPr>
        </p:nvSpPr>
        <p:spPr>
          <a:xfrm>
            <a:off x="228600" y="2901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Letter Ballot motions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CustomShape 17"/>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a:solidFill>
                  <a:srgbClr val="000000"/>
                </a:solidFill>
                <a:latin typeface="Arial"/>
                <a:ea typeface="DejaVu Sans"/>
              </a:rPr>
              <a:t>Move that TG</a:t>
            </a:r>
            <a:r>
              <a:rPr lang="en-US" sz="2000" b="0" i="1" strike="noStrike" spc="-1">
                <a:solidFill>
                  <a:srgbClr val="000000"/>
                </a:solidFill>
                <a:highlight>
                  <a:srgbClr val="FFFF00"/>
                </a:highlight>
                <a:latin typeface="Arial"/>
                <a:ea typeface="DejaVu Sans"/>
              </a:rPr>
              <a:t>?</a:t>
            </a:r>
            <a:r>
              <a:rPr lang="en-US" sz="2000" b="0" i="1" strike="noStrike" spc="-1">
                <a:solidFill>
                  <a:srgbClr val="000000"/>
                </a:solidFill>
                <a:latin typeface="Arial"/>
                <a:ea typeface="DejaVu Sans"/>
              </a:rPr>
              <a:t> formally request that the 802.15 WG start a WG Letter Ballot requesting approval of </a:t>
            </a:r>
            <a:r>
              <a:rPr lang="en-US" sz="2000" b="0" i="1" strike="noStrike" spc="-1">
                <a:solidFill>
                  <a:srgbClr val="000000"/>
                </a:solidFill>
                <a:highlight>
                  <a:srgbClr val="FFFF00"/>
                </a:highlight>
                <a:latin typeface="Arial"/>
                <a:ea typeface="DejaVu Sans"/>
              </a:rPr>
              <a:t>CA document [insert CA doc number] and </a:t>
            </a:r>
            <a:r>
              <a:rPr lang="en-US" sz="2000" b="0" i="1" strike="noStrike" spc="-1">
                <a:solidFill>
                  <a:srgbClr val="000000"/>
                </a:solidFill>
                <a:latin typeface="Arial"/>
                <a:ea typeface="DejaVu Sans"/>
              </a:rPr>
              <a:t>document P802-15-</a:t>
            </a:r>
            <a:r>
              <a:rPr lang="en-US" sz="2000" b="0" i="1" strike="noStrike" spc="-1">
                <a:solidFill>
                  <a:srgbClr val="000000"/>
                </a:solidFill>
                <a:highlight>
                  <a:srgbClr val="FFFF00"/>
                </a:highlight>
                <a:latin typeface="Arial"/>
                <a:ea typeface="DejaVu Sans"/>
              </a:rPr>
              <a:t>yz_Dxy</a:t>
            </a:r>
            <a:r>
              <a:rPr lang="en-US" sz="2000" b="0" i="1" strike="noStrike" spc="-1">
                <a:solidFill>
                  <a:srgbClr val="000000"/>
                </a:solidFill>
                <a:latin typeface="Arial"/>
                <a:ea typeface="DejaVu Sans"/>
              </a:rPr>
              <a:t> and to forward document P802-15-</a:t>
            </a:r>
            <a:r>
              <a:rPr lang="en-US" sz="2000" b="0" i="1" strike="noStrike" spc="-1">
                <a:solidFill>
                  <a:srgbClr val="000000"/>
                </a:solidFill>
                <a:highlight>
                  <a:srgbClr val="FFFF00"/>
                </a:highlight>
                <a:latin typeface="Arial"/>
                <a:ea typeface="DejaVu Sans"/>
              </a:rPr>
              <a:t>yz_Dxy</a:t>
            </a:r>
            <a:r>
              <a:rPr lang="en-US" sz="2000" b="0" i="1" strike="noStrike" spc="-1">
                <a:solidFill>
                  <a:srgbClr val="000000"/>
                </a:solidFill>
                <a:latin typeface="Arial"/>
                <a:ea typeface="DejaVu Sans"/>
              </a:rPr>
              <a:t>, to Standards Association ballot.</a:t>
            </a:r>
            <a:endParaRPr lang="en-US" sz="2000" b="0" strike="noStrike" spc="-1">
              <a:solidFill>
                <a:srgbClr val="000000"/>
              </a:solidFill>
              <a:latin typeface="Arial"/>
            </a:endParaRPr>
          </a:p>
          <a:p>
            <a:pPr>
              <a:lnSpc>
                <a:spcPct val="100000"/>
              </a:lnSpc>
            </a:pP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Moved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Seconded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Result: </a:t>
            </a:r>
            <a:endParaRPr lang="en-US" sz="2000" b="0" strike="noStrike" spc="-1">
              <a:solidFill>
                <a:srgbClr val="000000"/>
              </a:solidFill>
              <a:latin typeface="Arial"/>
            </a:endParaRPr>
          </a:p>
        </p:txBody>
      </p:sp>
      <p:sp>
        <p:nvSpPr>
          <p:cNvPr id="72"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TG motion:</a:t>
            </a:r>
            <a:br>
              <a:rPr sz="4000"/>
            </a:br>
            <a:r>
              <a:rPr lang="en-US" sz="4000" b="0" strike="noStrike" spc="-1">
                <a:solidFill>
                  <a:srgbClr val="000000"/>
                </a:solidFill>
                <a:latin typeface="Arial"/>
              </a:rPr>
              <a:t>Draft ready for LB</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CustomShape 19"/>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a:solidFill>
                  <a:srgbClr val="000000"/>
                </a:solidFill>
                <a:latin typeface="Arial"/>
                <a:ea typeface="DejaVu Sans"/>
              </a:rPr>
              <a:t>Move that TG</a:t>
            </a:r>
            <a:r>
              <a:rPr lang="en-US" sz="2000" b="0" i="1" strike="noStrike" spc="-1">
                <a:solidFill>
                  <a:srgbClr val="000000"/>
                </a:solidFill>
                <a:highlight>
                  <a:srgbClr val="FFFF00"/>
                </a:highlight>
                <a:latin typeface="Arial"/>
                <a:ea typeface="DejaVu Sans"/>
              </a:rPr>
              <a:t>?</a:t>
            </a:r>
            <a:r>
              <a:rPr lang="en-US" sz="2000" b="0" i="1" strike="noStrike" spc="-1">
                <a:solidFill>
                  <a:srgbClr val="000000"/>
                </a:solidFill>
                <a:latin typeface="Arial"/>
                <a:ea typeface="DejaVu Sans"/>
              </a:rPr>
              <a:t> formally request that the 802.15 WG start a WG Letter Ballot requesting approval of </a:t>
            </a:r>
            <a:r>
              <a:rPr lang="en-US" sz="2000" b="0" i="1" strike="noStrike" spc="-1">
                <a:solidFill>
                  <a:srgbClr val="000000"/>
                </a:solidFill>
                <a:highlight>
                  <a:srgbClr val="FFFF00"/>
                </a:highlight>
                <a:latin typeface="Arial"/>
                <a:ea typeface="DejaVu Sans"/>
              </a:rPr>
              <a:t>CA document [insert CA doc number] and </a:t>
            </a:r>
            <a:r>
              <a:rPr lang="en-US" sz="2000" b="0" i="1" strike="noStrike" spc="-1">
                <a:solidFill>
                  <a:srgbClr val="000000"/>
                </a:solidFill>
                <a:latin typeface="Arial"/>
                <a:ea typeface="DejaVu Sans"/>
              </a:rPr>
              <a:t>document P802-15-</a:t>
            </a:r>
            <a:r>
              <a:rPr lang="en-US" sz="2000" b="0" i="1" strike="noStrike" spc="-1">
                <a:solidFill>
                  <a:srgbClr val="000000"/>
                </a:solidFill>
                <a:highlight>
                  <a:srgbClr val="FFFF00"/>
                </a:highlight>
                <a:latin typeface="Arial"/>
                <a:ea typeface="DejaVu Sans"/>
              </a:rPr>
              <a:t>yz_Dxy</a:t>
            </a:r>
            <a:r>
              <a:rPr lang="en-US" sz="2000" b="0" i="1" strike="noStrike" spc="-1">
                <a:solidFill>
                  <a:srgbClr val="000000"/>
                </a:solidFill>
                <a:latin typeface="Arial"/>
                <a:ea typeface="DejaVu Sans"/>
              </a:rPr>
              <a:t> (as edited in accordance with the instructions in document 15-</a:t>
            </a:r>
            <a:r>
              <a:rPr lang="en-US" sz="2000" b="0" i="1" strike="noStrike" spc="-1">
                <a:solidFill>
                  <a:srgbClr val="000000"/>
                </a:solidFill>
                <a:highlight>
                  <a:srgbClr val="FFFF00"/>
                </a:highlight>
                <a:latin typeface="Arial"/>
                <a:ea typeface="DejaVu Sans"/>
              </a:rPr>
              <a:t>yy-ssss-rr-GGGG</a:t>
            </a:r>
            <a:r>
              <a:rPr lang="en-US" sz="2000" b="0" i="1" strike="noStrike" spc="-1">
                <a:solidFill>
                  <a:srgbClr val="000000"/>
                </a:solidFill>
                <a:latin typeface="Arial"/>
                <a:ea typeface="DejaVu Sans"/>
              </a:rPr>
              <a:t>) and to forward document P802-15-</a:t>
            </a:r>
            <a:r>
              <a:rPr lang="en-US" sz="2000" b="0" i="1" strike="noStrike" spc="-1">
                <a:solidFill>
                  <a:srgbClr val="000000"/>
                </a:solidFill>
                <a:highlight>
                  <a:srgbClr val="FFFF00"/>
                </a:highlight>
                <a:latin typeface="Arial"/>
                <a:ea typeface="DejaVu Sans"/>
              </a:rPr>
              <a:t>yz_Dxy</a:t>
            </a:r>
            <a:r>
              <a:rPr lang="en-US" sz="2000" b="0" i="1" strike="noStrike" spc="-1">
                <a:solidFill>
                  <a:srgbClr val="000000"/>
                </a:solidFill>
                <a:latin typeface="Arial"/>
                <a:ea typeface="DejaVu Sans"/>
              </a:rPr>
              <a:t>, as edited in accordance with the instructions in document 15-</a:t>
            </a:r>
            <a:r>
              <a:rPr lang="en-US" sz="2000" b="0" i="1" strike="noStrike" spc="-1">
                <a:solidFill>
                  <a:srgbClr val="000000"/>
                </a:solidFill>
                <a:highlight>
                  <a:srgbClr val="FFFF00"/>
                </a:highlight>
                <a:latin typeface="Arial"/>
                <a:ea typeface="DejaVu Sans"/>
              </a:rPr>
              <a:t>yy-ssss-rr-GGGG</a:t>
            </a:r>
            <a:r>
              <a:rPr lang="en-US" sz="2000" b="0" i="1" strike="noStrike" spc="-1">
                <a:solidFill>
                  <a:srgbClr val="000000"/>
                </a:solidFill>
                <a:latin typeface="Arial"/>
                <a:ea typeface="DejaVu Sans"/>
              </a:rPr>
              <a:t>, </a:t>
            </a:r>
            <a:r>
              <a:rPr lang="en-US" sz="2000" b="0" i="1" strike="noStrike" spc="-1">
                <a:solidFill>
                  <a:srgbClr val="000000"/>
                </a:solidFill>
                <a:highlight>
                  <a:srgbClr val="FFFF00"/>
                </a:highlight>
                <a:latin typeface="Arial"/>
                <a:ea typeface="DejaVu Sans"/>
              </a:rPr>
              <a:t>and CA document [insert CA doc number]</a:t>
            </a:r>
            <a:r>
              <a:rPr lang="en-US" sz="2000" b="0" i="1" strike="noStrike" spc="-1">
                <a:solidFill>
                  <a:srgbClr val="000000"/>
                </a:solidFill>
                <a:latin typeface="Arial"/>
                <a:ea typeface="DejaVu Sans"/>
              </a:rPr>
              <a:t> to Standards Association ballot pending the completion and inclusion of the edits in the draft.</a:t>
            </a:r>
            <a:endParaRPr lang="en-US" sz="2000" b="0" strike="noStrike" spc="-1">
              <a:solidFill>
                <a:srgbClr val="000000"/>
              </a:solidFill>
              <a:latin typeface="Arial"/>
            </a:endParaRPr>
          </a:p>
          <a:p>
            <a:pPr>
              <a:lnSpc>
                <a:spcPct val="100000"/>
              </a:lnSpc>
            </a:pP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Moved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Seconded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Result: </a:t>
            </a:r>
            <a:endParaRPr lang="en-US" sz="2000" b="0" strike="noStrike" spc="-1">
              <a:solidFill>
                <a:srgbClr val="000000"/>
              </a:solidFill>
              <a:latin typeface="Arial"/>
            </a:endParaRPr>
          </a:p>
        </p:txBody>
      </p:sp>
      <p:sp>
        <p:nvSpPr>
          <p:cNvPr id="74"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TG motion:</a:t>
            </a:r>
            <a:br>
              <a:rPr sz="4000"/>
            </a:br>
            <a:r>
              <a:rPr lang="en-US" sz="4000" b="0" strike="noStrike" spc="-1">
                <a:solidFill>
                  <a:srgbClr val="000000"/>
                </a:solidFill>
                <a:latin typeface="Arial"/>
              </a:rPr>
              <a:t>Draft needs to be edited before LB</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CustomShape 21"/>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a:solidFill>
                  <a:srgbClr val="000000"/>
                </a:solidFill>
                <a:latin typeface="Arial"/>
                <a:ea typeface="DejaVu Sans"/>
              </a:rPr>
              <a:t>Move that TG</a:t>
            </a:r>
            <a:r>
              <a:rPr lang="en-US" sz="2000" b="0" i="1" strike="noStrike" spc="-1">
                <a:solidFill>
                  <a:srgbClr val="000000"/>
                </a:solidFill>
                <a:highlight>
                  <a:srgbClr val="FFFF00"/>
                </a:highlight>
                <a:latin typeface="Arial"/>
                <a:ea typeface="DejaVu Sans"/>
              </a:rPr>
              <a:t>?</a:t>
            </a:r>
            <a:r>
              <a:rPr lang="en-US" sz="2000" b="0" i="1" strike="noStrike" spc="-1">
                <a:solidFill>
                  <a:srgbClr val="000000"/>
                </a:solidFill>
                <a:latin typeface="Arial"/>
                <a:ea typeface="DejaVu Sans"/>
              </a:rPr>
              <a:t> formally request that 802.15 WG start a WG recirculation requesting approval of </a:t>
            </a:r>
            <a:r>
              <a:rPr lang="en-US" sz="2000" b="0" i="1" strike="noStrike" spc="-1">
                <a:solidFill>
                  <a:srgbClr val="000000"/>
                </a:solidFill>
                <a:highlight>
                  <a:srgbClr val="FFFF00"/>
                </a:highlight>
                <a:latin typeface="Arial"/>
                <a:ea typeface="DejaVu Sans"/>
              </a:rPr>
              <a:t>CA document [insert CA doc number] and </a:t>
            </a:r>
            <a:r>
              <a:rPr lang="en-US" sz="2000" b="0" i="1" strike="noStrike" spc="-1">
                <a:solidFill>
                  <a:srgbClr val="000000"/>
                </a:solidFill>
                <a:latin typeface="Arial"/>
                <a:ea typeface="DejaVu Sans"/>
              </a:rPr>
              <a:t>document P802-15-</a:t>
            </a:r>
            <a:r>
              <a:rPr lang="en-US" sz="2000" b="0" i="1" strike="noStrike" spc="-1">
                <a:solidFill>
                  <a:srgbClr val="000000"/>
                </a:solidFill>
                <a:highlight>
                  <a:srgbClr val="FFFF00"/>
                </a:highlight>
                <a:latin typeface="Arial"/>
                <a:ea typeface="DejaVu Sans"/>
              </a:rPr>
              <a:t>yz_Dxy</a:t>
            </a:r>
            <a:r>
              <a:rPr lang="en-US" sz="2000" b="0" i="1" strike="noStrike" spc="-1">
                <a:solidFill>
                  <a:srgbClr val="000000"/>
                </a:solidFill>
                <a:latin typeface="Arial"/>
                <a:ea typeface="DejaVu Sans"/>
              </a:rPr>
              <a:t> and to forward document P802-15-</a:t>
            </a:r>
            <a:r>
              <a:rPr lang="en-US" sz="2000" b="0" i="1" strike="noStrike" spc="-1">
                <a:solidFill>
                  <a:srgbClr val="000000"/>
                </a:solidFill>
                <a:highlight>
                  <a:srgbClr val="FFFF00"/>
                </a:highlight>
                <a:latin typeface="Arial"/>
                <a:ea typeface="DejaVu Sans"/>
              </a:rPr>
              <a:t>yz_Dxy</a:t>
            </a:r>
            <a:r>
              <a:rPr lang="en-US" sz="2000" b="0" i="1" strike="noStrike" spc="-1">
                <a:solidFill>
                  <a:srgbClr val="000000"/>
                </a:solidFill>
                <a:latin typeface="Arial"/>
                <a:ea typeface="DejaVu Sans"/>
              </a:rPr>
              <a:t>, to Standards Association ballot.</a:t>
            </a:r>
            <a:endParaRPr lang="en-US" sz="2000" b="0" strike="noStrike" spc="-1">
              <a:solidFill>
                <a:srgbClr val="000000"/>
              </a:solidFill>
              <a:latin typeface="Arial"/>
            </a:endParaRPr>
          </a:p>
          <a:p>
            <a:pPr>
              <a:lnSpc>
                <a:spcPct val="100000"/>
              </a:lnSpc>
            </a:pP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Moved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Seconded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Result: </a:t>
            </a:r>
            <a:endParaRPr lang="en-US" sz="2000" b="0" strike="noStrike" spc="-1">
              <a:solidFill>
                <a:srgbClr val="000000"/>
              </a:solidFill>
              <a:latin typeface="Arial"/>
            </a:endParaRPr>
          </a:p>
        </p:txBody>
      </p:sp>
      <p:sp>
        <p:nvSpPr>
          <p:cNvPr id="76"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TG motion:</a:t>
            </a:r>
            <a:br>
              <a:rPr sz="4000"/>
            </a:br>
            <a:r>
              <a:rPr lang="en-US" sz="4000" b="0" strike="noStrike" spc="-1">
                <a:solidFill>
                  <a:srgbClr val="000000"/>
                </a:solidFill>
                <a:latin typeface="Arial"/>
              </a:rPr>
              <a:t>Draft ready for recirculation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CustomShape 23"/>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a:solidFill>
                  <a:srgbClr val="000000"/>
                </a:solidFill>
                <a:latin typeface="Arial"/>
                <a:ea typeface="DejaVu Sans"/>
              </a:rPr>
              <a:t>Move that TG</a:t>
            </a:r>
            <a:r>
              <a:rPr lang="en-US" sz="2000" b="0" i="1" strike="noStrike" spc="-1">
                <a:solidFill>
                  <a:srgbClr val="000000"/>
                </a:solidFill>
                <a:highlight>
                  <a:srgbClr val="FFFF00"/>
                </a:highlight>
                <a:latin typeface="Arial"/>
                <a:ea typeface="DejaVu Sans"/>
              </a:rPr>
              <a:t>?</a:t>
            </a:r>
            <a:r>
              <a:rPr lang="en-US" sz="2000" b="0" i="1" strike="noStrike" spc="-1">
                <a:solidFill>
                  <a:srgbClr val="000000"/>
                </a:solidFill>
                <a:latin typeface="Arial"/>
                <a:ea typeface="DejaVu Sans"/>
              </a:rPr>
              <a:t> formally request that 802.15 WG start a WG Letter Ballot requesting approval of </a:t>
            </a:r>
            <a:r>
              <a:rPr lang="en-US" sz="2000" b="0" i="1" strike="noStrike" spc="-1">
                <a:solidFill>
                  <a:srgbClr val="000000"/>
                </a:solidFill>
                <a:highlight>
                  <a:srgbClr val="FFFF00"/>
                </a:highlight>
                <a:latin typeface="Arial"/>
                <a:ea typeface="DejaVu Sans"/>
              </a:rPr>
              <a:t>CA document [insert CA doc number] and </a:t>
            </a:r>
            <a:r>
              <a:rPr lang="en-US" sz="2000" b="0" i="1" strike="noStrike" spc="-1">
                <a:solidFill>
                  <a:srgbClr val="000000"/>
                </a:solidFill>
                <a:latin typeface="Arial"/>
                <a:ea typeface="DejaVu Sans"/>
              </a:rPr>
              <a:t>document P802-15-</a:t>
            </a:r>
            <a:r>
              <a:rPr lang="en-US" sz="2000" b="0" i="1" strike="noStrike" spc="-1">
                <a:solidFill>
                  <a:srgbClr val="000000"/>
                </a:solidFill>
                <a:highlight>
                  <a:srgbClr val="FFFF00"/>
                </a:highlight>
                <a:latin typeface="Arial"/>
                <a:ea typeface="DejaVu Sans"/>
              </a:rPr>
              <a:t>yz_Dxy</a:t>
            </a:r>
            <a:r>
              <a:rPr lang="en-US" sz="2000" b="0" i="1" strike="noStrike" spc="-1">
                <a:solidFill>
                  <a:srgbClr val="000000"/>
                </a:solidFill>
                <a:latin typeface="Arial"/>
                <a:ea typeface="DejaVu Sans"/>
              </a:rPr>
              <a:t> (as edited in accordance with the instructions in document 15-</a:t>
            </a:r>
            <a:r>
              <a:rPr lang="en-US" sz="2000" b="0" i="1" strike="noStrike" spc="-1">
                <a:solidFill>
                  <a:srgbClr val="000000"/>
                </a:solidFill>
                <a:highlight>
                  <a:srgbClr val="FFFF00"/>
                </a:highlight>
                <a:latin typeface="Arial"/>
                <a:ea typeface="DejaVu Sans"/>
              </a:rPr>
              <a:t>yy-ssss-rr-GGGG</a:t>
            </a:r>
            <a:r>
              <a:rPr lang="en-US" sz="2000" b="0" i="1" strike="noStrike" spc="-1">
                <a:solidFill>
                  <a:srgbClr val="000000"/>
                </a:solidFill>
                <a:latin typeface="Arial"/>
                <a:ea typeface="DejaVu Sans"/>
              </a:rPr>
              <a:t>) and to forward document P802-15-</a:t>
            </a:r>
            <a:r>
              <a:rPr lang="en-US" sz="2000" b="0" i="1" strike="noStrike" spc="-1">
                <a:solidFill>
                  <a:srgbClr val="000000"/>
                </a:solidFill>
                <a:highlight>
                  <a:srgbClr val="FFFF00"/>
                </a:highlight>
                <a:latin typeface="Arial"/>
                <a:ea typeface="DejaVu Sans"/>
              </a:rPr>
              <a:t>yz_Dxy</a:t>
            </a:r>
            <a:r>
              <a:rPr lang="en-US" sz="2000" b="0" i="1" strike="noStrike" spc="-1">
                <a:solidFill>
                  <a:srgbClr val="000000"/>
                </a:solidFill>
                <a:latin typeface="Arial"/>
                <a:ea typeface="DejaVu Sans"/>
              </a:rPr>
              <a:t>, as edited in accordance with the instructions in document 15-</a:t>
            </a:r>
            <a:r>
              <a:rPr lang="en-US" sz="2000" b="0" i="1" strike="noStrike" spc="-1">
                <a:solidFill>
                  <a:srgbClr val="000000"/>
                </a:solidFill>
                <a:highlight>
                  <a:srgbClr val="FFFF00"/>
                </a:highlight>
                <a:latin typeface="Arial"/>
                <a:ea typeface="DejaVu Sans"/>
              </a:rPr>
              <a:t>yy-ssss-rr-GGGG</a:t>
            </a:r>
            <a:r>
              <a:rPr lang="en-US" sz="2000" b="0" i="1" strike="noStrike" spc="-1">
                <a:solidFill>
                  <a:srgbClr val="000000"/>
                </a:solidFill>
                <a:latin typeface="Arial"/>
                <a:ea typeface="DejaVu Sans"/>
              </a:rPr>
              <a:t>, </a:t>
            </a:r>
            <a:r>
              <a:rPr lang="en-US" sz="2000" b="0" i="1" strike="noStrike" spc="-1">
                <a:solidFill>
                  <a:srgbClr val="000000"/>
                </a:solidFill>
                <a:highlight>
                  <a:srgbClr val="FFFF00"/>
                </a:highlight>
                <a:latin typeface="Arial"/>
                <a:ea typeface="DejaVu Sans"/>
              </a:rPr>
              <a:t>and CA document [insert CA doc number]</a:t>
            </a:r>
            <a:r>
              <a:rPr lang="en-US" sz="2000" b="0" i="1" strike="noStrike" spc="-1">
                <a:solidFill>
                  <a:srgbClr val="000000"/>
                </a:solidFill>
                <a:latin typeface="Arial"/>
                <a:ea typeface="DejaVu Sans"/>
              </a:rPr>
              <a:t> to Standards Association ballot pending the completion and inclusion of the edits in the draft.</a:t>
            </a:r>
            <a:endParaRPr lang="en-US" sz="2000" b="0" strike="noStrike" spc="-1">
              <a:solidFill>
                <a:srgbClr val="000000"/>
              </a:solidFill>
              <a:latin typeface="Arial"/>
            </a:endParaRPr>
          </a:p>
          <a:p>
            <a:pPr>
              <a:lnSpc>
                <a:spcPct val="100000"/>
              </a:lnSpc>
            </a:pP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Moved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Seconded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Result: </a:t>
            </a:r>
            <a:endParaRPr lang="en-US" sz="2000" b="0" strike="noStrike" spc="-1">
              <a:solidFill>
                <a:srgbClr val="000000"/>
              </a:solidFill>
              <a:latin typeface="Arial"/>
            </a:endParaRPr>
          </a:p>
        </p:txBody>
      </p:sp>
      <p:sp>
        <p:nvSpPr>
          <p:cNvPr id="78"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dirty="0">
                <a:solidFill>
                  <a:srgbClr val="000000"/>
                </a:solidFill>
                <a:latin typeface="Arial"/>
              </a:rPr>
              <a:t>TG motion:</a:t>
            </a:r>
            <a:br>
              <a:rPr sz="4000" dirty="0"/>
            </a:br>
            <a:r>
              <a:rPr lang="en-US" sz="4000" b="0" strike="noStrike" spc="-1" dirty="0">
                <a:solidFill>
                  <a:srgbClr val="000000"/>
                </a:solidFill>
                <a:latin typeface="Arial"/>
              </a:rPr>
              <a:t>Draft needs edits before recirculation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CustomShape 25"/>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a:solidFill>
                  <a:srgbClr val="000000"/>
                </a:solidFill>
                <a:latin typeface="Arial"/>
                <a:ea typeface="DejaVu Sans"/>
              </a:rPr>
              <a:t>TG</a:t>
            </a:r>
            <a:r>
              <a:rPr lang="en-US" sz="2000" b="0" i="1" strike="noStrike" spc="-1">
                <a:solidFill>
                  <a:srgbClr val="000000"/>
                </a:solidFill>
                <a:highlight>
                  <a:srgbClr val="FFFF00"/>
                </a:highlight>
                <a:latin typeface="Arial"/>
                <a:ea typeface="DejaVu Sans"/>
              </a:rPr>
              <a:t>?</a:t>
            </a:r>
            <a:r>
              <a:rPr lang="en-US" sz="2000" b="0" i="1" strike="noStrike" spc="-1">
                <a:solidFill>
                  <a:srgbClr val="000000"/>
                </a:solidFill>
                <a:latin typeface="Arial"/>
                <a:ea typeface="DejaVu Sans"/>
              </a:rPr>
              <a:t> Approves comment resolutions in document 15-</a:t>
            </a:r>
            <a:r>
              <a:rPr lang="en-US" sz="2000" b="0" i="1" strike="noStrike" spc="-1">
                <a:solidFill>
                  <a:srgbClr val="000000"/>
                </a:solidFill>
                <a:highlight>
                  <a:srgbClr val="FFFF00"/>
                </a:highlight>
                <a:latin typeface="Arial"/>
                <a:ea typeface="DejaVu Sans"/>
              </a:rPr>
              <a:t>yy-ssss-rr-GGGG</a:t>
            </a:r>
            <a:r>
              <a:rPr lang="en-US" sz="2000" b="0" i="1" strike="noStrike" spc="-1">
                <a:solidFill>
                  <a:srgbClr val="000000"/>
                </a:solidFill>
                <a:latin typeface="Arial"/>
                <a:ea typeface="DejaVu Sans"/>
              </a:rPr>
              <a:t>.</a:t>
            </a:r>
            <a:endParaRPr lang="en-US" sz="2000" b="0" strike="noStrike" spc="-1">
              <a:solidFill>
                <a:srgbClr val="000000"/>
              </a:solidFill>
              <a:latin typeface="Arial"/>
            </a:endParaRPr>
          </a:p>
          <a:p>
            <a:pPr>
              <a:lnSpc>
                <a:spcPct val="100000"/>
              </a:lnSpc>
            </a:pP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Moved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Seconded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Result: </a:t>
            </a:r>
            <a:endParaRPr lang="en-US" sz="2000" b="0" strike="noStrike" spc="-1">
              <a:solidFill>
                <a:srgbClr val="000000"/>
              </a:solidFill>
              <a:latin typeface="Arial"/>
            </a:endParaRPr>
          </a:p>
        </p:txBody>
      </p:sp>
      <p:sp>
        <p:nvSpPr>
          <p:cNvPr id="80"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TG motion:</a:t>
            </a:r>
            <a:br>
              <a:rPr sz="4000"/>
            </a:br>
            <a:r>
              <a:rPr lang="en-US" sz="4000" b="0" strike="noStrike" spc="-1">
                <a:solidFill>
                  <a:srgbClr val="000000"/>
                </a:solidFill>
                <a:latin typeface="Arial"/>
              </a:rPr>
              <a:t>Approval of comment resolutions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3600"/>
            <a:ext cx="8228160" cy="1143720"/>
          </a:xfrm>
          <a:prstGeom prst="rect">
            <a:avLst/>
          </a:prstGeom>
          <a:noFill/>
          <a:ln w="0">
            <a:noFill/>
          </a:ln>
        </p:spPr>
        <p:txBody>
          <a:bodyPr lIns="0" tIns="0" rIns="0" bIns="0" anchor="ctr">
            <a:noAutofit/>
          </a:bodyPr>
          <a:lstStyle/>
          <a:p>
            <a:pPr indent="0" algn="ctr">
              <a:lnSpc>
                <a:spcPct val="100000"/>
              </a:lnSpc>
              <a:buNone/>
              <a:tabLst>
                <a:tab pos="0" algn="l"/>
              </a:tabLst>
            </a:pPr>
            <a:r>
              <a:rPr lang="en-US" sz="4000" b="0" strike="noStrike" spc="-1" dirty="0">
                <a:solidFill>
                  <a:srgbClr val="000000"/>
                </a:solidFill>
                <a:latin typeface="Arial"/>
              </a:rPr>
              <a:t>Table of Contents 1/3</a:t>
            </a:r>
          </a:p>
        </p:txBody>
      </p:sp>
      <p:sp>
        <p:nvSpPr>
          <p:cNvPr id="48" name="Rectangle 47">
            <a:hlinkClick r:id="rId2" action="ppaction://hlinksldjump"/>
          </p:cNvPr>
          <p:cNvSpPr/>
          <p:nvPr/>
        </p:nvSpPr>
        <p:spPr>
          <a:xfrm>
            <a:off x="457200" y="1098000"/>
            <a:ext cx="6399720" cy="26488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marL="216000"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3" action="ppaction://hlinksldjump"/>
              </a:rPr>
              <a:t>SG and PAR motions</a:t>
            </a:r>
            <a:endParaRPr lang="en-US" sz="1800" b="0" strike="noStrike" spc="-1" dirty="0">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4" action="ppaction://hlinksldjump"/>
              </a:rPr>
              <a:t>WG Motion Study Group formation</a:t>
            </a:r>
            <a:endParaRPr lang="en-US" sz="1800" b="0" strike="noStrike" spc="-1" dirty="0">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5" action="ppaction://hlinksldjump"/>
              </a:rPr>
              <a:t>WG Motion Study Group extension</a:t>
            </a:r>
            <a:endParaRPr lang="en-US" sz="1800" b="0" strike="noStrike" spc="-1" dirty="0">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6" action="ppaction://hlinksldjump"/>
              </a:rPr>
              <a:t>SG Motion SG approval of PAR and CSD</a:t>
            </a:r>
            <a:endParaRPr lang="en-US" sz="1800" b="0" strike="noStrike" spc="-1" dirty="0">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7" action="ppaction://hlinksldjump"/>
              </a:rPr>
              <a:t>WG Motion WG approval of PAR and CSD</a:t>
            </a:r>
            <a:endParaRPr lang="en-US" sz="1800" b="0" strike="noStrike" spc="-1" dirty="0">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8" action="ppaction://hlinksldjump"/>
              </a:rPr>
              <a:t>SG approval of comment responses for PAR and CSD</a:t>
            </a:r>
            <a:endParaRPr lang="en-US" sz="1800" b="0" strike="noStrike" spc="-1" dirty="0">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8" action="ppaction://hlinksldjump"/>
              </a:rPr>
              <a:t>WG approval of comment responses for PAR and CSD</a:t>
            </a:r>
            <a:endParaRPr lang="en-US" sz="1800" b="0" strike="noStrike" spc="-1" dirty="0">
              <a:solidFill>
                <a:srgbClr val="000000"/>
              </a:solidFill>
              <a:latin typeface="Arial"/>
            </a:endParaRPr>
          </a:p>
          <a:p>
            <a:pPr marL="432000" lvl="1" indent="-216000">
              <a:lnSpc>
                <a:spcPct val="100000"/>
              </a:lnSpc>
              <a:buClr>
                <a:srgbClr val="000000"/>
              </a:buClr>
              <a:buSzPct val="45000"/>
              <a:buFont typeface="Wingdings" charset="2"/>
              <a:buChar char=""/>
            </a:pPr>
            <a:r>
              <a:rPr lang="en-US" u="sng" spc="-1" dirty="0">
                <a:solidFill>
                  <a:srgbClr val="0000FF"/>
                </a:solidFill>
                <a:latin typeface="Arial"/>
                <a:ea typeface="DejaVu Sans"/>
                <a:hlinkClick r:id="rId9" action="ppaction://hlinksldjump"/>
              </a:rPr>
              <a:t>T</a:t>
            </a:r>
            <a:r>
              <a:rPr lang="en-US" sz="1800" b="0" u="sng" strike="noStrike" spc="-1" dirty="0">
                <a:solidFill>
                  <a:srgbClr val="0000FF"/>
                </a:solidFill>
                <a:uFillTx/>
                <a:latin typeface="Arial"/>
                <a:ea typeface="DejaVu Sans"/>
                <a:hlinkClick r:id="rId9" action="ppaction://hlinksldjump"/>
              </a:rPr>
              <a:t>G approval to extend a PAR</a:t>
            </a:r>
            <a:endParaRPr lang="en-US" sz="1800" b="0" u="sng" strike="noStrike" spc="-1" dirty="0">
              <a:solidFill>
                <a:srgbClr val="0000FF"/>
              </a:solidFill>
              <a:uFillTx/>
              <a:latin typeface="Arial"/>
              <a:ea typeface="DejaVu Sans"/>
            </a:endParaRPr>
          </a:p>
          <a:p>
            <a:pPr marL="432000" lvl="1"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10" action="ppaction://hlinksldjump"/>
              </a:rPr>
              <a:t>WG approval to extend a PAR</a:t>
            </a:r>
            <a:endParaRPr lang="en-US" sz="1800" b="0" strike="noStrike" spc="-1" dirty="0">
              <a:solidFill>
                <a:srgbClr val="000000"/>
              </a:solidFill>
              <a:latin typeface="Arial"/>
            </a:endParaRPr>
          </a:p>
        </p:txBody>
      </p:sp>
      <p:sp>
        <p:nvSpPr>
          <p:cNvPr id="49" name="Rectangle 48"/>
          <p:cNvSpPr/>
          <p:nvPr/>
        </p:nvSpPr>
        <p:spPr>
          <a:xfrm>
            <a:off x="457200" y="3623040"/>
            <a:ext cx="7562160" cy="26488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marL="216000" indent="-216000">
              <a:lnSpc>
                <a:spcPct val="100000"/>
              </a:lnSpc>
              <a:buClr>
                <a:srgbClr val="000000"/>
              </a:buClr>
              <a:buSzPct val="45000"/>
              <a:buFont typeface="Wingdings" charset="2"/>
              <a:buChar char=""/>
            </a:pPr>
            <a:r>
              <a:rPr lang="en-US" sz="1800" b="0" u="sng" strike="noStrike" spc="-1">
                <a:solidFill>
                  <a:srgbClr val="0000FF"/>
                </a:solidFill>
                <a:uFillTx/>
                <a:latin typeface="Arial"/>
                <a:ea typeface="DejaVu Sans"/>
                <a:hlinkClick r:id="rId11" action="ppaction://hlinksldjump"/>
              </a:rPr>
              <a:t>Letter Ballot motions</a:t>
            </a:r>
            <a:endParaRPr lang="en-US" sz="1800" b="0" strike="noStrike" spc="-1">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a:solidFill>
                  <a:srgbClr val="0000FF"/>
                </a:solidFill>
                <a:uFillTx/>
                <a:latin typeface="Arial"/>
                <a:ea typeface="DejaVu Sans"/>
                <a:hlinkClick r:id="rId12" action="ppaction://hlinksldjump"/>
              </a:rPr>
              <a:t>TG Motion Draft ready for LB</a:t>
            </a:r>
            <a:endParaRPr lang="en-US" sz="1800" b="0" strike="noStrike" spc="-1">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a:solidFill>
                  <a:srgbClr val="0000FF"/>
                </a:solidFill>
                <a:uFillTx/>
                <a:latin typeface="Arial"/>
                <a:ea typeface="DejaVu Sans"/>
                <a:hlinkClick r:id="rId13" action="ppaction://hlinksldjump"/>
              </a:rPr>
              <a:t>TG Motion Draft needs to be edited before LB</a:t>
            </a:r>
            <a:endParaRPr lang="en-US" sz="1800" b="0" strike="noStrike" spc="-1">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a:solidFill>
                  <a:srgbClr val="0000FF"/>
                </a:solidFill>
                <a:uFillTx/>
                <a:latin typeface="Arial"/>
                <a:ea typeface="DejaVu Sans"/>
                <a:hlinkClick r:id="rId14" action="ppaction://hlinksldjump"/>
              </a:rPr>
              <a:t>TG Motion Draft ready for recirculation</a:t>
            </a:r>
            <a:endParaRPr lang="en-US" sz="1800" b="0" strike="noStrike" spc="-1">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a:solidFill>
                  <a:srgbClr val="0000FF"/>
                </a:solidFill>
                <a:uFillTx/>
                <a:latin typeface="Arial"/>
                <a:ea typeface="DejaVu Sans"/>
                <a:hlinkClick r:id="rId15" action="ppaction://hlinksldjump"/>
              </a:rPr>
              <a:t>TG Motion Draft needs to be edited before recirculation</a:t>
            </a:r>
            <a:endParaRPr lang="en-US" sz="1800" b="0" strike="noStrike" spc="-1">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a:solidFill>
                  <a:srgbClr val="0000FF"/>
                </a:solidFill>
                <a:uFillTx/>
                <a:latin typeface="Arial"/>
                <a:ea typeface="DejaVu Sans"/>
                <a:hlinkClick r:id="rId16" action="ppaction://hlinksldjump"/>
              </a:rPr>
              <a:t>TG Motion Approval of comment resolutions</a:t>
            </a:r>
            <a:endParaRPr lang="en-US" sz="1800" b="0" strike="noStrike" spc="-1">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a:solidFill>
                  <a:srgbClr val="0000FF"/>
                </a:solidFill>
                <a:uFillTx/>
                <a:latin typeface="Arial"/>
                <a:ea typeface="DejaVu Sans"/>
                <a:hlinkClick r:id="rId17" action="ppaction://hlinksldjump"/>
              </a:rPr>
              <a:t>WG Motion Draft ready for LB</a:t>
            </a:r>
            <a:endParaRPr lang="en-US" sz="1800" b="0" strike="noStrike" spc="-1">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a:solidFill>
                  <a:srgbClr val="0000FF"/>
                </a:solidFill>
                <a:uFillTx/>
                <a:latin typeface="Arial"/>
                <a:ea typeface="DejaVu Sans"/>
                <a:hlinkClick r:id="rId18" action="ppaction://hlinksldjump"/>
              </a:rPr>
              <a:t>WG Motion Draft needs to be edited before LB</a:t>
            </a:r>
            <a:endParaRPr lang="en-US" sz="1800" b="0" strike="noStrike" spc="-1">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a:solidFill>
                  <a:srgbClr val="0000FF"/>
                </a:solidFill>
                <a:uFillTx/>
                <a:latin typeface="Arial"/>
                <a:ea typeface="DejaVu Sans"/>
                <a:hlinkClick r:id="rId19" action="ppaction://hlinksldjump"/>
              </a:rPr>
              <a:t>WG Motion Draft ready for recirculation</a:t>
            </a:r>
            <a:endParaRPr lang="en-US" sz="1800" b="0" strike="noStrike" spc="-1">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a:solidFill>
                  <a:srgbClr val="0000FF"/>
                </a:solidFill>
                <a:uFillTx/>
                <a:latin typeface="Arial"/>
                <a:ea typeface="DejaVu Sans"/>
                <a:hlinkClick r:id="rId20" action="ppaction://hlinksldjump"/>
              </a:rPr>
              <a:t>WG Motion Draft needs edit before recirculation</a:t>
            </a:r>
            <a:endParaRPr lang="en-US" sz="1800" b="0" strike="noStrike" spc="-1">
              <a:solidFill>
                <a:srgbClr val="000000"/>
              </a:solidFill>
              <a:latin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27"/>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a:solidFill>
                  <a:srgbClr val="000000"/>
                </a:solidFill>
                <a:latin typeface="Arial"/>
                <a:ea typeface="DejaVu Sans"/>
              </a:rPr>
              <a:t>Move that 802.15 WG start a WG Letter Ballot requesting approval of </a:t>
            </a:r>
            <a:r>
              <a:rPr lang="en-US" sz="2000" b="0" i="1" strike="noStrike" spc="-1">
                <a:solidFill>
                  <a:srgbClr val="000000"/>
                </a:solidFill>
                <a:highlight>
                  <a:srgbClr val="FFFF00"/>
                </a:highlight>
                <a:latin typeface="Arial"/>
                <a:ea typeface="DejaVu Sans"/>
              </a:rPr>
              <a:t>CA document [insert CA doc number] and </a:t>
            </a:r>
            <a:r>
              <a:rPr lang="en-US" sz="2000" b="0" i="1" strike="noStrike" spc="-1">
                <a:solidFill>
                  <a:srgbClr val="000000"/>
                </a:solidFill>
                <a:latin typeface="Arial"/>
                <a:ea typeface="DejaVu Sans"/>
              </a:rPr>
              <a:t>document P802-15-</a:t>
            </a:r>
            <a:r>
              <a:rPr lang="en-US" sz="2000" b="0" i="1" strike="noStrike" spc="-1">
                <a:solidFill>
                  <a:srgbClr val="000000"/>
                </a:solidFill>
                <a:highlight>
                  <a:srgbClr val="FFFF00"/>
                </a:highlight>
                <a:latin typeface="Arial"/>
                <a:ea typeface="DejaVu Sans"/>
              </a:rPr>
              <a:t>yz_Dxy</a:t>
            </a:r>
            <a:r>
              <a:rPr lang="en-US" sz="2000" b="0" i="1" strike="noStrike" spc="-1">
                <a:solidFill>
                  <a:srgbClr val="000000"/>
                </a:solidFill>
                <a:latin typeface="Arial"/>
                <a:ea typeface="DejaVu Sans"/>
              </a:rPr>
              <a:t> and to forward document P802-15-</a:t>
            </a:r>
            <a:r>
              <a:rPr lang="en-US" sz="2000" b="0" i="1" strike="noStrike" spc="-1">
                <a:solidFill>
                  <a:srgbClr val="000000"/>
                </a:solidFill>
                <a:highlight>
                  <a:srgbClr val="FFFF00"/>
                </a:highlight>
                <a:latin typeface="Arial"/>
                <a:ea typeface="DejaVu Sans"/>
              </a:rPr>
              <a:t>yz_Dxy</a:t>
            </a:r>
            <a:r>
              <a:rPr lang="en-US" sz="2000" b="0" i="1" strike="noStrike" spc="-1">
                <a:solidFill>
                  <a:srgbClr val="000000"/>
                </a:solidFill>
                <a:latin typeface="Arial"/>
                <a:ea typeface="DejaVu Sans"/>
              </a:rPr>
              <a:t>, to Standards Association ballot.</a:t>
            </a:r>
            <a:endParaRPr lang="en-US" sz="2000" b="0" strike="noStrike" spc="-1">
              <a:solidFill>
                <a:srgbClr val="000000"/>
              </a:solidFill>
              <a:latin typeface="Arial"/>
            </a:endParaRPr>
          </a:p>
          <a:p>
            <a:pPr>
              <a:lnSpc>
                <a:spcPct val="100000"/>
              </a:lnSpc>
            </a:pP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Moved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Seconded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Result: </a:t>
            </a:r>
            <a:endParaRPr lang="en-US" sz="2000" b="0" strike="noStrike" spc="-1">
              <a:solidFill>
                <a:srgbClr val="000000"/>
              </a:solidFill>
              <a:latin typeface="Arial"/>
            </a:endParaRPr>
          </a:p>
        </p:txBody>
      </p:sp>
      <p:sp>
        <p:nvSpPr>
          <p:cNvPr id="82"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dirty="0">
                <a:solidFill>
                  <a:srgbClr val="000000"/>
                </a:solidFill>
                <a:latin typeface="Arial"/>
              </a:rPr>
              <a:t>WG motion:</a:t>
            </a:r>
            <a:br>
              <a:rPr sz="4000" dirty="0"/>
            </a:br>
            <a:r>
              <a:rPr lang="en-US" sz="4000" b="0" strike="noStrike" spc="-1" dirty="0">
                <a:solidFill>
                  <a:srgbClr val="000000"/>
                </a:solidFill>
                <a:latin typeface="Arial"/>
              </a:rPr>
              <a:t>Draft ready for LB</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CustomShape 29"/>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a:solidFill>
                  <a:srgbClr val="000000"/>
                </a:solidFill>
                <a:latin typeface="Arial"/>
                <a:ea typeface="DejaVu Sans"/>
              </a:rPr>
              <a:t>Move that 802.15 WG start a WG Letter Ballot requesting approval of </a:t>
            </a:r>
            <a:r>
              <a:rPr lang="en-US" sz="2000" b="0" i="1" strike="noStrike" spc="-1">
                <a:solidFill>
                  <a:srgbClr val="000000"/>
                </a:solidFill>
                <a:highlight>
                  <a:srgbClr val="FFFF00"/>
                </a:highlight>
                <a:latin typeface="Arial"/>
                <a:ea typeface="DejaVu Sans"/>
              </a:rPr>
              <a:t>CA document [insert CA doc number] and </a:t>
            </a:r>
            <a:r>
              <a:rPr lang="en-US" sz="2000" b="0" i="1" strike="noStrike" spc="-1">
                <a:solidFill>
                  <a:srgbClr val="000000"/>
                </a:solidFill>
                <a:latin typeface="Arial"/>
                <a:ea typeface="DejaVu Sans"/>
              </a:rPr>
              <a:t>document P802-15-</a:t>
            </a:r>
            <a:r>
              <a:rPr lang="en-US" sz="2000" b="0" i="1" strike="noStrike" spc="-1">
                <a:solidFill>
                  <a:srgbClr val="000000"/>
                </a:solidFill>
                <a:highlight>
                  <a:srgbClr val="FFFF00"/>
                </a:highlight>
                <a:latin typeface="Arial"/>
                <a:ea typeface="DejaVu Sans"/>
              </a:rPr>
              <a:t>yz_Dxy</a:t>
            </a:r>
            <a:r>
              <a:rPr lang="en-US" sz="2000" b="0" i="1" strike="noStrike" spc="-1">
                <a:solidFill>
                  <a:srgbClr val="000000"/>
                </a:solidFill>
                <a:latin typeface="Arial"/>
                <a:ea typeface="DejaVu Sans"/>
              </a:rPr>
              <a:t> (as edited in accordance with the instructions in document 15-</a:t>
            </a:r>
            <a:r>
              <a:rPr lang="en-US" sz="2000" b="0" i="1" strike="noStrike" spc="-1">
                <a:solidFill>
                  <a:srgbClr val="000000"/>
                </a:solidFill>
                <a:highlight>
                  <a:srgbClr val="FFFF00"/>
                </a:highlight>
                <a:latin typeface="Arial"/>
                <a:ea typeface="DejaVu Sans"/>
              </a:rPr>
              <a:t>yy-ssss-rr-GGGG</a:t>
            </a:r>
            <a:r>
              <a:rPr lang="en-US" sz="2000" b="0" i="1" strike="noStrike" spc="-1">
                <a:solidFill>
                  <a:srgbClr val="000000"/>
                </a:solidFill>
                <a:latin typeface="Arial"/>
                <a:ea typeface="DejaVu Sans"/>
              </a:rPr>
              <a:t>) and to forward document P802-15-</a:t>
            </a:r>
            <a:r>
              <a:rPr lang="en-US" sz="2000" b="0" i="1" strike="noStrike" spc="-1">
                <a:solidFill>
                  <a:srgbClr val="000000"/>
                </a:solidFill>
                <a:highlight>
                  <a:srgbClr val="FFFF00"/>
                </a:highlight>
                <a:latin typeface="Arial"/>
                <a:ea typeface="DejaVu Sans"/>
              </a:rPr>
              <a:t>yz_Dxy</a:t>
            </a:r>
            <a:r>
              <a:rPr lang="en-US" sz="2000" b="0" i="1" strike="noStrike" spc="-1">
                <a:solidFill>
                  <a:srgbClr val="000000"/>
                </a:solidFill>
                <a:latin typeface="Arial"/>
                <a:ea typeface="DejaVu Sans"/>
              </a:rPr>
              <a:t>, as edited in accordance with the instructions in document 15-</a:t>
            </a:r>
            <a:r>
              <a:rPr lang="en-US" sz="2000" b="0" i="1" strike="noStrike" spc="-1">
                <a:solidFill>
                  <a:srgbClr val="000000"/>
                </a:solidFill>
                <a:highlight>
                  <a:srgbClr val="FFFF00"/>
                </a:highlight>
                <a:latin typeface="Arial"/>
                <a:ea typeface="DejaVu Sans"/>
              </a:rPr>
              <a:t>yy-ssss-rr-GGGG</a:t>
            </a:r>
            <a:r>
              <a:rPr lang="en-US" sz="2000" b="0" i="1" strike="noStrike" spc="-1">
                <a:solidFill>
                  <a:srgbClr val="000000"/>
                </a:solidFill>
                <a:latin typeface="Arial"/>
                <a:ea typeface="DejaVu Sans"/>
              </a:rPr>
              <a:t>, </a:t>
            </a:r>
            <a:r>
              <a:rPr lang="en-US" sz="2000" b="0" i="1" strike="noStrike" spc="-1">
                <a:solidFill>
                  <a:srgbClr val="000000"/>
                </a:solidFill>
                <a:highlight>
                  <a:srgbClr val="FFFF00"/>
                </a:highlight>
                <a:latin typeface="Arial"/>
                <a:ea typeface="DejaVu Sans"/>
              </a:rPr>
              <a:t>and CA document [insert CA doc number]</a:t>
            </a:r>
            <a:r>
              <a:rPr lang="en-US" sz="2000" b="0" i="1" strike="noStrike" spc="-1">
                <a:solidFill>
                  <a:srgbClr val="000000"/>
                </a:solidFill>
                <a:latin typeface="Arial"/>
                <a:ea typeface="DejaVu Sans"/>
              </a:rPr>
              <a:t> to Standards Association ballot pending the completion and inclusion of the edits in the draft.</a:t>
            </a:r>
            <a:endParaRPr lang="en-US" sz="2000" b="0" strike="noStrike" spc="-1">
              <a:solidFill>
                <a:srgbClr val="000000"/>
              </a:solidFill>
              <a:latin typeface="Arial"/>
            </a:endParaRPr>
          </a:p>
          <a:p>
            <a:pPr>
              <a:lnSpc>
                <a:spcPct val="100000"/>
              </a:lnSpc>
            </a:pP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Moved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Seconded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Result: </a:t>
            </a:r>
            <a:endParaRPr lang="en-US" sz="2000" b="0" strike="noStrike" spc="-1">
              <a:solidFill>
                <a:srgbClr val="000000"/>
              </a:solidFill>
              <a:latin typeface="Arial"/>
            </a:endParaRPr>
          </a:p>
        </p:txBody>
      </p:sp>
      <p:sp>
        <p:nvSpPr>
          <p:cNvPr id="84"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WG motion:</a:t>
            </a:r>
            <a:br>
              <a:rPr sz="4000"/>
            </a:br>
            <a:r>
              <a:rPr lang="en-US" sz="4000" b="0" strike="noStrike" spc="-1">
                <a:solidFill>
                  <a:srgbClr val="000000"/>
                </a:solidFill>
                <a:latin typeface="Arial"/>
              </a:rPr>
              <a:t>Draft needs to be edited before LB</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CustomShape 31"/>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a:solidFill>
                  <a:srgbClr val="000000"/>
                </a:solidFill>
                <a:latin typeface="Arial"/>
                <a:ea typeface="DejaVu Sans"/>
              </a:rPr>
              <a:t>Move that 802.15 WG start a WG recirculation requesting approval of </a:t>
            </a:r>
            <a:r>
              <a:rPr lang="en-US" sz="2000" b="0" i="1" strike="noStrike" spc="-1">
                <a:solidFill>
                  <a:srgbClr val="000000"/>
                </a:solidFill>
                <a:highlight>
                  <a:srgbClr val="FFFF00"/>
                </a:highlight>
                <a:latin typeface="Arial"/>
                <a:ea typeface="DejaVu Sans"/>
              </a:rPr>
              <a:t>CA document [insert CA doc number] and </a:t>
            </a:r>
            <a:r>
              <a:rPr lang="en-US" sz="2000" b="0" i="1" strike="noStrike" spc="-1">
                <a:solidFill>
                  <a:srgbClr val="000000"/>
                </a:solidFill>
                <a:latin typeface="Arial"/>
                <a:ea typeface="DejaVu Sans"/>
              </a:rPr>
              <a:t>document P802-15-</a:t>
            </a:r>
            <a:r>
              <a:rPr lang="en-US" sz="2000" b="0" i="1" strike="noStrike" spc="-1">
                <a:solidFill>
                  <a:srgbClr val="000000"/>
                </a:solidFill>
                <a:highlight>
                  <a:srgbClr val="FFFF00"/>
                </a:highlight>
                <a:latin typeface="Arial"/>
                <a:ea typeface="DejaVu Sans"/>
              </a:rPr>
              <a:t>yz_Dxy</a:t>
            </a:r>
            <a:r>
              <a:rPr lang="en-US" sz="2000" b="0" i="1" strike="noStrike" spc="-1">
                <a:solidFill>
                  <a:srgbClr val="000000"/>
                </a:solidFill>
                <a:latin typeface="Arial"/>
                <a:ea typeface="DejaVu Sans"/>
              </a:rPr>
              <a:t> and to forward document P802-15-</a:t>
            </a:r>
            <a:r>
              <a:rPr lang="en-US" sz="2000" b="0" i="1" strike="noStrike" spc="-1">
                <a:solidFill>
                  <a:srgbClr val="000000"/>
                </a:solidFill>
                <a:highlight>
                  <a:srgbClr val="FFFF00"/>
                </a:highlight>
                <a:latin typeface="Arial"/>
                <a:ea typeface="DejaVu Sans"/>
              </a:rPr>
              <a:t>yz_Dxy</a:t>
            </a:r>
            <a:r>
              <a:rPr lang="en-US" sz="2000" b="0" i="1" strike="noStrike" spc="-1">
                <a:solidFill>
                  <a:srgbClr val="000000"/>
                </a:solidFill>
                <a:latin typeface="Arial"/>
                <a:ea typeface="DejaVu Sans"/>
              </a:rPr>
              <a:t>, to Standards Association ballot.</a:t>
            </a:r>
            <a:endParaRPr lang="en-US" sz="2000" b="0" strike="noStrike" spc="-1">
              <a:solidFill>
                <a:srgbClr val="000000"/>
              </a:solidFill>
              <a:latin typeface="Arial"/>
            </a:endParaRPr>
          </a:p>
          <a:p>
            <a:pPr>
              <a:lnSpc>
                <a:spcPct val="100000"/>
              </a:lnSpc>
            </a:pP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Moved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Seconded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Result: </a:t>
            </a:r>
            <a:endParaRPr lang="en-US" sz="2000" b="0" strike="noStrike" spc="-1">
              <a:solidFill>
                <a:srgbClr val="000000"/>
              </a:solidFill>
              <a:latin typeface="Arial"/>
            </a:endParaRPr>
          </a:p>
        </p:txBody>
      </p:sp>
      <p:sp>
        <p:nvSpPr>
          <p:cNvPr id="86"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WG motion:</a:t>
            </a:r>
            <a:br>
              <a:rPr sz="4000"/>
            </a:br>
            <a:r>
              <a:rPr lang="en-US" sz="4000" b="0" strike="noStrike" spc="-1">
                <a:solidFill>
                  <a:srgbClr val="000000"/>
                </a:solidFill>
                <a:latin typeface="Arial"/>
              </a:rPr>
              <a:t>Draft ready for recirculation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CustomShape 33"/>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a:solidFill>
                  <a:srgbClr val="000000"/>
                </a:solidFill>
                <a:latin typeface="Arial"/>
                <a:ea typeface="DejaVu Sans"/>
              </a:rPr>
              <a:t>Move that 802.15 WG start a WG Letter Ballot requesting approval of </a:t>
            </a:r>
            <a:r>
              <a:rPr lang="en-US" sz="2000" b="0" i="1" strike="noStrike" spc="-1">
                <a:solidFill>
                  <a:srgbClr val="000000"/>
                </a:solidFill>
                <a:highlight>
                  <a:srgbClr val="FFFF00"/>
                </a:highlight>
                <a:latin typeface="Arial"/>
                <a:ea typeface="DejaVu Sans"/>
              </a:rPr>
              <a:t>CA document [insert CA doc number] and</a:t>
            </a:r>
            <a:r>
              <a:rPr lang="en-US" sz="2000" b="0" i="1" strike="noStrike" spc="-1">
                <a:solidFill>
                  <a:srgbClr val="000000"/>
                </a:solidFill>
                <a:latin typeface="Arial"/>
                <a:ea typeface="DejaVu Sans"/>
              </a:rPr>
              <a:t> document P802-15-</a:t>
            </a:r>
            <a:r>
              <a:rPr lang="en-US" sz="2000" b="0" i="1" strike="noStrike" spc="-1">
                <a:solidFill>
                  <a:srgbClr val="000000"/>
                </a:solidFill>
                <a:highlight>
                  <a:srgbClr val="FFFF00"/>
                </a:highlight>
                <a:latin typeface="Arial"/>
                <a:ea typeface="DejaVu Sans"/>
              </a:rPr>
              <a:t>yz_Dxy</a:t>
            </a:r>
            <a:r>
              <a:rPr lang="en-US" sz="2000" b="0" i="1" strike="noStrike" spc="-1">
                <a:solidFill>
                  <a:srgbClr val="000000"/>
                </a:solidFill>
                <a:latin typeface="Arial"/>
                <a:ea typeface="DejaVu Sans"/>
              </a:rPr>
              <a:t> (as edited in accordance with the instructions in document 15-</a:t>
            </a:r>
            <a:r>
              <a:rPr lang="en-US" sz="2000" b="0" i="1" strike="noStrike" spc="-1">
                <a:solidFill>
                  <a:srgbClr val="000000"/>
                </a:solidFill>
                <a:highlight>
                  <a:srgbClr val="FFFF00"/>
                </a:highlight>
                <a:latin typeface="Arial"/>
                <a:ea typeface="DejaVu Sans"/>
              </a:rPr>
              <a:t>yy-ssss-rr-GGGG</a:t>
            </a:r>
            <a:r>
              <a:rPr lang="en-US" sz="2000" b="0" i="1" strike="noStrike" spc="-1">
                <a:solidFill>
                  <a:srgbClr val="000000"/>
                </a:solidFill>
                <a:latin typeface="Arial"/>
                <a:ea typeface="DejaVu Sans"/>
              </a:rPr>
              <a:t>) and to forward document P802-15-</a:t>
            </a:r>
            <a:r>
              <a:rPr lang="en-US" sz="2000" b="0" i="1" strike="noStrike" spc="-1">
                <a:solidFill>
                  <a:srgbClr val="000000"/>
                </a:solidFill>
                <a:highlight>
                  <a:srgbClr val="FFFF00"/>
                </a:highlight>
                <a:latin typeface="Arial"/>
                <a:ea typeface="DejaVu Sans"/>
              </a:rPr>
              <a:t>yz_Dxy</a:t>
            </a:r>
            <a:r>
              <a:rPr lang="en-US" sz="2000" b="0" i="1" strike="noStrike" spc="-1">
                <a:solidFill>
                  <a:srgbClr val="000000"/>
                </a:solidFill>
                <a:latin typeface="Arial"/>
                <a:ea typeface="DejaVu Sans"/>
              </a:rPr>
              <a:t>, as edited in accordance with the instructions in document 15-</a:t>
            </a:r>
            <a:r>
              <a:rPr lang="en-US" sz="2000" b="0" i="1" strike="noStrike" spc="-1">
                <a:solidFill>
                  <a:srgbClr val="000000"/>
                </a:solidFill>
                <a:highlight>
                  <a:srgbClr val="FFFF00"/>
                </a:highlight>
                <a:latin typeface="Arial"/>
                <a:ea typeface="DejaVu Sans"/>
              </a:rPr>
              <a:t>yy-ssss-rr-GGGG</a:t>
            </a:r>
            <a:r>
              <a:rPr lang="en-US" sz="2000" b="0" i="1" strike="noStrike" spc="-1">
                <a:solidFill>
                  <a:srgbClr val="000000"/>
                </a:solidFill>
                <a:latin typeface="Arial"/>
                <a:ea typeface="DejaVu Sans"/>
              </a:rPr>
              <a:t>, </a:t>
            </a:r>
            <a:r>
              <a:rPr lang="en-US" sz="2000" b="0" i="1" strike="noStrike" spc="-1">
                <a:solidFill>
                  <a:srgbClr val="000000"/>
                </a:solidFill>
                <a:highlight>
                  <a:srgbClr val="FFFF00"/>
                </a:highlight>
                <a:latin typeface="Arial"/>
                <a:ea typeface="DejaVu Sans"/>
              </a:rPr>
              <a:t>and CA document [insert CA doc number]</a:t>
            </a:r>
            <a:r>
              <a:rPr lang="en-US" sz="2000" b="0" i="1" strike="noStrike" spc="-1">
                <a:solidFill>
                  <a:srgbClr val="000000"/>
                </a:solidFill>
                <a:latin typeface="Arial"/>
                <a:ea typeface="DejaVu Sans"/>
              </a:rPr>
              <a:t> to Standards Association ballot pending the completion and inclusion of the edits in the draft.</a:t>
            </a:r>
            <a:endParaRPr lang="en-US" sz="2000" b="0" strike="noStrike" spc="-1">
              <a:solidFill>
                <a:srgbClr val="000000"/>
              </a:solidFill>
              <a:latin typeface="Arial"/>
            </a:endParaRPr>
          </a:p>
          <a:p>
            <a:pPr>
              <a:lnSpc>
                <a:spcPct val="100000"/>
              </a:lnSpc>
            </a:pP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Moved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Seconded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Result: </a:t>
            </a:r>
            <a:endParaRPr lang="en-US" sz="2000" b="0" strike="noStrike" spc="-1">
              <a:solidFill>
                <a:srgbClr val="000000"/>
              </a:solidFill>
              <a:latin typeface="Arial"/>
            </a:endParaRPr>
          </a:p>
        </p:txBody>
      </p:sp>
      <p:sp>
        <p:nvSpPr>
          <p:cNvPr id="88"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dirty="0">
                <a:solidFill>
                  <a:srgbClr val="000000"/>
                </a:solidFill>
                <a:latin typeface="Arial"/>
              </a:rPr>
              <a:t>WG motion:</a:t>
            </a:r>
            <a:br>
              <a:rPr sz="4000" dirty="0"/>
            </a:br>
            <a:r>
              <a:rPr lang="en-US" sz="4000" b="0" strike="noStrike" spc="-1" dirty="0">
                <a:solidFill>
                  <a:srgbClr val="000000"/>
                </a:solidFill>
                <a:latin typeface="Arial"/>
              </a:rPr>
              <a:t>Draft needs edits before recirculation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PlaceHolder 1"/>
          <p:cNvSpPr>
            <a:spLocks noGrp="1"/>
          </p:cNvSpPr>
          <p:nvPr>
            <p:ph type="title"/>
          </p:nvPr>
        </p:nvSpPr>
        <p:spPr>
          <a:xfrm>
            <a:off x="228600" y="2901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CRG motions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CustomShape 35"/>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lnSpcReduction="10000"/>
          </a:bodyPr>
          <a:lstStyle/>
          <a:p>
            <a:pPr>
              <a:lnSpc>
                <a:spcPct val="100000"/>
              </a:lnSpc>
            </a:pPr>
            <a:r>
              <a:rPr lang="en-US" sz="2000" b="0" i="1" strike="noStrike" spc="-1" dirty="0">
                <a:solidFill>
                  <a:srgbClr val="000000"/>
                </a:solidFill>
                <a:latin typeface="Arial"/>
                <a:ea typeface="DejaVu Sans"/>
              </a:rPr>
              <a:t>Move that TG</a:t>
            </a:r>
            <a:r>
              <a:rPr lang="en-US" sz="2000" b="0" i="1" strike="noStrike" spc="-1" dirty="0">
                <a:solidFill>
                  <a:srgbClr val="000000"/>
                </a:solidFill>
                <a:highlight>
                  <a:srgbClr val="FFFF00"/>
                </a:highlight>
                <a:latin typeface="Arial"/>
                <a:ea typeface="DejaVu Sans"/>
              </a:rPr>
              <a:t>?</a:t>
            </a:r>
            <a:r>
              <a:rPr lang="en-US" sz="2000" b="0" i="1" strike="noStrike" spc="-1" dirty="0">
                <a:solidFill>
                  <a:srgbClr val="000000"/>
                </a:solidFill>
                <a:latin typeface="Arial"/>
                <a:ea typeface="DejaVu Sans"/>
              </a:rPr>
              <a:t> </a:t>
            </a:r>
            <a:r>
              <a:rPr lang="en-US" sz="2000" i="1" spc="-1" dirty="0">
                <a:solidFill>
                  <a:srgbClr val="000000"/>
                </a:solidFill>
                <a:latin typeface="Arial"/>
                <a:ea typeface="DejaVu Sans"/>
              </a:rPr>
              <a:t>r</a:t>
            </a:r>
            <a:r>
              <a:rPr lang="en-US" sz="2000" b="0" i="1" strike="noStrike" spc="-1" dirty="0">
                <a:solidFill>
                  <a:srgbClr val="000000"/>
                </a:solidFill>
                <a:latin typeface="Arial"/>
                <a:ea typeface="DejaVu Sans"/>
              </a:rPr>
              <a:t>equests that 802.15 WG approve the formation of a Comment Resolution Group (CRG) for the WG balloting of the P802.15.</a:t>
            </a:r>
            <a:r>
              <a:rPr lang="en-US" sz="2000" b="0" i="1" strike="noStrike" spc="-1" dirty="0">
                <a:solidFill>
                  <a:srgbClr val="000000"/>
                </a:solidFill>
                <a:highlight>
                  <a:srgbClr val="FFFF00"/>
                </a:highlight>
                <a:latin typeface="Arial"/>
                <a:ea typeface="DejaVu Sans"/>
              </a:rPr>
              <a:t>XY_Dxy</a:t>
            </a:r>
            <a:r>
              <a:rPr lang="en-US" sz="2000" b="0" i="1" strike="noStrike" spc="-1" dirty="0">
                <a:solidFill>
                  <a:srgbClr val="000000"/>
                </a:solidFill>
                <a:latin typeface="Arial"/>
                <a:ea typeface="DejaVu Sans"/>
              </a:rPr>
              <a:t> with the following membership: </a:t>
            </a:r>
            <a:r>
              <a:rPr lang="en-US" sz="2000" b="0" i="1" strike="noStrike" spc="-1" dirty="0">
                <a:solidFill>
                  <a:srgbClr val="000000"/>
                </a:solidFill>
                <a:highlight>
                  <a:srgbClr val="FFFF00"/>
                </a:highlight>
                <a:latin typeface="Arial"/>
                <a:ea typeface="DejaVu Sans"/>
              </a:rPr>
              <a:t>Person 1</a:t>
            </a:r>
            <a:r>
              <a:rPr lang="en-US" sz="2000" b="0" i="1" strike="noStrike" spc="-1" dirty="0">
                <a:solidFill>
                  <a:srgbClr val="000000"/>
                </a:solidFill>
                <a:latin typeface="Arial"/>
                <a:ea typeface="DejaVu Sans"/>
              </a:rPr>
              <a:t>(Chair), </a:t>
            </a:r>
            <a:r>
              <a:rPr lang="en-US" sz="2000" b="0" i="1" strike="noStrike" spc="-1" dirty="0">
                <a:solidFill>
                  <a:srgbClr val="000000"/>
                </a:solidFill>
                <a:highlight>
                  <a:srgbClr val="FFFF00"/>
                </a:highlight>
                <a:latin typeface="Arial"/>
                <a:ea typeface="DejaVu Sans"/>
              </a:rPr>
              <a:t>Person 2</a:t>
            </a:r>
            <a:r>
              <a:rPr lang="en-US" sz="2000" b="0" i="1" strike="noStrike" spc="-1" dirty="0">
                <a:solidFill>
                  <a:srgbClr val="000000"/>
                </a:solidFill>
                <a:latin typeface="Arial"/>
                <a:ea typeface="DejaVu Sans"/>
              </a:rPr>
              <a:t>, </a:t>
            </a:r>
            <a:r>
              <a:rPr lang="en-US" sz="2000" b="0" i="1" strike="noStrike" spc="-1" dirty="0">
                <a:solidFill>
                  <a:srgbClr val="000000"/>
                </a:solidFill>
                <a:highlight>
                  <a:srgbClr val="FFFF00"/>
                </a:highlight>
                <a:latin typeface="Arial"/>
                <a:ea typeface="DejaVu Sans"/>
              </a:rPr>
              <a:t>Person 3</a:t>
            </a:r>
            <a:r>
              <a:rPr lang="en-US" sz="2000" b="0" i="1" strike="noStrike" spc="-1" dirty="0">
                <a:solidFill>
                  <a:srgbClr val="000000"/>
                </a:solidFill>
                <a:latin typeface="Arial"/>
                <a:ea typeface="DejaVu Sans"/>
              </a:rPr>
              <a:t>, </a:t>
            </a:r>
            <a:r>
              <a:rPr lang="en-US" sz="2000" b="0" i="1" strike="noStrike" spc="-1" dirty="0">
                <a:solidFill>
                  <a:srgbClr val="000000"/>
                </a:solidFill>
                <a:highlight>
                  <a:srgbClr val="FFFF00"/>
                </a:highlight>
                <a:latin typeface="Arial"/>
                <a:ea typeface="DejaVu Sans"/>
              </a:rPr>
              <a:t>Person 4</a:t>
            </a:r>
            <a:r>
              <a:rPr lang="en-US" sz="2000" b="0" i="1" strike="noStrike" spc="-1" dirty="0">
                <a:solidFill>
                  <a:srgbClr val="000000"/>
                </a:solidFill>
                <a:latin typeface="Arial"/>
                <a:ea typeface="DejaVu Sans"/>
              </a:rPr>
              <a:t>, and </a:t>
            </a:r>
            <a:r>
              <a:rPr lang="en-US" sz="2000" b="0" i="1" strike="noStrike" spc="-1" dirty="0">
                <a:solidFill>
                  <a:srgbClr val="000000"/>
                </a:solidFill>
                <a:highlight>
                  <a:srgbClr val="FFFF00"/>
                </a:highlight>
                <a:latin typeface="Arial"/>
                <a:ea typeface="DejaVu Sans"/>
              </a:rPr>
              <a:t>Person 5</a:t>
            </a:r>
            <a:r>
              <a:rPr lang="en-US" sz="2000" b="0" i="1" strike="noStrike" spc="-1" dirty="0">
                <a:solidFill>
                  <a:srgbClr val="000000"/>
                </a:solidFill>
                <a:latin typeface="Arial"/>
                <a:ea typeface="DejaVu Sans"/>
              </a:rPr>
              <a:t>. The 802.15.</a:t>
            </a:r>
            <a:r>
              <a:rPr lang="en-US" sz="2000" b="0" i="1" strike="noStrike" spc="-1" dirty="0">
                <a:solidFill>
                  <a:srgbClr val="000000"/>
                </a:solidFill>
                <a:highlight>
                  <a:srgbClr val="FFFF00"/>
                </a:highlight>
                <a:latin typeface="Arial"/>
                <a:ea typeface="DejaVu Sans"/>
              </a:rPr>
              <a:t>XY</a:t>
            </a:r>
            <a:r>
              <a:rPr lang="en-US" sz="2000" b="0" i="1" strike="noStrike" spc="-1" dirty="0">
                <a:solidFill>
                  <a:srgbClr val="000000"/>
                </a:solidFill>
                <a:latin typeface="Arial"/>
                <a:ea typeface="DejaVu Sans"/>
              </a:rPr>
              <a:t>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91"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spc="-1" dirty="0">
                <a:solidFill>
                  <a:srgbClr val="000000"/>
                </a:solidFill>
                <a:latin typeface="Arial"/>
              </a:rPr>
              <a:t>T</a:t>
            </a:r>
            <a:r>
              <a:rPr lang="en-US" sz="4000" b="0" strike="noStrike" spc="-1" dirty="0">
                <a:solidFill>
                  <a:srgbClr val="000000"/>
                </a:solidFill>
                <a:latin typeface="Arial"/>
              </a:rPr>
              <a:t>G motion:</a:t>
            </a:r>
            <a:br>
              <a:rPr sz="4000" dirty="0"/>
            </a:br>
            <a:r>
              <a:rPr lang="en-US" sz="4000" b="0" strike="noStrike" spc="-1" dirty="0">
                <a:solidFill>
                  <a:srgbClr val="000000"/>
                </a:solidFill>
                <a:latin typeface="Arial"/>
              </a:rPr>
              <a:t>CRG formation for LB</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CustomShape 35"/>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a:solidFill>
                  <a:srgbClr val="000000"/>
                </a:solidFill>
                <a:latin typeface="Arial"/>
                <a:ea typeface="DejaVu Sans"/>
              </a:rPr>
              <a:t>Move that 802.15 WG approve the formation of a Comment Resolution Group (CRG) for the WG balloting of the P802.15.</a:t>
            </a:r>
            <a:r>
              <a:rPr lang="en-US" sz="2000" b="0" i="1" strike="noStrike" spc="-1">
                <a:solidFill>
                  <a:srgbClr val="000000"/>
                </a:solidFill>
                <a:highlight>
                  <a:srgbClr val="FFFF00"/>
                </a:highlight>
                <a:latin typeface="Arial"/>
                <a:ea typeface="DejaVu Sans"/>
              </a:rPr>
              <a:t>XY_Dxy</a:t>
            </a:r>
            <a:r>
              <a:rPr lang="en-US" sz="2000" b="0" i="1" strike="noStrike" spc="-1">
                <a:solidFill>
                  <a:srgbClr val="000000"/>
                </a:solidFill>
                <a:latin typeface="Arial"/>
                <a:ea typeface="DejaVu Sans"/>
              </a:rPr>
              <a:t> with the following membership: </a:t>
            </a:r>
            <a:r>
              <a:rPr lang="en-US" sz="2000" b="0" i="1" strike="noStrike" spc="-1">
                <a:solidFill>
                  <a:srgbClr val="000000"/>
                </a:solidFill>
                <a:highlight>
                  <a:srgbClr val="FFFF00"/>
                </a:highlight>
                <a:latin typeface="Arial"/>
                <a:ea typeface="DejaVu Sans"/>
              </a:rPr>
              <a:t>Person 1</a:t>
            </a:r>
            <a:r>
              <a:rPr lang="en-US" sz="2000" b="0" i="1" strike="noStrike" spc="-1">
                <a:solidFill>
                  <a:srgbClr val="000000"/>
                </a:solidFill>
                <a:latin typeface="Arial"/>
                <a:ea typeface="DejaVu Sans"/>
              </a:rPr>
              <a:t>(Chair), </a:t>
            </a:r>
            <a:r>
              <a:rPr lang="en-US" sz="2000" b="0" i="1" strike="noStrike" spc="-1">
                <a:solidFill>
                  <a:srgbClr val="000000"/>
                </a:solidFill>
                <a:highlight>
                  <a:srgbClr val="FFFF00"/>
                </a:highlight>
                <a:latin typeface="Arial"/>
                <a:ea typeface="DejaVu Sans"/>
              </a:rPr>
              <a:t>Person 2</a:t>
            </a:r>
            <a:r>
              <a:rPr lang="en-US" sz="2000" b="0" i="1" strike="noStrike" spc="-1">
                <a:solidFill>
                  <a:srgbClr val="000000"/>
                </a:solidFill>
                <a:latin typeface="Arial"/>
                <a:ea typeface="DejaVu Sans"/>
              </a:rPr>
              <a:t>, </a:t>
            </a:r>
            <a:r>
              <a:rPr lang="en-US" sz="2000" b="0" i="1" strike="noStrike" spc="-1">
                <a:solidFill>
                  <a:srgbClr val="000000"/>
                </a:solidFill>
                <a:highlight>
                  <a:srgbClr val="FFFF00"/>
                </a:highlight>
                <a:latin typeface="Arial"/>
                <a:ea typeface="DejaVu Sans"/>
              </a:rPr>
              <a:t>Person 3</a:t>
            </a:r>
            <a:r>
              <a:rPr lang="en-US" sz="2000" b="0" i="1" strike="noStrike" spc="-1">
                <a:solidFill>
                  <a:srgbClr val="000000"/>
                </a:solidFill>
                <a:latin typeface="Arial"/>
                <a:ea typeface="DejaVu Sans"/>
              </a:rPr>
              <a:t>, </a:t>
            </a:r>
            <a:r>
              <a:rPr lang="en-US" sz="2000" b="0" i="1" strike="noStrike" spc="-1">
                <a:solidFill>
                  <a:srgbClr val="000000"/>
                </a:solidFill>
                <a:highlight>
                  <a:srgbClr val="FFFF00"/>
                </a:highlight>
                <a:latin typeface="Arial"/>
                <a:ea typeface="DejaVu Sans"/>
              </a:rPr>
              <a:t>Person 4</a:t>
            </a:r>
            <a:r>
              <a:rPr lang="en-US" sz="2000" b="0" i="1" strike="noStrike" spc="-1">
                <a:solidFill>
                  <a:srgbClr val="000000"/>
                </a:solidFill>
                <a:latin typeface="Arial"/>
                <a:ea typeface="DejaVu Sans"/>
              </a:rPr>
              <a:t>, and </a:t>
            </a:r>
            <a:r>
              <a:rPr lang="en-US" sz="2000" b="0" i="1" strike="noStrike" spc="-1">
                <a:solidFill>
                  <a:srgbClr val="000000"/>
                </a:solidFill>
                <a:highlight>
                  <a:srgbClr val="FFFF00"/>
                </a:highlight>
                <a:latin typeface="Arial"/>
                <a:ea typeface="DejaVu Sans"/>
              </a:rPr>
              <a:t>Person 5</a:t>
            </a:r>
            <a:r>
              <a:rPr lang="en-US" sz="2000" b="0" i="1" strike="noStrike" spc="-1">
                <a:solidFill>
                  <a:srgbClr val="000000"/>
                </a:solidFill>
                <a:latin typeface="Arial"/>
                <a:ea typeface="DejaVu Sans"/>
              </a:rPr>
              <a:t>. The 802.15.</a:t>
            </a:r>
            <a:r>
              <a:rPr lang="en-US" sz="2000" b="0" i="1" strike="noStrike" spc="-1">
                <a:solidFill>
                  <a:srgbClr val="000000"/>
                </a:solidFill>
                <a:highlight>
                  <a:srgbClr val="FFFF00"/>
                </a:highlight>
                <a:latin typeface="Arial"/>
                <a:ea typeface="DejaVu Sans"/>
              </a:rPr>
              <a:t>XY</a:t>
            </a:r>
            <a:r>
              <a:rPr lang="en-US" sz="2000" b="0" i="1" strike="noStrike" spc="-1">
                <a:solidFill>
                  <a:srgbClr val="000000"/>
                </a:solidFill>
                <a:latin typeface="Arial"/>
                <a:ea typeface="DejaVu Sans"/>
              </a:rPr>
              <a:t>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2000" b="0" strike="noStrike" spc="-1">
              <a:solidFill>
                <a:srgbClr val="000000"/>
              </a:solidFill>
              <a:latin typeface="Arial"/>
            </a:endParaRPr>
          </a:p>
          <a:p>
            <a:pPr>
              <a:lnSpc>
                <a:spcPct val="100000"/>
              </a:lnSpc>
            </a:pP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Moved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Seconded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Result: </a:t>
            </a:r>
            <a:endParaRPr lang="en-US" sz="2000" b="0" strike="noStrike" spc="-1">
              <a:solidFill>
                <a:srgbClr val="000000"/>
              </a:solidFill>
              <a:latin typeface="Arial"/>
            </a:endParaRPr>
          </a:p>
        </p:txBody>
      </p:sp>
      <p:sp>
        <p:nvSpPr>
          <p:cNvPr id="91"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WG motion:</a:t>
            </a:r>
            <a:br>
              <a:rPr sz="4000"/>
            </a:br>
            <a:r>
              <a:rPr lang="en-US" sz="4000" b="0" strike="noStrike" spc="-1">
                <a:solidFill>
                  <a:srgbClr val="000000"/>
                </a:solidFill>
                <a:latin typeface="Arial"/>
              </a:rPr>
              <a:t>CRG formation for LB</a:t>
            </a:r>
          </a:p>
        </p:txBody>
      </p:sp>
    </p:spTree>
    <p:extLst>
      <p:ext uri="{BB962C8B-B14F-4D97-AF65-F5344CB8AC3E}">
        <p14:creationId xmlns:p14="http://schemas.microsoft.com/office/powerpoint/2010/main" val="24046629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CustomShape 37"/>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fontScale="97000" lnSpcReduction="10000"/>
          </a:bodyPr>
          <a:lstStyle/>
          <a:p>
            <a:pPr>
              <a:lnSpc>
                <a:spcPct val="100000"/>
              </a:lnSpc>
            </a:pPr>
            <a:r>
              <a:rPr lang="en-US" sz="2000" b="0" i="1" strike="noStrike" spc="-1" dirty="0">
                <a:solidFill>
                  <a:srgbClr val="000000"/>
                </a:solidFill>
                <a:latin typeface="Arial"/>
                <a:ea typeface="DejaVu Sans"/>
              </a:rPr>
              <a:t>Move that TG</a:t>
            </a:r>
            <a:r>
              <a:rPr lang="en-US" sz="2000" b="0" i="1" strike="noStrike" spc="-1" dirty="0">
                <a:solidFill>
                  <a:srgbClr val="000000"/>
                </a:solidFill>
                <a:highlight>
                  <a:srgbClr val="FFFF00"/>
                </a:highlight>
                <a:latin typeface="Arial"/>
                <a:ea typeface="DejaVu Sans"/>
              </a:rPr>
              <a:t>?</a:t>
            </a:r>
            <a:r>
              <a:rPr lang="en-US" sz="2000" b="0" i="1" strike="noStrike" spc="-1" dirty="0">
                <a:solidFill>
                  <a:srgbClr val="000000"/>
                </a:solidFill>
                <a:latin typeface="Arial"/>
                <a:ea typeface="DejaVu Sans"/>
              </a:rPr>
              <a:t> </a:t>
            </a:r>
            <a:r>
              <a:rPr lang="en-US" sz="2000" i="1" spc="-1" dirty="0">
                <a:solidFill>
                  <a:srgbClr val="000000"/>
                </a:solidFill>
                <a:latin typeface="Arial"/>
                <a:ea typeface="DejaVu Sans"/>
              </a:rPr>
              <a:t>r</a:t>
            </a:r>
            <a:r>
              <a:rPr lang="en-US" sz="2000" b="0" i="1" strike="noStrike" spc="-1" dirty="0">
                <a:solidFill>
                  <a:srgbClr val="000000"/>
                </a:solidFill>
                <a:latin typeface="Arial"/>
                <a:ea typeface="DejaVu Sans"/>
              </a:rPr>
              <a:t>equests that 802.15 WG approve the formation of a Comment Resolution Group (CRG) for the Standards Association balloting of the P802.15.</a:t>
            </a:r>
            <a:r>
              <a:rPr lang="en-US" sz="2000" b="0" i="1" strike="noStrike" spc="-1" dirty="0">
                <a:solidFill>
                  <a:srgbClr val="000000"/>
                </a:solidFill>
                <a:highlight>
                  <a:srgbClr val="FFFF00"/>
                </a:highlight>
                <a:latin typeface="Arial"/>
                <a:ea typeface="DejaVu Sans"/>
              </a:rPr>
              <a:t>XY_Dxy</a:t>
            </a:r>
            <a:r>
              <a:rPr lang="en-US" sz="2000" b="0" i="1" strike="noStrike" spc="-1" dirty="0">
                <a:solidFill>
                  <a:srgbClr val="000000"/>
                </a:solidFill>
                <a:latin typeface="Arial"/>
                <a:ea typeface="DejaVu Sans"/>
              </a:rPr>
              <a:t> with the following membership: </a:t>
            </a:r>
            <a:r>
              <a:rPr lang="en-US" sz="2000" b="0" i="1" strike="noStrike" spc="-1" dirty="0">
                <a:solidFill>
                  <a:srgbClr val="000000"/>
                </a:solidFill>
                <a:highlight>
                  <a:srgbClr val="FFFF00"/>
                </a:highlight>
                <a:latin typeface="Arial"/>
                <a:ea typeface="DejaVu Sans"/>
              </a:rPr>
              <a:t>Person 1</a:t>
            </a:r>
            <a:r>
              <a:rPr lang="en-US" sz="2000" b="0" i="1" strike="noStrike" spc="-1" dirty="0">
                <a:solidFill>
                  <a:srgbClr val="000000"/>
                </a:solidFill>
                <a:latin typeface="Arial"/>
                <a:ea typeface="DejaVu Sans"/>
              </a:rPr>
              <a:t>(Chair), </a:t>
            </a:r>
            <a:r>
              <a:rPr lang="en-US" sz="2000" b="0" i="1" strike="noStrike" spc="-1" dirty="0">
                <a:solidFill>
                  <a:srgbClr val="000000"/>
                </a:solidFill>
                <a:highlight>
                  <a:srgbClr val="FFFF00"/>
                </a:highlight>
                <a:latin typeface="Arial"/>
                <a:ea typeface="DejaVu Sans"/>
              </a:rPr>
              <a:t>Person 2</a:t>
            </a:r>
            <a:r>
              <a:rPr lang="en-US" sz="2000" b="0" i="1" strike="noStrike" spc="-1" dirty="0">
                <a:solidFill>
                  <a:srgbClr val="000000"/>
                </a:solidFill>
                <a:latin typeface="Arial"/>
                <a:ea typeface="DejaVu Sans"/>
              </a:rPr>
              <a:t>, </a:t>
            </a:r>
            <a:r>
              <a:rPr lang="en-US" sz="2000" b="0" i="1" strike="noStrike" spc="-1" dirty="0">
                <a:solidFill>
                  <a:srgbClr val="000000"/>
                </a:solidFill>
                <a:highlight>
                  <a:srgbClr val="FFFF00"/>
                </a:highlight>
                <a:latin typeface="Arial"/>
                <a:ea typeface="DejaVu Sans"/>
              </a:rPr>
              <a:t>Person 3</a:t>
            </a:r>
            <a:r>
              <a:rPr lang="en-US" sz="2000" b="0" i="1" strike="noStrike" spc="-1" dirty="0">
                <a:solidFill>
                  <a:srgbClr val="000000"/>
                </a:solidFill>
                <a:latin typeface="Arial"/>
                <a:ea typeface="DejaVu Sans"/>
              </a:rPr>
              <a:t>, </a:t>
            </a:r>
            <a:r>
              <a:rPr lang="en-US" sz="2000" b="0" i="1" strike="noStrike" spc="-1" dirty="0">
                <a:solidFill>
                  <a:srgbClr val="000000"/>
                </a:solidFill>
                <a:highlight>
                  <a:srgbClr val="FFFF00"/>
                </a:highlight>
                <a:latin typeface="Arial"/>
                <a:ea typeface="DejaVu Sans"/>
              </a:rPr>
              <a:t>Person 4</a:t>
            </a:r>
            <a:r>
              <a:rPr lang="en-US" sz="2000" b="0" i="1" strike="noStrike" spc="-1" dirty="0">
                <a:solidFill>
                  <a:srgbClr val="000000"/>
                </a:solidFill>
                <a:latin typeface="Arial"/>
                <a:ea typeface="DejaVu Sans"/>
              </a:rPr>
              <a:t>, and </a:t>
            </a:r>
            <a:r>
              <a:rPr lang="en-US" sz="2000" b="0" i="1" strike="noStrike" spc="-1" dirty="0">
                <a:solidFill>
                  <a:srgbClr val="000000"/>
                </a:solidFill>
                <a:highlight>
                  <a:srgbClr val="FFFF00"/>
                </a:highlight>
                <a:latin typeface="Arial"/>
                <a:ea typeface="DejaVu Sans"/>
              </a:rPr>
              <a:t>Person 5</a:t>
            </a:r>
            <a:r>
              <a:rPr lang="en-US" sz="2000" b="0" i="1" strike="noStrike" spc="-1" dirty="0">
                <a:solidFill>
                  <a:srgbClr val="000000"/>
                </a:solidFill>
                <a:latin typeface="Arial"/>
                <a:ea typeface="DejaVu Sans"/>
              </a:rPr>
              <a:t>. The 802.15.</a:t>
            </a:r>
            <a:r>
              <a:rPr lang="en-US" sz="2000" b="0" i="1" strike="noStrike" spc="-1" dirty="0">
                <a:solidFill>
                  <a:srgbClr val="000000"/>
                </a:solidFill>
                <a:highlight>
                  <a:srgbClr val="FFFF00"/>
                </a:highlight>
                <a:latin typeface="Arial"/>
                <a:ea typeface="DejaVu Sans"/>
              </a:rPr>
              <a:t>XY</a:t>
            </a:r>
            <a:r>
              <a:rPr lang="en-US" sz="2000" b="0" i="1" strike="noStrike" spc="-1" dirty="0">
                <a:solidFill>
                  <a:srgbClr val="000000"/>
                </a:solidFill>
                <a:latin typeface="Arial"/>
                <a:ea typeface="DejaVu Sans"/>
              </a:rPr>
              <a:t>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93"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spc="-1" dirty="0">
                <a:solidFill>
                  <a:srgbClr val="000000"/>
                </a:solidFill>
                <a:latin typeface="Arial"/>
              </a:rPr>
              <a:t>T</a:t>
            </a:r>
            <a:r>
              <a:rPr lang="en-US" sz="4000" b="0" strike="noStrike" spc="-1" dirty="0">
                <a:solidFill>
                  <a:srgbClr val="000000"/>
                </a:solidFill>
                <a:latin typeface="Arial"/>
              </a:rPr>
              <a:t>G motion:</a:t>
            </a:r>
            <a:br>
              <a:rPr sz="4000" dirty="0"/>
            </a:br>
            <a:r>
              <a:rPr lang="en-US" sz="4000" b="0" strike="noStrike" spc="-1" dirty="0">
                <a:solidFill>
                  <a:srgbClr val="000000"/>
                </a:solidFill>
                <a:latin typeface="Arial"/>
              </a:rPr>
              <a:t>CRG formation for SA ballot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CustomShape 37"/>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fontScale="97000"/>
          </a:bodyPr>
          <a:lstStyle/>
          <a:p>
            <a:pPr>
              <a:lnSpc>
                <a:spcPct val="100000"/>
              </a:lnSpc>
            </a:pPr>
            <a:r>
              <a:rPr lang="en-US" sz="2000" b="0" i="1" strike="noStrike" spc="-1">
                <a:solidFill>
                  <a:srgbClr val="000000"/>
                </a:solidFill>
                <a:latin typeface="Arial"/>
                <a:ea typeface="DejaVu Sans"/>
              </a:rPr>
              <a:t>Move that 802.15 WG approve the formation of a Comment Resolution Group (CRG) for the Standards Association balloting of the P802.15.</a:t>
            </a:r>
            <a:r>
              <a:rPr lang="en-US" sz="2000" b="0" i="1" strike="noStrike" spc="-1">
                <a:solidFill>
                  <a:srgbClr val="000000"/>
                </a:solidFill>
                <a:highlight>
                  <a:srgbClr val="FFFF00"/>
                </a:highlight>
                <a:latin typeface="Arial"/>
                <a:ea typeface="DejaVu Sans"/>
              </a:rPr>
              <a:t>XY_Dxy</a:t>
            </a:r>
            <a:r>
              <a:rPr lang="en-US" sz="2000" b="0" i="1" strike="noStrike" spc="-1">
                <a:solidFill>
                  <a:srgbClr val="000000"/>
                </a:solidFill>
                <a:latin typeface="Arial"/>
                <a:ea typeface="DejaVu Sans"/>
              </a:rPr>
              <a:t> with the following membership: </a:t>
            </a:r>
            <a:r>
              <a:rPr lang="en-US" sz="2000" b="0" i="1" strike="noStrike" spc="-1">
                <a:solidFill>
                  <a:srgbClr val="000000"/>
                </a:solidFill>
                <a:highlight>
                  <a:srgbClr val="FFFF00"/>
                </a:highlight>
                <a:latin typeface="Arial"/>
                <a:ea typeface="DejaVu Sans"/>
              </a:rPr>
              <a:t>Person 1</a:t>
            </a:r>
            <a:r>
              <a:rPr lang="en-US" sz="2000" b="0" i="1" strike="noStrike" spc="-1">
                <a:solidFill>
                  <a:srgbClr val="000000"/>
                </a:solidFill>
                <a:latin typeface="Arial"/>
                <a:ea typeface="DejaVu Sans"/>
              </a:rPr>
              <a:t>(Chair), </a:t>
            </a:r>
            <a:r>
              <a:rPr lang="en-US" sz="2000" b="0" i="1" strike="noStrike" spc="-1">
                <a:solidFill>
                  <a:srgbClr val="000000"/>
                </a:solidFill>
                <a:highlight>
                  <a:srgbClr val="FFFF00"/>
                </a:highlight>
                <a:latin typeface="Arial"/>
                <a:ea typeface="DejaVu Sans"/>
              </a:rPr>
              <a:t>Person 2</a:t>
            </a:r>
            <a:r>
              <a:rPr lang="en-US" sz="2000" b="0" i="1" strike="noStrike" spc="-1">
                <a:solidFill>
                  <a:srgbClr val="000000"/>
                </a:solidFill>
                <a:latin typeface="Arial"/>
                <a:ea typeface="DejaVu Sans"/>
              </a:rPr>
              <a:t>, </a:t>
            </a:r>
            <a:r>
              <a:rPr lang="en-US" sz="2000" b="0" i="1" strike="noStrike" spc="-1">
                <a:solidFill>
                  <a:srgbClr val="000000"/>
                </a:solidFill>
                <a:highlight>
                  <a:srgbClr val="FFFF00"/>
                </a:highlight>
                <a:latin typeface="Arial"/>
                <a:ea typeface="DejaVu Sans"/>
              </a:rPr>
              <a:t>Person 3</a:t>
            </a:r>
            <a:r>
              <a:rPr lang="en-US" sz="2000" b="0" i="1" strike="noStrike" spc="-1">
                <a:solidFill>
                  <a:srgbClr val="000000"/>
                </a:solidFill>
                <a:latin typeface="Arial"/>
                <a:ea typeface="DejaVu Sans"/>
              </a:rPr>
              <a:t>, </a:t>
            </a:r>
            <a:r>
              <a:rPr lang="en-US" sz="2000" b="0" i="1" strike="noStrike" spc="-1">
                <a:solidFill>
                  <a:srgbClr val="000000"/>
                </a:solidFill>
                <a:highlight>
                  <a:srgbClr val="FFFF00"/>
                </a:highlight>
                <a:latin typeface="Arial"/>
                <a:ea typeface="DejaVu Sans"/>
              </a:rPr>
              <a:t>Person 4</a:t>
            </a:r>
            <a:r>
              <a:rPr lang="en-US" sz="2000" b="0" i="1" strike="noStrike" spc="-1">
                <a:solidFill>
                  <a:srgbClr val="000000"/>
                </a:solidFill>
                <a:latin typeface="Arial"/>
                <a:ea typeface="DejaVu Sans"/>
              </a:rPr>
              <a:t>, and </a:t>
            </a:r>
            <a:r>
              <a:rPr lang="en-US" sz="2000" b="0" i="1" strike="noStrike" spc="-1">
                <a:solidFill>
                  <a:srgbClr val="000000"/>
                </a:solidFill>
                <a:highlight>
                  <a:srgbClr val="FFFF00"/>
                </a:highlight>
                <a:latin typeface="Arial"/>
                <a:ea typeface="DejaVu Sans"/>
              </a:rPr>
              <a:t>Person 5</a:t>
            </a:r>
            <a:r>
              <a:rPr lang="en-US" sz="2000" b="0" i="1" strike="noStrike" spc="-1">
                <a:solidFill>
                  <a:srgbClr val="000000"/>
                </a:solidFill>
                <a:latin typeface="Arial"/>
                <a:ea typeface="DejaVu Sans"/>
              </a:rPr>
              <a:t>. The 802.15.</a:t>
            </a:r>
            <a:r>
              <a:rPr lang="en-US" sz="2000" b="0" i="1" strike="noStrike" spc="-1">
                <a:solidFill>
                  <a:srgbClr val="000000"/>
                </a:solidFill>
                <a:highlight>
                  <a:srgbClr val="FFFF00"/>
                </a:highlight>
                <a:latin typeface="Arial"/>
                <a:ea typeface="DejaVu Sans"/>
              </a:rPr>
              <a:t>XY</a:t>
            </a:r>
            <a:r>
              <a:rPr lang="en-US" sz="2000" b="0" i="1" strike="noStrike" spc="-1">
                <a:solidFill>
                  <a:srgbClr val="000000"/>
                </a:solidFill>
                <a:latin typeface="Arial"/>
                <a:ea typeface="DejaVu Sans"/>
              </a:rPr>
              <a:t>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2000" b="0" strike="noStrike" spc="-1">
              <a:solidFill>
                <a:srgbClr val="000000"/>
              </a:solidFill>
              <a:latin typeface="Arial"/>
            </a:endParaRPr>
          </a:p>
          <a:p>
            <a:pPr>
              <a:lnSpc>
                <a:spcPct val="100000"/>
              </a:lnSpc>
            </a:pP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Moved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Seconded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Result: </a:t>
            </a:r>
            <a:endParaRPr lang="en-US" sz="2000" b="0" strike="noStrike" spc="-1">
              <a:solidFill>
                <a:srgbClr val="000000"/>
              </a:solidFill>
              <a:latin typeface="Arial"/>
            </a:endParaRPr>
          </a:p>
        </p:txBody>
      </p:sp>
      <p:sp>
        <p:nvSpPr>
          <p:cNvPr id="93"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dirty="0">
                <a:solidFill>
                  <a:srgbClr val="000000"/>
                </a:solidFill>
                <a:latin typeface="Arial"/>
              </a:rPr>
              <a:t>WG motion:</a:t>
            </a:r>
            <a:br>
              <a:rPr sz="4000" dirty="0"/>
            </a:br>
            <a:r>
              <a:rPr lang="en-US" sz="4000" b="0" strike="noStrike" spc="-1" dirty="0">
                <a:solidFill>
                  <a:srgbClr val="000000"/>
                </a:solidFill>
                <a:latin typeface="Arial"/>
              </a:rPr>
              <a:t>CRG formation for SA ballot</a:t>
            </a:r>
          </a:p>
        </p:txBody>
      </p:sp>
    </p:spTree>
    <p:extLst>
      <p:ext uri="{BB962C8B-B14F-4D97-AF65-F5344CB8AC3E}">
        <p14:creationId xmlns:p14="http://schemas.microsoft.com/office/powerpoint/2010/main" val="6021279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PlaceHolder 1"/>
          <p:cNvSpPr>
            <a:spLocks noGrp="1"/>
          </p:cNvSpPr>
          <p:nvPr>
            <p:ph type="title"/>
          </p:nvPr>
        </p:nvSpPr>
        <p:spPr>
          <a:xfrm>
            <a:off x="228600" y="3081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Standards Association Ballot motions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73600"/>
            <a:ext cx="8228160" cy="1143720"/>
          </a:xfrm>
          <a:prstGeom prst="rect">
            <a:avLst/>
          </a:prstGeom>
          <a:noFill/>
          <a:ln w="0">
            <a:noFill/>
          </a:ln>
        </p:spPr>
        <p:txBody>
          <a:bodyPr lIns="0" tIns="0" rIns="0" bIns="0" anchor="ctr">
            <a:noAutofit/>
          </a:bodyPr>
          <a:lstStyle/>
          <a:p>
            <a:pPr indent="0" algn="ctr">
              <a:lnSpc>
                <a:spcPct val="100000"/>
              </a:lnSpc>
              <a:buNone/>
              <a:tabLst>
                <a:tab pos="0" algn="l"/>
              </a:tabLst>
            </a:pPr>
            <a:r>
              <a:rPr lang="en-US" sz="4000" b="0" strike="noStrike" spc="-1" dirty="0">
                <a:solidFill>
                  <a:srgbClr val="000000"/>
                </a:solidFill>
                <a:latin typeface="Arial"/>
              </a:rPr>
              <a:t>Table of Contents 2/3</a:t>
            </a:r>
          </a:p>
        </p:txBody>
      </p:sp>
      <p:sp>
        <p:nvSpPr>
          <p:cNvPr id="51" name="Rectangle 50"/>
          <p:cNvSpPr/>
          <p:nvPr/>
        </p:nvSpPr>
        <p:spPr>
          <a:xfrm>
            <a:off x="457199" y="1318320"/>
            <a:ext cx="7855527" cy="11642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marL="216000"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2" action="ppaction://hlinksldjump"/>
              </a:rPr>
              <a:t>CRG motions</a:t>
            </a:r>
            <a:endParaRPr lang="en-US" sz="1800" b="0" u="sng" strike="noStrike" spc="-1" dirty="0">
              <a:solidFill>
                <a:srgbClr val="0000FF"/>
              </a:solidFill>
              <a:uFillTx/>
              <a:latin typeface="Arial"/>
              <a:ea typeface="DejaVu Sans"/>
            </a:endParaRPr>
          </a:p>
          <a:p>
            <a:pPr marL="432000" lvl="1" indent="-216000">
              <a:buClr>
                <a:srgbClr val="000000"/>
              </a:buClr>
              <a:buSzPct val="45000"/>
              <a:buFont typeface="Wingdings" charset="2"/>
              <a:buChar char=""/>
            </a:pPr>
            <a:r>
              <a:rPr lang="en-US" spc="-1" dirty="0">
                <a:solidFill>
                  <a:srgbClr val="000000"/>
                </a:solidFill>
                <a:latin typeface="Arial"/>
                <a:hlinkClick r:id="rId3" action="ppaction://hlinksldjump"/>
              </a:rPr>
              <a:t>T</a:t>
            </a:r>
            <a:r>
              <a:rPr lang="en-US" b="0" strike="noStrike" spc="-1" dirty="0">
                <a:solidFill>
                  <a:srgbClr val="000000"/>
                </a:solidFill>
                <a:latin typeface="Arial"/>
                <a:hlinkClick r:id="rId3" action="ppaction://hlinksldjump"/>
              </a:rPr>
              <a:t>G Motion CRG formation for LB</a:t>
            </a:r>
            <a:endParaRPr lang="en-US" b="0" strike="noStrike" spc="-1" dirty="0">
              <a:solidFill>
                <a:srgbClr val="000000"/>
              </a:solidFill>
              <a:latin typeface="Arial"/>
            </a:endParaRPr>
          </a:p>
          <a:p>
            <a:pPr marL="432000" lvl="1" indent="-216000">
              <a:buClr>
                <a:srgbClr val="000000"/>
              </a:buClr>
              <a:buSzPct val="45000"/>
              <a:buFont typeface="Wingdings" charset="2"/>
              <a:buChar char=""/>
            </a:pPr>
            <a:r>
              <a:rPr lang="en-US" sz="1800" b="0" u="sng" strike="noStrike" spc="-1" dirty="0">
                <a:solidFill>
                  <a:srgbClr val="0000FF"/>
                </a:solidFill>
                <a:uFillTx/>
                <a:latin typeface="Arial"/>
                <a:ea typeface="DejaVu Sans"/>
                <a:hlinkClick r:id="rId2" action="ppaction://hlinksldjump"/>
              </a:rPr>
              <a:t>WG Motion CRG formation for LB</a:t>
            </a:r>
            <a:endParaRPr lang="en-US" sz="1800" b="0" u="sng" strike="noStrike" spc="-1" dirty="0">
              <a:solidFill>
                <a:srgbClr val="0000FF"/>
              </a:solidFill>
              <a:uFillTx/>
              <a:latin typeface="Arial"/>
              <a:ea typeface="DejaVu Sans"/>
            </a:endParaRPr>
          </a:p>
          <a:p>
            <a:pPr marL="432000" lvl="1" indent="-216000">
              <a:buClr>
                <a:srgbClr val="000000"/>
              </a:buClr>
              <a:buSzPct val="45000"/>
              <a:buFont typeface="Wingdings" charset="2"/>
              <a:buChar char=""/>
            </a:pPr>
            <a:r>
              <a:rPr lang="en-US" spc="-1" dirty="0">
                <a:solidFill>
                  <a:srgbClr val="000000"/>
                </a:solidFill>
                <a:latin typeface="Arial"/>
                <a:hlinkClick r:id="rId4" action="ppaction://hlinksldjump"/>
              </a:rPr>
              <a:t>T</a:t>
            </a:r>
            <a:r>
              <a:rPr lang="en-US" b="0" strike="noStrike" spc="-1" dirty="0">
                <a:solidFill>
                  <a:srgbClr val="000000"/>
                </a:solidFill>
                <a:latin typeface="Arial"/>
                <a:hlinkClick r:id="rId4" action="ppaction://hlinksldjump"/>
              </a:rPr>
              <a:t>G Motion CRG formation for SB</a:t>
            </a:r>
            <a:endParaRPr lang="en-US" sz="1800" b="0" strike="noStrike" spc="-1" dirty="0">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4" action="ppaction://hlinksldjump"/>
              </a:rPr>
              <a:t>WG Motion CRG formation for SB</a:t>
            </a:r>
            <a:endParaRPr lang="en-US" sz="1800" b="0" strike="noStrike" spc="-1" dirty="0">
              <a:solidFill>
                <a:srgbClr val="000000"/>
              </a:solidFill>
              <a:latin typeface="Arial"/>
            </a:endParaRPr>
          </a:p>
        </p:txBody>
      </p:sp>
      <p:sp>
        <p:nvSpPr>
          <p:cNvPr id="52" name="Rectangle 51"/>
          <p:cNvSpPr/>
          <p:nvPr/>
        </p:nvSpPr>
        <p:spPr>
          <a:xfrm>
            <a:off x="457199" y="3251018"/>
            <a:ext cx="7562160" cy="26488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marL="216000"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5" action="ppaction://hlinksldjump"/>
              </a:rPr>
              <a:t>Standard Association Ballot motions</a:t>
            </a:r>
            <a:endParaRPr lang="en-US" sz="1800" b="0" strike="noStrike" spc="-1" dirty="0">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6" action="ppaction://hlinksldjump"/>
              </a:rPr>
              <a:t>TG Motion Conditional submittal</a:t>
            </a:r>
            <a:r>
              <a:rPr lang="en-US" sz="1800" b="0" u="sng" strike="noStrike" spc="-1" dirty="0">
                <a:solidFill>
                  <a:srgbClr val="0000FF"/>
                </a:solidFill>
                <a:uFillTx/>
                <a:latin typeface="Arial"/>
                <a:ea typeface="DejaVu Sans"/>
              </a:rPr>
              <a:t> to SB</a:t>
            </a:r>
            <a:endParaRPr lang="en-US" sz="1800" b="0" strike="noStrike" spc="-1" dirty="0">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7" action="ppaction://hlinksldjump"/>
              </a:rPr>
              <a:t>TG Motion Unconditional submittal</a:t>
            </a:r>
            <a:r>
              <a:rPr lang="en-US" sz="1800" b="0" u="sng" strike="noStrike" spc="-1" dirty="0">
                <a:solidFill>
                  <a:srgbClr val="0000FF"/>
                </a:solidFill>
                <a:uFillTx/>
                <a:latin typeface="Arial"/>
                <a:ea typeface="DejaVu Sans"/>
              </a:rPr>
              <a:t> to SB</a:t>
            </a:r>
            <a:endParaRPr lang="en-US" sz="1800" b="0" strike="noStrike" spc="-1" dirty="0">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8" action="ppaction://hlinksldjump"/>
              </a:rPr>
              <a:t>TG Motion Draft is ready for SB recirculation</a:t>
            </a:r>
            <a:endParaRPr lang="en-US" sz="1800" b="0" strike="noStrike" spc="-1" dirty="0">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9" action="ppaction://hlinksldjump"/>
              </a:rPr>
              <a:t>TG Motion Draft needs edits before SB recirculation</a:t>
            </a:r>
            <a:endParaRPr lang="en-US" sz="1800" b="0" strike="noStrike" spc="-1" dirty="0">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10" action="ppaction://hlinksldjump"/>
              </a:rPr>
              <a:t>TG Motion Approval of comment resolutions</a:t>
            </a:r>
            <a:endParaRPr lang="en-US" sz="1800" b="0" strike="noStrike" spc="-1" dirty="0">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11" action="ppaction://hlinksldjump"/>
              </a:rPr>
              <a:t>WG Motion Conditional submittal</a:t>
            </a:r>
            <a:r>
              <a:rPr lang="en-US" sz="1800" b="0" u="sng" strike="noStrike" spc="-1" dirty="0">
                <a:solidFill>
                  <a:srgbClr val="0000FF"/>
                </a:solidFill>
                <a:uFillTx/>
                <a:latin typeface="Arial"/>
                <a:ea typeface="DejaVu Sans"/>
              </a:rPr>
              <a:t> to SB</a:t>
            </a:r>
            <a:endParaRPr lang="en-US" sz="1800" b="0" strike="noStrike" spc="-1" dirty="0">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12" action="ppaction://hlinksldjump"/>
              </a:rPr>
              <a:t>WG Motion Unconditional submittal</a:t>
            </a:r>
            <a:r>
              <a:rPr lang="en-US" sz="1800" b="0" u="sng" strike="noStrike" spc="-1" dirty="0">
                <a:solidFill>
                  <a:srgbClr val="0000FF"/>
                </a:solidFill>
                <a:uFillTx/>
                <a:latin typeface="Arial"/>
                <a:ea typeface="DejaVu Sans"/>
              </a:rPr>
              <a:t> to SB</a:t>
            </a:r>
            <a:endParaRPr lang="en-US" sz="1800" b="0" strike="noStrike" spc="-1" dirty="0">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13" action="ppaction://hlinksldjump"/>
              </a:rPr>
              <a:t>WG Motion Draft is ready for SB recirculation</a:t>
            </a:r>
            <a:endParaRPr lang="en-US" sz="1800" b="0" strike="noStrike" spc="-1" dirty="0">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14" action="ppaction://hlinksldjump"/>
              </a:rPr>
              <a:t>WG Motion Draft needs edits before SB recirculation</a:t>
            </a:r>
            <a:endParaRPr lang="en-US" sz="1800" b="0" strike="noStrike" spc="-1" dirty="0">
              <a:solidFill>
                <a:srgbClr val="000000"/>
              </a:solidFill>
              <a:latin typeface="Aria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CustomShape 39"/>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Move that TG</a:t>
            </a:r>
            <a:r>
              <a:rPr lang="en-US" sz="2000" b="0" i="1" strike="noStrike" spc="-1" dirty="0">
                <a:solidFill>
                  <a:srgbClr val="000000"/>
                </a:solidFill>
                <a:highlight>
                  <a:srgbClr val="FFFF00"/>
                </a:highlight>
                <a:latin typeface="Arial"/>
                <a:ea typeface="DejaVu Sans"/>
              </a:rPr>
              <a:t>?</a:t>
            </a:r>
            <a:r>
              <a:rPr lang="en-US" sz="2000" b="0" i="1" strike="noStrike" spc="-1" dirty="0">
                <a:solidFill>
                  <a:srgbClr val="000000"/>
                </a:solidFill>
                <a:latin typeface="Arial"/>
                <a:ea typeface="DejaVu Sans"/>
              </a:rPr>
              <a:t> formally request that 802.15 reviews </a:t>
            </a:r>
            <a:r>
              <a:rPr lang="en-US" sz="2000" b="0" i="1" strike="noStrike" spc="-1" dirty="0">
                <a:solidFill>
                  <a:srgbClr val="000000"/>
                </a:solidFill>
                <a:highlight>
                  <a:srgbClr val="FFFF00"/>
                </a:highlight>
                <a:latin typeface="Arial"/>
                <a:ea typeface="DejaVu Sans"/>
              </a:rPr>
              <a:t>and approves the CSD [insert the CSD doc number], and the CA document [insert CA doc number]</a:t>
            </a:r>
            <a:r>
              <a:rPr lang="en-US" sz="2000" b="0" i="1" strike="noStrike" spc="-1" dirty="0">
                <a:solidFill>
                  <a:srgbClr val="000000"/>
                </a:solidFill>
                <a:latin typeface="Arial"/>
                <a:ea typeface="DejaVu Sans"/>
              </a:rPr>
              <a:t>; and requests conditional approval from the LMSC to submit P802.15.</a:t>
            </a:r>
            <a:r>
              <a:rPr lang="en-US" sz="2000" b="0" i="1" strike="noStrike" spc="-1" dirty="0">
                <a:solidFill>
                  <a:srgbClr val="000000"/>
                </a:solidFill>
                <a:highlight>
                  <a:srgbClr val="FFFF00"/>
                </a:highlight>
                <a:latin typeface="Arial"/>
                <a:ea typeface="DejaVu Sans"/>
              </a:rPr>
              <a:t>XY-Dxy</a:t>
            </a:r>
            <a:r>
              <a:rPr lang="en-US" sz="2000" b="0" i="1" strike="noStrike" spc="-1" dirty="0">
                <a:solidFill>
                  <a:srgbClr val="000000"/>
                </a:solidFill>
                <a:latin typeface="Arial"/>
                <a:ea typeface="DejaVu Sans"/>
              </a:rPr>
              <a:t> (or current revision) to Standards Association ballot.</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96"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TG motion:</a:t>
            </a:r>
            <a:br>
              <a:rPr sz="4000"/>
            </a:br>
            <a:r>
              <a:rPr lang="en-US" sz="4000" b="0" strike="noStrike" spc="-1">
                <a:solidFill>
                  <a:srgbClr val="000000"/>
                </a:solidFill>
                <a:latin typeface="Arial"/>
              </a:rPr>
              <a:t>Conditional submittal</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CustomShape 41"/>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Move that TG</a:t>
            </a:r>
            <a:r>
              <a:rPr lang="en-US" sz="2000" b="0" i="1" strike="noStrike" spc="-1" dirty="0">
                <a:solidFill>
                  <a:srgbClr val="000000"/>
                </a:solidFill>
                <a:highlight>
                  <a:srgbClr val="FFFF00"/>
                </a:highlight>
                <a:latin typeface="Arial"/>
                <a:ea typeface="DejaVu Sans"/>
              </a:rPr>
              <a:t>?</a:t>
            </a:r>
            <a:r>
              <a:rPr lang="en-US" sz="2000" b="0" i="1" strike="noStrike" spc="-1" dirty="0">
                <a:solidFill>
                  <a:srgbClr val="000000"/>
                </a:solidFill>
                <a:latin typeface="Arial"/>
                <a:ea typeface="DejaVu Sans"/>
              </a:rPr>
              <a:t> formally request that 802.15 reviews </a:t>
            </a:r>
            <a:r>
              <a:rPr lang="en-US" sz="2000" b="0" i="1" strike="noStrike" spc="-1" dirty="0">
                <a:solidFill>
                  <a:srgbClr val="000000"/>
                </a:solidFill>
                <a:highlight>
                  <a:srgbClr val="FFFF00"/>
                </a:highlight>
                <a:latin typeface="Arial"/>
                <a:ea typeface="DejaVu Sans"/>
              </a:rPr>
              <a:t>and approves the CSD [insert the CSD doc number], and the CA document [insert CA doc number]</a:t>
            </a:r>
            <a:r>
              <a:rPr lang="en-US" sz="2000" b="0" i="1" strike="noStrike" spc="-1" dirty="0">
                <a:solidFill>
                  <a:srgbClr val="000000"/>
                </a:solidFill>
                <a:latin typeface="Arial"/>
                <a:ea typeface="DejaVu Sans"/>
              </a:rPr>
              <a:t>; and requests unconditional approval from the LMSC to submit P802.15.</a:t>
            </a:r>
            <a:r>
              <a:rPr lang="en-US" sz="2000" b="0" i="1" strike="noStrike" spc="-1" dirty="0">
                <a:solidFill>
                  <a:srgbClr val="000000"/>
                </a:solidFill>
                <a:highlight>
                  <a:srgbClr val="FFFF00"/>
                </a:highlight>
                <a:latin typeface="Arial"/>
                <a:ea typeface="DejaVu Sans"/>
              </a:rPr>
              <a:t>XY_Dxy</a:t>
            </a:r>
            <a:r>
              <a:rPr lang="en-US" sz="2000" b="0" i="1" strike="noStrike" spc="-1" dirty="0">
                <a:solidFill>
                  <a:srgbClr val="000000"/>
                </a:solidFill>
                <a:latin typeface="Arial"/>
                <a:ea typeface="DejaVu Sans"/>
              </a:rPr>
              <a:t> to Standards Association ballot.</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98"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TG motion:</a:t>
            </a:r>
            <a:br>
              <a:rPr sz="4000"/>
            </a:br>
            <a:r>
              <a:rPr lang="en-US" sz="4000" b="0" strike="noStrike" spc="-1">
                <a:solidFill>
                  <a:srgbClr val="000000"/>
                </a:solidFill>
                <a:latin typeface="Arial"/>
              </a:rPr>
              <a:t>Unconditional submittal</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CustomShape 43"/>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Move that TG</a:t>
            </a:r>
            <a:r>
              <a:rPr lang="en-US" sz="2000" b="0" i="1" strike="noStrike" spc="-1" dirty="0">
                <a:solidFill>
                  <a:srgbClr val="000000"/>
                </a:solidFill>
                <a:highlight>
                  <a:srgbClr val="FFFF00"/>
                </a:highlight>
                <a:latin typeface="Arial"/>
                <a:ea typeface="DejaVu Sans"/>
              </a:rPr>
              <a:t>?</a:t>
            </a:r>
            <a:r>
              <a:rPr lang="en-US" sz="2000" b="0" i="1" strike="noStrike" spc="-1" dirty="0">
                <a:solidFill>
                  <a:srgbClr val="000000"/>
                </a:solidFill>
                <a:latin typeface="Arial"/>
                <a:ea typeface="DejaVu Sans"/>
              </a:rPr>
              <a:t> formally requests that 802.15 WG start a Standards Association Recirculation Ballot of </a:t>
            </a:r>
            <a:r>
              <a:rPr lang="en-US" sz="2000" b="0" i="1" strike="noStrike" spc="-1" dirty="0">
                <a:solidFill>
                  <a:srgbClr val="000000"/>
                </a:solidFill>
                <a:highlight>
                  <a:srgbClr val="FFFF00"/>
                </a:highlight>
                <a:latin typeface="Arial"/>
                <a:ea typeface="DejaVu Sans"/>
              </a:rPr>
              <a:t>CA document [insert CA doc number] and </a:t>
            </a:r>
            <a:r>
              <a:rPr lang="en-US" sz="2000" b="0" i="1" strike="noStrike" spc="-1" dirty="0">
                <a:solidFill>
                  <a:srgbClr val="000000"/>
                </a:solidFill>
                <a:latin typeface="Arial"/>
                <a:ea typeface="DejaVu Sans"/>
              </a:rPr>
              <a:t>document P802.15.</a:t>
            </a:r>
            <a:r>
              <a:rPr lang="en-US" sz="2000" b="0" i="1" strike="noStrike" spc="-1" dirty="0">
                <a:solidFill>
                  <a:srgbClr val="000000"/>
                </a:solidFill>
                <a:highlight>
                  <a:srgbClr val="FFFF00"/>
                </a:highlight>
                <a:latin typeface="Arial"/>
                <a:ea typeface="DejaVu Sans"/>
              </a:rPr>
              <a:t>XY-Dxy</a:t>
            </a:r>
            <a:r>
              <a:rPr lang="en-US" sz="2000" b="0" i="1" strike="noStrike" spc="-1" dirty="0">
                <a:solidFill>
                  <a:srgbClr val="000000"/>
                </a:solidFill>
                <a:latin typeface="Arial"/>
                <a:ea typeface="DejaVu Sans"/>
              </a:rPr>
              <a:t>.</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100"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TG motion:</a:t>
            </a:r>
            <a:br>
              <a:rPr sz="4000"/>
            </a:br>
            <a:r>
              <a:rPr lang="en-US" sz="4000" b="0" strike="noStrike" spc="-1">
                <a:solidFill>
                  <a:srgbClr val="000000"/>
                </a:solidFill>
                <a:latin typeface="Arial"/>
              </a:rPr>
              <a:t>Draft is ready for SB recirc</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CustomShape 45"/>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Move that TG</a:t>
            </a:r>
            <a:r>
              <a:rPr lang="en-US" sz="2000" b="0" i="1" strike="noStrike" spc="-1" dirty="0">
                <a:solidFill>
                  <a:srgbClr val="000000"/>
                </a:solidFill>
                <a:highlight>
                  <a:srgbClr val="FFFF00"/>
                </a:highlight>
                <a:latin typeface="Arial"/>
                <a:ea typeface="DejaVu Sans"/>
              </a:rPr>
              <a:t>?</a:t>
            </a:r>
            <a:r>
              <a:rPr lang="en-US" sz="2000" b="0" i="1" strike="noStrike" spc="-1" dirty="0">
                <a:solidFill>
                  <a:srgbClr val="000000"/>
                </a:solidFill>
                <a:latin typeface="Arial"/>
                <a:ea typeface="DejaVu Sans"/>
              </a:rPr>
              <a:t> formally requests that 802.15 WG start a Standards Association Recirculation Ballot of </a:t>
            </a:r>
            <a:r>
              <a:rPr lang="en-US" sz="2000" b="0" i="1" strike="noStrike" spc="-1" dirty="0">
                <a:solidFill>
                  <a:srgbClr val="000000"/>
                </a:solidFill>
                <a:highlight>
                  <a:srgbClr val="FFFF00"/>
                </a:highlight>
                <a:latin typeface="Arial"/>
                <a:ea typeface="DejaVu Sans"/>
              </a:rPr>
              <a:t>CA document [insert CA doc number] and </a:t>
            </a:r>
            <a:r>
              <a:rPr lang="en-US" sz="2000" b="0" i="1" strike="noStrike" spc="-1" dirty="0">
                <a:solidFill>
                  <a:srgbClr val="000000"/>
                </a:solidFill>
                <a:latin typeface="Arial"/>
                <a:ea typeface="DejaVu Sans"/>
              </a:rPr>
              <a:t>document P802.15.</a:t>
            </a:r>
            <a:r>
              <a:rPr lang="en-US" sz="2000" b="0" i="1" strike="noStrike" spc="-1" dirty="0">
                <a:solidFill>
                  <a:srgbClr val="000000"/>
                </a:solidFill>
                <a:highlight>
                  <a:srgbClr val="FFFF00"/>
                </a:highlight>
                <a:latin typeface="Arial"/>
                <a:ea typeface="DejaVu Sans"/>
              </a:rPr>
              <a:t>XY-Dxy</a:t>
            </a:r>
            <a:r>
              <a:rPr lang="en-US" sz="2000" b="0" i="1" strike="noStrike" spc="-1" dirty="0">
                <a:solidFill>
                  <a:srgbClr val="000000"/>
                </a:solidFill>
                <a:latin typeface="Arial"/>
                <a:ea typeface="DejaVu Sans"/>
              </a:rPr>
              <a:t> (as edited in accordance with the instructions in document 15-</a:t>
            </a:r>
            <a:r>
              <a:rPr lang="en-US" sz="2000" b="0" i="1" strike="noStrike" spc="-1" dirty="0">
                <a:solidFill>
                  <a:srgbClr val="000000"/>
                </a:solidFill>
                <a:highlight>
                  <a:srgbClr val="FFFF00"/>
                </a:highlight>
                <a:latin typeface="Arial"/>
                <a:ea typeface="DejaVu Sans"/>
              </a:rPr>
              <a:t>yy-ssss-rr-GGGG</a:t>
            </a:r>
            <a:r>
              <a:rPr lang="en-US" sz="2000" b="0" i="1" strike="noStrike" spc="-1" dirty="0">
                <a:solidFill>
                  <a:srgbClr val="000000"/>
                </a:solidFill>
                <a:latin typeface="Arial"/>
                <a:ea typeface="DejaVu Sans"/>
              </a:rPr>
              <a:t>) pending the completion and inclusion of the edits in the draft.</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102"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TG motion:</a:t>
            </a:r>
            <a:br>
              <a:rPr sz="4000"/>
            </a:br>
            <a:r>
              <a:rPr lang="en-US" sz="4000" b="0" strike="noStrike" spc="-1">
                <a:solidFill>
                  <a:srgbClr val="000000"/>
                </a:solidFill>
                <a:latin typeface="Arial"/>
              </a:rPr>
              <a:t>Draft needs edits before SB recirc</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CustomShape 47"/>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Move that TG</a:t>
            </a:r>
            <a:r>
              <a:rPr lang="en-US" sz="2000" b="0" i="1" strike="noStrike" spc="-1" dirty="0">
                <a:solidFill>
                  <a:srgbClr val="000000"/>
                </a:solidFill>
                <a:highlight>
                  <a:srgbClr val="FFFF00"/>
                </a:highlight>
                <a:latin typeface="Arial"/>
                <a:ea typeface="DejaVu Sans"/>
              </a:rPr>
              <a:t>?</a:t>
            </a:r>
            <a:r>
              <a:rPr lang="en-US" sz="2000" b="0" i="1" strike="noStrike" spc="-1" dirty="0">
                <a:solidFill>
                  <a:srgbClr val="000000"/>
                </a:solidFill>
                <a:latin typeface="Arial"/>
                <a:ea typeface="DejaVu Sans"/>
              </a:rPr>
              <a:t> </a:t>
            </a:r>
            <a:r>
              <a:rPr lang="en-US" sz="2000" i="1" spc="-1" dirty="0">
                <a:solidFill>
                  <a:srgbClr val="000000"/>
                </a:solidFill>
                <a:latin typeface="Arial"/>
                <a:ea typeface="DejaVu Sans"/>
              </a:rPr>
              <a:t>a</a:t>
            </a:r>
            <a:r>
              <a:rPr lang="en-US" sz="2000" b="0" i="1" strike="noStrike" spc="-1" dirty="0">
                <a:solidFill>
                  <a:srgbClr val="000000"/>
                </a:solidFill>
                <a:latin typeface="Arial"/>
                <a:ea typeface="DejaVu Sans"/>
              </a:rPr>
              <a:t>pproves comment resolutions in document 15-</a:t>
            </a:r>
            <a:r>
              <a:rPr lang="en-US" sz="2000" b="0" i="1" strike="noStrike" spc="-1" dirty="0">
                <a:solidFill>
                  <a:srgbClr val="000000"/>
                </a:solidFill>
                <a:highlight>
                  <a:srgbClr val="FFFF00"/>
                </a:highlight>
                <a:latin typeface="Arial"/>
                <a:ea typeface="DejaVu Sans"/>
              </a:rPr>
              <a:t>yy-ssss-rr-GGGG</a:t>
            </a:r>
            <a:r>
              <a:rPr lang="en-US" sz="2000" b="0" i="1" strike="noStrike" spc="-1" dirty="0">
                <a:solidFill>
                  <a:srgbClr val="000000"/>
                </a:solidFill>
                <a:latin typeface="Arial"/>
                <a:ea typeface="DejaVu Sans"/>
              </a:rPr>
              <a:t>.</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104"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TG motion:</a:t>
            </a:r>
            <a:br>
              <a:rPr sz="4000"/>
            </a:br>
            <a:r>
              <a:rPr lang="en-US" sz="4000" b="0" strike="noStrike" spc="-1">
                <a:solidFill>
                  <a:srgbClr val="000000"/>
                </a:solidFill>
                <a:latin typeface="Arial"/>
              </a:rPr>
              <a:t>Approval of comment resolutions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CustomShape 49"/>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IEEE 802.15 WG </a:t>
            </a:r>
            <a:r>
              <a:rPr lang="en-US" sz="2000" b="0" i="1" strike="noStrike" spc="-1" dirty="0">
                <a:solidFill>
                  <a:srgbClr val="000000"/>
                </a:solidFill>
                <a:highlight>
                  <a:srgbClr val="FFFF00"/>
                </a:highlight>
                <a:latin typeface="Arial"/>
                <a:ea typeface="DejaVu Sans"/>
              </a:rPr>
              <a:t>has reviewed and approves the CSD [insert the CSD doc number], and the CA document [insert CA doc number]; and </a:t>
            </a:r>
            <a:r>
              <a:rPr lang="en-US" sz="2000" b="0" i="1" strike="noStrike" spc="-1" dirty="0">
                <a:solidFill>
                  <a:srgbClr val="000000"/>
                </a:solidFill>
                <a:latin typeface="Arial"/>
                <a:ea typeface="DejaVu Sans"/>
              </a:rPr>
              <a:t>requests conditional approval from the LMSC to submit P802.15.</a:t>
            </a:r>
            <a:r>
              <a:rPr lang="en-US" sz="2000" b="0" i="1" strike="noStrike" spc="-1" dirty="0">
                <a:solidFill>
                  <a:srgbClr val="000000"/>
                </a:solidFill>
                <a:highlight>
                  <a:srgbClr val="FFFF00"/>
                </a:highlight>
                <a:latin typeface="Arial"/>
                <a:ea typeface="DejaVu Sans"/>
              </a:rPr>
              <a:t>XY-Dxy</a:t>
            </a:r>
            <a:r>
              <a:rPr lang="en-US" sz="2000" b="0" i="1" strike="noStrike" spc="-1" dirty="0">
                <a:solidFill>
                  <a:srgbClr val="000000"/>
                </a:solidFill>
                <a:latin typeface="Arial"/>
                <a:ea typeface="DejaVu Sans"/>
              </a:rPr>
              <a:t> (or current revision) to Standards Association ballot.</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106"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dirty="0">
                <a:solidFill>
                  <a:srgbClr val="000000"/>
                </a:solidFill>
                <a:latin typeface="Arial"/>
              </a:rPr>
              <a:t>WG motion:</a:t>
            </a:r>
            <a:br>
              <a:rPr sz="4000" dirty="0"/>
            </a:br>
            <a:r>
              <a:rPr lang="en-US" sz="4000" b="0" strike="noStrike" spc="-1" dirty="0">
                <a:solidFill>
                  <a:srgbClr val="000000"/>
                </a:solidFill>
                <a:latin typeface="Arial"/>
              </a:rPr>
              <a:t>Conditional submittal to SB</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CustomShape 51"/>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IEEE 802.15 WG </a:t>
            </a:r>
            <a:r>
              <a:rPr lang="en-US" sz="2000" b="0" i="1" strike="noStrike" spc="-1" dirty="0">
                <a:solidFill>
                  <a:srgbClr val="000000"/>
                </a:solidFill>
                <a:highlight>
                  <a:srgbClr val="FFFF00"/>
                </a:highlight>
                <a:latin typeface="Arial"/>
                <a:ea typeface="DejaVu Sans"/>
              </a:rPr>
              <a:t>has reviewed and approves the CSD [insert the CSD doc number], and the CA document [insert CA doc number]; and </a:t>
            </a:r>
            <a:r>
              <a:rPr lang="en-US" sz="2000" b="0" i="1" strike="noStrike" spc="-1" dirty="0">
                <a:solidFill>
                  <a:srgbClr val="000000"/>
                </a:solidFill>
                <a:latin typeface="Arial"/>
                <a:ea typeface="DejaVu Sans"/>
              </a:rPr>
              <a:t>requests unconditional approval from the LMSC to submit P802.15.</a:t>
            </a:r>
            <a:r>
              <a:rPr lang="en-US" sz="2000" b="0" i="1" strike="noStrike" spc="-1" dirty="0">
                <a:solidFill>
                  <a:srgbClr val="000000"/>
                </a:solidFill>
                <a:highlight>
                  <a:srgbClr val="FFFF00"/>
                </a:highlight>
                <a:latin typeface="Arial"/>
                <a:ea typeface="DejaVu Sans"/>
              </a:rPr>
              <a:t>XY-Dxy</a:t>
            </a:r>
            <a:r>
              <a:rPr lang="en-US" sz="2000" b="0" i="1" strike="noStrike" spc="-1" dirty="0">
                <a:solidFill>
                  <a:srgbClr val="000000"/>
                </a:solidFill>
                <a:latin typeface="Arial"/>
                <a:ea typeface="DejaVu Sans"/>
              </a:rPr>
              <a:t> to Standards Association ballot.</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108"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dirty="0">
                <a:solidFill>
                  <a:srgbClr val="000000"/>
                </a:solidFill>
                <a:latin typeface="Arial"/>
              </a:rPr>
              <a:t>WG motion:</a:t>
            </a:r>
            <a:br>
              <a:rPr sz="4000" dirty="0"/>
            </a:br>
            <a:r>
              <a:rPr lang="en-US" sz="4000" b="0" strike="noStrike" spc="-1" dirty="0">
                <a:solidFill>
                  <a:srgbClr val="000000"/>
                </a:solidFill>
                <a:latin typeface="Arial"/>
              </a:rPr>
              <a:t>Unconditional submittal to SB</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CustomShape 53"/>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Move that 802.15 WG start a Standards Association Recirculation Ballot of </a:t>
            </a:r>
            <a:r>
              <a:rPr lang="en-US" sz="2000" b="0" i="1" strike="noStrike" spc="-1" dirty="0">
                <a:solidFill>
                  <a:srgbClr val="000000"/>
                </a:solidFill>
                <a:highlight>
                  <a:srgbClr val="FFFF00"/>
                </a:highlight>
                <a:latin typeface="Arial"/>
                <a:ea typeface="DejaVu Sans"/>
              </a:rPr>
              <a:t>CA document [insert CA doc number] and</a:t>
            </a:r>
            <a:r>
              <a:rPr lang="en-US" sz="2000" b="0" i="1" strike="noStrike" spc="-1" dirty="0">
                <a:solidFill>
                  <a:srgbClr val="000000"/>
                </a:solidFill>
                <a:latin typeface="Arial"/>
                <a:ea typeface="DejaVu Sans"/>
              </a:rPr>
              <a:t> document P802.15.</a:t>
            </a:r>
            <a:r>
              <a:rPr lang="en-US" sz="2000" b="0" i="1" strike="noStrike" spc="-1" dirty="0">
                <a:solidFill>
                  <a:srgbClr val="000000"/>
                </a:solidFill>
                <a:highlight>
                  <a:srgbClr val="FFFF00"/>
                </a:highlight>
                <a:latin typeface="Arial"/>
                <a:ea typeface="DejaVu Sans"/>
              </a:rPr>
              <a:t>XY-Dxy</a:t>
            </a:r>
            <a:r>
              <a:rPr lang="en-US" sz="2000" b="0" i="1" strike="noStrike" spc="-1" dirty="0">
                <a:solidFill>
                  <a:srgbClr val="000000"/>
                </a:solidFill>
                <a:latin typeface="Arial"/>
                <a:ea typeface="DejaVu Sans"/>
              </a:rPr>
              <a:t>.</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110"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dirty="0">
                <a:solidFill>
                  <a:srgbClr val="000000"/>
                </a:solidFill>
                <a:latin typeface="Arial"/>
              </a:rPr>
              <a:t>WG motion:</a:t>
            </a:r>
            <a:br>
              <a:rPr sz="4000" dirty="0"/>
            </a:br>
            <a:r>
              <a:rPr lang="en-US" sz="4000" b="0" strike="noStrike" spc="-1" dirty="0">
                <a:solidFill>
                  <a:srgbClr val="000000"/>
                </a:solidFill>
                <a:latin typeface="Arial"/>
              </a:rPr>
              <a:t>Draft is ready for SB recirculation</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CustomShape 55"/>
          <p:cNvSpPr/>
          <p:nvPr/>
        </p:nvSpPr>
        <p:spPr>
          <a:xfrm>
            <a:off x="459000" y="2443756"/>
            <a:ext cx="8226000" cy="3070353"/>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Move that 802.15 WG start a Standards Association Recirculation Ballot of </a:t>
            </a:r>
            <a:r>
              <a:rPr lang="en-US" sz="2000" b="0" i="1" strike="noStrike" spc="-1" dirty="0">
                <a:solidFill>
                  <a:srgbClr val="000000"/>
                </a:solidFill>
                <a:highlight>
                  <a:srgbClr val="FFFF00"/>
                </a:highlight>
                <a:latin typeface="Arial"/>
                <a:ea typeface="DejaVu Sans"/>
              </a:rPr>
              <a:t>CA document [insert CA doc number] and</a:t>
            </a:r>
            <a:r>
              <a:rPr lang="en-US" sz="2000" b="0" i="1" strike="noStrike" spc="-1" dirty="0">
                <a:solidFill>
                  <a:srgbClr val="000000"/>
                </a:solidFill>
                <a:latin typeface="Arial"/>
                <a:ea typeface="DejaVu Sans"/>
              </a:rPr>
              <a:t> document P802.15.</a:t>
            </a:r>
            <a:r>
              <a:rPr lang="en-US" sz="2000" b="0" i="1" strike="noStrike" spc="-1" dirty="0">
                <a:solidFill>
                  <a:srgbClr val="000000"/>
                </a:solidFill>
                <a:highlight>
                  <a:srgbClr val="FFFF00"/>
                </a:highlight>
                <a:latin typeface="Arial"/>
                <a:ea typeface="DejaVu Sans"/>
              </a:rPr>
              <a:t>XY-Dxy</a:t>
            </a:r>
            <a:r>
              <a:rPr lang="en-US" sz="2000" b="0" i="1" strike="noStrike" spc="-1" dirty="0">
                <a:solidFill>
                  <a:srgbClr val="000000"/>
                </a:solidFill>
                <a:latin typeface="Arial"/>
                <a:ea typeface="DejaVu Sans"/>
              </a:rPr>
              <a:t> (as edited in accordance with the instructions in document 15-</a:t>
            </a:r>
            <a:r>
              <a:rPr lang="en-US" sz="2000" b="0" i="1" strike="noStrike" spc="-1" dirty="0">
                <a:solidFill>
                  <a:srgbClr val="000000"/>
                </a:solidFill>
                <a:highlight>
                  <a:srgbClr val="FFFF00"/>
                </a:highlight>
                <a:latin typeface="Arial"/>
                <a:ea typeface="DejaVu Sans"/>
              </a:rPr>
              <a:t>yy-ssss-rr-GGGG</a:t>
            </a:r>
            <a:r>
              <a:rPr lang="en-US" sz="2000" b="0" i="1" strike="noStrike" spc="-1" dirty="0">
                <a:solidFill>
                  <a:srgbClr val="000000"/>
                </a:solidFill>
                <a:latin typeface="Arial"/>
                <a:ea typeface="DejaVu Sans"/>
              </a:rPr>
              <a:t>) pending the completion and inclusion of the edits in the draft.</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112"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dirty="0">
                <a:solidFill>
                  <a:srgbClr val="000000"/>
                </a:solidFill>
                <a:latin typeface="Arial"/>
              </a:rPr>
              <a:t>WG motion:</a:t>
            </a:r>
            <a:br>
              <a:rPr sz="4000" dirty="0"/>
            </a:br>
            <a:r>
              <a:rPr lang="en-US" sz="4000" b="0" strike="noStrike" spc="-1" dirty="0">
                <a:solidFill>
                  <a:srgbClr val="000000"/>
                </a:solidFill>
                <a:latin typeface="Arial"/>
              </a:rPr>
              <a:t>Draft needs edits before SB recirculation</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PlaceHolder 1"/>
          <p:cNvSpPr>
            <a:spLocks noGrp="1"/>
          </p:cNvSpPr>
          <p:nvPr>
            <p:ph type="title"/>
          </p:nvPr>
        </p:nvSpPr>
        <p:spPr>
          <a:xfrm>
            <a:off x="228600" y="3009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RevCom Submissions motions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73600"/>
            <a:ext cx="8228160" cy="1143720"/>
          </a:xfrm>
          <a:prstGeom prst="rect">
            <a:avLst/>
          </a:prstGeom>
          <a:noFill/>
          <a:ln w="0">
            <a:noFill/>
          </a:ln>
        </p:spPr>
        <p:txBody>
          <a:bodyPr lIns="0" tIns="0" rIns="0" bIns="0" anchor="ctr">
            <a:noAutofit/>
          </a:bodyPr>
          <a:lstStyle/>
          <a:p>
            <a:pPr indent="0" algn="ctr">
              <a:lnSpc>
                <a:spcPct val="100000"/>
              </a:lnSpc>
              <a:buNone/>
              <a:tabLst>
                <a:tab pos="0" algn="l"/>
              </a:tabLst>
            </a:pPr>
            <a:r>
              <a:rPr lang="en-US" sz="4400" b="0" strike="noStrike" spc="-1" dirty="0">
                <a:solidFill>
                  <a:srgbClr val="000000"/>
                </a:solidFill>
                <a:latin typeface="Arial"/>
              </a:rPr>
              <a:t>Table of Contents 3/3</a:t>
            </a:r>
          </a:p>
        </p:txBody>
      </p:sp>
      <p:sp>
        <p:nvSpPr>
          <p:cNvPr id="53" name="Rectangle 52"/>
          <p:cNvSpPr/>
          <p:nvPr/>
        </p:nvSpPr>
        <p:spPr>
          <a:xfrm>
            <a:off x="790200" y="1417320"/>
            <a:ext cx="7562160" cy="14324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marL="216000"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2" action="ppaction://hlinksldjump"/>
              </a:rPr>
              <a:t>RevCom Submission motions</a:t>
            </a:r>
            <a:endParaRPr lang="en-US" sz="1800" b="0" strike="noStrike" spc="-1" dirty="0">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3" action="ppaction://hlinksldjump"/>
              </a:rPr>
              <a:t>TG Motion RevCom conditional submittal</a:t>
            </a:r>
            <a:endParaRPr lang="en-US" sz="1800" b="0" strike="noStrike" spc="-1" dirty="0">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3" action="ppaction://hlinksldjump"/>
              </a:rPr>
              <a:t>TG Motion RevCom unconditional submittal</a:t>
            </a:r>
            <a:endParaRPr lang="en-US" sz="1800" b="0" strike="noStrike" spc="-1" dirty="0">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4" action="ppaction://hlinksldjump"/>
              </a:rPr>
              <a:t>WG Motion </a:t>
            </a:r>
            <a:r>
              <a:rPr lang="en-US" sz="1800" b="0" u="sng" strike="noStrike" spc="-1" dirty="0" err="1">
                <a:solidFill>
                  <a:srgbClr val="0000FF"/>
                </a:solidFill>
                <a:uFillTx/>
                <a:latin typeface="Arial"/>
                <a:ea typeface="DejaVu Sans"/>
                <a:hlinkClick r:id="rId4" action="ppaction://hlinksldjump"/>
              </a:rPr>
              <a:t>Revcom</a:t>
            </a:r>
            <a:r>
              <a:rPr lang="en-US" sz="1800" b="0" u="sng" strike="noStrike" spc="-1" dirty="0">
                <a:solidFill>
                  <a:srgbClr val="0000FF"/>
                </a:solidFill>
                <a:uFillTx/>
                <a:latin typeface="Arial"/>
                <a:ea typeface="DejaVu Sans"/>
                <a:hlinkClick r:id="rId4" action="ppaction://hlinksldjump"/>
              </a:rPr>
              <a:t> conditional submittal</a:t>
            </a:r>
            <a:endParaRPr lang="en-US" sz="1800" b="0" strike="noStrike" spc="-1" dirty="0">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4" action="ppaction://hlinksldjump"/>
              </a:rPr>
              <a:t>WG Motion RevCom unconditional submittal</a:t>
            </a:r>
            <a:endParaRPr lang="en-US" sz="1800" b="0" strike="noStrike" spc="-1" dirty="0">
              <a:solidFill>
                <a:srgbClr val="000000"/>
              </a:solidFill>
              <a:latin typeface="Arial"/>
            </a:endParaRPr>
          </a:p>
        </p:txBody>
      </p:sp>
      <p:sp>
        <p:nvSpPr>
          <p:cNvPr id="54" name="Rectangle 53"/>
          <p:cNvSpPr/>
          <p:nvPr/>
        </p:nvSpPr>
        <p:spPr>
          <a:xfrm>
            <a:off x="898920" y="4563000"/>
            <a:ext cx="3672360" cy="8776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marL="216000"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5" action="ppaction://hlinksldjump"/>
              </a:rPr>
              <a:t>Futile motions</a:t>
            </a:r>
            <a:endParaRPr lang="en-US" sz="1800" b="0" strike="noStrike" spc="-1" dirty="0">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6" action="ppaction://hlinksldjump"/>
              </a:rPr>
              <a:t>WG Motion Futile motion</a:t>
            </a:r>
            <a:r>
              <a:rPr lang="en-US" sz="1800" b="0" u="sng" strike="noStrike" spc="-1" dirty="0">
                <a:solidFill>
                  <a:srgbClr val="0000FF"/>
                </a:solidFill>
                <a:uFillTx/>
                <a:latin typeface="Arial"/>
                <a:ea typeface="DejaVu Sans"/>
              </a:rPr>
              <a:t> 1</a:t>
            </a:r>
          </a:p>
          <a:p>
            <a:pPr marL="432000" lvl="1" indent="-216000">
              <a:buClr>
                <a:srgbClr val="000000"/>
              </a:buClr>
              <a:buSzPct val="45000"/>
              <a:buFont typeface="Wingdings" charset="2"/>
              <a:buChar char=""/>
            </a:pPr>
            <a:r>
              <a:rPr lang="en-US" sz="1800" b="0" u="sng" strike="noStrike" spc="-1" dirty="0">
                <a:solidFill>
                  <a:srgbClr val="0000FF"/>
                </a:solidFill>
                <a:uFillTx/>
                <a:latin typeface="Arial"/>
                <a:ea typeface="DejaVu Sans"/>
                <a:hlinkClick r:id="rId7" action="ppaction://hlinksldjump"/>
              </a:rPr>
              <a:t>WG Motion Futile motion</a:t>
            </a:r>
            <a:r>
              <a:rPr lang="en-US" sz="1800" b="0" u="sng" strike="noStrike" spc="-1" dirty="0">
                <a:solidFill>
                  <a:srgbClr val="0000FF"/>
                </a:solidFill>
                <a:uFillTx/>
                <a:latin typeface="Arial"/>
                <a:ea typeface="DejaVu Sans"/>
              </a:rPr>
              <a:t> 2</a:t>
            </a:r>
          </a:p>
          <a:p>
            <a:pPr marL="432000" lvl="1" indent="-216000">
              <a:lnSpc>
                <a:spcPct val="100000"/>
              </a:lnSpc>
              <a:buClr>
                <a:srgbClr val="000000"/>
              </a:buClr>
              <a:buSzPct val="45000"/>
              <a:buFont typeface="Wingdings" charset="2"/>
              <a:buChar char=""/>
            </a:pPr>
            <a:endParaRPr lang="en-US" sz="1800" b="0" strike="noStrike" spc="-1" dirty="0">
              <a:solidFill>
                <a:srgbClr val="000000"/>
              </a:solidFill>
              <a:latin typeface="Arial"/>
            </a:endParaRPr>
          </a:p>
        </p:txBody>
      </p:sp>
    </p:spTree>
    <p:extLst>
      <p:ext uri="{BB962C8B-B14F-4D97-AF65-F5344CB8AC3E}">
        <p14:creationId xmlns:p14="http://schemas.microsoft.com/office/powerpoint/2010/main" val="11820026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CustomShape 59"/>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Move that TG</a:t>
            </a:r>
            <a:r>
              <a:rPr lang="en-US" sz="2000" b="0" i="1" strike="noStrike" spc="-1" dirty="0">
                <a:solidFill>
                  <a:srgbClr val="000000"/>
                </a:solidFill>
                <a:highlight>
                  <a:srgbClr val="FFFF00"/>
                </a:highlight>
                <a:latin typeface="Arial"/>
                <a:ea typeface="DejaVu Sans"/>
              </a:rPr>
              <a:t>?</a:t>
            </a:r>
            <a:r>
              <a:rPr lang="en-US" sz="2000" b="0" i="1" strike="noStrike" spc="-1" dirty="0">
                <a:solidFill>
                  <a:srgbClr val="000000"/>
                </a:solidFill>
                <a:latin typeface="Arial"/>
                <a:ea typeface="DejaVu Sans"/>
              </a:rPr>
              <a:t> requests that 802.15 WG </a:t>
            </a:r>
            <a:r>
              <a:rPr lang="en-US" sz="2000" b="0" i="1" strike="noStrike" spc="-1" dirty="0">
                <a:solidFill>
                  <a:srgbClr val="000000"/>
                </a:solidFill>
                <a:highlight>
                  <a:srgbClr val="FFFF00"/>
                </a:highlight>
                <a:latin typeface="Arial"/>
                <a:ea typeface="DejaVu Sans"/>
              </a:rPr>
              <a:t>reviews and approves the CSD [insert doc number for appropriate CSD] and</a:t>
            </a:r>
            <a:r>
              <a:rPr lang="en-US" sz="2000" b="0" i="1" strike="noStrike" spc="-1" dirty="0">
                <a:solidFill>
                  <a:srgbClr val="000000"/>
                </a:solidFill>
                <a:latin typeface="Arial"/>
                <a:ea typeface="DejaVu Sans"/>
              </a:rPr>
              <a:t> requests conditional approval from the IEEE 802 LMSC to submit </a:t>
            </a:r>
            <a:r>
              <a:rPr lang="en-US" sz="2000" b="0" i="1" strike="noStrike" spc="-1" dirty="0">
                <a:solidFill>
                  <a:srgbClr val="000000"/>
                </a:solidFill>
                <a:highlight>
                  <a:srgbClr val="FFFF00"/>
                </a:highlight>
                <a:latin typeface="Arial"/>
                <a:ea typeface="DejaVu Sans"/>
              </a:rPr>
              <a:t>[insert PAR project number]-</a:t>
            </a:r>
            <a:r>
              <a:rPr lang="en-US" sz="2000" b="0" i="1" strike="noStrike" spc="-1" dirty="0" err="1">
                <a:solidFill>
                  <a:srgbClr val="000000"/>
                </a:solidFill>
                <a:highlight>
                  <a:srgbClr val="FFFF00"/>
                </a:highlight>
                <a:latin typeface="Arial"/>
                <a:ea typeface="DejaVu Sans"/>
              </a:rPr>
              <a:t>Dyz</a:t>
            </a:r>
            <a:r>
              <a:rPr lang="en-US" sz="2000" b="0" i="1" strike="noStrike" spc="-1" dirty="0">
                <a:solidFill>
                  <a:srgbClr val="000000"/>
                </a:solidFill>
                <a:latin typeface="Arial"/>
                <a:ea typeface="DejaVu Sans"/>
              </a:rPr>
              <a:t> (or current revision) to RevCom.</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115"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TG motion:</a:t>
            </a:r>
            <a:br>
              <a:rPr sz="4000"/>
            </a:br>
            <a:r>
              <a:rPr lang="en-US" sz="4000" b="0" strike="noStrike" spc="-1">
                <a:solidFill>
                  <a:srgbClr val="000000"/>
                </a:solidFill>
                <a:latin typeface="Arial"/>
              </a:rPr>
              <a:t>RevCom conditional submittal</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CustomShape 57"/>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Move that TG</a:t>
            </a:r>
            <a:r>
              <a:rPr lang="en-US" sz="2000" b="0" i="1" strike="noStrike" spc="-1" dirty="0">
                <a:solidFill>
                  <a:srgbClr val="000000"/>
                </a:solidFill>
                <a:highlight>
                  <a:srgbClr val="FFFF00"/>
                </a:highlight>
                <a:latin typeface="Arial"/>
                <a:ea typeface="DejaVu Sans"/>
              </a:rPr>
              <a:t>?</a:t>
            </a:r>
            <a:r>
              <a:rPr lang="en-US" sz="2000" b="0" i="1" strike="noStrike" spc="-1" dirty="0">
                <a:solidFill>
                  <a:srgbClr val="000000"/>
                </a:solidFill>
                <a:latin typeface="Arial"/>
                <a:ea typeface="DejaVu Sans"/>
              </a:rPr>
              <a:t> requests that 802.15 WG </a:t>
            </a:r>
            <a:r>
              <a:rPr lang="en-US" sz="2000" b="0" i="1" strike="noStrike" spc="-1" dirty="0">
                <a:solidFill>
                  <a:srgbClr val="000000"/>
                </a:solidFill>
                <a:highlight>
                  <a:srgbClr val="FFFF00"/>
                </a:highlight>
                <a:latin typeface="Arial"/>
                <a:ea typeface="DejaVu Sans"/>
              </a:rPr>
              <a:t>reviews and approves the CSD [insert doc number for appropriate CSD] and </a:t>
            </a:r>
            <a:r>
              <a:rPr lang="en-US" sz="2000" b="0" i="1" strike="noStrike" spc="-1" dirty="0">
                <a:solidFill>
                  <a:srgbClr val="000000"/>
                </a:solidFill>
                <a:latin typeface="Arial"/>
                <a:ea typeface="DejaVu Sans"/>
              </a:rPr>
              <a:t>requests unconditional approval from the IEEE 802 LMSC to submit [</a:t>
            </a:r>
            <a:r>
              <a:rPr lang="en-US" sz="2000" b="0" i="1" strike="noStrike" spc="-1" dirty="0">
                <a:solidFill>
                  <a:srgbClr val="000000"/>
                </a:solidFill>
                <a:highlight>
                  <a:srgbClr val="FFFF00"/>
                </a:highlight>
                <a:latin typeface="Arial"/>
                <a:ea typeface="DejaVu Sans"/>
              </a:rPr>
              <a:t>insert PAR project number]-</a:t>
            </a:r>
            <a:r>
              <a:rPr lang="en-US" sz="2000" b="0" i="1" strike="noStrike" spc="-1" dirty="0" err="1">
                <a:solidFill>
                  <a:srgbClr val="000000"/>
                </a:solidFill>
                <a:highlight>
                  <a:srgbClr val="FFFF00"/>
                </a:highlight>
                <a:latin typeface="Arial"/>
                <a:ea typeface="DejaVu Sans"/>
              </a:rPr>
              <a:t>Dyz</a:t>
            </a:r>
            <a:r>
              <a:rPr lang="en-US" sz="2000" b="0" i="1" strike="noStrike" spc="-1" dirty="0">
                <a:solidFill>
                  <a:srgbClr val="000000"/>
                </a:solidFill>
                <a:latin typeface="Arial"/>
                <a:ea typeface="DejaVu Sans"/>
              </a:rPr>
              <a:t> to RevCom.</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117"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TG motion:</a:t>
            </a:r>
            <a:br>
              <a:rPr sz="4000"/>
            </a:br>
            <a:r>
              <a:rPr lang="en-US" sz="4000" b="0" strike="noStrike" spc="-1">
                <a:solidFill>
                  <a:srgbClr val="000000"/>
                </a:solidFill>
                <a:latin typeface="Arial"/>
              </a:rPr>
              <a:t>RevCom unconditional submittal</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CustomShape 61"/>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Move that 802.15 WG </a:t>
            </a:r>
            <a:r>
              <a:rPr lang="en-US" sz="2000" b="0" i="1" strike="noStrike" spc="-1" dirty="0">
                <a:solidFill>
                  <a:srgbClr val="000000"/>
                </a:solidFill>
                <a:highlight>
                  <a:srgbClr val="FFFF00"/>
                </a:highlight>
                <a:latin typeface="Arial"/>
                <a:ea typeface="DejaVu Sans"/>
              </a:rPr>
              <a:t>has reviewed and approves the CSD [insert doc number for appropriate CSD] and </a:t>
            </a:r>
            <a:r>
              <a:rPr lang="en-US" sz="2000" b="0" i="1" strike="noStrike" spc="-1" dirty="0">
                <a:solidFill>
                  <a:srgbClr val="000000"/>
                </a:solidFill>
                <a:latin typeface="Arial"/>
                <a:ea typeface="DejaVu Sans"/>
              </a:rPr>
              <a:t>requests conditional approval from the IEEE 802 LMSC to submit [</a:t>
            </a:r>
            <a:r>
              <a:rPr lang="en-US" sz="2000" b="0" i="1" strike="noStrike" spc="-1" dirty="0">
                <a:solidFill>
                  <a:srgbClr val="000000"/>
                </a:solidFill>
                <a:highlight>
                  <a:srgbClr val="FFFF00"/>
                </a:highlight>
                <a:latin typeface="Arial"/>
                <a:ea typeface="DejaVu Sans"/>
              </a:rPr>
              <a:t>insert PAR project number]-</a:t>
            </a:r>
            <a:r>
              <a:rPr lang="en-US" sz="2000" b="0" i="1" strike="noStrike" spc="-1" dirty="0" err="1">
                <a:solidFill>
                  <a:srgbClr val="000000"/>
                </a:solidFill>
                <a:highlight>
                  <a:srgbClr val="FFFF00"/>
                </a:highlight>
                <a:latin typeface="Arial"/>
                <a:ea typeface="DejaVu Sans"/>
              </a:rPr>
              <a:t>Dyz</a:t>
            </a:r>
            <a:r>
              <a:rPr lang="en-US" sz="2000" b="0" i="1" strike="noStrike" spc="-1" dirty="0">
                <a:solidFill>
                  <a:srgbClr val="000000"/>
                </a:solidFill>
                <a:latin typeface="Arial"/>
                <a:ea typeface="DejaVu Sans"/>
              </a:rPr>
              <a:t> (or current revision) to RevCom.</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119"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WG motion:</a:t>
            </a:r>
            <a:br>
              <a:rPr sz="4000"/>
            </a:br>
            <a:r>
              <a:rPr lang="en-US" sz="4000" b="0" strike="noStrike" spc="-1">
                <a:solidFill>
                  <a:srgbClr val="000000"/>
                </a:solidFill>
                <a:latin typeface="Arial"/>
              </a:rPr>
              <a:t>RevCom conditional submittal</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CustomShape 63"/>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Move that 802.15 WG </a:t>
            </a:r>
            <a:r>
              <a:rPr lang="en-US" sz="2000" b="0" i="1" strike="noStrike" spc="-1" dirty="0">
                <a:solidFill>
                  <a:srgbClr val="000000"/>
                </a:solidFill>
                <a:highlight>
                  <a:srgbClr val="FFFF00"/>
                </a:highlight>
                <a:latin typeface="Arial"/>
                <a:ea typeface="DejaVu Sans"/>
              </a:rPr>
              <a:t>has reviewed and approves the CSD [insert doc number for appropriate CSD] and </a:t>
            </a:r>
            <a:r>
              <a:rPr lang="en-US" sz="2000" b="0" i="1" strike="noStrike" spc="-1" dirty="0">
                <a:solidFill>
                  <a:srgbClr val="000000"/>
                </a:solidFill>
                <a:latin typeface="Arial"/>
                <a:ea typeface="DejaVu Sans"/>
              </a:rPr>
              <a:t>requests unconditional approval from the IEEE 802 LMSC to submit </a:t>
            </a:r>
            <a:r>
              <a:rPr lang="en-US" sz="2000" b="0" i="1" strike="noStrike" spc="-1" dirty="0">
                <a:solidFill>
                  <a:srgbClr val="000000"/>
                </a:solidFill>
                <a:highlight>
                  <a:srgbClr val="FFFF00"/>
                </a:highlight>
                <a:latin typeface="Arial"/>
                <a:ea typeface="DejaVu Sans"/>
              </a:rPr>
              <a:t>[insert PAR project number]-</a:t>
            </a:r>
            <a:r>
              <a:rPr lang="en-US" sz="2000" b="0" i="1" strike="noStrike" spc="-1" dirty="0" err="1">
                <a:solidFill>
                  <a:srgbClr val="000000"/>
                </a:solidFill>
                <a:highlight>
                  <a:srgbClr val="FFFF00"/>
                </a:highlight>
                <a:latin typeface="Arial"/>
                <a:ea typeface="DejaVu Sans"/>
              </a:rPr>
              <a:t>Dyz</a:t>
            </a:r>
            <a:r>
              <a:rPr lang="en-US" sz="2000" b="0" i="1" strike="noStrike" spc="-1" dirty="0">
                <a:solidFill>
                  <a:srgbClr val="000000"/>
                </a:solidFill>
                <a:latin typeface="Arial"/>
                <a:ea typeface="DejaVu Sans"/>
              </a:rPr>
              <a:t> to RevCom.</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121"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WG motion:</a:t>
            </a:r>
            <a:br>
              <a:rPr sz="4000"/>
            </a:br>
            <a:r>
              <a:rPr lang="en-US" sz="4000" b="0" strike="noStrike" spc="-1">
                <a:solidFill>
                  <a:srgbClr val="000000"/>
                </a:solidFill>
                <a:latin typeface="Arial"/>
              </a:rPr>
              <a:t>RevCom unconditional submittal</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PlaceHolder 1"/>
          <p:cNvSpPr>
            <a:spLocks noGrp="1"/>
          </p:cNvSpPr>
          <p:nvPr>
            <p:ph type="title"/>
          </p:nvPr>
        </p:nvSpPr>
        <p:spPr>
          <a:xfrm>
            <a:off x="228600" y="293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Futile motions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CustomShape 65"/>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Move to request the IEEE802 Wireless group treasury to fund refreshments at the closing plenary</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124"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dirty="0">
                <a:solidFill>
                  <a:srgbClr val="000000"/>
                </a:solidFill>
                <a:latin typeface="Arial"/>
              </a:rPr>
              <a:t>WG motion:</a:t>
            </a:r>
            <a:br>
              <a:rPr sz="4000" dirty="0"/>
            </a:br>
            <a:r>
              <a:rPr lang="en-US" sz="4000" b="0" strike="noStrike" spc="-1" dirty="0">
                <a:solidFill>
                  <a:srgbClr val="000000"/>
                </a:solidFill>
                <a:latin typeface="Arial"/>
              </a:rPr>
              <a:t>Futile motion 1</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CustomShape 65"/>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Move to request </a:t>
            </a:r>
            <a:r>
              <a:rPr lang="en-US" sz="2000" i="1" spc="-1" dirty="0">
                <a:solidFill>
                  <a:srgbClr val="000000"/>
                </a:solidFill>
                <a:latin typeface="Arial"/>
                <a:ea typeface="DejaVu Sans"/>
              </a:rPr>
              <a:t>that 802.15 WG Treasurer personally funds a Bourbon conversion course for </a:t>
            </a:r>
            <a:r>
              <a:rPr lang="en-US" sz="2000" i="1" spc="-1">
                <a:solidFill>
                  <a:srgbClr val="000000"/>
                </a:solidFill>
                <a:latin typeface="Arial"/>
                <a:ea typeface="DejaVu Sans"/>
              </a:rPr>
              <a:t>all non-believers (802.15 voting </a:t>
            </a:r>
            <a:r>
              <a:rPr lang="en-US" sz="2000" i="1" spc="-1" dirty="0">
                <a:solidFill>
                  <a:srgbClr val="000000"/>
                </a:solidFill>
                <a:latin typeface="Arial"/>
                <a:ea typeface="DejaVu Sans"/>
              </a:rPr>
              <a:t>members and aspirants). </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124"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dirty="0">
                <a:solidFill>
                  <a:srgbClr val="000000"/>
                </a:solidFill>
                <a:latin typeface="Arial"/>
              </a:rPr>
              <a:t>WG motion:</a:t>
            </a:r>
            <a:br>
              <a:rPr sz="4000" dirty="0"/>
            </a:br>
            <a:r>
              <a:rPr lang="en-US" sz="4000" b="0" strike="noStrike" spc="-1" dirty="0">
                <a:solidFill>
                  <a:srgbClr val="000000"/>
                </a:solidFill>
                <a:latin typeface="Arial"/>
              </a:rPr>
              <a:t>Futile motion 2</a:t>
            </a:r>
          </a:p>
        </p:txBody>
      </p:sp>
    </p:spTree>
    <p:extLst>
      <p:ext uri="{BB962C8B-B14F-4D97-AF65-F5344CB8AC3E}">
        <p14:creationId xmlns:p14="http://schemas.microsoft.com/office/powerpoint/2010/main" val="990274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3153600"/>
            <a:ext cx="822924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SG and PAR motions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CustomShape 6"/>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Move that the 802.15 Working Group seeks approval from the IEEE 802 LMSC to form a study group in 802.15 to develop the PAR and CSD documents for [</a:t>
            </a:r>
            <a:r>
              <a:rPr lang="en-US" sz="2000" b="0" i="1" strike="noStrike" spc="-1" dirty="0">
                <a:solidFill>
                  <a:srgbClr val="000000"/>
                </a:solidFill>
                <a:highlight>
                  <a:srgbClr val="FFFF00"/>
                </a:highlight>
                <a:latin typeface="Arial"/>
                <a:ea typeface="DejaVu Sans"/>
              </a:rPr>
              <a:t>Proposed SG Name</a:t>
            </a:r>
            <a:r>
              <a:rPr lang="en-US" sz="2000" i="1" spc="-1" dirty="0">
                <a:solidFill>
                  <a:srgbClr val="000000"/>
                </a:solidFill>
                <a:highlight>
                  <a:srgbClr val="FFFF00"/>
                </a:highlight>
                <a:latin typeface="Arial"/>
                <a:ea typeface="DejaVu Sans"/>
              </a:rPr>
              <a:t>]</a:t>
            </a:r>
            <a:r>
              <a:rPr lang="en-US" sz="2000" b="0" i="1" strike="noStrike" spc="-1" dirty="0">
                <a:solidFill>
                  <a:srgbClr val="000000"/>
                </a:solidFill>
                <a:latin typeface="Arial"/>
                <a:ea typeface="DejaVu Sans"/>
              </a:rPr>
              <a:t> and additionally authorize the 802.15 WG Chair to make any necessary changes to these docs required to support the submission.</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57" name="PlaceHolder 1"/>
          <p:cNvSpPr>
            <a:spLocks noGrp="1"/>
          </p:cNvSpPr>
          <p:nvPr>
            <p:ph type="title"/>
          </p:nvPr>
        </p:nvSpPr>
        <p:spPr>
          <a:xfrm>
            <a:off x="457200" y="705600"/>
            <a:ext cx="822924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WG motion:</a:t>
            </a:r>
            <a:br>
              <a:rPr sz="4000"/>
            </a:br>
            <a:r>
              <a:rPr lang="en-US" sz="4000" b="0" strike="noStrike" spc="-1">
                <a:solidFill>
                  <a:srgbClr val="000000"/>
                </a:solidFill>
                <a:latin typeface="Arial"/>
              </a:rPr>
              <a:t>Study Group formation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3"/>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Move that the 802.15 Working Group seeks approval from the IEEE 802 LMSC to extend the study group in 802.15 to develop the PAR and CSD documents for [</a:t>
            </a:r>
            <a:r>
              <a:rPr lang="en-US" sz="2000" b="0" i="1" strike="noStrike" spc="-1" dirty="0">
                <a:solidFill>
                  <a:srgbClr val="000000"/>
                </a:solidFill>
                <a:highlight>
                  <a:srgbClr val="FFFF00"/>
                </a:highlight>
                <a:latin typeface="Arial"/>
                <a:ea typeface="DejaVu Sans"/>
              </a:rPr>
              <a:t>Proposed SG Name</a:t>
            </a:r>
            <a:r>
              <a:rPr lang="en-US" sz="2000" i="1" spc="-1" dirty="0">
                <a:solidFill>
                  <a:srgbClr val="000000"/>
                </a:solidFill>
                <a:highlight>
                  <a:srgbClr val="FFFF00"/>
                </a:highlight>
                <a:latin typeface="Arial"/>
                <a:ea typeface="DejaVu Sans"/>
              </a:rPr>
              <a:t>]</a:t>
            </a:r>
            <a:r>
              <a:rPr lang="en-US" sz="2000" b="0" i="1" strike="noStrike" spc="-1" dirty="0">
                <a:solidFill>
                  <a:srgbClr val="000000"/>
                </a:solidFill>
                <a:latin typeface="Arial"/>
                <a:ea typeface="DejaVu Sans"/>
              </a:rPr>
              <a:t>.</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59" name="PlaceHolder 1"/>
          <p:cNvSpPr>
            <a:spLocks noGrp="1"/>
          </p:cNvSpPr>
          <p:nvPr>
            <p:ph type="title"/>
          </p:nvPr>
        </p:nvSpPr>
        <p:spPr>
          <a:xfrm>
            <a:off x="457200" y="705600"/>
            <a:ext cx="822924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WG motion:</a:t>
            </a:r>
            <a:br>
              <a:rPr sz="4000"/>
            </a:br>
            <a:r>
              <a:rPr lang="en-US" sz="4000" b="0" strike="noStrike" spc="-1">
                <a:solidFill>
                  <a:srgbClr val="000000"/>
                </a:solidFill>
                <a:latin typeface="Arial"/>
              </a:rPr>
              <a:t>Study Group extension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CustomShape 7"/>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Request that the PAR and CSD contained in documents [</a:t>
            </a:r>
            <a:r>
              <a:rPr lang="en-US" sz="2000" b="0" i="1" strike="noStrike" spc="-1" dirty="0">
                <a:solidFill>
                  <a:srgbClr val="000000"/>
                </a:solidFill>
                <a:highlight>
                  <a:srgbClr val="FFFF00"/>
                </a:highlight>
                <a:latin typeface="Arial"/>
                <a:ea typeface="DejaVu Sans"/>
              </a:rPr>
              <a:t>insert PAR doc number</a:t>
            </a:r>
            <a:r>
              <a:rPr lang="en-US" sz="2000" b="0" i="1" strike="noStrike" spc="-1" dirty="0">
                <a:solidFill>
                  <a:srgbClr val="000000"/>
                </a:solidFill>
                <a:latin typeface="Arial"/>
                <a:ea typeface="DejaVu Sans"/>
              </a:rPr>
              <a:t>] and [</a:t>
            </a:r>
            <a:r>
              <a:rPr lang="en-US" sz="2000" b="0" i="1" strike="noStrike" spc="-1" dirty="0">
                <a:solidFill>
                  <a:srgbClr val="000000"/>
                </a:solidFill>
                <a:highlight>
                  <a:srgbClr val="FFFF00"/>
                </a:highlight>
                <a:latin typeface="Arial"/>
                <a:ea typeface="DejaVu Sans"/>
              </a:rPr>
              <a:t>insert CSD doc number]</a:t>
            </a:r>
            <a:r>
              <a:rPr lang="en-US" sz="2000" b="0" i="1" strike="noStrike" spc="-1" dirty="0">
                <a:solidFill>
                  <a:srgbClr val="000000"/>
                </a:solidFill>
                <a:latin typeface="Arial"/>
                <a:ea typeface="DejaVu Sans"/>
              </a:rPr>
              <a:t>, respectively, be approved for submission to the WG for its approval and that the LMSC be requested to forward the PAR to </a:t>
            </a:r>
            <a:r>
              <a:rPr lang="en-US" sz="2000" b="0" i="1" strike="noStrike" spc="-1" dirty="0" err="1">
                <a:solidFill>
                  <a:srgbClr val="000000"/>
                </a:solidFill>
                <a:latin typeface="Arial"/>
                <a:ea typeface="DejaVu Sans"/>
              </a:rPr>
              <a:t>NesCom</a:t>
            </a:r>
            <a:r>
              <a:rPr lang="en-US" sz="2000" b="0" i="1" strike="noStrike" spc="-1" dirty="0">
                <a:solidFill>
                  <a:srgbClr val="000000"/>
                </a:solidFill>
                <a:latin typeface="Arial"/>
                <a:ea typeface="DejaVu Sans"/>
              </a:rPr>
              <a:t>.</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61" name="PlaceHolder 1"/>
          <p:cNvSpPr>
            <a:spLocks noGrp="1"/>
          </p:cNvSpPr>
          <p:nvPr>
            <p:ph type="title"/>
          </p:nvPr>
        </p:nvSpPr>
        <p:spPr>
          <a:xfrm>
            <a:off x="457200" y="705600"/>
            <a:ext cx="822924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SG motion:</a:t>
            </a:r>
            <a:br>
              <a:rPr sz="4000"/>
            </a:br>
            <a:r>
              <a:rPr lang="en-US" sz="4000" b="0" strike="noStrike" spc="-1">
                <a:solidFill>
                  <a:srgbClr val="000000"/>
                </a:solidFill>
                <a:latin typeface="Arial"/>
              </a:rPr>
              <a:t>SG approval of PAR and CSD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CustomShape 9"/>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i="1" spc="-1" dirty="0">
                <a:solidFill>
                  <a:srgbClr val="000000"/>
                </a:solidFill>
                <a:latin typeface="Arial"/>
                <a:ea typeface="DejaVu Sans"/>
              </a:rPr>
              <a:t>M</a:t>
            </a:r>
            <a:r>
              <a:rPr lang="en-US" sz="2000" b="0" i="1" strike="noStrike" spc="-1" dirty="0">
                <a:solidFill>
                  <a:srgbClr val="000000"/>
                </a:solidFill>
                <a:latin typeface="Arial"/>
                <a:ea typeface="DejaVu Sans"/>
              </a:rPr>
              <a:t>ove that the PAR and CSD contained in documents [</a:t>
            </a:r>
            <a:r>
              <a:rPr lang="en-US" sz="2000" b="0" i="1" strike="noStrike" spc="-1" dirty="0">
                <a:solidFill>
                  <a:srgbClr val="000000"/>
                </a:solidFill>
                <a:highlight>
                  <a:srgbClr val="FFFF00"/>
                </a:highlight>
                <a:latin typeface="Arial"/>
                <a:ea typeface="DejaVu Sans"/>
              </a:rPr>
              <a:t>insert PAR doc number</a:t>
            </a:r>
            <a:r>
              <a:rPr lang="en-US" sz="2000" b="0" i="1" strike="noStrike" spc="-1" dirty="0">
                <a:solidFill>
                  <a:srgbClr val="000000"/>
                </a:solidFill>
                <a:latin typeface="Arial"/>
                <a:ea typeface="DejaVu Sans"/>
              </a:rPr>
              <a:t>] and [</a:t>
            </a:r>
            <a:r>
              <a:rPr lang="en-US" sz="2000" b="0" i="1" strike="noStrike" spc="-1" dirty="0">
                <a:solidFill>
                  <a:srgbClr val="000000"/>
                </a:solidFill>
                <a:highlight>
                  <a:srgbClr val="FFFF00"/>
                </a:highlight>
                <a:latin typeface="Arial"/>
                <a:ea typeface="DejaVu Sans"/>
              </a:rPr>
              <a:t>insert CSD doc number</a:t>
            </a:r>
            <a:r>
              <a:rPr lang="en-US" sz="2000" b="0" i="1" strike="noStrike" spc="-1" dirty="0">
                <a:solidFill>
                  <a:srgbClr val="000000"/>
                </a:solidFill>
                <a:latin typeface="Arial"/>
                <a:ea typeface="DejaVu Sans"/>
              </a:rPr>
              <a:t>], respectively, be approved by the IEEE 802.15 WG and that the LMSC be requested to forward the PAR to </a:t>
            </a:r>
            <a:r>
              <a:rPr lang="en-US" sz="2000" b="0" i="1" strike="noStrike" spc="-1" dirty="0" err="1">
                <a:solidFill>
                  <a:srgbClr val="000000"/>
                </a:solidFill>
                <a:latin typeface="Arial"/>
                <a:ea typeface="DejaVu Sans"/>
              </a:rPr>
              <a:t>NesCom</a:t>
            </a:r>
            <a:r>
              <a:rPr lang="en-US" sz="2000" b="0" i="1" strike="noStrike" spc="-1" dirty="0">
                <a:solidFill>
                  <a:srgbClr val="000000"/>
                </a:solidFill>
                <a:latin typeface="Arial"/>
                <a:ea typeface="DejaVu Sans"/>
              </a:rPr>
              <a:t>. The 802.15 working group chair and technical editor are authorized to make additional modifications to the PAR and CSD as needed to reflect LMSC discussion at its closing meeting.</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63" name="PlaceHolder 1"/>
          <p:cNvSpPr>
            <a:spLocks noGrp="1"/>
          </p:cNvSpPr>
          <p:nvPr>
            <p:ph type="title"/>
          </p:nvPr>
        </p:nvSpPr>
        <p:spPr>
          <a:xfrm>
            <a:off x="457200" y="705600"/>
            <a:ext cx="822924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WG motion:</a:t>
            </a:r>
            <a:br>
              <a:rPr sz="4000"/>
            </a:br>
            <a:r>
              <a:rPr lang="en-US" sz="4000" b="0" strike="noStrike" spc="-1">
                <a:solidFill>
                  <a:srgbClr val="000000"/>
                </a:solidFill>
                <a:latin typeface="Arial"/>
              </a:rPr>
              <a:t>WG approval of PAR and CSD</a:t>
            </a: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1112</TotalTime>
  <Words>2998</Words>
  <Application>Microsoft Office PowerPoint</Application>
  <PresentationFormat>On-screen Show (4:3)</PresentationFormat>
  <Paragraphs>279</Paragraphs>
  <Slides>46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46</vt:i4>
      </vt:variant>
    </vt:vector>
  </HeadingPairs>
  <TitlesOfParts>
    <vt:vector size="51" baseType="lpstr">
      <vt:lpstr>Arial</vt:lpstr>
      <vt:lpstr>Symbol</vt:lpstr>
      <vt:lpstr>Times New Roman</vt:lpstr>
      <vt:lpstr>Wingdings</vt:lpstr>
      <vt:lpstr>Office Theme</vt:lpstr>
      <vt:lpstr>PowerPoint Presentation</vt:lpstr>
      <vt:lpstr>Table of Contents 1/3</vt:lpstr>
      <vt:lpstr>Table of Contents 2/3</vt:lpstr>
      <vt:lpstr>Table of Contents 3/3</vt:lpstr>
      <vt:lpstr>SG and PAR motions</vt:lpstr>
      <vt:lpstr>WG motion: Study Group formation</vt:lpstr>
      <vt:lpstr>WG motion: Study Group extension</vt:lpstr>
      <vt:lpstr>SG motion: SG approval of PAR and CSD</vt:lpstr>
      <vt:lpstr>WG motion: WG approval of PAR and CSD</vt:lpstr>
      <vt:lpstr>SG motion: SG approval of comment responses for PAR and CSD</vt:lpstr>
      <vt:lpstr>WG motion: WG approval of comment responses for PAR and CSD</vt:lpstr>
      <vt:lpstr>TG motion:  Request WG approval to extend a PAR</vt:lpstr>
      <vt:lpstr>WG motion: WG approval to extend a PAR</vt:lpstr>
      <vt:lpstr>Letter Ballot motions</vt:lpstr>
      <vt:lpstr>TG motion: Draft ready for LB</vt:lpstr>
      <vt:lpstr>TG motion: Draft needs to be edited before LB</vt:lpstr>
      <vt:lpstr>TG motion: Draft ready for recirculation</vt:lpstr>
      <vt:lpstr>TG motion: Draft needs edits before recirculation</vt:lpstr>
      <vt:lpstr>TG motion: Approval of comment resolutions</vt:lpstr>
      <vt:lpstr>WG motion: Draft ready for LB</vt:lpstr>
      <vt:lpstr>WG motion: Draft needs to be edited before LB</vt:lpstr>
      <vt:lpstr>WG motion: Draft ready for recirculation</vt:lpstr>
      <vt:lpstr>WG motion: Draft needs edits before recirculation</vt:lpstr>
      <vt:lpstr>CRG motions</vt:lpstr>
      <vt:lpstr>TG motion: CRG formation for LB</vt:lpstr>
      <vt:lpstr>WG motion: CRG formation for LB</vt:lpstr>
      <vt:lpstr>TG motion: CRG formation for SA ballot</vt:lpstr>
      <vt:lpstr>WG motion: CRG formation for SA ballot</vt:lpstr>
      <vt:lpstr>Standards Association Ballot motions</vt:lpstr>
      <vt:lpstr>TG motion: Conditional submittal</vt:lpstr>
      <vt:lpstr>TG motion: Unconditional submittal</vt:lpstr>
      <vt:lpstr>TG motion: Draft is ready for SB recirc</vt:lpstr>
      <vt:lpstr>TG motion: Draft needs edits before SB recirc</vt:lpstr>
      <vt:lpstr>TG motion: Approval of comment resolutions</vt:lpstr>
      <vt:lpstr>WG motion: Conditional submittal to SB</vt:lpstr>
      <vt:lpstr>WG motion: Unconditional submittal to SB</vt:lpstr>
      <vt:lpstr>WG motion: Draft is ready for SB recirculation</vt:lpstr>
      <vt:lpstr>WG motion: Draft needs edits before SB recirculation</vt:lpstr>
      <vt:lpstr>RevCom Submissions motions</vt:lpstr>
      <vt:lpstr>TG motion: RevCom conditional submittal</vt:lpstr>
      <vt:lpstr>TG motion: RevCom unconditional submittal</vt:lpstr>
      <vt:lpstr>WG motion: RevCom conditional submittal</vt:lpstr>
      <vt:lpstr>WG motion: RevCom unconditional submittal</vt:lpstr>
      <vt:lpstr>Futile motions</vt:lpstr>
      <vt:lpstr>WG motion: Futile motion 1</vt:lpstr>
      <vt:lpstr>WG motion: Futile motion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Opening for November</dc:title>
  <dc:subject>IEEE 802.15.9ma</dc:subject>
  <dc:creator>Tero Kivinen</dc:creator>
  <dc:description>&lt;doc#&gt;</dc:description>
  <cp:lastModifiedBy>Phil Beecher</cp:lastModifiedBy>
  <cp:revision>147</cp:revision>
  <dcterms:created xsi:type="dcterms:W3CDTF">2018-03-05T16:39:13Z</dcterms:created>
  <dcterms:modified xsi:type="dcterms:W3CDTF">2024-07-18T20:38:21Z</dcterms:modified>
  <dc:language>en-US</dc:language>
</cp:coreProperties>
</file>