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endParaRPr b="0" lang="en-US" sz="4000" spc="-1" strike="noStrike">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8520" cy="199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802-15-23-0506-02</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4760" cy="291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8E34378-17FC-42ED-9352-325976079DE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4760" cy="291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8"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Click to edit the title text format</a:t>
            </a:r>
            <a:endParaRPr b="0" lang="en-US" sz="4000" spc="-1" strike="noStrike">
              <a:solidFill>
                <a:srgbClr val="000000"/>
              </a:solidFill>
              <a:latin typeface="Arial"/>
            </a:endParaRP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slide" Target="slide4.xml"/><Relationship Id="rId2" Type="http://schemas.openxmlformats.org/officeDocument/2006/relationships/slide" Target="slide5.xml"/><Relationship Id="rId3" Type="http://schemas.openxmlformats.org/officeDocument/2006/relationships/slide" Target="slide6.xml"/><Relationship Id="rId4" Type="http://schemas.openxmlformats.org/officeDocument/2006/relationships/slide" Target="slide7.xml"/><Relationship Id="rId5" Type="http://schemas.openxmlformats.org/officeDocument/2006/relationships/slide" Target="slide8.xml"/><Relationship Id="rId6" Type="http://schemas.openxmlformats.org/officeDocument/2006/relationships/slide" Target="slide9.xml"/><Relationship Id="rId7" Type="http://schemas.openxmlformats.org/officeDocument/2006/relationships/slide" Target="slide10.xml"/><Relationship Id="rId8" Type="http://schemas.openxmlformats.org/officeDocument/2006/relationships/slide" Target="slide11.xml"/><Relationship Id="rId9" Type="http://schemas.openxmlformats.org/officeDocument/2006/relationships/slide" Target="slide12.xml"/><Relationship Id="rId10" Type="http://schemas.openxmlformats.org/officeDocument/2006/relationships/slide" Target="slide13.xml"/><Relationship Id="rId11" Type="http://schemas.openxmlformats.org/officeDocument/2006/relationships/slide" Target="slide14.xml"/><Relationship Id="rId12" Type="http://schemas.openxmlformats.org/officeDocument/2006/relationships/slide" Target="slide15.xml"/><Relationship Id="rId13" Type="http://schemas.openxmlformats.org/officeDocument/2006/relationships/slide" Target="slide16.xml"/><Relationship Id="rId14" Type="http://schemas.openxmlformats.org/officeDocument/2006/relationships/slide" Target="slide17.xml"/><Relationship Id="rId15" Type="http://schemas.openxmlformats.org/officeDocument/2006/relationships/slide" Target="slide18.xml"/><Relationship Id="rId16" Type="http://schemas.openxmlformats.org/officeDocument/2006/relationships/slide" Target="slide19.xml"/><Relationship Id="rId17" Type="http://schemas.openxmlformats.org/officeDocument/2006/relationships/slide" Target="slide20.xml"/><Relationship Id="rId18" Type="http://schemas.openxmlformats.org/officeDocument/2006/relationships/slide" Target="slide21.xml"/><Relationship Id="rId19"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xml.rels><?xml version="1.0" encoding="UTF-8"?>
<Relationships xmlns="http://schemas.openxmlformats.org/package/2006/relationships"><Relationship Id="rId1" Type="http://schemas.openxmlformats.org/officeDocument/2006/relationships/slide" Target="slide22.xml"/><Relationship Id="rId2" Type="http://schemas.openxmlformats.org/officeDocument/2006/relationships/slide" Target="slide23.xml"/><Relationship Id="rId3" Type="http://schemas.openxmlformats.org/officeDocument/2006/relationships/slide" Target="slide24.xml"/><Relationship Id="rId4" Type="http://schemas.openxmlformats.org/officeDocument/2006/relationships/slide" Target="slide25.xml"/><Relationship Id="rId5" Type="http://schemas.openxmlformats.org/officeDocument/2006/relationships/slide" Target="slide26.xml"/><Relationship Id="rId6" Type="http://schemas.openxmlformats.org/officeDocument/2006/relationships/slide" Target="slide27.xml"/><Relationship Id="rId7" Type="http://schemas.openxmlformats.org/officeDocument/2006/relationships/slide" Target="slide28.xml"/><Relationship Id="rId8" Type="http://schemas.openxmlformats.org/officeDocument/2006/relationships/slide" Target="slide29.xml"/><Relationship Id="rId9" Type="http://schemas.openxmlformats.org/officeDocument/2006/relationships/slide" Target="slide30.xml"/><Relationship Id="rId10" Type="http://schemas.openxmlformats.org/officeDocument/2006/relationships/slide" Target="slide31.xml"/><Relationship Id="rId11" Type="http://schemas.openxmlformats.org/officeDocument/2006/relationships/slide" Target="slide32.xml"/><Relationship Id="rId12" Type="http://schemas.openxmlformats.org/officeDocument/2006/relationships/slide" Target="slide33.xml"/><Relationship Id="rId13" Type="http://schemas.openxmlformats.org/officeDocument/2006/relationships/slide" Target="slide34.xml"/><Relationship Id="rId14" Type="http://schemas.openxmlformats.org/officeDocument/2006/relationships/slide" Target="slide35.xml"/><Relationship Id="rId15" Type="http://schemas.openxmlformats.org/officeDocument/2006/relationships/slide" Target="slide37.xml"/><Relationship Id="rId16" Type="http://schemas.openxmlformats.org/officeDocument/2006/relationships/slide" Target="slide37.xml"/><Relationship Id="rId17" Type="http://schemas.openxmlformats.org/officeDocument/2006/relationships/slide" Target="slide39.xml"/><Relationship Id="rId18" Type="http://schemas.openxmlformats.org/officeDocument/2006/relationships/slide" Target="slide39.xml"/><Relationship Id="rId19" Type="http://schemas.openxmlformats.org/officeDocument/2006/relationships/slide" Target="slide40.xml"/><Relationship Id="rId20" Type="http://schemas.openxmlformats.org/officeDocument/2006/relationships/slide" Target="slide41.xml"/><Relationship Id="rId21"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Typical TG and WG motions</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the templates for typical motions that can be done TG or WG.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Help TG chairs to create proper motions.</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CustomShape 1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EC.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67" name="PlaceHolder 1"/>
          <p:cNvSpPr>
            <a:spLocks noGrp="1"/>
          </p:cNvSpPr>
          <p:nvPr>
            <p:ph type="title"/>
          </p:nvPr>
        </p:nvSpPr>
        <p:spPr>
          <a:xfrm>
            <a:off x="228600" y="614520"/>
            <a:ext cx="8686800" cy="121428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ea typeface="Noto Sans CJK SC"/>
              </a:rPr>
              <a:t>WG motion: WG </a:t>
            </a:r>
            <a:r>
              <a:rPr b="0" lang="en-US" sz="4000" spc="-1" strike="noStrike">
                <a:solidFill>
                  <a:srgbClr val="000000"/>
                </a:solidFill>
                <a:latin typeface="Arial"/>
              </a:rPr>
              <a:t>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CustomShape 1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WG requests that the IEEE 802 LMSC forward the [</a:t>
            </a:r>
            <a:r>
              <a:rPr b="0" i="1" lang="en-US" sz="2000" spc="-1" strike="noStrike">
                <a:solidFill>
                  <a:srgbClr val="000000"/>
                </a:solidFill>
                <a:highlight>
                  <a:srgbClr val="ffff00"/>
                </a:highlight>
                <a:latin typeface="Arial"/>
                <a:ea typeface="DejaVu Sans"/>
              </a:rPr>
              <a:t>project name here</a:t>
            </a:r>
            <a:r>
              <a:rPr b="0" i="1" lang="en-US" sz="2000" spc="-1" strike="noStrike">
                <a:solidFill>
                  <a:srgbClr val="000000"/>
                </a:solidFill>
                <a:latin typeface="Arial"/>
                <a:ea typeface="DejaVu Sans"/>
              </a:rPr>
              <a:t>] PAR extension documentation contained in [</a:t>
            </a:r>
            <a:r>
              <a:rPr b="0" i="1" lang="en-US" sz="2000" spc="-1" strike="noStrike">
                <a:solidFill>
                  <a:srgbClr val="000000"/>
                </a:solidFill>
                <a:highlight>
                  <a:srgbClr val="ffff00"/>
                </a:highlight>
                <a:latin typeface="Arial"/>
                <a:ea typeface="DejaVu Sans"/>
              </a:rPr>
              <a:t>document number here</a:t>
            </a:r>
            <a:r>
              <a:rPr b="0" i="1" lang="en-US" sz="2000" spc="-1" strike="noStrike">
                <a:solidFill>
                  <a:srgbClr val="000000"/>
                </a:solidFill>
                <a:latin typeface="Arial"/>
                <a:ea typeface="DejaVu Sans"/>
              </a:rPr>
              <a:t>]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69" name="PlaceHolder 1"/>
          <p:cNvSpPr>
            <a:spLocks noGrp="1"/>
          </p:cNvSpPr>
          <p:nvPr>
            <p:ph type="title"/>
          </p:nvPr>
        </p:nvSpPr>
        <p:spPr>
          <a:xfrm>
            <a:off x="457200" y="633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WG approval to extend a PAR</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 y="2901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Letter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CustomShape 1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72"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CustomShape 1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7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needs to be edited before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2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76"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ready for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2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78"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needs edits before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Approval of comment resolutions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2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82"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2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needs to be edited before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Table of Contents 1/2</a:t>
            </a:r>
            <a:endParaRPr b="0" lang="en-US" sz="4400" spc="-1" strike="noStrike">
              <a:solidFill>
                <a:srgbClr val="000000"/>
              </a:solidFill>
              <a:latin typeface="Arial"/>
            </a:endParaRPr>
          </a:p>
        </p:txBody>
      </p:sp>
      <p:sp>
        <p:nvSpPr>
          <p:cNvPr id="48" name=""/>
          <p:cNvSpPr/>
          <p:nvPr/>
        </p:nvSpPr>
        <p:spPr>
          <a:xfrm>
            <a:off x="457200" y="1318320"/>
            <a:ext cx="6399720" cy="213696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 action="ppaction://hlinksldjump"/>
              </a:rPr>
              <a:t>SG and PAR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 action="ppaction://hlinksldjump"/>
              </a:rPr>
              <a:t>WG Motion Study Group formation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3" action="ppaction://hlinksldjump"/>
              </a:rPr>
              <a:t>WG Motion Study Group extension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4" action="ppaction://hlinksldjump"/>
              </a:rPr>
              <a:t>SG Motion SG approval of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5" action="ppaction://hlinksldjump"/>
              </a:rPr>
              <a:t>WG Motion WG approval of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6" action="ppaction://hlinksldjump"/>
              </a:rPr>
              <a:t>SG approval of comment responses for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7" action="ppaction://hlinksldjump"/>
              </a:rPr>
              <a:t>WG approval of comment responses for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8" action="ppaction://hlinksldjump"/>
              </a:rPr>
              <a:t>WG approval to extend a PAR</a:t>
            </a:r>
            <a:endParaRPr b="0" lang="en-US" sz="1800" spc="-1" strike="noStrike">
              <a:solidFill>
                <a:srgbClr val="000000"/>
              </a:solidFill>
              <a:latin typeface="Arial"/>
            </a:endParaRPr>
          </a:p>
        </p:txBody>
      </p:sp>
      <p:sp>
        <p:nvSpPr>
          <p:cNvPr id="49" name=""/>
          <p:cNvSpPr/>
          <p:nvPr/>
        </p:nvSpPr>
        <p:spPr>
          <a:xfrm>
            <a:off x="457200" y="3623040"/>
            <a:ext cx="7562160" cy="264888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9" action="ppaction://hlinksldjump"/>
              </a:rPr>
              <a:t>Letter Ballot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0" action="ppaction://hlinksldjump"/>
              </a:rPr>
              <a:t>TG Motion Draft ready for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1" action="ppaction://hlinksldjump"/>
              </a:rPr>
              <a:t>TG Motion Draft needs to be edited before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2" action="ppaction://hlinksldjump"/>
              </a:rPr>
              <a:t>TG Motion Draft ready for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3" action="ppaction://hlinksldjump"/>
              </a:rPr>
              <a:t>TG Motion Draft needs to be edited before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4" action="ppaction://hlinksldjump"/>
              </a:rPr>
              <a:t>TG Motion Approval of comment resolutions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5" action="ppaction://hlinksldjump"/>
              </a:rPr>
              <a:t>WG Motion Draft ready for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6" action="ppaction://hlinksldjump"/>
              </a:rPr>
              <a:t>WG Motion Draft needs to be edited before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7" action="ppaction://hlinksldjump"/>
              </a:rPr>
              <a:t>WG Motion Draft ready for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8" action="ppaction://hlinksldjump"/>
              </a:rPr>
              <a:t>WG Motion Draft needs edit before recirculation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3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86"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ready for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3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88"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needs edits before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228600" y="2901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CRG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3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91"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CRG formation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fontScale="97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Standards Association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CRG formation for SA ballot</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 y="3081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Standards Association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3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96"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4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unconditional approval from the EC to submit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98"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is ready for SB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4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02"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Draft needs edits before SB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Table of Contents 2/2</a:t>
            </a:r>
            <a:endParaRPr b="0" lang="en-US" sz="4400" spc="-1" strike="noStrike">
              <a:solidFill>
                <a:srgbClr val="000000"/>
              </a:solidFill>
              <a:latin typeface="Arial"/>
            </a:endParaRPr>
          </a:p>
        </p:txBody>
      </p:sp>
      <p:sp>
        <p:nvSpPr>
          <p:cNvPr id="51" name=""/>
          <p:cNvSpPr/>
          <p:nvPr/>
        </p:nvSpPr>
        <p:spPr>
          <a:xfrm>
            <a:off x="457200" y="1318320"/>
            <a:ext cx="6399720" cy="116424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 action="ppaction://hlinksldjump"/>
              </a:rPr>
              <a:t>CRG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 action="ppaction://hlinksldjump"/>
              </a:rPr>
              <a:t>WG Motion CRG formation for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3" action="ppaction://hlinksldjump"/>
              </a:rPr>
              <a:t>WG Motion CRG formation for SB</a:t>
            </a:r>
            <a:endParaRPr b="0" lang="en-US" sz="1800" spc="-1" strike="noStrike">
              <a:solidFill>
                <a:srgbClr val="000000"/>
              </a:solidFill>
              <a:latin typeface="Arial"/>
            </a:endParaRPr>
          </a:p>
        </p:txBody>
      </p:sp>
      <p:sp>
        <p:nvSpPr>
          <p:cNvPr id="52" name=""/>
          <p:cNvSpPr/>
          <p:nvPr/>
        </p:nvSpPr>
        <p:spPr>
          <a:xfrm>
            <a:off x="403560" y="2222640"/>
            <a:ext cx="7562160" cy="264888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4" action="ppaction://hlinksldjump"/>
              </a:rPr>
              <a:t>Standard Association Balot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5" action="ppaction://hlinksldjump"/>
              </a:rPr>
              <a:t>TG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6" action="ppaction://hlinksldjump"/>
              </a:rPr>
              <a:t>TG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7" action="ppaction://hlinksldjump"/>
              </a:rPr>
              <a:t>TG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8" action="ppaction://hlinksldjump"/>
              </a:rPr>
              <a:t>TG Motion Draft needs edits before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9" action="ppaction://hlinksldjump"/>
              </a:rPr>
              <a:t>TG Motion Approval of comment resolutions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0" action="ppaction://hlinksldjump"/>
              </a:rPr>
              <a:t>WG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1" action="ppaction://hlinksldjump"/>
              </a:rPr>
              <a:t>WG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2" action="ppaction://hlinksldjump"/>
              </a:rPr>
              <a:t>WG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3" action="ppaction://hlinksldjump"/>
              </a:rPr>
              <a:t>WG Motion Draft needs edits before SB recirculation</a:t>
            </a:r>
            <a:endParaRPr b="0" lang="en-US" sz="1800" spc="-1" strike="noStrike">
              <a:solidFill>
                <a:srgbClr val="000000"/>
              </a:solidFill>
              <a:latin typeface="Arial"/>
            </a:endParaRPr>
          </a:p>
        </p:txBody>
      </p:sp>
      <p:sp>
        <p:nvSpPr>
          <p:cNvPr id="53" name=""/>
          <p:cNvSpPr/>
          <p:nvPr/>
        </p:nvSpPr>
        <p:spPr>
          <a:xfrm>
            <a:off x="403920" y="4995000"/>
            <a:ext cx="7562160" cy="143244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4" action="ppaction://hlinksldjump"/>
              </a:rPr>
              <a:t>RevCom Submission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5" action="ppaction://hlinksldjump"/>
              </a:rPr>
              <a:t>TG Motion RevCom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6" action="ppaction://hlinksldjump"/>
              </a:rPr>
              <a:t>TG Motion RevCom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7" action="ppaction://hlinksldjump"/>
              </a:rPr>
              <a:t>WG Motion Revcom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8" action="ppaction://hlinksldjump"/>
              </a:rPr>
              <a:t>WG Motion RevCom unconditional submittal</a:t>
            </a:r>
            <a:endParaRPr b="0" lang="en-US" sz="1800" spc="-1" strike="noStrike">
              <a:solidFill>
                <a:srgbClr val="000000"/>
              </a:solidFill>
              <a:latin typeface="Arial"/>
            </a:endParaRPr>
          </a:p>
        </p:txBody>
      </p:sp>
      <p:sp>
        <p:nvSpPr>
          <p:cNvPr id="54" name=""/>
          <p:cNvSpPr/>
          <p:nvPr/>
        </p:nvSpPr>
        <p:spPr>
          <a:xfrm>
            <a:off x="5032440" y="1328760"/>
            <a:ext cx="3672360" cy="87768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9" action="ppaction://hlinksldjump"/>
              </a:rPr>
              <a:t>Futile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0" action="ppaction://hlinksldjump"/>
              </a:rPr>
              <a:t>WG Motion Futile motion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Approval of comment resolutions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4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06"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Conditional submital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5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unconditional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08"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is raedy for SB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5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12"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Draft needs edits before SB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228600" y="3009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RevCom Submissions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reviews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(or current revision)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RevCom 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5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reviews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17"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TG motion:</a:t>
            </a:r>
            <a:br>
              <a:rPr sz="4000"/>
            </a:br>
            <a:r>
              <a:rPr b="0" lang="en-US" sz="4000" spc="-1" strike="noStrike">
                <a:solidFill>
                  <a:srgbClr val="000000"/>
                </a:solidFill>
                <a:latin typeface="Arial"/>
              </a:rPr>
              <a:t>RevCom 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802.15 WG has reviewed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(or current revision)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RevCom 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6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802.15 WG has reviewed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21"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RevCom 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3153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SG and PAR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228600" y="293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Futile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to request the IEEE802 Wireless group treasury to fund refreshments at the closing plenary.</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Futile motion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CustomShape 6"/>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lang="en-US" sz="2000" spc="-1" strike="noStrike">
                <a:solidFill>
                  <a:srgbClr val="000000"/>
                </a:solidFill>
                <a:latin typeface="Arial"/>
                <a:ea typeface="DejaVu Sans"/>
              </a:rPr>
              <a:t>Motion: </a:t>
            </a:r>
            <a:r>
              <a:rPr b="0" i="1" lang="en-US" sz="2000" spc="-1" strike="noStrike">
                <a:solidFill>
                  <a:srgbClr val="000000"/>
                </a:solidFill>
                <a:latin typeface="Arial"/>
                <a:ea typeface="DejaVu Sans"/>
              </a:rPr>
              <a:t>that the 802.15 Working Group seeks approval from the IEEE 802 LMSC to form a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 and additionally authorize the 802.15 WG Chair to make any necessary changes to these docs required to support the submission.</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57" name="PlaceHolder 1"/>
          <p:cNvSpPr>
            <a:spLocks noGrp="1"/>
          </p:cNvSpPr>
          <p:nvPr>
            <p:ph type="title"/>
          </p:nvPr>
        </p:nvSpPr>
        <p:spPr>
          <a:xfrm>
            <a:off x="457200" y="705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Study Group formation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CustomShape 3"/>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the 802.15 Working Group seeks approval from the IEEE 802 LMSC to extend the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59" name="PlaceHolder 1"/>
          <p:cNvSpPr>
            <a:spLocks noGrp="1"/>
          </p:cNvSpPr>
          <p:nvPr>
            <p:ph type="title"/>
          </p:nvPr>
        </p:nvSpPr>
        <p:spPr>
          <a:xfrm>
            <a:off x="457200" y="705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Study Group extension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7"/>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for submission to the WG for its approval and that the EC be requested to forward the PAR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61" name="PlaceHolder 1"/>
          <p:cNvSpPr>
            <a:spLocks noGrp="1"/>
          </p:cNvSpPr>
          <p:nvPr>
            <p:ph type="title"/>
          </p:nvPr>
        </p:nvSpPr>
        <p:spPr>
          <a:xfrm>
            <a:off x="457200" y="705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SG motion:</a:t>
            </a:r>
            <a:br>
              <a:rPr sz="4000"/>
            </a:br>
            <a:r>
              <a:rPr b="0" lang="en-US" sz="4000" spc="-1" strike="noStrike">
                <a:solidFill>
                  <a:srgbClr val="000000"/>
                </a:solidFill>
                <a:latin typeface="Arial"/>
              </a:rPr>
              <a:t>SG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CustomShape 9"/>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WG Motion: move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63" name="PlaceHolder 1"/>
          <p:cNvSpPr>
            <a:spLocks noGrp="1"/>
          </p:cNvSpPr>
          <p:nvPr>
            <p:ph type="title"/>
          </p:nvPr>
        </p:nvSpPr>
        <p:spPr>
          <a:xfrm>
            <a:off x="457200" y="705600"/>
            <a:ext cx="8229240" cy="114480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WG motion:</a:t>
            </a:r>
            <a:br>
              <a:rPr sz="4000"/>
            </a:br>
            <a:r>
              <a:rPr b="0" lang="en-US" sz="4000" spc="-1" strike="noStrike">
                <a:solidFill>
                  <a:srgbClr val="000000"/>
                </a:solidFill>
                <a:latin typeface="Arial"/>
              </a:rPr>
              <a:t>WG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CustomShape 11"/>
          <p:cNvSpPr/>
          <p:nvPr/>
        </p:nvSpPr>
        <p:spPr>
          <a:xfrm>
            <a:off x="457200" y="2180520"/>
            <a:ext cx="8226000" cy="39733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65" name="PlaceHolder 1"/>
          <p:cNvSpPr>
            <a:spLocks noGrp="1"/>
          </p:cNvSpPr>
          <p:nvPr>
            <p:ph type="title"/>
          </p:nvPr>
        </p:nvSpPr>
        <p:spPr>
          <a:xfrm>
            <a:off x="228600" y="627840"/>
            <a:ext cx="8686800" cy="1250280"/>
          </a:xfrm>
          <a:prstGeom prst="rect">
            <a:avLst/>
          </a:prstGeom>
          <a:noFill/>
          <a:ln w="0">
            <a:noFill/>
          </a:ln>
        </p:spPr>
        <p:txBody>
          <a:bodyPr lIns="0" rIns="0" tIns="0" bIns="0" anchor="ctr">
            <a:noAutofit/>
          </a:bodyPr>
          <a:p>
            <a:pPr indent="0" algn="ctr">
              <a:buNone/>
            </a:pPr>
            <a:r>
              <a:rPr b="0" lang="en-US" sz="4000" spc="-1" strike="noStrike">
                <a:solidFill>
                  <a:srgbClr val="000000"/>
                </a:solidFill>
                <a:latin typeface="Arial"/>
              </a:rPr>
              <a:t>SG motion: SG 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984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2023-09-14T15:58:13Z</dcterms:modified>
  <cp:revision>146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