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presProps.xml" ContentType="application/vnd.openxmlformats-officedocument.presentationml.presProps+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_rels/slide17.xml.rels" ContentType="application/vnd.openxmlformats-package.relationships+xml"/>
  <Override PartName="/ppt/slides/_rels/slide11.xml.rels" ContentType="application/vnd.openxmlformats-package.relationships+xml"/>
  <Override PartName="/ppt/slides/_rels/slide26.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40.xml.rels" ContentType="application/vnd.openxmlformats-package.relationships+xml"/>
  <Override PartName="/ppt/slides/_rels/slide33.xml.rels" ContentType="application/vnd.openxmlformats-package.relationships+xml"/>
  <Override PartName="/ppt/slides/_rels/slide6.xml.rels" ContentType="application/vnd.openxmlformats-package.relationships+xml"/>
  <Override PartName="/ppt/slides/_rels/slide41.xml.rels" ContentType="application/vnd.openxmlformats-package.relationships+xml"/>
  <Override PartName="/ppt/slides/_rels/slide34.xml.rels" ContentType="application/vnd.openxmlformats-package.relationships+xml"/>
  <Override PartName="/ppt/slides/_rels/slide29.xml.rels" ContentType="application/vnd.openxmlformats-package.relationships+xml"/>
  <Override PartName="/ppt/slides/_rels/slide14.xml.rels" ContentType="application/vnd.openxmlformats-package.relationships+xml"/>
  <Override PartName="/ppt/slides/_rels/slide30.xml.rels" ContentType="application/vnd.openxmlformats-package.relationships+xml"/>
  <Override PartName="/ppt/slides/_rels/slide23.xml.rels" ContentType="application/vnd.openxmlformats-package.relationships+xml"/>
  <Override PartName="/ppt/slides/_rels/slide38.xml.rels" ContentType="application/vnd.openxmlformats-package.relationships+xml"/>
  <Override PartName="/ppt/slides/_rels/slide18.xml.rels" ContentType="application/vnd.openxmlformats-package.relationships+xml"/>
  <Override PartName="/ppt/slides/_rels/slide12.xml.rels" ContentType="application/vnd.openxmlformats-package.relationships+xml"/>
  <Override PartName="/ppt/slides/_rels/slide37.xml.rels" ContentType="application/vnd.openxmlformats-package.relationships+xml"/>
  <Override PartName="/ppt/slides/_rels/slide22.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_rels/slide19.xml.rels" ContentType="application/vnd.openxmlformats-package.relationships+xml"/>
  <Override PartName="/ppt/slides/_rels/slide13.xml.rels" ContentType="application/vnd.openxmlformats-package.relationships+xml"/>
  <Override PartName="/ppt/slides/_rels/slide24.xml.rels" ContentType="application/vnd.openxmlformats-package.relationships+xml"/>
  <Override PartName="/ppt/slides/_rels/slide39.xml.rels" ContentType="application/vnd.openxmlformats-package.relationships+xml"/>
  <Override PartName="/ppt/slides/_rels/slide31.xml.rels" ContentType="application/vnd.openxmlformats-package.relationships+xml"/>
  <Override PartName="/ppt/slides/_rels/slide15.xml.rels" ContentType="application/vnd.openxmlformats-package.relationships+xml"/>
  <Override PartName="/ppt/slides/_rels/slide21.xml.rels" ContentType="application/vnd.openxmlformats-package.relationships+xml"/>
  <Override PartName="/ppt/slides/_rels/slide36.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8.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32.xml.rels" ContentType="application/vnd.openxmlformats-package.relationships+xml"/>
  <Override PartName="/ppt/slides/_rels/slide16.xml.rels" ContentType="application/vnd.openxmlformats-package.relationships+xml"/>
  <Override PartName="/ppt/slides/_rels/slide7.xml.rels" ContentType="application/vnd.openxmlformats-package.relationships+xml"/>
  <Override PartName="/ppt/slides/_rels/slide35.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13.xml" ContentType="application/vnd.openxmlformats-officedocument.presentationml.slide+xml"/>
  <Override PartName="/ppt/slides/slide37.xml" ContentType="application/vnd.openxmlformats-officedocument.presentationml.slide+xml"/>
  <Override PartName="/ppt/slides/slide1.xml" ContentType="application/vnd.openxmlformats-officedocument.presentationml.slide+xml"/>
  <Override PartName="/ppt/slides/slide38.xml" ContentType="application/vnd.openxmlformats-officedocument.presentationml.slide+xml"/>
  <Override PartName="/ppt/slides/slide2.xml" ContentType="application/vnd.openxmlformats-officedocument.presentationml.slide+xml"/>
  <Override PartName="/ppt/slides/slide39.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41.xml" ContentType="application/vnd.openxmlformats-officedocument.presentationml.slide+xml"/>
  <Override PartName="/ppt/slides/slide6.xml" ContentType="application/vnd.openxmlformats-officedocument.presentationml.slide+xml"/>
  <Override PartName="/ppt/slides/slide40.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2"/>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802-15-23-0506-01</a:t>
            </a:r>
            <a:endParaRPr b="0" lang="en-US" sz="1400" spc="-1" strike="noStrike">
              <a:solidFill>
                <a:srgbClr val="000000"/>
              </a:solidFill>
              <a:latin typeface="Arial"/>
            </a:endParaRPr>
          </a:p>
        </p:txBody>
      </p:sp>
      <p:sp>
        <p:nvSpPr>
          <p:cNvPr id="1" name="Line 3"/>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4"/>
          <p:cNvSpPr/>
          <p:nvPr/>
        </p:nvSpPr>
        <p:spPr>
          <a:xfrm>
            <a:off x="685800" y="6475320"/>
            <a:ext cx="1725840" cy="292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7"/>
          <p:cNvSpPr/>
          <p:nvPr/>
        </p:nvSpPr>
        <p:spPr>
          <a:xfrm>
            <a:off x="3749040" y="6475320"/>
            <a:ext cx="1725840" cy="292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D22F20C6-3940-40C7-8AC7-D639E68644B7}" type="slidenum">
              <a:rPr b="0" lang="en-IE" sz="2000" spc="-1" strike="noStrike">
                <a:solidFill>
                  <a:srgbClr val="000000"/>
                </a:solidFill>
                <a:latin typeface="Times New Roman"/>
                <a:ea typeface="DejaVu Sans"/>
              </a:rPr>
              <a:t>3</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8"/>
          <p:cNvSpPr/>
          <p:nvPr/>
        </p:nvSpPr>
        <p:spPr>
          <a:xfrm>
            <a:off x="7040160" y="6490080"/>
            <a:ext cx="1725840" cy="292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9"/>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D3A040A-579A-4E7D-9F38-C7017FAEF79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9600" cy="20052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5840" cy="2923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5840" cy="2923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A4B2B95-B6EB-46DC-994E-A777C139921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5840" cy="2923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61400" cy="20052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Sep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 Target="slide4.xml"/><Relationship Id="rId2" Type="http://schemas.openxmlformats.org/officeDocument/2006/relationships/slide" Target="slide5.xml"/><Relationship Id="rId3" Type="http://schemas.openxmlformats.org/officeDocument/2006/relationships/slide" Target="slide6.xml"/><Relationship Id="rId4" Type="http://schemas.openxmlformats.org/officeDocument/2006/relationships/slide" Target="slide7.xml"/><Relationship Id="rId5" Type="http://schemas.openxmlformats.org/officeDocument/2006/relationships/slide" Target="slide8.xml"/><Relationship Id="rId6" Type="http://schemas.openxmlformats.org/officeDocument/2006/relationships/slide" Target="slide9.xml"/><Relationship Id="rId7" Type="http://schemas.openxmlformats.org/officeDocument/2006/relationships/slide" Target="slide10.xml"/><Relationship Id="rId8" Type="http://schemas.openxmlformats.org/officeDocument/2006/relationships/slide" Target="slide11.xml"/><Relationship Id="rId9" Type="http://schemas.openxmlformats.org/officeDocument/2006/relationships/slide" Target="slide12.xml"/><Relationship Id="rId10" Type="http://schemas.openxmlformats.org/officeDocument/2006/relationships/slide" Target="slide13.xml"/><Relationship Id="rId11" Type="http://schemas.openxmlformats.org/officeDocument/2006/relationships/slide" Target="slide14.xml"/><Relationship Id="rId12" Type="http://schemas.openxmlformats.org/officeDocument/2006/relationships/slide" Target="slide15.xml"/><Relationship Id="rId13" Type="http://schemas.openxmlformats.org/officeDocument/2006/relationships/slide" Target="slide16.xml"/><Relationship Id="rId14" Type="http://schemas.openxmlformats.org/officeDocument/2006/relationships/slide" Target="slide17.xml"/><Relationship Id="rId15" Type="http://schemas.openxmlformats.org/officeDocument/2006/relationships/slide" Target="slide18.xml"/><Relationship Id="rId16" Type="http://schemas.openxmlformats.org/officeDocument/2006/relationships/slide" Target="slide19.xml"/><Relationship Id="rId17" Type="http://schemas.openxmlformats.org/officeDocument/2006/relationships/slide" Target="slide20.xml"/><Relationship Id="rId18" Type="http://schemas.openxmlformats.org/officeDocument/2006/relationships/slide" Target="slide21.xml"/><Relationship Id="rId19" Type="http://schemas.openxmlformats.org/officeDocument/2006/relationships/slideLayout" Target="../slideLayouts/slideLayout2.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 Target="slide22.xml"/><Relationship Id="rId2" Type="http://schemas.openxmlformats.org/officeDocument/2006/relationships/slide" Target="slide23.xml"/><Relationship Id="rId3" Type="http://schemas.openxmlformats.org/officeDocument/2006/relationships/slide" Target="slide24.xml"/><Relationship Id="rId4" Type="http://schemas.openxmlformats.org/officeDocument/2006/relationships/slide" Target="slide25.xml"/><Relationship Id="rId5" Type="http://schemas.openxmlformats.org/officeDocument/2006/relationships/slide" Target="slide26.xml"/><Relationship Id="rId6" Type="http://schemas.openxmlformats.org/officeDocument/2006/relationships/slide" Target="slide27.xml"/><Relationship Id="rId7" Type="http://schemas.openxmlformats.org/officeDocument/2006/relationships/slide" Target="slide28.xml"/><Relationship Id="rId8" Type="http://schemas.openxmlformats.org/officeDocument/2006/relationships/slide" Target="slide29.xml"/><Relationship Id="rId9" Type="http://schemas.openxmlformats.org/officeDocument/2006/relationships/slide" Target="slide30.xml"/><Relationship Id="rId10" Type="http://schemas.openxmlformats.org/officeDocument/2006/relationships/slide" Target="slide31.xml"/><Relationship Id="rId11" Type="http://schemas.openxmlformats.org/officeDocument/2006/relationships/slide" Target="slide32.xml"/><Relationship Id="rId12" Type="http://schemas.openxmlformats.org/officeDocument/2006/relationships/slide" Target="slide33.xml"/><Relationship Id="rId13" Type="http://schemas.openxmlformats.org/officeDocument/2006/relationships/slide" Target="slide34.xml"/><Relationship Id="rId14" Type="http://schemas.openxmlformats.org/officeDocument/2006/relationships/slide" Target="slide35.xml"/><Relationship Id="rId15" Type="http://schemas.openxmlformats.org/officeDocument/2006/relationships/slide" Target="slide37.xml"/><Relationship Id="rId16" Type="http://schemas.openxmlformats.org/officeDocument/2006/relationships/slide" Target="slide37.xml"/><Relationship Id="rId17" Type="http://schemas.openxmlformats.org/officeDocument/2006/relationships/slide" Target="slide39.xml"/><Relationship Id="rId18" Type="http://schemas.openxmlformats.org/officeDocument/2006/relationships/slide" Target="slide39.xml"/><Relationship Id="rId19" Type="http://schemas.openxmlformats.org/officeDocument/2006/relationships/slide" Target="slide25.xml"/><Relationship Id="rId20" Type="http://schemas.openxmlformats.org/officeDocument/2006/relationships/slide" Target="slide26.xml"/><Relationship Id="rId21" Type="http://schemas.openxmlformats.org/officeDocument/2006/relationships/slide" Target="slide27.xml"/><Relationship Id="rId22" Type="http://schemas.openxmlformats.org/officeDocument/2006/relationships/slide" Target="slide28.xml"/><Relationship Id="rId23" Type="http://schemas.openxmlformats.org/officeDocument/2006/relationships/slide" Target="slide29.xml"/><Relationship Id="rId24" Type="http://schemas.openxmlformats.org/officeDocument/2006/relationships/slide" Target="slide30.xml"/><Relationship Id="rId25" Type="http://schemas.openxmlformats.org/officeDocument/2006/relationships/slide" Target="slide31.xml"/><Relationship Id="rId26" Type="http://schemas.openxmlformats.org/officeDocument/2006/relationships/slide" Target="slide32.xml"/><Relationship Id="rId27" Type="http://schemas.openxmlformats.org/officeDocument/2006/relationships/slide" Target="slide33.xml"/><Relationship Id="rId28" Type="http://schemas.openxmlformats.org/officeDocument/2006/relationships/slide" Target="slide34.xml"/><Relationship Id="rId29" Type="http://schemas.openxmlformats.org/officeDocument/2006/relationships/slide" Target="slide40.xml"/><Relationship Id="rId30" Type="http://schemas.openxmlformats.org/officeDocument/2006/relationships/slide" Target="slide41.xml"/><Relationship Id="rId31" Type="http://schemas.openxmlformats.org/officeDocument/2006/relationships/slideLayout" Target="../slideLayouts/slideLayout2.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5.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0.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9.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5.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78760" cy="461340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September,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Typical TG and WG motions</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Provide the templates for typical motions that can be done TG or WG.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Help TG chairs to create proper motions.</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2"/>
          <p:cNvSpPr/>
          <p:nvPr/>
        </p:nvSpPr>
        <p:spPr>
          <a:xfrm>
            <a:off x="457200" y="669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approval of comment responses for PAR and CSD</a:t>
            </a:r>
            <a:endParaRPr b="0" lang="en-US" sz="4400" spc="-1" strike="noStrike">
              <a:solidFill>
                <a:srgbClr val="000000"/>
              </a:solidFill>
              <a:latin typeface="Arial"/>
            </a:endParaRPr>
          </a:p>
        </p:txBody>
      </p:sp>
      <p:sp>
        <p:nvSpPr>
          <p:cNvPr id="160" name="CustomShape 13"/>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responses to received PAR and CSD review comments contained in document [</a:t>
            </a:r>
            <a:r>
              <a:rPr b="0" i="1" lang="en-US" sz="2000" spc="-1" strike="noStrike">
                <a:solidFill>
                  <a:srgbClr val="000000"/>
                </a:solidFill>
                <a:highlight>
                  <a:srgbClr val="ffff00"/>
                </a:highlight>
                <a:latin typeface="Arial"/>
                <a:ea typeface="DejaVu Sans"/>
              </a:rPr>
              <a:t>doc # here</a:t>
            </a:r>
            <a:r>
              <a:rPr b="0" i="1" lang="en-US" sz="2000" spc="-1" strike="noStrike">
                <a:solidFill>
                  <a:srgbClr val="000000"/>
                </a:solidFill>
                <a:latin typeface="Arial"/>
                <a:ea typeface="DejaVu Sans"/>
              </a:rPr>
              <a:t>] be approved for submission to the EC. The 802.15 working group chair and technical editor are authorized to make additional modifications to the responses as needed.</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4"/>
          <p:cNvSpPr/>
          <p:nvPr/>
        </p:nvSpPr>
        <p:spPr>
          <a:xfrm>
            <a:off x="457200" y="669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approval to extend a PAR</a:t>
            </a:r>
            <a:endParaRPr b="0" lang="en-US" sz="4400" spc="-1" strike="noStrike">
              <a:solidFill>
                <a:srgbClr val="000000"/>
              </a:solidFill>
              <a:latin typeface="Arial"/>
            </a:endParaRPr>
          </a:p>
        </p:txBody>
      </p:sp>
      <p:sp>
        <p:nvSpPr>
          <p:cNvPr id="162" name="CustomShape 15"/>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“802.15 WG requests that the IEEE 802 LMSC forward the [</a:t>
            </a:r>
            <a:r>
              <a:rPr b="0" i="1" lang="en-US" sz="2000" spc="-1" strike="noStrike">
                <a:solidFill>
                  <a:srgbClr val="000000"/>
                </a:solidFill>
                <a:highlight>
                  <a:srgbClr val="ffff00"/>
                </a:highlight>
                <a:latin typeface="Arial"/>
                <a:ea typeface="DejaVu Sans"/>
              </a:rPr>
              <a:t>project name here</a:t>
            </a:r>
            <a:r>
              <a:rPr b="0" i="1" lang="en-US" sz="2000" spc="-1" strike="noStrike">
                <a:solidFill>
                  <a:srgbClr val="000000"/>
                </a:solidFill>
                <a:latin typeface="Arial"/>
                <a:ea typeface="DejaVu Sans"/>
              </a:rPr>
              <a:t>] PAR extension documentation contained in [</a:t>
            </a:r>
            <a:r>
              <a:rPr b="0" i="1" lang="en-US" sz="2000" spc="-1" strike="noStrike">
                <a:solidFill>
                  <a:srgbClr val="000000"/>
                </a:solidFill>
                <a:highlight>
                  <a:srgbClr val="ffff00"/>
                </a:highlight>
                <a:latin typeface="Arial"/>
                <a:ea typeface="DejaVu Sans"/>
              </a:rPr>
              <a:t>document number here</a:t>
            </a:r>
            <a:r>
              <a:rPr b="0" i="1" lang="en-US" sz="2000" spc="-1" strike="noStrike">
                <a:solidFill>
                  <a:srgbClr val="000000"/>
                </a:solidFill>
                <a:latin typeface="Arial"/>
                <a:ea typeface="DejaVu Sans"/>
              </a:rPr>
              <a:t>] to NesCom.”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PlaceHolder 1"/>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lnSpc>
                <a:spcPct val="100000"/>
              </a:lnSpc>
              <a:tabLst>
                <a:tab algn="l" pos="0"/>
              </a:tabLst>
            </a:pPr>
            <a:r>
              <a:rPr b="0" lang="en-US" sz="4000" spc="-1" strike="noStrike">
                <a:solidFill>
                  <a:srgbClr val="000000"/>
                </a:solidFill>
                <a:latin typeface="Arial"/>
              </a:rPr>
              <a:t>Letter Ballot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6"/>
          <p:cNvSpPr/>
          <p:nvPr/>
        </p:nvSpPr>
        <p:spPr>
          <a:xfrm>
            <a:off x="457200" y="669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ready for LB</a:t>
            </a:r>
            <a:endParaRPr b="0" lang="en-US" sz="4400" spc="-1" strike="noStrike">
              <a:solidFill>
                <a:srgbClr val="000000"/>
              </a:solidFill>
              <a:latin typeface="Arial"/>
            </a:endParaRPr>
          </a:p>
        </p:txBody>
      </p:sp>
      <p:sp>
        <p:nvSpPr>
          <p:cNvPr id="165" name="CustomShape 17"/>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the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8"/>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to be edited before LB</a:t>
            </a:r>
            <a:endParaRPr b="0" lang="en-US" sz="4400" spc="-1" strike="noStrike">
              <a:solidFill>
                <a:srgbClr val="000000"/>
              </a:solidFill>
              <a:latin typeface="Arial"/>
            </a:endParaRPr>
          </a:p>
        </p:txBody>
      </p:sp>
      <p:sp>
        <p:nvSpPr>
          <p:cNvPr id="167" name="CustomShape 19"/>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the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CustomShape 20"/>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ready for recirculation</a:t>
            </a:r>
            <a:endParaRPr b="0" lang="en-US" sz="4400" spc="-1" strike="noStrike">
              <a:solidFill>
                <a:srgbClr val="000000"/>
              </a:solidFill>
              <a:latin typeface="Arial"/>
            </a:endParaRPr>
          </a:p>
        </p:txBody>
      </p:sp>
      <p:sp>
        <p:nvSpPr>
          <p:cNvPr id="169" name="CustomShape 21"/>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WG start a WG recirculation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22"/>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edits before recirc</a:t>
            </a:r>
            <a:endParaRPr b="0" lang="en-US" sz="4400" spc="-1" strike="noStrike">
              <a:solidFill>
                <a:srgbClr val="000000"/>
              </a:solidFill>
              <a:latin typeface="Arial"/>
            </a:endParaRPr>
          </a:p>
        </p:txBody>
      </p:sp>
      <p:sp>
        <p:nvSpPr>
          <p:cNvPr id="171" name="CustomShape 23"/>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CustomShape 24"/>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Approval of comment resolutions</a:t>
            </a:r>
            <a:endParaRPr b="0" lang="en-US" sz="4400" spc="-1" strike="noStrike">
              <a:solidFill>
                <a:srgbClr val="000000"/>
              </a:solidFill>
              <a:latin typeface="Arial"/>
            </a:endParaRPr>
          </a:p>
        </p:txBody>
      </p:sp>
      <p:sp>
        <p:nvSpPr>
          <p:cNvPr id="173" name="CustomShape 25"/>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Approves comment resolutions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CustomShape 26"/>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ready for LB</a:t>
            </a:r>
            <a:endParaRPr b="0" lang="en-US" sz="4400" spc="-1" strike="noStrike">
              <a:solidFill>
                <a:srgbClr val="000000"/>
              </a:solidFill>
              <a:latin typeface="Arial"/>
            </a:endParaRPr>
          </a:p>
        </p:txBody>
      </p:sp>
      <p:sp>
        <p:nvSpPr>
          <p:cNvPr id="175" name="CustomShape 27"/>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28"/>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to be edited before LB</a:t>
            </a:r>
            <a:endParaRPr b="0" lang="en-US" sz="4400" spc="-1" strike="noStrike">
              <a:solidFill>
                <a:srgbClr val="000000"/>
              </a:solidFill>
              <a:latin typeface="Arial"/>
            </a:endParaRPr>
          </a:p>
        </p:txBody>
      </p:sp>
      <p:sp>
        <p:nvSpPr>
          <p:cNvPr id="177" name="CustomShape 29"/>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Table of Contents 1/2</a:t>
            </a:r>
            <a:endParaRPr b="0" lang="en-US" sz="4400" spc="-1" strike="noStrike">
              <a:solidFill>
                <a:srgbClr val="000000"/>
              </a:solidFill>
              <a:latin typeface="Arial"/>
            </a:endParaRPr>
          </a:p>
        </p:txBody>
      </p:sp>
      <p:sp>
        <p:nvSpPr>
          <p:cNvPr id="140" name=""/>
          <p:cNvSpPr txBox="1"/>
          <p:nvPr/>
        </p:nvSpPr>
        <p:spPr>
          <a:xfrm>
            <a:off x="457200" y="1318320"/>
            <a:ext cx="6400800" cy="2138040"/>
          </a:xfrm>
          <a:prstGeom prst="rect">
            <a:avLst/>
          </a:prstGeom>
          <a:noFill/>
          <a:ln w="0">
            <a:noFill/>
          </a:ln>
        </p:spPr>
        <p:txBody>
          <a:bodyPr lIns="90000" rIns="90000" tIns="45000" bIns="45000" anchor="t">
            <a:noAutofit/>
          </a:bodyPr>
          <a:p>
            <a:pPr marL="216000" indent="-216000">
              <a:buClr>
                <a:srgbClr val="000000"/>
              </a:buClr>
              <a:buSzPct val="45000"/>
              <a:buFont typeface="Wingdings" charset="2"/>
              <a:buChar char=""/>
            </a:pPr>
            <a:r>
              <a:rPr b="0" lang="en-US" sz="1800" spc="-1" strike="noStrike">
                <a:solidFill>
                  <a:srgbClr val="000000"/>
                </a:solidFill>
                <a:latin typeface="Arial"/>
                <a:hlinkClick r:id="rId1" action="ppaction://hlinksldjump"/>
              </a:rPr>
              <a:t>SG and PAR motions</a:t>
            </a:r>
            <a:endParaRPr b="0" lang="en-US" sz="1800" spc="-1" strike="noStrike">
              <a:solidFill>
                <a:srgbClr val="000000"/>
              </a:solidFill>
              <a:latin typeface="Arial"/>
            </a:endParaRPr>
          </a:p>
          <a:p>
            <a:pPr lvl="1" marL="432000" indent="-216000">
              <a:buClr>
                <a:srgbClr val="000000"/>
              </a:buClr>
              <a:buSzPct val="45000"/>
              <a:buFont typeface="Wingdings" charset="2"/>
              <a:buChar char=""/>
            </a:pPr>
            <a:r>
              <a:rPr b="0" lang="en-US" sz="1800" spc="-1" strike="noStrike">
                <a:solidFill>
                  <a:srgbClr val="000000"/>
                </a:solidFill>
                <a:latin typeface="Arial"/>
                <a:hlinkClick r:id="rId2" action="ppaction://hlinksldjump"/>
              </a:rPr>
              <a:t>WG Motion Study Group formation</a:t>
            </a:r>
            <a:endParaRPr b="0" lang="en-US" sz="1800" spc="-1" strike="noStrike">
              <a:solidFill>
                <a:srgbClr val="000000"/>
              </a:solidFill>
              <a:latin typeface="Arial"/>
            </a:endParaRPr>
          </a:p>
          <a:p>
            <a:pPr lvl="1" marL="432000" indent="-216000">
              <a:buClr>
                <a:srgbClr val="000000"/>
              </a:buClr>
              <a:buSzPct val="45000"/>
              <a:buFont typeface="Wingdings" charset="2"/>
              <a:buChar char=""/>
            </a:pPr>
            <a:r>
              <a:rPr b="0" lang="en-US" sz="1800" spc="-1" strike="noStrike">
                <a:solidFill>
                  <a:srgbClr val="000000"/>
                </a:solidFill>
                <a:latin typeface="Arial"/>
                <a:hlinkClick r:id="rId3" action="ppaction://hlinksldjump"/>
              </a:rPr>
              <a:t>WG Motion Study Group extension</a:t>
            </a:r>
            <a:endParaRPr b="0" lang="en-US" sz="1800" spc="-1" strike="noStrike">
              <a:solidFill>
                <a:srgbClr val="000000"/>
              </a:solidFill>
              <a:latin typeface="Arial"/>
            </a:endParaRPr>
          </a:p>
          <a:p>
            <a:pPr lvl="1" marL="432000" indent="-216000">
              <a:buClr>
                <a:srgbClr val="000000"/>
              </a:buClr>
              <a:buSzPct val="45000"/>
              <a:buFont typeface="Wingdings" charset="2"/>
              <a:buChar char=""/>
            </a:pPr>
            <a:r>
              <a:rPr b="0" lang="en-US" sz="1800" spc="-1" strike="noStrike">
                <a:solidFill>
                  <a:srgbClr val="000000"/>
                </a:solidFill>
                <a:latin typeface="Arial"/>
                <a:hlinkClick r:id="rId4" action="ppaction://hlinksldjump"/>
              </a:rPr>
              <a:t>SG Motion SG approval of PAR and CSD</a:t>
            </a:r>
            <a:endParaRPr b="0" lang="en-US" sz="1800" spc="-1" strike="noStrike">
              <a:solidFill>
                <a:srgbClr val="000000"/>
              </a:solidFill>
              <a:latin typeface="Arial"/>
            </a:endParaRPr>
          </a:p>
          <a:p>
            <a:pPr lvl="1" marL="432000" indent="-216000">
              <a:buClr>
                <a:srgbClr val="000000"/>
              </a:buClr>
              <a:buSzPct val="45000"/>
              <a:buFont typeface="Wingdings" charset="2"/>
              <a:buChar char=""/>
            </a:pPr>
            <a:r>
              <a:rPr b="0" lang="en-US" sz="1800" spc="-1" strike="noStrike">
                <a:solidFill>
                  <a:srgbClr val="000000"/>
                </a:solidFill>
                <a:latin typeface="Arial"/>
                <a:hlinkClick r:id="rId5" action="ppaction://hlinksldjump"/>
              </a:rPr>
              <a:t>WG Motion WG approval of PAR and CSD</a:t>
            </a:r>
            <a:endParaRPr b="0" lang="en-US" sz="1800" spc="-1" strike="noStrike">
              <a:solidFill>
                <a:srgbClr val="000000"/>
              </a:solidFill>
              <a:latin typeface="Arial"/>
            </a:endParaRPr>
          </a:p>
          <a:p>
            <a:pPr lvl="1" marL="432000" indent="-216000">
              <a:buClr>
                <a:srgbClr val="000000"/>
              </a:buClr>
              <a:buSzPct val="45000"/>
              <a:buFont typeface="Wingdings" charset="2"/>
              <a:buChar char=""/>
            </a:pPr>
            <a:r>
              <a:rPr b="0" lang="en-US" sz="1800" spc="-1" strike="noStrike">
                <a:solidFill>
                  <a:srgbClr val="000000"/>
                </a:solidFill>
                <a:latin typeface="Arial"/>
                <a:hlinkClick r:id="rId6" action="ppaction://hlinksldjump"/>
              </a:rPr>
              <a:t>SG approval of comment responses for PAR and CSD</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7" action="ppaction://hlinksldjump"/>
              </a:rPr>
              <a:t>WG approval of comment responses for PAR and CSD</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8" action="ppaction://hlinksldjump"/>
              </a:rPr>
              <a:t>WG approval to extend a PAR</a:t>
            </a:r>
            <a:endParaRPr b="0" lang="en-US" sz="1800" spc="-1" strike="noStrike">
              <a:solidFill>
                <a:srgbClr val="000000"/>
              </a:solidFill>
              <a:latin typeface="Arial"/>
            </a:endParaRPr>
          </a:p>
        </p:txBody>
      </p:sp>
      <p:sp>
        <p:nvSpPr>
          <p:cNvPr id="141" name=""/>
          <p:cNvSpPr txBox="1"/>
          <p:nvPr/>
        </p:nvSpPr>
        <p:spPr>
          <a:xfrm>
            <a:off x="457200" y="3623040"/>
            <a:ext cx="7563240" cy="2649960"/>
          </a:xfrm>
          <a:prstGeom prst="rect">
            <a:avLst/>
          </a:prstGeom>
          <a:noFill/>
          <a:ln w="0">
            <a:noFill/>
          </a:ln>
        </p:spPr>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9" action="ppaction://hlinksldjump"/>
              </a:rPr>
              <a:t>Letter Ballot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0" action="ppaction://hlinksldjump"/>
              </a:rPr>
              <a:t>TG Motion Draft ready for LB</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1" action="ppaction://hlinksldjump"/>
              </a:rPr>
              <a:t>TG Motion Draft needs to be edited before LB</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2" action="ppaction://hlinksldjump"/>
              </a:rPr>
              <a:t>TG Motion Draft ready for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3" action="ppaction://hlinksldjump"/>
              </a:rPr>
              <a:t>TG Motion Draft needs to be edited before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4" action="ppaction://hlinksldjump"/>
              </a:rPr>
              <a:t>TG Motion Approval of comment resolutions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5" action="ppaction://hlinksldjump"/>
              </a:rPr>
              <a:t>WG Motion Draft ready for LB</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6" action="ppaction://hlinksldjump"/>
              </a:rPr>
              <a:t>WG Motion Draft needs to be edited before LB</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7" action="ppaction://hlinksldjump"/>
              </a:rPr>
              <a:t>WG Motion Draft ready for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8" action="ppaction://hlinksldjump"/>
              </a:rPr>
              <a:t>WG Motion Draft needs edit before recirculation</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CustomShape 30"/>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ready for recirculation</a:t>
            </a:r>
            <a:endParaRPr b="0" lang="en-US" sz="4400" spc="-1" strike="noStrike">
              <a:solidFill>
                <a:srgbClr val="000000"/>
              </a:solidFill>
              <a:latin typeface="Arial"/>
            </a:endParaRPr>
          </a:p>
        </p:txBody>
      </p:sp>
      <p:sp>
        <p:nvSpPr>
          <p:cNvPr id="179" name="CustomShape 31"/>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CustomShape 32"/>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edit before recirc</a:t>
            </a:r>
            <a:endParaRPr b="0" lang="en-US" sz="4400" spc="-1" strike="noStrike">
              <a:solidFill>
                <a:srgbClr val="000000"/>
              </a:solidFill>
              <a:latin typeface="Arial"/>
            </a:endParaRPr>
          </a:p>
        </p:txBody>
      </p:sp>
      <p:sp>
        <p:nvSpPr>
          <p:cNvPr id="181" name="CustomShape 33"/>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and to forward document P802-15-</a:t>
            </a:r>
            <a:r>
              <a:rPr b="0" i="1" lang="en-US" sz="2000" spc="-1" strike="noStrike">
                <a:solidFill>
                  <a:srgbClr val="000000"/>
                </a:solidFill>
                <a:highlight>
                  <a:srgbClr val="ffff00"/>
                </a:highlight>
                <a:latin typeface="Arial"/>
                <a:ea typeface="DejaVu Sans"/>
              </a:rPr>
              <a:t>yz_Dxy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and CA document [insert CA doc number]</a:t>
            </a:r>
            <a:r>
              <a:rPr b="0" i="1" lang="en-US" sz="2000" spc="-1" strike="noStrike">
                <a:solidFill>
                  <a:srgbClr val="000000"/>
                </a:solidFill>
                <a:latin typeface="Arial"/>
                <a:ea typeface="DejaVu Sans"/>
              </a:rPr>
              <a:t> to Standards Association ballot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PlaceHolder 1"/>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lnSpc>
                <a:spcPct val="100000"/>
              </a:lnSpc>
              <a:tabLst>
                <a:tab algn="l" pos="0"/>
              </a:tabLst>
            </a:pPr>
            <a:r>
              <a:rPr b="0" lang="en-US" sz="4000" spc="-1" strike="noStrike">
                <a:solidFill>
                  <a:srgbClr val="000000"/>
                </a:solidFill>
                <a:latin typeface="Arial"/>
              </a:rPr>
              <a:t>CRG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CustomShape 34"/>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CRG formation for LB</a:t>
            </a:r>
            <a:endParaRPr b="0" lang="en-US" sz="4400" spc="-1" strike="noStrike">
              <a:solidFill>
                <a:srgbClr val="000000"/>
              </a:solidFill>
              <a:latin typeface="Arial"/>
            </a:endParaRPr>
          </a:p>
        </p:txBody>
      </p:sp>
      <p:sp>
        <p:nvSpPr>
          <p:cNvPr id="184" name="CustomShape 35"/>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a:t>
            </a:r>
            <a:r>
              <a:rPr b="0" i="1" lang="en-US" sz="2000" spc="-1" strike="noStrike">
                <a:solidFill>
                  <a:srgbClr val="000000"/>
                </a:solidFill>
                <a:highlight>
                  <a:srgbClr val="ffff00"/>
                </a:highlight>
                <a:latin typeface="Arial"/>
                <a:ea typeface="DejaVu Sans"/>
              </a:rPr>
              <a:t>XY_Dxy</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36"/>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CRG formation for SB</a:t>
            </a:r>
            <a:endParaRPr b="0" lang="en-US" sz="4400" spc="-1" strike="noStrike">
              <a:solidFill>
                <a:srgbClr val="000000"/>
              </a:solidFill>
              <a:latin typeface="Arial"/>
            </a:endParaRPr>
          </a:p>
        </p:txBody>
      </p:sp>
      <p:sp>
        <p:nvSpPr>
          <p:cNvPr id="186" name="CustomShape 37"/>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fontScale="97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Standards Association balloting of the P802.15.</a:t>
            </a:r>
            <a:r>
              <a:rPr b="0" i="1" lang="en-US" sz="2000" spc="-1" strike="noStrike">
                <a:solidFill>
                  <a:srgbClr val="000000"/>
                </a:solidFill>
                <a:highlight>
                  <a:srgbClr val="ffff00"/>
                </a:highlight>
                <a:latin typeface="Arial"/>
                <a:ea typeface="DejaVu Sans"/>
              </a:rPr>
              <a:t>XY_Dxy</a:t>
            </a:r>
            <a:r>
              <a:rPr b="0" i="1" lang="en-US" sz="2000" spc="-1" strike="noStrike">
                <a:solidFill>
                  <a:srgbClr val="000000"/>
                </a:solidFill>
                <a:latin typeface="Arial"/>
                <a:ea typeface="DejaVu Sans"/>
              </a:rPr>
              <a:t> with the following membership: </a:t>
            </a:r>
            <a:r>
              <a:rPr b="0" i="1" lang="en-US" sz="2000" spc="-1" strike="noStrike">
                <a:solidFill>
                  <a:srgbClr val="000000"/>
                </a:solidFill>
                <a:highlight>
                  <a:srgbClr val="ffff00"/>
                </a:highlight>
                <a:latin typeface="Arial"/>
                <a:ea typeface="DejaVu Sans"/>
              </a:rPr>
              <a:t>Person 1</a:t>
            </a:r>
            <a:r>
              <a:rPr b="0" i="1" lang="en-US" sz="2000" spc="-1" strike="noStrike">
                <a:solidFill>
                  <a:srgbClr val="000000"/>
                </a:solidFill>
                <a:latin typeface="Arial"/>
                <a:ea typeface="DejaVu Sans"/>
              </a:rPr>
              <a:t>(Chair), </a:t>
            </a:r>
            <a:r>
              <a:rPr b="0" i="1" lang="en-US" sz="2000" spc="-1" strike="noStrike">
                <a:solidFill>
                  <a:srgbClr val="000000"/>
                </a:solidFill>
                <a:highlight>
                  <a:srgbClr val="ffff00"/>
                </a:highlight>
                <a:latin typeface="Arial"/>
                <a:ea typeface="DejaVu Sans"/>
              </a:rPr>
              <a:t>Person 2</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3</a:t>
            </a:r>
            <a:r>
              <a:rPr b="0" i="1" lang="en-US" sz="2000" spc="-1" strike="noStrike">
                <a:solidFill>
                  <a:srgbClr val="000000"/>
                </a:solidFill>
                <a:latin typeface="Arial"/>
                <a:ea typeface="DejaVu Sans"/>
              </a:rPr>
              <a:t>, </a:t>
            </a:r>
            <a:r>
              <a:rPr b="0" i="1" lang="en-US" sz="2000" spc="-1" strike="noStrike">
                <a:solidFill>
                  <a:srgbClr val="000000"/>
                </a:solidFill>
                <a:highlight>
                  <a:srgbClr val="ffff00"/>
                </a:highlight>
                <a:latin typeface="Arial"/>
                <a:ea typeface="DejaVu Sans"/>
              </a:rPr>
              <a:t>Person 4</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Person 5</a:t>
            </a:r>
            <a:r>
              <a:rPr b="0" i="1" lang="en-US" sz="2000" spc="-1" strike="noStrike">
                <a:solidFill>
                  <a:srgbClr val="000000"/>
                </a:solidFill>
                <a:latin typeface="Arial"/>
                <a:ea typeface="DejaVu Sans"/>
              </a:rPr>
              <a:t>. The 802.15.</a:t>
            </a:r>
            <a:r>
              <a:rPr b="0" i="1" lang="en-US" sz="2000" spc="-1" strike="noStrike">
                <a:solidFill>
                  <a:srgbClr val="000000"/>
                </a:solidFill>
                <a:highlight>
                  <a:srgbClr val="ffff00"/>
                </a:highlight>
                <a:latin typeface="Arial"/>
                <a:ea typeface="DejaVu Sans"/>
              </a:rPr>
              <a:t>XY</a:t>
            </a:r>
            <a:r>
              <a:rPr b="0" i="1" lang="en-US" sz="2000" spc="-1" strike="noStrike">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PlaceHolder 1"/>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lnSpc>
                <a:spcPct val="100000"/>
              </a:lnSpc>
              <a:tabLst>
                <a:tab algn="l" pos="0"/>
              </a:tabLst>
            </a:pPr>
            <a:r>
              <a:rPr b="0" lang="en-US" sz="4000" spc="-1" strike="noStrike">
                <a:solidFill>
                  <a:srgbClr val="000000"/>
                </a:solidFill>
                <a:latin typeface="Arial"/>
              </a:rPr>
              <a:t>Standards Association Ballot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CustomShape 38"/>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Conditional submittal</a:t>
            </a:r>
            <a:endParaRPr b="0" lang="en-US" sz="4400" spc="-1" strike="noStrike">
              <a:solidFill>
                <a:srgbClr val="000000"/>
              </a:solidFill>
              <a:latin typeface="Arial"/>
            </a:endParaRPr>
          </a:p>
        </p:txBody>
      </p:sp>
      <p:sp>
        <p:nvSpPr>
          <p:cNvPr id="189" name="CustomShape 39"/>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reviews </a:t>
            </a:r>
            <a:r>
              <a:rPr b="0" i="1" lang="en-US" sz="2000" spc="-1" strike="noStrike">
                <a:solidFill>
                  <a:srgbClr val="000000"/>
                </a:solidFill>
                <a:highlight>
                  <a:srgbClr val="ffff00"/>
                </a:highlight>
                <a:latin typeface="Arial"/>
                <a:ea typeface="DejaVu Sans"/>
              </a:rPr>
              <a:t>and approves the CSD [insert the CSD doc number], and the CA document [insert CA doc number]</a:t>
            </a:r>
            <a:r>
              <a:rPr b="0" i="1" lang="en-US" sz="2000" spc="-1" strike="noStrike">
                <a:solidFill>
                  <a:srgbClr val="000000"/>
                </a:solidFill>
                <a:latin typeface="Arial"/>
                <a:ea typeface="DejaVu Sans"/>
              </a:rPr>
              <a:t>; and requests conditional approval from the EC to submit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(or current revision)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0" name="CustomShape 40"/>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Unconditional submittal</a:t>
            </a:r>
            <a:endParaRPr b="0" lang="en-US" sz="4400" spc="-1" strike="noStrike">
              <a:solidFill>
                <a:srgbClr val="000000"/>
              </a:solidFill>
              <a:latin typeface="Arial"/>
            </a:endParaRPr>
          </a:p>
        </p:txBody>
      </p:sp>
      <p:sp>
        <p:nvSpPr>
          <p:cNvPr id="191" name="CustomShape 41"/>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 that 802.15 reviews </a:t>
            </a:r>
            <a:r>
              <a:rPr b="0" i="1" lang="en-US" sz="2000" spc="-1" strike="noStrike">
                <a:solidFill>
                  <a:srgbClr val="000000"/>
                </a:solidFill>
                <a:highlight>
                  <a:srgbClr val="ffff00"/>
                </a:highlight>
                <a:latin typeface="Arial"/>
                <a:ea typeface="DejaVu Sans"/>
              </a:rPr>
              <a:t>and approves the CSD [insert the CSD doc number], and the CA document [insert CA doc number]</a:t>
            </a:r>
            <a:r>
              <a:rPr b="0" i="1" lang="en-US" sz="2000" spc="-1" strike="noStrike">
                <a:solidFill>
                  <a:srgbClr val="000000"/>
                </a:solidFill>
                <a:latin typeface="Arial"/>
                <a:ea typeface="DejaVu Sans"/>
              </a:rPr>
              <a:t>; and requests unconditional approval from the EC to submit P802.15.</a:t>
            </a:r>
            <a:r>
              <a:rPr b="0" i="1" lang="en-US" sz="2000" spc="-1" strike="noStrike">
                <a:solidFill>
                  <a:srgbClr val="000000"/>
                </a:solidFill>
                <a:highlight>
                  <a:srgbClr val="ffff00"/>
                </a:highlight>
                <a:latin typeface="Arial"/>
                <a:ea typeface="DejaVu Sans"/>
              </a:rPr>
              <a:t>XY_Dxy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42"/>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is ready for SB recirc</a:t>
            </a:r>
            <a:endParaRPr b="0" lang="en-US" sz="4400" spc="-1" strike="noStrike">
              <a:solidFill>
                <a:srgbClr val="000000"/>
              </a:solidFill>
              <a:latin typeface="Arial"/>
            </a:endParaRPr>
          </a:p>
        </p:txBody>
      </p:sp>
      <p:sp>
        <p:nvSpPr>
          <p:cNvPr id="193" name="CustomShape 43"/>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requests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4" name="CustomShape 44"/>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edits before SB recirc</a:t>
            </a:r>
            <a:endParaRPr b="0" lang="en-US" sz="4400" spc="-1" strike="noStrike">
              <a:solidFill>
                <a:srgbClr val="000000"/>
              </a:solidFill>
              <a:latin typeface="Arial"/>
            </a:endParaRPr>
          </a:p>
        </p:txBody>
      </p:sp>
      <p:sp>
        <p:nvSpPr>
          <p:cNvPr id="195" name="CustomShape 45"/>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formally requests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 </a:t>
            </a:r>
            <a:r>
              <a:rPr b="0" i="1" lang="en-US" sz="2000" spc="-1" strike="noStrike">
                <a:solidFill>
                  <a:srgbClr val="000000"/>
                </a:solidFill>
                <a:latin typeface="Arial"/>
                <a:ea typeface="DejaVu Sans"/>
              </a:rPr>
              <a:t>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Table of Contents 2/2</a:t>
            </a:r>
            <a:endParaRPr b="0" lang="en-US" sz="4400" spc="-1" strike="noStrike">
              <a:solidFill>
                <a:srgbClr val="000000"/>
              </a:solidFill>
              <a:latin typeface="Arial"/>
            </a:endParaRPr>
          </a:p>
        </p:txBody>
      </p:sp>
      <p:sp>
        <p:nvSpPr>
          <p:cNvPr id="143" name=""/>
          <p:cNvSpPr txBox="1"/>
          <p:nvPr/>
        </p:nvSpPr>
        <p:spPr>
          <a:xfrm>
            <a:off x="457200" y="1318320"/>
            <a:ext cx="6400800" cy="1165320"/>
          </a:xfrm>
          <a:prstGeom prst="rect">
            <a:avLst/>
          </a:prstGeom>
          <a:noFill/>
          <a:ln w="0">
            <a:noFill/>
          </a:ln>
        </p:spPr>
        <p:txBody>
          <a:bodyPr lIns="90000" rIns="90000" tIns="45000" bIns="45000" anchor="t">
            <a:noAutofit/>
          </a:bodyPr>
          <a:p>
            <a:pPr marL="216000" indent="-216000">
              <a:buClr>
                <a:srgbClr val="000000"/>
              </a:buClr>
              <a:buSzPct val="45000"/>
              <a:buFont typeface="Wingdings" charset="2"/>
              <a:buChar char=""/>
            </a:pPr>
            <a:r>
              <a:rPr b="0" lang="en-US" sz="1800" spc="-1" strike="noStrike">
                <a:solidFill>
                  <a:srgbClr val="000000"/>
                </a:solidFill>
                <a:latin typeface="Arial"/>
                <a:hlinkClick r:id="rId1" action="ppaction://hlinksldjump"/>
              </a:rPr>
              <a:t>CRG motions</a:t>
            </a:r>
            <a:endParaRPr b="0" lang="en-US" sz="1800" spc="-1" strike="noStrike">
              <a:solidFill>
                <a:srgbClr val="000000"/>
              </a:solidFill>
              <a:latin typeface="Arial"/>
            </a:endParaRPr>
          </a:p>
          <a:p>
            <a:pPr lvl="1" marL="432000" indent="-216000">
              <a:buClr>
                <a:srgbClr val="000000"/>
              </a:buClr>
              <a:buSzPct val="45000"/>
              <a:buFont typeface="Wingdings" charset="2"/>
              <a:buChar char=""/>
            </a:pPr>
            <a:r>
              <a:rPr b="0" lang="en-US" sz="1800" spc="-1" strike="noStrike">
                <a:solidFill>
                  <a:srgbClr val="000000"/>
                </a:solidFill>
                <a:latin typeface="Arial"/>
                <a:hlinkClick r:id="rId2" action="ppaction://hlinksldjump"/>
              </a:rPr>
              <a:t>WG Motion CRG formation for LB</a:t>
            </a:r>
            <a:endParaRPr b="0" lang="en-US" sz="1800" spc="-1" strike="noStrike">
              <a:solidFill>
                <a:srgbClr val="000000"/>
              </a:solidFill>
              <a:latin typeface="Arial"/>
            </a:endParaRPr>
          </a:p>
          <a:p>
            <a:pPr lvl="1" marL="432000" indent="-216000">
              <a:buClr>
                <a:srgbClr val="000000"/>
              </a:buClr>
              <a:buSzPct val="45000"/>
              <a:buFont typeface="Wingdings" charset="2"/>
              <a:buChar char=""/>
            </a:pPr>
            <a:r>
              <a:rPr b="0" lang="en-US" sz="1800" spc="-1" strike="noStrike">
                <a:solidFill>
                  <a:srgbClr val="000000"/>
                </a:solidFill>
                <a:latin typeface="Arial"/>
                <a:hlinkClick r:id="rId3" action="ppaction://hlinksldjump"/>
              </a:rPr>
              <a:t>WG Motion CRG formation for SB</a:t>
            </a:r>
            <a:endParaRPr b="0" lang="en-US" sz="1800" spc="-1" strike="noStrike">
              <a:solidFill>
                <a:srgbClr val="000000"/>
              </a:solidFill>
              <a:latin typeface="Arial"/>
            </a:endParaRPr>
          </a:p>
        </p:txBody>
      </p:sp>
      <p:sp>
        <p:nvSpPr>
          <p:cNvPr id="144" name=""/>
          <p:cNvSpPr txBox="1"/>
          <p:nvPr/>
        </p:nvSpPr>
        <p:spPr>
          <a:xfrm>
            <a:off x="403560" y="2222640"/>
            <a:ext cx="7563240" cy="2649960"/>
          </a:xfrm>
          <a:prstGeom prst="rect">
            <a:avLst/>
          </a:prstGeom>
          <a:noFill/>
          <a:ln w="0">
            <a:noFill/>
          </a:ln>
        </p:spPr>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4" action="ppaction://hlinksldjump"/>
              </a:rPr>
              <a:t>Standard Association Balot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5" action="ppaction://hlinksldjump"/>
              </a:rPr>
              <a:t>TG Motion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6" action="ppaction://hlinksldjump"/>
              </a:rPr>
              <a:t>TG Motion Unconditional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7" action="ppaction://hlinksldjump"/>
              </a:rPr>
              <a:t>TG Motion Draft is ready for SB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8" action="ppaction://hlinksldjump"/>
              </a:rPr>
              <a:t>TG Motion Draft needs edits before SB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9" action="ppaction://hlinksldjump"/>
              </a:rPr>
              <a:t>TG Motion Approval of comment resolutions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0" action="ppaction://hlinksldjump"/>
              </a:rPr>
              <a:t>WG Motion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1" action="ppaction://hlinksldjump"/>
              </a:rPr>
              <a:t>WG Motion Unconditional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2" action="ppaction://hlinksldjump"/>
              </a:rPr>
              <a:t>WG Motion Draft is ready for SB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3" action="ppaction://hlinksldjump"/>
              </a:rPr>
              <a:t>WG Motion Draft needs edits before SB recirculation</a:t>
            </a:r>
            <a:endParaRPr b="0" lang="en-US" sz="1800" spc="-1" strike="noStrike">
              <a:solidFill>
                <a:srgbClr val="000000"/>
              </a:solidFill>
              <a:latin typeface="Arial"/>
            </a:endParaRPr>
          </a:p>
        </p:txBody>
      </p:sp>
      <p:sp>
        <p:nvSpPr>
          <p:cNvPr id="145" name=""/>
          <p:cNvSpPr txBox="1"/>
          <p:nvPr/>
        </p:nvSpPr>
        <p:spPr>
          <a:xfrm>
            <a:off x="403920" y="4887000"/>
            <a:ext cx="7563240" cy="1433520"/>
          </a:xfrm>
          <a:prstGeom prst="rect">
            <a:avLst/>
          </a:prstGeom>
          <a:noFill/>
          <a:ln w="0">
            <a:noFill/>
          </a:ln>
        </p:spPr>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4" action="ppaction://hlinksldjump"/>
              </a:rPr>
              <a:t>RevCom Submission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5" action="ppaction://hlinksldjump"/>
              </a:rPr>
              <a:t>TG Motion RevCom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6" action="ppaction://hlinksldjump"/>
              </a:rPr>
              <a:t>TG Motion RevCom unconditional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7" action="ppaction://hlinksldjump"/>
              </a:rPr>
              <a:t>WG Motion Revcom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8" action="ppaction://hlinksldjump"/>
              </a:rPr>
              <a:t>WG Motion RevCom unconditional submittal</a:t>
            </a:r>
            <a:endParaRPr b="0" lang="en-US" sz="1800" spc="-1" strike="noStrike">
              <a:solidFill>
                <a:srgbClr val="000000"/>
              </a:solidFill>
              <a:latin typeface="Arial"/>
            </a:endParaRPr>
          </a:p>
        </p:txBody>
      </p:sp>
      <p:sp>
        <p:nvSpPr>
          <p:cNvPr id="146" name=""/>
          <p:cNvSpPr txBox="1"/>
          <p:nvPr/>
        </p:nvSpPr>
        <p:spPr>
          <a:xfrm>
            <a:off x="403920" y="2223000"/>
            <a:ext cx="7563240" cy="2649960"/>
          </a:xfrm>
          <a:prstGeom prst="rect">
            <a:avLst/>
          </a:prstGeom>
          <a:noFill/>
          <a:ln w="0">
            <a:noFill/>
          </a:ln>
        </p:spPr>
        <p:txBody>
          <a:bodyPr lIns="90000" rIns="90000" tIns="45000" bIns="45000" anchor="t">
            <a:noAutofit/>
          </a:bodyPr>
          <a:p>
            <a:pPr marL="216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19" action="ppaction://hlinksldjump"/>
              </a:rPr>
              <a:t>Standard Association Ballot motions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20" action="ppaction://hlinksldjump"/>
              </a:rPr>
              <a:t>TG Motion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21" action="ppaction://hlinksldjump"/>
              </a:rPr>
              <a:t>TG Motion Unconditional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22" action="ppaction://hlinksldjump"/>
              </a:rPr>
              <a:t>TG Motion Draft is ready for SB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23" action="ppaction://hlinksldjump"/>
              </a:rPr>
              <a:t>TG Motion Draft needs edits before SB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24" action="ppaction://hlinksldjump"/>
              </a:rPr>
              <a:t>TG Motion Approval of comment resolutions</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25" action="ppaction://hlinksldjump"/>
              </a:rPr>
              <a:t>WG Motion 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26" action="ppaction://hlinksldjump"/>
              </a:rPr>
              <a:t>WG Motion Unconditional submittal</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27" action="ppaction://hlinksldjump"/>
              </a:rPr>
              <a:t>WG Motion Draft is ready for SB recirculation</a:t>
            </a:r>
            <a:endParaRPr b="0" lang="en-US" sz="1800" spc="-1" strike="noStrike">
              <a:solidFill>
                <a:srgbClr val="000000"/>
              </a:solidFill>
              <a:latin typeface="Arial"/>
            </a:endParaRPr>
          </a:p>
          <a:p>
            <a:pPr lvl="1" marL="432000" indent="-216000">
              <a:lnSpc>
                <a:spcPct val="100000"/>
              </a:lnSpc>
              <a:buClr>
                <a:srgbClr val="000000"/>
              </a:buClr>
              <a:buSzPct val="45000"/>
              <a:buFont typeface="Wingdings" charset="2"/>
              <a:buChar char=""/>
            </a:pPr>
            <a:r>
              <a:rPr b="0" lang="en-US" sz="1800" spc="-1" strike="noStrike">
                <a:solidFill>
                  <a:srgbClr val="000000"/>
                </a:solidFill>
                <a:latin typeface="Arial"/>
                <a:hlinkClick r:id="rId28" action="ppaction://hlinksldjump"/>
              </a:rPr>
              <a:t>WG Motion Draft needs edits before SB recirculation</a:t>
            </a:r>
            <a:endParaRPr b="0" lang="en-US" sz="1800" spc="-1" strike="noStrike">
              <a:solidFill>
                <a:srgbClr val="000000"/>
              </a:solidFill>
              <a:latin typeface="Arial"/>
            </a:endParaRPr>
          </a:p>
        </p:txBody>
      </p:sp>
      <p:sp>
        <p:nvSpPr>
          <p:cNvPr id="147" name=""/>
          <p:cNvSpPr txBox="1"/>
          <p:nvPr/>
        </p:nvSpPr>
        <p:spPr>
          <a:xfrm>
            <a:off x="5032440" y="1328760"/>
            <a:ext cx="3673440" cy="878760"/>
          </a:xfrm>
          <a:prstGeom prst="rect">
            <a:avLst/>
          </a:prstGeom>
          <a:noFill/>
          <a:ln w="0">
            <a:noFill/>
          </a:ln>
        </p:spPr>
        <p:txBody>
          <a:bodyPr lIns="90000" rIns="90000" tIns="45000" bIns="45000" anchor="t">
            <a:noAutofit/>
          </a:bodyPr>
          <a:p>
            <a:pPr marL="216000" indent="-216000">
              <a:buClr>
                <a:srgbClr val="000000"/>
              </a:buClr>
              <a:buSzPct val="45000"/>
              <a:buFont typeface="Wingdings" charset="2"/>
              <a:buChar char=""/>
            </a:pPr>
            <a:r>
              <a:rPr b="0" lang="en-US" sz="1800" spc="-1" strike="noStrike">
                <a:solidFill>
                  <a:srgbClr val="000000"/>
                </a:solidFill>
                <a:latin typeface="Arial"/>
                <a:hlinkClick r:id="rId29" action="ppaction://hlinksldjump"/>
              </a:rPr>
              <a:t>Futile motions</a:t>
            </a:r>
            <a:endParaRPr b="0" lang="en-US" sz="1800" spc="-1" strike="noStrike">
              <a:solidFill>
                <a:srgbClr val="000000"/>
              </a:solidFill>
              <a:latin typeface="Arial"/>
            </a:endParaRPr>
          </a:p>
          <a:p>
            <a:pPr lvl="1" marL="432000" indent="-216000">
              <a:buClr>
                <a:srgbClr val="000000"/>
              </a:buClr>
              <a:buSzPct val="45000"/>
              <a:buFont typeface="Wingdings" charset="2"/>
              <a:buChar char=""/>
            </a:pPr>
            <a:r>
              <a:rPr b="0" lang="en-US" sz="1800" spc="-1" strike="noStrike">
                <a:solidFill>
                  <a:srgbClr val="000000"/>
                </a:solidFill>
                <a:latin typeface="Arial"/>
                <a:hlinkClick r:id="rId30" action="ppaction://hlinksldjump"/>
              </a:rPr>
              <a:t>WG Motion Futile motion</a:t>
            </a: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46"/>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Approval of comment resolutions</a:t>
            </a:r>
            <a:endParaRPr b="0" lang="en-US" sz="4400" spc="-1" strike="noStrike">
              <a:solidFill>
                <a:srgbClr val="000000"/>
              </a:solidFill>
              <a:latin typeface="Arial"/>
            </a:endParaRPr>
          </a:p>
        </p:txBody>
      </p:sp>
      <p:sp>
        <p:nvSpPr>
          <p:cNvPr id="197" name="CustomShape 47"/>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Approves comment resolutions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8" name="CustomShape 48"/>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Conditional submittal</a:t>
            </a:r>
            <a:endParaRPr b="0" lang="en-US" sz="4400" spc="-1" strike="noStrike">
              <a:solidFill>
                <a:srgbClr val="000000"/>
              </a:solidFill>
              <a:latin typeface="Arial"/>
            </a:endParaRPr>
          </a:p>
        </p:txBody>
      </p:sp>
      <p:sp>
        <p:nvSpPr>
          <p:cNvPr id="199" name="CustomShape 49"/>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802.15 </a:t>
            </a:r>
            <a:r>
              <a:rPr b="0" i="1" lang="en-US" sz="2000" spc="-1" strike="noStrike">
                <a:solidFill>
                  <a:srgbClr val="000000"/>
                </a:solidFill>
                <a:highlight>
                  <a:srgbClr val="ffff00"/>
                </a:highlight>
                <a:latin typeface="Arial"/>
                <a:ea typeface="DejaVu Sans"/>
              </a:rPr>
              <a:t>has reviewed and approves the CSD [insert the CSD doc number], and the CA document [insert CA doc number]; and </a:t>
            </a:r>
            <a:r>
              <a:rPr b="0" i="1" lang="en-US" sz="2000" spc="-1" strike="noStrike">
                <a:solidFill>
                  <a:srgbClr val="000000"/>
                </a:solidFill>
                <a:latin typeface="Arial"/>
                <a:ea typeface="DejaVu Sans"/>
              </a:rPr>
              <a:t>requests conditional approval from the EC to submit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(or current revision)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0" name="CustomShape 50"/>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Unconditional submittal</a:t>
            </a:r>
            <a:endParaRPr b="0" lang="en-US" sz="4400" spc="-1" strike="noStrike">
              <a:solidFill>
                <a:srgbClr val="000000"/>
              </a:solidFill>
              <a:latin typeface="Arial"/>
            </a:endParaRPr>
          </a:p>
        </p:txBody>
      </p:sp>
      <p:sp>
        <p:nvSpPr>
          <p:cNvPr id="201" name="CustomShape 51"/>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802.15 </a:t>
            </a:r>
            <a:r>
              <a:rPr b="0" i="1" lang="en-US" sz="2000" spc="-1" strike="noStrike">
                <a:solidFill>
                  <a:srgbClr val="000000"/>
                </a:solidFill>
                <a:highlight>
                  <a:srgbClr val="ffff00"/>
                </a:highlight>
                <a:latin typeface="Arial"/>
                <a:ea typeface="DejaVu Sans"/>
              </a:rPr>
              <a:t>has reviewed and approves the CSD [insert the CSD doc number], and the CA document [insert CA doc number]; and </a:t>
            </a:r>
            <a:r>
              <a:rPr b="0" i="1" lang="en-US" sz="2000" spc="-1" strike="noStrike">
                <a:solidFill>
                  <a:srgbClr val="000000"/>
                </a:solidFill>
                <a:latin typeface="Arial"/>
                <a:ea typeface="DejaVu Sans"/>
              </a:rPr>
              <a:t>requests unconditional approval from the EC to submit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to Standards Association ballot.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52"/>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is ready for SB recirc</a:t>
            </a:r>
            <a:endParaRPr b="0" lang="en-US" sz="4400" spc="-1" strike="noStrike">
              <a:solidFill>
                <a:srgbClr val="000000"/>
              </a:solidFill>
              <a:latin typeface="Arial"/>
            </a:endParaRPr>
          </a:p>
        </p:txBody>
      </p:sp>
      <p:sp>
        <p:nvSpPr>
          <p:cNvPr id="203" name="CustomShape 53"/>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4" name="CustomShape 54"/>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Draft needs edits before SB recirc</a:t>
            </a:r>
            <a:endParaRPr b="0" lang="en-US" sz="4400" spc="-1" strike="noStrike">
              <a:solidFill>
                <a:srgbClr val="000000"/>
              </a:solidFill>
              <a:latin typeface="Arial"/>
            </a:endParaRPr>
          </a:p>
        </p:txBody>
      </p:sp>
      <p:sp>
        <p:nvSpPr>
          <p:cNvPr id="205" name="CustomShape 55"/>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Move that 802.15 WG start a Standards Association Recirculation Ballot of </a:t>
            </a:r>
            <a:r>
              <a:rPr b="0" i="1" lang="en-US" sz="2000" spc="-1" strike="noStrike">
                <a:solidFill>
                  <a:srgbClr val="000000"/>
                </a:solidFill>
                <a:highlight>
                  <a:srgbClr val="ffff00"/>
                </a:highlight>
                <a:latin typeface="Arial"/>
                <a:ea typeface="DejaVu Sans"/>
              </a:rPr>
              <a:t>CA document [insert CA doc number] and</a:t>
            </a:r>
            <a:r>
              <a:rPr b="0" i="1" lang="en-US" sz="2000" spc="-1" strike="noStrike">
                <a:solidFill>
                  <a:srgbClr val="000000"/>
                </a:solidFill>
                <a:latin typeface="Arial"/>
                <a:ea typeface="DejaVu Sans"/>
              </a:rPr>
              <a:t> document P802.15.</a:t>
            </a:r>
            <a:r>
              <a:rPr b="0" i="1" lang="en-US" sz="2000" spc="-1" strike="noStrike">
                <a:solidFill>
                  <a:srgbClr val="000000"/>
                </a:solidFill>
                <a:highlight>
                  <a:srgbClr val="ffff00"/>
                </a:highlight>
                <a:latin typeface="Arial"/>
                <a:ea typeface="DejaVu Sans"/>
              </a:rPr>
              <a:t>XY-Dxy</a:t>
            </a:r>
            <a:r>
              <a:rPr b="0" i="1" lang="en-US" sz="2000" spc="-1" strike="noStrike">
                <a:solidFill>
                  <a:srgbClr val="000000"/>
                </a:solidFill>
                <a:latin typeface="Arial"/>
                <a:ea typeface="DejaVu Sans"/>
              </a:rPr>
              <a:t> (as edited in accordance with the instructions in document 15-</a:t>
            </a:r>
            <a:r>
              <a:rPr b="0" i="1" lang="en-US" sz="2000" spc="-1" strike="noStrike">
                <a:solidFill>
                  <a:srgbClr val="000000"/>
                </a:solidFill>
                <a:highlight>
                  <a:srgbClr val="ffff00"/>
                </a:highlight>
                <a:latin typeface="Arial"/>
                <a:ea typeface="DejaVu Sans"/>
              </a:rPr>
              <a:t>yy-ssss-rr-GGGG</a:t>
            </a:r>
            <a:r>
              <a:rPr b="0" i="1" lang="en-US" sz="2000" spc="-1" strike="noStrike">
                <a:solidFill>
                  <a:srgbClr val="000000"/>
                </a:solidFill>
                <a:latin typeface="Arial"/>
                <a:ea typeface="DejaVu Sans"/>
              </a:rPr>
              <a:t>) pending the completion and inclusion of the edits in the draft.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6" name="PlaceHolder 1"/>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lnSpc>
                <a:spcPct val="100000"/>
              </a:lnSpc>
              <a:tabLst>
                <a:tab algn="l" pos="0"/>
              </a:tabLst>
            </a:pPr>
            <a:r>
              <a:rPr b="0" lang="en-US" sz="4000" spc="-1" strike="noStrike">
                <a:solidFill>
                  <a:srgbClr val="000000"/>
                </a:solidFill>
                <a:latin typeface="Arial"/>
              </a:rPr>
              <a:t>RevCom Submissions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58"/>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RevCom conditional submittal</a:t>
            </a:r>
            <a:endParaRPr b="0" lang="en-US" sz="4400" spc="-1" strike="noStrike">
              <a:solidFill>
                <a:srgbClr val="000000"/>
              </a:solidFill>
              <a:latin typeface="Arial"/>
            </a:endParaRPr>
          </a:p>
        </p:txBody>
      </p:sp>
      <p:sp>
        <p:nvSpPr>
          <p:cNvPr id="208" name="CustomShape 59"/>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reviews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(or current revision)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56"/>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RevCom unconditional submittal</a:t>
            </a:r>
            <a:endParaRPr b="0" lang="en-US" sz="4400" spc="-1" strike="noStrike">
              <a:solidFill>
                <a:srgbClr val="000000"/>
              </a:solidFill>
              <a:latin typeface="Arial"/>
            </a:endParaRPr>
          </a:p>
        </p:txBody>
      </p:sp>
      <p:sp>
        <p:nvSpPr>
          <p:cNvPr id="210" name="CustomShape 57"/>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TG</a:t>
            </a:r>
            <a:r>
              <a:rPr b="0" i="1" lang="en-US" sz="2000" spc="-1" strike="noStrike">
                <a:solidFill>
                  <a:srgbClr val="000000"/>
                </a:solidFill>
                <a:highlight>
                  <a:srgbClr val="ffff00"/>
                </a:highlight>
                <a:latin typeface="Arial"/>
                <a:ea typeface="DejaVu Sans"/>
              </a:rPr>
              <a:t>?</a:t>
            </a:r>
            <a:r>
              <a:rPr b="0" i="1" lang="en-US" sz="2000" spc="-1" strike="noStrike">
                <a:solidFill>
                  <a:srgbClr val="000000"/>
                </a:solidFill>
                <a:latin typeface="Arial"/>
                <a:ea typeface="DejaVu Sans"/>
              </a:rPr>
              <a:t> requests that 802.15 WG reviews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unconditional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1" name="CustomShape 60"/>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RevCom conditional submittal</a:t>
            </a:r>
            <a:endParaRPr b="0" lang="en-US" sz="4400" spc="-1" strike="noStrike">
              <a:solidFill>
                <a:srgbClr val="000000"/>
              </a:solidFill>
              <a:latin typeface="Arial"/>
            </a:endParaRPr>
          </a:p>
        </p:txBody>
      </p:sp>
      <p:sp>
        <p:nvSpPr>
          <p:cNvPr id="212" name="CustomShape 61"/>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802.15 WG has reviewed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(or current revision)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62"/>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RevCom unconditional submittal</a:t>
            </a:r>
            <a:endParaRPr b="0" lang="en-US" sz="4400" spc="-1" strike="noStrike">
              <a:solidFill>
                <a:srgbClr val="000000"/>
              </a:solidFill>
              <a:latin typeface="Arial"/>
            </a:endParaRPr>
          </a:p>
        </p:txBody>
      </p:sp>
      <p:sp>
        <p:nvSpPr>
          <p:cNvPr id="214" name="CustomShape 63"/>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802.15 WG has reviewed and approves the CSD [</a:t>
            </a:r>
            <a:r>
              <a:rPr b="0" i="1" lang="en-US" sz="2000" spc="-1" strike="noStrike">
                <a:solidFill>
                  <a:srgbClr val="000000"/>
                </a:solidFill>
                <a:highlight>
                  <a:srgbClr val="ffff00"/>
                </a:highlight>
                <a:latin typeface="Arial"/>
                <a:ea typeface="DejaVu Sans"/>
              </a:rPr>
              <a:t>insert doc number for appropriate CSD</a:t>
            </a:r>
            <a:r>
              <a:rPr b="0" i="1" lang="en-US" sz="2000" spc="-1" strike="noStrike">
                <a:solidFill>
                  <a:srgbClr val="000000"/>
                </a:solidFill>
                <a:latin typeface="Arial"/>
                <a:ea typeface="DejaVu Sans"/>
              </a:rPr>
              <a:t>] and requests unconditional approval from the IEEE 802 LMSC to submit </a:t>
            </a:r>
            <a:r>
              <a:rPr b="0" i="1" lang="en-US" sz="2000" spc="-1" strike="noStrike">
                <a:solidFill>
                  <a:srgbClr val="000000"/>
                </a:solidFill>
                <a:highlight>
                  <a:srgbClr val="ffff00"/>
                </a:highlight>
                <a:latin typeface="Arial"/>
                <a:ea typeface="DejaVu Sans"/>
              </a:rPr>
              <a:t>[insert PAR project number]-Dyz</a:t>
            </a:r>
            <a:r>
              <a:rPr b="0" i="1" lang="en-US" sz="2000" spc="-1" strike="noStrike">
                <a:solidFill>
                  <a:srgbClr val="000000"/>
                </a:solidFill>
                <a:latin typeface="Arial"/>
                <a:ea typeface="DejaVu Sans"/>
              </a:rPr>
              <a:t> to RevCom.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PlaceHolder 1"/>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lnSpc>
                <a:spcPct val="100000"/>
              </a:lnSpc>
              <a:tabLst>
                <a:tab algn="l" pos="0"/>
              </a:tabLst>
            </a:pPr>
            <a:r>
              <a:rPr b="0" lang="en-US" sz="4000" spc="-1" strike="noStrike">
                <a:solidFill>
                  <a:srgbClr val="000000"/>
                </a:solidFill>
                <a:latin typeface="Arial"/>
              </a:rPr>
              <a:t>SG and PAR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5" name="PlaceHolder 1"/>
          <p:cNvSpPr>
            <a:spLocks noGrp="1"/>
          </p:cNvSpPr>
          <p:nvPr>
            <p:ph type="subTitle"/>
          </p:nvPr>
        </p:nvSpPr>
        <p:spPr>
          <a:xfrm>
            <a:off x="457200" y="1604520"/>
            <a:ext cx="8228880" cy="3976920"/>
          </a:xfrm>
          <a:prstGeom prst="rect">
            <a:avLst/>
          </a:prstGeom>
          <a:noFill/>
          <a:ln w="0">
            <a:noFill/>
          </a:ln>
        </p:spPr>
        <p:txBody>
          <a:bodyPr lIns="0" rIns="0" tIns="0" bIns="0" anchor="ctr">
            <a:noAutofit/>
          </a:bodyPr>
          <a:p>
            <a:pPr algn="ctr">
              <a:lnSpc>
                <a:spcPct val="100000"/>
              </a:lnSpc>
              <a:tabLst>
                <a:tab algn="l" pos="0"/>
              </a:tabLst>
            </a:pPr>
            <a:r>
              <a:rPr b="0" lang="en-US" sz="4000" spc="-1" strike="noStrike">
                <a:solidFill>
                  <a:srgbClr val="000000"/>
                </a:solidFill>
                <a:latin typeface="Arial"/>
              </a:rPr>
              <a:t>Futile motions</a:t>
            </a:r>
            <a:endParaRPr b="0" lang="en-US"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6" name="CustomShape 64"/>
          <p:cNvSpPr/>
          <p:nvPr/>
        </p:nvSpPr>
        <p:spPr>
          <a:xfrm>
            <a:off x="228600" y="669600"/>
            <a:ext cx="868644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solidFill>
                <a:srgbClr val="000000"/>
              </a:solidFill>
              <a:latin typeface="Arial"/>
            </a:endParaRPr>
          </a:p>
          <a:p>
            <a:pPr algn="ctr">
              <a:lnSpc>
                <a:spcPct val="100000"/>
              </a:lnSpc>
            </a:pPr>
            <a:r>
              <a:rPr b="0" lang="en-US" sz="4400" spc="-1" strike="noStrike">
                <a:solidFill>
                  <a:srgbClr val="000000"/>
                </a:solidFill>
                <a:latin typeface="Arial"/>
                <a:ea typeface="DejaVu Sans"/>
              </a:rPr>
              <a:t>Futile motion</a:t>
            </a:r>
            <a:endParaRPr b="0" lang="en-US" sz="4400" spc="-1" strike="noStrike">
              <a:solidFill>
                <a:srgbClr val="000000"/>
              </a:solidFill>
              <a:latin typeface="Arial"/>
            </a:endParaRPr>
          </a:p>
        </p:txBody>
      </p:sp>
      <p:sp>
        <p:nvSpPr>
          <p:cNvPr id="217" name="CustomShape 65"/>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to request the IEEE802 Wireless group treasury to fund refreshments at the closing plenary.</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5"/>
          <p:cNvSpPr/>
          <p:nvPr/>
        </p:nvSpPr>
        <p:spPr>
          <a:xfrm>
            <a:off x="457200" y="669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br>
              <a:rPr sz="4400"/>
            </a:br>
            <a:r>
              <a:rPr b="0" lang="en-US" sz="4400" spc="-1" strike="noStrike">
                <a:solidFill>
                  <a:srgbClr val="000000"/>
                </a:solidFill>
                <a:latin typeface="Arial"/>
                <a:ea typeface="DejaVu Sans"/>
              </a:rPr>
              <a:t>Study Group formation</a:t>
            </a:r>
            <a:endParaRPr b="0" lang="en-US" sz="4400" spc="-1" strike="noStrike">
              <a:solidFill>
                <a:srgbClr val="000000"/>
              </a:solidFill>
              <a:latin typeface="Arial"/>
            </a:endParaRPr>
          </a:p>
        </p:txBody>
      </p:sp>
      <p:sp>
        <p:nvSpPr>
          <p:cNvPr id="150" name="CustomShape 6"/>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lang="en-US" sz="2000" spc="-1" strike="noStrike">
                <a:solidFill>
                  <a:srgbClr val="000000"/>
                </a:solidFill>
                <a:latin typeface="Arial"/>
                <a:ea typeface="DejaVu Sans"/>
              </a:rPr>
              <a:t>Motion: </a:t>
            </a:r>
            <a:r>
              <a:rPr b="0" i="1" lang="en-US" sz="2000" spc="-1" strike="noStrike">
                <a:solidFill>
                  <a:srgbClr val="000000"/>
                </a:solidFill>
                <a:latin typeface="Arial"/>
                <a:ea typeface="DejaVu Sans"/>
              </a:rPr>
              <a:t>that the 802.15 Working Group seeks approval from the IEEE 802 LMSC to form a study group in 802.15 to develop the PAR and CSD documents for “</a:t>
            </a:r>
            <a:r>
              <a:rPr b="0" i="1" lang="en-US" sz="2000" spc="-1" strike="noStrike">
                <a:solidFill>
                  <a:srgbClr val="000000"/>
                </a:solidFill>
                <a:highlight>
                  <a:srgbClr val="ffff00"/>
                </a:highlight>
                <a:latin typeface="Arial"/>
                <a:ea typeface="DejaVu Sans"/>
              </a:rPr>
              <a:t>Proposed SG Name</a:t>
            </a:r>
            <a:r>
              <a:rPr b="0" i="1" lang="en-US" sz="2000" spc="-1" strike="noStrike">
                <a:solidFill>
                  <a:srgbClr val="000000"/>
                </a:solidFill>
                <a:latin typeface="Arial"/>
                <a:ea typeface="DejaVu Sans"/>
              </a:rPr>
              <a:t>” and additionally authorize the 802.15 WG Chair to make any necessary changes to these docs required to support the submission.</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2"/>
          <p:cNvSpPr/>
          <p:nvPr/>
        </p:nvSpPr>
        <p:spPr>
          <a:xfrm>
            <a:off x="457200" y="669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br>
              <a:rPr sz="4400"/>
            </a:br>
            <a:r>
              <a:rPr b="0" lang="en-US" sz="4400" spc="-1" strike="noStrike">
                <a:solidFill>
                  <a:srgbClr val="000000"/>
                </a:solidFill>
                <a:latin typeface="Arial"/>
                <a:ea typeface="DejaVu Sans"/>
              </a:rPr>
              <a:t>Study Group extension</a:t>
            </a:r>
            <a:endParaRPr b="0" lang="en-US" sz="4400" spc="-1" strike="noStrike">
              <a:solidFill>
                <a:srgbClr val="000000"/>
              </a:solidFill>
              <a:latin typeface="Arial"/>
            </a:endParaRPr>
          </a:p>
        </p:txBody>
      </p:sp>
      <p:sp>
        <p:nvSpPr>
          <p:cNvPr id="152" name="CustomShape 3"/>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Motion: that the 802.15 Working Group seeks approval from the IEEE 802 LMSC to extend the study group in 802.15 to develop the PAR and CSD documents for “</a:t>
            </a:r>
            <a:r>
              <a:rPr b="0" i="1" lang="en-US" sz="2000" spc="-1" strike="noStrike">
                <a:solidFill>
                  <a:srgbClr val="000000"/>
                </a:solidFill>
                <a:highlight>
                  <a:srgbClr val="ffff00"/>
                </a:highlight>
                <a:latin typeface="Arial"/>
                <a:ea typeface="DejaVu Sans"/>
              </a:rPr>
              <a:t>Proposed SG Name</a:t>
            </a:r>
            <a:r>
              <a:rPr b="0" i="1" lang="en-US" sz="2000" spc="-1" strike="noStrike">
                <a:solidFill>
                  <a:srgbClr val="000000"/>
                </a:solidFill>
                <a:latin typeface="Arial"/>
                <a:ea typeface="DejaVu Sans"/>
              </a:rPr>
              <a:t>”.</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4"/>
          <p:cNvSpPr/>
          <p:nvPr/>
        </p:nvSpPr>
        <p:spPr>
          <a:xfrm>
            <a:off x="457200" y="669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SG Motion</a:t>
            </a:r>
            <a:br>
              <a:rPr sz="4400"/>
            </a:br>
            <a:r>
              <a:rPr b="0" lang="en-US" sz="4400" spc="-1" strike="noStrike">
                <a:solidFill>
                  <a:srgbClr val="000000"/>
                </a:solidFill>
                <a:latin typeface="Arial"/>
                <a:ea typeface="DejaVu Sans"/>
              </a:rPr>
              <a:t>SG approval of PAR and CSD</a:t>
            </a:r>
            <a:endParaRPr b="0" lang="en-US" sz="4400" spc="-1" strike="noStrike">
              <a:solidFill>
                <a:srgbClr val="000000"/>
              </a:solidFill>
              <a:latin typeface="Arial"/>
            </a:endParaRPr>
          </a:p>
        </p:txBody>
      </p:sp>
      <p:sp>
        <p:nvSpPr>
          <p:cNvPr id="154" name="CustomShape 7"/>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PAR and CSD contained in documents [</a:t>
            </a:r>
            <a:r>
              <a:rPr b="0" i="1" lang="en-US" sz="2000" spc="-1" strike="noStrike">
                <a:solidFill>
                  <a:srgbClr val="000000"/>
                </a:solidFill>
                <a:highlight>
                  <a:srgbClr val="ffff00"/>
                </a:highlight>
                <a:latin typeface="Arial"/>
                <a:ea typeface="DejaVu Sans"/>
              </a:rPr>
              <a:t>insert PAR doc number</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insert CSD doc number]</a:t>
            </a:r>
            <a:r>
              <a:rPr b="0" i="1" lang="en-US" sz="2000" spc="-1" strike="noStrike">
                <a:solidFill>
                  <a:srgbClr val="000000"/>
                </a:solidFill>
                <a:latin typeface="Arial"/>
                <a:ea typeface="DejaVu Sans"/>
              </a:rPr>
              <a:t>, respectively, be approved for submission to the WG for its approval and that the EC be requested to forward the PAR to NesCom.</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8"/>
          <p:cNvSpPr/>
          <p:nvPr/>
        </p:nvSpPr>
        <p:spPr>
          <a:xfrm>
            <a:off x="457200" y="669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br>
              <a:rPr sz="4400"/>
            </a:br>
            <a:r>
              <a:rPr b="0" lang="en-US" sz="4400" spc="-1" strike="noStrike">
                <a:solidFill>
                  <a:srgbClr val="000000"/>
                </a:solidFill>
                <a:latin typeface="Arial"/>
                <a:ea typeface="DejaVu Sans"/>
              </a:rPr>
              <a:t>WG approval of PAR and CSD</a:t>
            </a:r>
            <a:endParaRPr b="0" lang="en-US" sz="4400" spc="-1" strike="noStrike">
              <a:solidFill>
                <a:srgbClr val="000000"/>
              </a:solidFill>
              <a:latin typeface="Arial"/>
            </a:endParaRPr>
          </a:p>
        </p:txBody>
      </p:sp>
      <p:sp>
        <p:nvSpPr>
          <p:cNvPr id="156" name="CustomShape 9"/>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WG Motion: move that the PAR and CSD contained in documents [</a:t>
            </a:r>
            <a:r>
              <a:rPr b="0" i="1" lang="en-US" sz="2000" spc="-1" strike="noStrike">
                <a:solidFill>
                  <a:srgbClr val="000000"/>
                </a:solidFill>
                <a:highlight>
                  <a:srgbClr val="ffff00"/>
                </a:highlight>
                <a:latin typeface="Arial"/>
                <a:ea typeface="DejaVu Sans"/>
              </a:rPr>
              <a:t>insert PAR doc number</a:t>
            </a:r>
            <a:r>
              <a:rPr b="0" i="1" lang="en-US" sz="2000" spc="-1" strike="noStrike">
                <a:solidFill>
                  <a:srgbClr val="000000"/>
                </a:solidFill>
                <a:latin typeface="Arial"/>
                <a:ea typeface="DejaVu Sans"/>
              </a:rPr>
              <a:t>] and [</a:t>
            </a:r>
            <a:r>
              <a:rPr b="0" i="1" lang="en-US" sz="2000" spc="-1" strike="noStrike">
                <a:solidFill>
                  <a:srgbClr val="000000"/>
                </a:solidFill>
                <a:highlight>
                  <a:srgbClr val="ffff00"/>
                </a:highlight>
                <a:latin typeface="Arial"/>
                <a:ea typeface="DejaVu Sans"/>
              </a:rPr>
              <a:t>insert CSD doc number</a:t>
            </a:r>
            <a:r>
              <a:rPr b="0" i="1" lang="en-US" sz="2000" spc="-1" strike="noStrike">
                <a:solidFill>
                  <a:srgbClr val="000000"/>
                </a:solidFill>
                <a:latin typeface="Arial"/>
                <a:ea typeface="DejaVu Sans"/>
              </a:rPr>
              <a:t>],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0"/>
          <p:cNvSpPr/>
          <p:nvPr/>
        </p:nvSpPr>
        <p:spPr>
          <a:xfrm>
            <a:off x="457200" y="669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SG approval of comment responses for PAR and CSD</a:t>
            </a:r>
            <a:endParaRPr b="0" lang="en-US" sz="4400" spc="-1" strike="noStrike">
              <a:solidFill>
                <a:srgbClr val="000000"/>
              </a:solidFill>
              <a:latin typeface="Arial"/>
            </a:endParaRPr>
          </a:p>
        </p:txBody>
      </p:sp>
      <p:sp>
        <p:nvSpPr>
          <p:cNvPr id="158" name="CustomShape 11"/>
          <p:cNvSpPr/>
          <p:nvPr/>
        </p:nvSpPr>
        <p:spPr>
          <a:xfrm>
            <a:off x="457200" y="2180520"/>
            <a:ext cx="8227080" cy="39744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Request that the responses to received PAR and CSD review comments contained in document [</a:t>
            </a:r>
            <a:r>
              <a:rPr b="0" i="1" lang="en-US" sz="2000" spc="-1" strike="noStrike">
                <a:solidFill>
                  <a:srgbClr val="000000"/>
                </a:solidFill>
                <a:highlight>
                  <a:srgbClr val="ffff00"/>
                </a:highlight>
                <a:latin typeface="Arial"/>
                <a:ea typeface="DejaVu Sans"/>
              </a:rPr>
              <a:t>doc # here</a:t>
            </a:r>
            <a:r>
              <a:rPr b="0" i="1" lang="en-US" sz="2000" spc="-1" strike="noStrike">
                <a:solidFill>
                  <a:srgbClr val="000000"/>
                </a:solidFill>
                <a:latin typeface="Arial"/>
                <a:ea typeface="DejaVu Sans"/>
              </a:rPr>
              <a:t>] be approved for submission to the WG for its approval. The 802.15 working group chair and technical editor are authorized to make additional modifications to the responses as needed.</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en-US"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953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2023-09-14T14:42:10Z</dcterms:modified>
  <cp:revision>125</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