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presProps.xml" ContentType="application/vnd.openxmlformats-officedocument.presentationml.presProps+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_rels/slide18.xml.rels" ContentType="application/vnd.openxmlformats-package.relationships+xml"/>
  <Override PartName="/ppt/slides/_rels/slide12.xml.rels" ContentType="application/vnd.openxmlformats-package.relationships+xml"/>
  <Override PartName="/ppt/slides/_rels/slide17.xml.rels" ContentType="application/vnd.openxmlformats-package.relationships+xml"/>
  <Override PartName="/ppt/slides/_rels/slide11.xml.rels" ContentType="application/vnd.openxmlformats-package.relationships+xml"/>
  <Override PartName="/ppt/slides/_rels/slide26.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33.xml.rels" ContentType="application/vnd.openxmlformats-package.relationships+xml"/>
  <Override PartName="/ppt/slides/_rels/slide6.xml.rels" ContentType="application/vnd.openxmlformats-package.relationships+xml"/>
  <Override PartName="/ppt/slides/_rels/slide34.xml.rels" ContentType="application/vnd.openxmlformats-package.relationships+xml"/>
  <Override PartName="/ppt/slides/_rels/slide19.xml.rels" ContentType="application/vnd.openxmlformats-package.relationships+xml"/>
  <Override PartName="/ppt/slides/_rels/slide13.xml.rels" ContentType="application/vnd.openxmlformats-package.relationships+xml"/>
  <Override PartName="/ppt/slides/_rels/slide29.xml.rels" ContentType="application/vnd.openxmlformats-package.relationships+xml"/>
  <Override PartName="/ppt/slides/_rels/slide14.xml.rels" ContentType="application/vnd.openxmlformats-package.relationships+xml"/>
  <Override PartName="/ppt/slides/_rels/slide30.xml.rels" ContentType="application/vnd.openxmlformats-package.relationships+xml"/>
  <Override PartName="/ppt/slides/_rels/slide23.xml.rels" ContentType="application/vnd.openxmlformats-package.relationships+xml"/>
  <Override PartName="/ppt/slides/_rels/slide38.xml.rels" ContentType="application/vnd.openxmlformats-package.relationships+xml"/>
  <Override PartName="/ppt/slides/_rels/slide37.xml.rels" ContentType="application/vnd.openxmlformats-package.relationships+xml"/>
  <Override PartName="/ppt/slides/_rels/slide22.xml.rels" ContentType="application/vnd.openxmlformats-package.relationships+xml"/>
  <Override PartName="/ppt/slides/_rels/slide3.xml.rels" ContentType="application/vnd.openxmlformats-package.relationships+xml"/>
  <Override PartName="/ppt/slides/_rels/slide9.xml.rels" ContentType="application/vnd.openxmlformats-package.relationships+xml"/>
  <Override PartName="/ppt/slides/_rels/slide28.xml.rels" ContentType="application/vnd.openxmlformats-package.relationships+xml"/>
  <Override PartName="/ppt/slides/_rels/slide24.xml.rels" ContentType="application/vnd.openxmlformats-package.relationships+xml"/>
  <Override PartName="/ppt/slides/_rels/slide39.xml.rels" ContentType="application/vnd.openxmlformats-package.relationships+xml"/>
  <Override PartName="/ppt/slides/_rels/slide31.xml.rels" ContentType="application/vnd.openxmlformats-package.relationships+xml"/>
  <Override PartName="/ppt/slides/_rels/slide15.xml.rels" ContentType="application/vnd.openxmlformats-package.relationships+xml"/>
  <Override PartName="/ppt/slides/_rels/slide21.xml.rels" ContentType="application/vnd.openxmlformats-package.relationships+xml"/>
  <Override PartName="/ppt/slides/_rels/slide36.xml.rels" ContentType="application/vnd.openxmlformats-package.relationships+xml"/>
  <Override PartName="/ppt/slides/_rels/slide27.xml.rels" ContentType="application/vnd.openxmlformats-package.relationships+xml"/>
  <Override PartName="/ppt/slides/_rels/slide2.xml.rels" ContentType="application/vnd.openxmlformats-package.relationships+xml"/>
  <Override PartName="/ppt/slides/_rels/slide8.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32.xml.rels" ContentType="application/vnd.openxmlformats-package.relationships+xml"/>
  <Override PartName="/ppt/slides/_rels/slide16.xml.rels" ContentType="application/vnd.openxmlformats-package.relationships+xml"/>
  <Override PartName="/ppt/slides/_rels/slide35.xml.rels" ContentType="application/vnd.openxmlformats-package.relationships+xml"/>
  <Override PartName="/ppt/slides/_rels/slide20.xml.rels" ContentType="application/vnd.openxmlformats-package.relationships+xml"/>
  <Override PartName="/ppt/slides/_rels/slide1.xml.rels" ContentType="application/vnd.openxmlformats-package.relationships+xml"/>
  <Override PartName="/ppt/slides/_rels/slide7.xml.rels" ContentType="application/vnd.openxmlformats-package.relationships+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13.xml" ContentType="application/vnd.openxmlformats-officedocument.presentationml.slide+xml"/>
  <Override PartName="/ppt/slides/slide37.xml" ContentType="application/vnd.openxmlformats-officedocument.presentationml.slide+xml"/>
  <Override PartName="/ppt/slides/slide1.xml" ContentType="application/vnd.openxmlformats-officedocument.presentationml.slide+xml"/>
  <Override PartName="/ppt/slides/slide38.xml" ContentType="application/vnd.openxmlformats-officedocument.presentationml.slide+xml"/>
  <Override PartName="/ppt/slides/slide2.xml" ContentType="application/vnd.openxmlformats-officedocument.presentationml.slide+xml"/>
  <Override PartName="/ppt/slides/slide39.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0.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2"/>
          <p:cNvSpPr/>
          <p:nvPr/>
        </p:nvSpPr>
        <p:spPr>
          <a:xfrm>
            <a:off x="3095640" y="396000"/>
            <a:ext cx="5349960" cy="200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802-15-23-0506-00</a:t>
            </a:r>
            <a:endParaRPr b="0" lang="en-US" sz="1400" spc="-1" strike="noStrike">
              <a:solidFill>
                <a:srgbClr val="000000"/>
              </a:solidFill>
              <a:latin typeface="Arial"/>
            </a:endParaRPr>
          </a:p>
        </p:txBody>
      </p:sp>
      <p:sp>
        <p:nvSpPr>
          <p:cNvPr id="1" name="Line 3"/>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2" name="CustomShape 4"/>
          <p:cNvSpPr/>
          <p:nvPr/>
        </p:nvSpPr>
        <p:spPr>
          <a:xfrm>
            <a:off x="685800" y="6475320"/>
            <a:ext cx="1726200" cy="292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5"/>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4" name="Line 6"/>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5" name="CustomShape 7"/>
          <p:cNvSpPr/>
          <p:nvPr/>
        </p:nvSpPr>
        <p:spPr>
          <a:xfrm>
            <a:off x="3749040" y="6475320"/>
            <a:ext cx="1726200" cy="292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2E5D0AF-4307-4D30-A9B2-4CEE16A6E75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8"/>
          <p:cNvSpPr/>
          <p:nvPr/>
        </p:nvSpPr>
        <p:spPr>
          <a:xfrm>
            <a:off x="7040160" y="6490080"/>
            <a:ext cx="1726200" cy="292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9"/>
          <p:cNvSpPr/>
          <p:nvPr/>
        </p:nvSpPr>
        <p:spPr>
          <a:xfrm>
            <a:off x="685800" y="365760"/>
            <a:ext cx="2561760" cy="200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9960" cy="200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48" name="CustomShape 3"/>
          <p:cNvSpPr/>
          <p:nvPr/>
        </p:nvSpPr>
        <p:spPr>
          <a:xfrm>
            <a:off x="685800" y="6475320"/>
            <a:ext cx="1726200" cy="292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51" name="CustomShape 6"/>
          <p:cNvSpPr/>
          <p:nvPr/>
        </p:nvSpPr>
        <p:spPr>
          <a:xfrm>
            <a:off x="3749040" y="6475320"/>
            <a:ext cx="1726200" cy="292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2F47A51-D7FC-49B6-9075-43CAE25869B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6200" cy="292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61760" cy="200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9960" cy="200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802-15-23-0506-00</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94" name="CustomShape 3"/>
          <p:cNvSpPr/>
          <p:nvPr/>
        </p:nvSpPr>
        <p:spPr>
          <a:xfrm>
            <a:off x="685800" y="6475320"/>
            <a:ext cx="1726200" cy="292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97" name="CustomShape 6"/>
          <p:cNvSpPr/>
          <p:nvPr/>
        </p:nvSpPr>
        <p:spPr>
          <a:xfrm>
            <a:off x="3749040" y="6475320"/>
            <a:ext cx="1726200" cy="292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7C2DB0B-B119-461E-BB64-69A784D906A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26200" cy="292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61760" cy="200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9960" cy="200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802-15-23-0032-02</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140" name="CustomShape 3"/>
          <p:cNvSpPr/>
          <p:nvPr/>
        </p:nvSpPr>
        <p:spPr>
          <a:xfrm>
            <a:off x="685800" y="6475320"/>
            <a:ext cx="1726200" cy="292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143" name="CustomShape 6"/>
          <p:cNvSpPr/>
          <p:nvPr/>
        </p:nvSpPr>
        <p:spPr>
          <a:xfrm>
            <a:off x="3749040" y="6475320"/>
            <a:ext cx="1726200" cy="292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02F8428-73C7-4E1E-944E-20C89FD379C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26200" cy="292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61760" cy="200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9960" cy="200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802-15-23-0032-02</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187" name="CustomShape 3"/>
          <p:cNvSpPr/>
          <p:nvPr/>
        </p:nvSpPr>
        <p:spPr>
          <a:xfrm>
            <a:off x="685800" y="6475320"/>
            <a:ext cx="1726200" cy="292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190" name="CustomShape 6"/>
          <p:cNvSpPr/>
          <p:nvPr/>
        </p:nvSpPr>
        <p:spPr>
          <a:xfrm>
            <a:off x="3749040" y="6475320"/>
            <a:ext cx="1726200" cy="292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CD455C8-18B7-4765-8C88-573253A7A64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26200" cy="292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61760" cy="200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9960" cy="200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802-15-23-0032-02</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233" name="CustomShape 3"/>
          <p:cNvSpPr/>
          <p:nvPr/>
        </p:nvSpPr>
        <p:spPr>
          <a:xfrm>
            <a:off x="685800" y="6475320"/>
            <a:ext cx="1726200" cy="2926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236" name="CustomShape 6"/>
          <p:cNvSpPr/>
          <p:nvPr/>
        </p:nvSpPr>
        <p:spPr>
          <a:xfrm>
            <a:off x="3749040" y="6475320"/>
            <a:ext cx="1726200" cy="2926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61822CD-2A23-4F70-9AE0-7C60F8A891A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26200" cy="2926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61760" cy="200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62.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62.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62.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62.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62.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62.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6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152280" y="609480"/>
            <a:ext cx="8979120" cy="46137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November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13</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September, 2023</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Typical TG and WG motions</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Provide the templates for typical motions that can be done TG or WG.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Help TG chairs to create proper motions.</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5"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Letter Ballot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CustomShape 16"/>
          <p:cNvSpPr/>
          <p:nvPr/>
        </p:nvSpPr>
        <p:spPr>
          <a:xfrm>
            <a:off x="457200" y="669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ready for LB</a:t>
            </a:r>
            <a:endParaRPr b="0" lang="en-US" sz="4400" spc="-1" strike="noStrike">
              <a:solidFill>
                <a:srgbClr val="000000"/>
              </a:solidFill>
              <a:latin typeface="Arial"/>
            </a:endParaRPr>
          </a:p>
        </p:txBody>
      </p:sp>
      <p:sp>
        <p:nvSpPr>
          <p:cNvPr id="297" name="CustomShape 17"/>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the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CustomShape 18"/>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needs to be edited before LB</a:t>
            </a:r>
            <a:endParaRPr b="0" lang="en-US" sz="4400" spc="-1" strike="noStrike">
              <a:solidFill>
                <a:srgbClr val="000000"/>
              </a:solidFill>
              <a:latin typeface="Arial"/>
            </a:endParaRPr>
          </a:p>
        </p:txBody>
      </p:sp>
      <p:sp>
        <p:nvSpPr>
          <p:cNvPr id="299" name="CustomShape 19"/>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the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and CA document [insert CA doc number]</a:t>
            </a:r>
            <a:r>
              <a:rPr b="0" i="1" lang="en-US" sz="2000" spc="-1" strike="noStrike">
                <a:solidFill>
                  <a:srgbClr val="000000"/>
                </a:solidFill>
                <a:latin typeface="Arial"/>
                <a:ea typeface="DejaVu Sans"/>
              </a:rPr>
              <a:t> to Standards Association ballot pending the completion and inclusion of the edits in the draft.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CustomShape 20"/>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ready for recirculation</a:t>
            </a:r>
            <a:endParaRPr b="0" lang="en-US" sz="4400" spc="-1" strike="noStrike">
              <a:solidFill>
                <a:srgbClr val="000000"/>
              </a:solidFill>
              <a:latin typeface="Arial"/>
            </a:endParaRPr>
          </a:p>
        </p:txBody>
      </p:sp>
      <p:sp>
        <p:nvSpPr>
          <p:cNvPr id="301" name="CustomShape 21"/>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802.15 WG start a WG recirculation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CustomShape 22"/>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needs edit before recirc</a:t>
            </a:r>
            <a:endParaRPr b="0" lang="en-US" sz="4400" spc="-1" strike="noStrike">
              <a:solidFill>
                <a:srgbClr val="000000"/>
              </a:solidFill>
              <a:latin typeface="Arial"/>
            </a:endParaRPr>
          </a:p>
        </p:txBody>
      </p:sp>
      <p:sp>
        <p:nvSpPr>
          <p:cNvPr id="303" name="CustomShape 23"/>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and CA document [insert CA doc number]</a:t>
            </a:r>
            <a:r>
              <a:rPr b="0" i="1" lang="en-US" sz="2000" spc="-1" strike="noStrike">
                <a:solidFill>
                  <a:srgbClr val="000000"/>
                </a:solidFill>
                <a:latin typeface="Arial"/>
                <a:ea typeface="DejaVu Sans"/>
              </a:rPr>
              <a:t> to Standards Association ballot pending the completion and inclusion of the edits in the draft.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4" name="CustomShape 24"/>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Approval of comments resolutions</a:t>
            </a:r>
            <a:endParaRPr b="0" lang="en-US" sz="4400" spc="-1" strike="noStrike">
              <a:solidFill>
                <a:srgbClr val="000000"/>
              </a:solidFill>
              <a:latin typeface="Arial"/>
            </a:endParaRPr>
          </a:p>
        </p:txBody>
      </p:sp>
      <p:sp>
        <p:nvSpPr>
          <p:cNvPr id="305" name="CustomShape 25"/>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Approves comment resolutions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6" name="CustomShape 26"/>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ready for LB</a:t>
            </a:r>
            <a:endParaRPr b="0" lang="en-US" sz="4400" spc="-1" strike="noStrike">
              <a:solidFill>
                <a:srgbClr val="000000"/>
              </a:solidFill>
              <a:latin typeface="Arial"/>
            </a:endParaRPr>
          </a:p>
        </p:txBody>
      </p:sp>
      <p:sp>
        <p:nvSpPr>
          <p:cNvPr id="307" name="CustomShape 27"/>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Move that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8" name="CustomShape 28"/>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needs to be edited before LB</a:t>
            </a:r>
            <a:endParaRPr b="0" lang="en-US" sz="4400" spc="-1" strike="noStrike">
              <a:solidFill>
                <a:srgbClr val="000000"/>
              </a:solidFill>
              <a:latin typeface="Arial"/>
            </a:endParaRPr>
          </a:p>
        </p:txBody>
      </p:sp>
      <p:sp>
        <p:nvSpPr>
          <p:cNvPr id="309" name="CustomShape 29"/>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Move that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and CA document [insert CA doc number]</a:t>
            </a:r>
            <a:r>
              <a:rPr b="0" i="1" lang="en-US" sz="2000" spc="-1" strike="noStrike">
                <a:solidFill>
                  <a:srgbClr val="000000"/>
                </a:solidFill>
                <a:latin typeface="Arial"/>
                <a:ea typeface="DejaVu Sans"/>
              </a:rPr>
              <a:t> to Standards Association ballot pending the completion and inclusion of the edits in the draft.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CustomShape 30"/>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ready for recirculation</a:t>
            </a:r>
            <a:endParaRPr b="0" lang="en-US" sz="4400" spc="-1" strike="noStrike">
              <a:solidFill>
                <a:srgbClr val="000000"/>
              </a:solidFill>
              <a:latin typeface="Arial"/>
            </a:endParaRPr>
          </a:p>
        </p:txBody>
      </p:sp>
      <p:sp>
        <p:nvSpPr>
          <p:cNvPr id="311" name="CustomShape 31"/>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Move that 802.15 WG start a WG recirculation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2" name="CustomShape 32"/>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needs edit before recirc</a:t>
            </a:r>
            <a:endParaRPr b="0" lang="en-US" sz="4400" spc="-1" strike="noStrike">
              <a:solidFill>
                <a:srgbClr val="000000"/>
              </a:solidFill>
              <a:latin typeface="Arial"/>
            </a:endParaRPr>
          </a:p>
        </p:txBody>
      </p:sp>
      <p:sp>
        <p:nvSpPr>
          <p:cNvPr id="313" name="CustomShape 33"/>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Move that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a:t>
            </a:r>
            <a:r>
              <a:rPr b="0" i="1" lang="en-US" sz="2000" spc="-1" strike="noStrike">
                <a:solidFill>
                  <a:srgbClr val="000000"/>
                </a:solidFill>
                <a:latin typeface="Arial"/>
                <a:ea typeface="DejaVu Sans"/>
              </a:rPr>
              <a:t>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and CA document [insert CA doc number]</a:t>
            </a:r>
            <a:r>
              <a:rPr b="0" i="1" lang="en-US" sz="2000" spc="-1" strike="noStrike">
                <a:solidFill>
                  <a:srgbClr val="000000"/>
                </a:solidFill>
                <a:latin typeface="Arial"/>
                <a:ea typeface="DejaVu Sans"/>
              </a:rPr>
              <a:t> to Standards Association ballot pending the completion and inclusion of the edits in the draft.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9"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SG and PAR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5"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CRG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6" name="CustomShape 34"/>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CRG formation for LB</a:t>
            </a:r>
            <a:endParaRPr b="0" lang="en-US" sz="4400" spc="-1" strike="noStrike">
              <a:solidFill>
                <a:srgbClr val="000000"/>
              </a:solidFill>
              <a:latin typeface="Arial"/>
            </a:endParaRPr>
          </a:p>
        </p:txBody>
      </p:sp>
      <p:sp>
        <p:nvSpPr>
          <p:cNvPr id="317" name="CustomShape 35"/>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fontScale="95000"/>
          </a:bodyPr>
          <a:p>
            <a:r>
              <a:rPr b="0" i="1" lang="en-US" sz="2000" spc="-1" strike="noStrike">
                <a:solidFill>
                  <a:srgbClr val="000000"/>
                </a:solidFill>
                <a:latin typeface="Arial"/>
                <a:ea typeface="DejaVu Sans"/>
              </a:rPr>
              <a:t>Move that 802.15 WG approve the formation of a Comment Resolution Group (CRG) for the WG balloting of the P802.15.</a:t>
            </a:r>
            <a:r>
              <a:rPr b="0" i="1" lang="en-US" sz="2000" spc="-1" strike="noStrike">
                <a:solidFill>
                  <a:srgbClr val="000000"/>
                </a:solidFill>
                <a:highlight>
                  <a:srgbClr val="ffff00"/>
                </a:highlight>
                <a:latin typeface="Arial"/>
                <a:ea typeface="DejaVu Sans"/>
              </a:rPr>
              <a:t>XY_Dxy</a:t>
            </a:r>
            <a:r>
              <a:rPr b="0" i="1" lang="en-US" sz="2000" spc="-1" strike="noStrike">
                <a:solidFill>
                  <a:srgbClr val="000000"/>
                </a:solidFill>
                <a:latin typeface="Arial"/>
                <a:ea typeface="DejaVu Sans"/>
              </a:rPr>
              <a:t> with the following membership: </a:t>
            </a:r>
            <a:r>
              <a:rPr b="0" i="1" lang="en-US" sz="2000" spc="-1" strike="noStrike">
                <a:solidFill>
                  <a:srgbClr val="000000"/>
                </a:solidFill>
                <a:highlight>
                  <a:srgbClr val="ffff00"/>
                </a:highlight>
                <a:latin typeface="Arial"/>
                <a:ea typeface="DejaVu Sans"/>
              </a:rPr>
              <a:t>Person 1</a:t>
            </a:r>
            <a:r>
              <a:rPr b="0" i="1" lang="en-US" sz="2000" spc="-1" strike="noStrike">
                <a:solidFill>
                  <a:srgbClr val="000000"/>
                </a:solidFill>
                <a:latin typeface="Arial"/>
                <a:ea typeface="DejaVu Sans"/>
              </a:rPr>
              <a:t>(Chair), </a:t>
            </a:r>
            <a:r>
              <a:rPr b="0" i="1" lang="en-US" sz="2000" spc="-1" strike="noStrike">
                <a:solidFill>
                  <a:srgbClr val="000000"/>
                </a:solidFill>
                <a:highlight>
                  <a:srgbClr val="ffff00"/>
                </a:highlight>
                <a:latin typeface="Arial"/>
                <a:ea typeface="DejaVu Sans"/>
              </a:rPr>
              <a:t>Person 2</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3</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4</a:t>
            </a:r>
            <a:r>
              <a:rPr b="0" i="1" lang="en-US" sz="2000" spc="-1" strike="noStrike">
                <a:solidFill>
                  <a:srgbClr val="000000"/>
                </a:solidFill>
                <a:latin typeface="Arial"/>
                <a:ea typeface="DejaVu Sans"/>
              </a:rPr>
              <a:t>, and </a:t>
            </a:r>
            <a:r>
              <a:rPr b="0" i="1" lang="en-US" sz="2000" spc="-1" strike="noStrike">
                <a:solidFill>
                  <a:srgbClr val="000000"/>
                </a:solidFill>
                <a:highlight>
                  <a:srgbClr val="ffff00"/>
                </a:highlight>
                <a:latin typeface="Arial"/>
                <a:ea typeface="DejaVu Sans"/>
              </a:rPr>
              <a:t>Person 5</a:t>
            </a:r>
            <a:r>
              <a:rPr b="0" i="1" lang="en-US" sz="2000" spc="-1" strike="noStrike">
                <a:solidFill>
                  <a:srgbClr val="000000"/>
                </a:solidFill>
                <a:latin typeface="Arial"/>
                <a:ea typeface="DejaVu Sans"/>
              </a:rPr>
              <a:t>. The 802.15.</a:t>
            </a:r>
            <a:r>
              <a:rPr b="0" i="1" lang="en-US" sz="2000" spc="-1" strike="noStrike">
                <a:solidFill>
                  <a:srgbClr val="000000"/>
                </a:solidFill>
                <a:highlight>
                  <a:srgbClr val="ffff00"/>
                </a:highlight>
                <a:latin typeface="Arial"/>
                <a:ea typeface="DejaVu Sans"/>
              </a:rPr>
              <a:t>XY</a:t>
            </a:r>
            <a:r>
              <a:rPr b="0" i="1" lang="en-US" sz="2000" spc="-1" strike="noStrike">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8" name="CustomShape 36"/>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CRG formation for SB</a:t>
            </a:r>
            <a:endParaRPr b="0" lang="en-US" sz="4400" spc="-1" strike="noStrike">
              <a:solidFill>
                <a:srgbClr val="000000"/>
              </a:solidFill>
              <a:latin typeface="Arial"/>
            </a:endParaRPr>
          </a:p>
        </p:txBody>
      </p:sp>
      <p:sp>
        <p:nvSpPr>
          <p:cNvPr id="319" name="CustomShape 37"/>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fontScale="93000"/>
          </a:bodyPr>
          <a:p>
            <a:r>
              <a:rPr b="0" i="1" lang="en-US" sz="2000" spc="-1" strike="noStrike">
                <a:solidFill>
                  <a:srgbClr val="000000"/>
                </a:solidFill>
                <a:latin typeface="Arial"/>
                <a:ea typeface="DejaVu Sans"/>
              </a:rPr>
              <a:t>Move that 802.15 WG approve the formation of a Comment Resolution Group (CRG) for the Standards Association balloting of the P802.15.</a:t>
            </a:r>
            <a:r>
              <a:rPr b="0" i="1" lang="en-US" sz="2000" spc="-1" strike="noStrike">
                <a:solidFill>
                  <a:srgbClr val="000000"/>
                </a:solidFill>
                <a:highlight>
                  <a:srgbClr val="ffff00"/>
                </a:highlight>
                <a:latin typeface="Arial"/>
                <a:ea typeface="DejaVu Sans"/>
              </a:rPr>
              <a:t>XY_Dxy</a:t>
            </a:r>
            <a:r>
              <a:rPr b="0" i="1" lang="en-US" sz="2000" spc="-1" strike="noStrike">
                <a:solidFill>
                  <a:srgbClr val="000000"/>
                </a:solidFill>
                <a:latin typeface="Arial"/>
                <a:ea typeface="DejaVu Sans"/>
              </a:rPr>
              <a:t> with the following membership: </a:t>
            </a:r>
            <a:r>
              <a:rPr b="0" i="1" lang="en-US" sz="2000" spc="-1" strike="noStrike">
                <a:solidFill>
                  <a:srgbClr val="000000"/>
                </a:solidFill>
                <a:highlight>
                  <a:srgbClr val="ffff00"/>
                </a:highlight>
                <a:latin typeface="Arial"/>
                <a:ea typeface="DejaVu Sans"/>
              </a:rPr>
              <a:t>Person 1</a:t>
            </a:r>
            <a:r>
              <a:rPr b="0" i="1" lang="en-US" sz="2000" spc="-1" strike="noStrike">
                <a:solidFill>
                  <a:srgbClr val="000000"/>
                </a:solidFill>
                <a:latin typeface="Arial"/>
                <a:ea typeface="DejaVu Sans"/>
              </a:rPr>
              <a:t>(Chair), </a:t>
            </a:r>
            <a:r>
              <a:rPr b="0" i="1" lang="en-US" sz="2000" spc="-1" strike="noStrike">
                <a:solidFill>
                  <a:srgbClr val="000000"/>
                </a:solidFill>
                <a:highlight>
                  <a:srgbClr val="ffff00"/>
                </a:highlight>
                <a:latin typeface="Arial"/>
                <a:ea typeface="DejaVu Sans"/>
              </a:rPr>
              <a:t>Person 2</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3</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4</a:t>
            </a:r>
            <a:r>
              <a:rPr b="0" i="1" lang="en-US" sz="2000" spc="-1" strike="noStrike">
                <a:solidFill>
                  <a:srgbClr val="000000"/>
                </a:solidFill>
                <a:latin typeface="Arial"/>
                <a:ea typeface="DejaVu Sans"/>
              </a:rPr>
              <a:t>, and </a:t>
            </a:r>
            <a:r>
              <a:rPr b="0" i="1" lang="en-US" sz="2000" spc="-1" strike="noStrike">
                <a:solidFill>
                  <a:srgbClr val="000000"/>
                </a:solidFill>
                <a:highlight>
                  <a:srgbClr val="ffff00"/>
                </a:highlight>
                <a:latin typeface="Arial"/>
                <a:ea typeface="DejaVu Sans"/>
              </a:rPr>
              <a:t>Person 5</a:t>
            </a:r>
            <a:r>
              <a:rPr b="0" i="1" lang="en-US" sz="2000" spc="-1" strike="noStrike">
                <a:solidFill>
                  <a:srgbClr val="000000"/>
                </a:solidFill>
                <a:latin typeface="Arial"/>
                <a:ea typeface="DejaVu Sans"/>
              </a:rPr>
              <a:t>. The 802.15.</a:t>
            </a:r>
            <a:r>
              <a:rPr b="0" i="1" lang="en-US" sz="2000" spc="-1" strike="noStrike">
                <a:solidFill>
                  <a:srgbClr val="000000"/>
                </a:solidFill>
                <a:highlight>
                  <a:srgbClr val="ffff00"/>
                </a:highlight>
                <a:latin typeface="Arial"/>
                <a:ea typeface="DejaVu Sans"/>
              </a:rPr>
              <a:t>XY</a:t>
            </a:r>
            <a:r>
              <a:rPr b="0" i="1" lang="en-US" sz="2000" spc="-1" strike="noStrike">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Standards Association Ballot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2" name="CustomShape 38"/>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Conditional submittal</a:t>
            </a:r>
            <a:endParaRPr b="0" lang="en-US" sz="4400" spc="-1" strike="noStrike">
              <a:solidFill>
                <a:srgbClr val="000000"/>
              </a:solidFill>
              <a:latin typeface="Arial"/>
            </a:endParaRPr>
          </a:p>
        </p:txBody>
      </p:sp>
      <p:sp>
        <p:nvSpPr>
          <p:cNvPr id="323" name="CustomShape 39"/>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Motion: 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802.15 reviews </a:t>
            </a:r>
            <a:r>
              <a:rPr b="0" i="1" lang="en-US" sz="2000" spc="-1" strike="noStrike">
                <a:solidFill>
                  <a:srgbClr val="000000"/>
                </a:solidFill>
                <a:highlight>
                  <a:srgbClr val="ffff00"/>
                </a:highlight>
                <a:latin typeface="Arial"/>
                <a:ea typeface="DejaVu Sans"/>
              </a:rPr>
              <a:t>and approves the CSD [insert the CSD doc number], and the CA document [insert CA doc number]</a:t>
            </a:r>
            <a:r>
              <a:rPr b="0" i="1" lang="en-US" sz="2000" spc="-1" strike="noStrike">
                <a:solidFill>
                  <a:srgbClr val="000000"/>
                </a:solidFill>
                <a:latin typeface="Arial"/>
                <a:ea typeface="DejaVu Sans"/>
              </a:rPr>
              <a:t>; and requests conditional approval from the EC to submit P802.15.</a:t>
            </a:r>
            <a:r>
              <a:rPr b="0" i="1" lang="en-US" sz="2000" spc="-1" strike="noStrike">
                <a:solidFill>
                  <a:srgbClr val="000000"/>
                </a:solidFill>
                <a:highlight>
                  <a:srgbClr val="ffff00"/>
                </a:highlight>
                <a:latin typeface="Arial"/>
                <a:ea typeface="DejaVu Sans"/>
              </a:rPr>
              <a:t>XY-Dxy</a:t>
            </a:r>
            <a:r>
              <a:rPr b="0" i="1" lang="en-US" sz="2000" spc="-1" strike="noStrike">
                <a:solidFill>
                  <a:srgbClr val="000000"/>
                </a:solidFill>
                <a:latin typeface="Arial"/>
                <a:ea typeface="DejaVu Sans"/>
              </a:rPr>
              <a:t> (or current revision)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4" name="CustomShape 40"/>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Unconditional submittal</a:t>
            </a:r>
            <a:endParaRPr b="0" lang="en-US" sz="4400" spc="-1" strike="noStrike">
              <a:solidFill>
                <a:srgbClr val="000000"/>
              </a:solidFill>
              <a:latin typeface="Arial"/>
            </a:endParaRPr>
          </a:p>
        </p:txBody>
      </p:sp>
      <p:sp>
        <p:nvSpPr>
          <p:cNvPr id="325" name="CustomShape 41"/>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Motion: 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802.15 reviews </a:t>
            </a:r>
            <a:r>
              <a:rPr b="0" i="1" lang="en-US" sz="2000" spc="-1" strike="noStrike">
                <a:solidFill>
                  <a:srgbClr val="000000"/>
                </a:solidFill>
                <a:highlight>
                  <a:srgbClr val="ffff00"/>
                </a:highlight>
                <a:latin typeface="Arial"/>
                <a:ea typeface="DejaVu Sans"/>
              </a:rPr>
              <a:t>and approves the CSD [insert the CSD doc number], and the CA document [insert CA doc number]</a:t>
            </a:r>
            <a:r>
              <a:rPr b="0" i="1" lang="en-US" sz="2000" spc="-1" strike="noStrike">
                <a:solidFill>
                  <a:srgbClr val="000000"/>
                </a:solidFill>
                <a:latin typeface="Arial"/>
                <a:ea typeface="DejaVu Sans"/>
              </a:rPr>
              <a:t>; and requests unconditional approval from the EC to submit P802.15.</a:t>
            </a:r>
            <a:r>
              <a:rPr b="0" i="1" lang="en-US" sz="2000" spc="-1" strike="noStrike">
                <a:solidFill>
                  <a:srgbClr val="000000"/>
                </a:solidFill>
                <a:highlight>
                  <a:srgbClr val="ffff00"/>
                </a:highlight>
                <a:latin typeface="Arial"/>
                <a:ea typeface="DejaVu Sans"/>
              </a:rPr>
              <a:t>XY_Dxy</a:t>
            </a:r>
            <a:r>
              <a:rPr b="0" i="1" lang="en-US" sz="2000" spc="-1" strike="noStrike">
                <a:solidFill>
                  <a:srgbClr val="000000"/>
                </a:solidFill>
                <a:latin typeface="Arial"/>
                <a:ea typeface="DejaVu Sans"/>
              </a:rPr>
              <a:t>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6" name="CustomShape 42"/>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is ready for SB recirc</a:t>
            </a:r>
            <a:endParaRPr b="0" lang="en-US" sz="4400" spc="-1" strike="noStrike">
              <a:solidFill>
                <a:srgbClr val="000000"/>
              </a:solidFill>
              <a:latin typeface="Arial"/>
            </a:endParaRPr>
          </a:p>
        </p:txBody>
      </p:sp>
      <p:sp>
        <p:nvSpPr>
          <p:cNvPr id="327" name="CustomShape 43"/>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Motion: 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requests that 802.15 WG start a Standards Association Recirculation Ballot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XY-Dxy</a:t>
            </a:r>
            <a:r>
              <a:rPr b="0" i="1" lang="en-US" sz="2000" spc="-1" strike="noStrike">
                <a:solidFill>
                  <a:srgbClr val="000000"/>
                </a:solidFill>
                <a:latin typeface="Arial"/>
                <a:ea typeface="DejaVu Sans"/>
              </a:rPr>
              <a: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8" name="CustomShape 44"/>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needs edit before SB recirc</a:t>
            </a:r>
            <a:endParaRPr b="0" lang="en-US" sz="4400" spc="-1" strike="noStrike">
              <a:solidFill>
                <a:srgbClr val="000000"/>
              </a:solidFill>
              <a:latin typeface="Arial"/>
            </a:endParaRPr>
          </a:p>
        </p:txBody>
      </p:sp>
      <p:sp>
        <p:nvSpPr>
          <p:cNvPr id="329" name="CustomShape 45"/>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Motion: 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requests that 802.15 WG start a Standards Association Recirculation Ballot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XY-Dxy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pending the completion and inclusion of the edits in the draft.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46"/>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a:t>
            </a:r>
            <a:r>
              <a:rPr b="0" lang="en-US" sz="4400" spc="-1" strike="noStrike">
                <a:solidFill>
                  <a:srgbClr val="000000"/>
                </a:solidFill>
                <a:latin typeface="Arial"/>
                <a:ea typeface="DejaVu Sans"/>
              </a:rPr>
              <a:t>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Appro</a:t>
            </a:r>
            <a:r>
              <a:rPr b="0" lang="en-US" sz="4400" spc="-1" strike="noStrike">
                <a:solidFill>
                  <a:srgbClr val="000000"/>
                </a:solidFill>
                <a:latin typeface="Arial"/>
                <a:ea typeface="DejaVu Sans"/>
              </a:rPr>
              <a:t>val of </a:t>
            </a:r>
            <a:r>
              <a:rPr b="0" lang="en-US" sz="4400" spc="-1" strike="noStrike">
                <a:solidFill>
                  <a:srgbClr val="000000"/>
                </a:solidFill>
                <a:latin typeface="Arial"/>
                <a:ea typeface="DejaVu Sans"/>
              </a:rPr>
              <a:t>comm</a:t>
            </a:r>
            <a:r>
              <a:rPr b="0" lang="en-US" sz="4400" spc="-1" strike="noStrike">
                <a:solidFill>
                  <a:srgbClr val="000000"/>
                </a:solidFill>
                <a:latin typeface="Arial"/>
                <a:ea typeface="DejaVu Sans"/>
              </a:rPr>
              <a:t>ent </a:t>
            </a:r>
            <a:r>
              <a:rPr b="0" lang="en-US" sz="4400" spc="-1" strike="noStrike">
                <a:solidFill>
                  <a:srgbClr val="000000"/>
                </a:solidFill>
                <a:latin typeface="Arial"/>
                <a:ea typeface="DejaVu Sans"/>
              </a:rPr>
              <a:t>resolut</a:t>
            </a:r>
            <a:r>
              <a:rPr b="0" lang="en-US" sz="4400" spc="-1" strike="noStrike">
                <a:solidFill>
                  <a:srgbClr val="000000"/>
                </a:solidFill>
                <a:latin typeface="Arial"/>
                <a:ea typeface="DejaVu Sans"/>
              </a:rPr>
              <a:t>ions</a:t>
            </a:r>
            <a:endParaRPr b="0" lang="en-US" sz="4400" spc="-1" strike="noStrike">
              <a:solidFill>
                <a:srgbClr val="000000"/>
              </a:solidFill>
              <a:latin typeface="Arial"/>
            </a:endParaRPr>
          </a:p>
        </p:txBody>
      </p:sp>
      <p:sp>
        <p:nvSpPr>
          <p:cNvPr id="331" name="CustomShape 47"/>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Approves comment resolutions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2" name="CustomShape 48"/>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Conditional submittal</a:t>
            </a:r>
            <a:endParaRPr b="0" lang="en-US" sz="4400" spc="-1" strike="noStrike">
              <a:solidFill>
                <a:srgbClr val="000000"/>
              </a:solidFill>
              <a:latin typeface="Arial"/>
            </a:endParaRPr>
          </a:p>
        </p:txBody>
      </p:sp>
      <p:sp>
        <p:nvSpPr>
          <p:cNvPr id="333" name="CustomShape 49"/>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Motion: 802.15 </a:t>
            </a:r>
            <a:r>
              <a:rPr b="0" i="1" lang="en-US" sz="2000" spc="-1" strike="noStrike">
                <a:solidFill>
                  <a:srgbClr val="000000"/>
                </a:solidFill>
                <a:highlight>
                  <a:srgbClr val="ffff00"/>
                </a:highlight>
                <a:latin typeface="Arial"/>
                <a:ea typeface="DejaVu Sans"/>
              </a:rPr>
              <a:t>has reviewed and approves the CSD [insert the CSD doc number], and the CA document [insert CA doc number]; and </a:t>
            </a:r>
            <a:r>
              <a:rPr b="0" i="1" lang="en-US" sz="2000" spc="-1" strike="noStrike">
                <a:solidFill>
                  <a:srgbClr val="000000"/>
                </a:solidFill>
                <a:latin typeface="Arial"/>
                <a:ea typeface="DejaVu Sans"/>
              </a:rPr>
              <a:t>requests conditional approval from the EC to submit P802.15.</a:t>
            </a:r>
            <a:r>
              <a:rPr b="0" i="1" lang="en-US" sz="2000" spc="-1" strike="noStrike">
                <a:solidFill>
                  <a:srgbClr val="000000"/>
                </a:solidFill>
                <a:highlight>
                  <a:srgbClr val="ffff00"/>
                </a:highlight>
                <a:latin typeface="Arial"/>
                <a:ea typeface="DejaVu Sans"/>
              </a:rPr>
              <a:t>XY-Dxy</a:t>
            </a:r>
            <a:r>
              <a:rPr b="0" i="1" lang="en-US" sz="2000" spc="-1" strike="noStrike">
                <a:solidFill>
                  <a:srgbClr val="000000"/>
                </a:solidFill>
                <a:latin typeface="Arial"/>
                <a:ea typeface="DejaVu Sans"/>
              </a:rPr>
              <a:t> (or current revision)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0" name="CustomShape 5"/>
          <p:cNvSpPr/>
          <p:nvPr/>
        </p:nvSpPr>
        <p:spPr>
          <a:xfrm>
            <a:off x="457200" y="669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br>
              <a:rPr sz="4400"/>
            </a:br>
            <a:r>
              <a:rPr b="0" lang="en-US" sz="4400" spc="-1" strike="noStrike">
                <a:solidFill>
                  <a:srgbClr val="000000"/>
                </a:solidFill>
                <a:latin typeface="Arial"/>
                <a:ea typeface="DejaVu Sans"/>
              </a:rPr>
              <a:t>Study Group Formation</a:t>
            </a:r>
            <a:endParaRPr b="0" lang="en-US" sz="4400" spc="-1" strike="noStrike">
              <a:solidFill>
                <a:srgbClr val="000000"/>
              </a:solidFill>
              <a:latin typeface="Arial"/>
            </a:endParaRPr>
          </a:p>
        </p:txBody>
      </p:sp>
      <p:sp>
        <p:nvSpPr>
          <p:cNvPr id="281" name="CustomShape 6"/>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lang="en-US" sz="2000" spc="-1" strike="noStrike">
                <a:solidFill>
                  <a:srgbClr val="000000"/>
                </a:solidFill>
                <a:latin typeface="Arial"/>
                <a:ea typeface="DejaVu Sans"/>
              </a:rPr>
              <a:t>Motion: </a:t>
            </a:r>
            <a:r>
              <a:rPr b="0" i="1" lang="en-US" sz="2000" spc="-1" strike="noStrike">
                <a:solidFill>
                  <a:srgbClr val="000000"/>
                </a:solidFill>
                <a:latin typeface="Arial"/>
                <a:ea typeface="DejaVu Sans"/>
              </a:rPr>
              <a:t>that the 802.15 Working Group seeks approval from the IEEE 802 LMSC to form a study group in 802.15 to develop the PAR and CSD documents for “</a:t>
            </a:r>
            <a:r>
              <a:rPr b="0" i="1" lang="en-US" sz="2000" spc="-1" strike="noStrike">
                <a:solidFill>
                  <a:srgbClr val="000000"/>
                </a:solidFill>
                <a:highlight>
                  <a:srgbClr val="ffff00"/>
                </a:highlight>
                <a:latin typeface="Arial"/>
                <a:ea typeface="DejaVu Sans"/>
              </a:rPr>
              <a:t>Proposed SG Name</a:t>
            </a:r>
            <a:r>
              <a:rPr b="0" i="1" lang="en-US" sz="2000" spc="-1" strike="noStrike">
                <a:solidFill>
                  <a:srgbClr val="000000"/>
                </a:solidFill>
                <a:latin typeface="Arial"/>
                <a:ea typeface="DejaVu Sans"/>
              </a:rPr>
              <a:t>”</a:t>
            </a:r>
            <a:r>
              <a:rPr b="0" i="1" lang="en-US" sz="2000" spc="-1" strike="noStrike">
                <a:solidFill>
                  <a:srgbClr val="000000"/>
                </a:solidFill>
                <a:latin typeface="Arial"/>
                <a:ea typeface="DejaVu Sans"/>
              </a:rPr>
              <a:t> and additionally authorize the 802.15 WG Chair to make any necessary changes to these docs required to support the submission.</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50"/>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Unconditional submittal</a:t>
            </a:r>
            <a:endParaRPr b="0" lang="en-US" sz="4400" spc="-1" strike="noStrike">
              <a:solidFill>
                <a:srgbClr val="000000"/>
              </a:solidFill>
              <a:latin typeface="Arial"/>
            </a:endParaRPr>
          </a:p>
        </p:txBody>
      </p:sp>
      <p:sp>
        <p:nvSpPr>
          <p:cNvPr id="335" name="CustomShape 51"/>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Motion: 802.15 </a:t>
            </a:r>
            <a:r>
              <a:rPr b="0" i="1" lang="en-US" sz="2000" spc="-1" strike="noStrike">
                <a:solidFill>
                  <a:srgbClr val="000000"/>
                </a:solidFill>
                <a:highlight>
                  <a:srgbClr val="ffff00"/>
                </a:highlight>
                <a:latin typeface="Arial"/>
                <a:ea typeface="DejaVu Sans"/>
              </a:rPr>
              <a:t>has reviewed and approves the CSD [insert the CSD doc number], and the CA document [insert CA doc number]; and </a:t>
            </a:r>
            <a:r>
              <a:rPr b="0" i="1" lang="en-US" sz="2000" spc="-1" strike="noStrike">
                <a:solidFill>
                  <a:srgbClr val="000000"/>
                </a:solidFill>
                <a:latin typeface="Arial"/>
                <a:ea typeface="DejaVu Sans"/>
              </a:rPr>
              <a:t>requests unconditional approval from the EC to submit P802.15.</a:t>
            </a:r>
            <a:r>
              <a:rPr b="0" i="1" lang="en-US" sz="2000" spc="-1" strike="noStrike">
                <a:solidFill>
                  <a:srgbClr val="000000"/>
                </a:solidFill>
                <a:highlight>
                  <a:srgbClr val="ffff00"/>
                </a:highlight>
                <a:latin typeface="Arial"/>
                <a:ea typeface="DejaVu Sans"/>
              </a:rPr>
              <a:t>XY-Dxy</a:t>
            </a:r>
            <a:r>
              <a:rPr b="0" i="1" lang="en-US" sz="2000" spc="-1" strike="noStrike">
                <a:solidFill>
                  <a:srgbClr val="000000"/>
                </a:solidFill>
                <a:latin typeface="Arial"/>
                <a:ea typeface="DejaVu Sans"/>
              </a:rPr>
              <a:t>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52"/>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is ready for SB recirc</a:t>
            </a:r>
            <a:endParaRPr b="0" lang="en-US" sz="4400" spc="-1" strike="noStrike">
              <a:solidFill>
                <a:srgbClr val="000000"/>
              </a:solidFill>
              <a:latin typeface="Arial"/>
            </a:endParaRPr>
          </a:p>
        </p:txBody>
      </p:sp>
      <p:sp>
        <p:nvSpPr>
          <p:cNvPr id="337" name="CustomShape 53"/>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Motion: Move that 802.15 WG start a Standards Association Recirculation Ballot of </a:t>
            </a:r>
            <a:r>
              <a:rPr b="0" i="1" lang="en-US" sz="2000" spc="-1" strike="noStrike">
                <a:solidFill>
                  <a:srgbClr val="000000"/>
                </a:solidFill>
                <a:highlight>
                  <a:srgbClr val="ffff00"/>
                </a:highlight>
                <a:latin typeface="Arial"/>
                <a:ea typeface="DejaVu Sans"/>
              </a:rPr>
              <a:t>CA document [insert CA doc number] and</a:t>
            </a:r>
            <a:r>
              <a:rPr b="0" i="1" lang="en-US" sz="2000" spc="-1" strike="noStrike">
                <a:solidFill>
                  <a:srgbClr val="000000"/>
                </a:solidFill>
                <a:latin typeface="Arial"/>
                <a:ea typeface="DejaVu Sans"/>
              </a:rPr>
              <a:t> document P802.15.</a:t>
            </a:r>
            <a:r>
              <a:rPr b="0" i="1" lang="en-US" sz="2000" spc="-1" strike="noStrike">
                <a:solidFill>
                  <a:srgbClr val="000000"/>
                </a:solidFill>
                <a:highlight>
                  <a:srgbClr val="ffff00"/>
                </a:highlight>
                <a:latin typeface="Arial"/>
                <a:ea typeface="DejaVu Sans"/>
              </a:rPr>
              <a:t>XY-Dxy</a:t>
            </a:r>
            <a:r>
              <a:rPr b="0" i="1" lang="en-US" sz="2000" spc="-1" strike="noStrike">
                <a:solidFill>
                  <a:srgbClr val="000000"/>
                </a:solidFill>
                <a:latin typeface="Arial"/>
                <a:ea typeface="DejaVu Sans"/>
              </a:rPr>
              <a: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54"/>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needs edit before SB recirc</a:t>
            </a:r>
            <a:endParaRPr b="0" lang="en-US" sz="4400" spc="-1" strike="noStrike">
              <a:solidFill>
                <a:srgbClr val="000000"/>
              </a:solidFill>
              <a:latin typeface="Arial"/>
            </a:endParaRPr>
          </a:p>
        </p:txBody>
      </p:sp>
      <p:sp>
        <p:nvSpPr>
          <p:cNvPr id="339" name="CustomShape 55"/>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Motion: Move that 802.15 WG start a Standards Association Recirculation Ballot of </a:t>
            </a:r>
            <a:r>
              <a:rPr b="0" i="1" lang="en-US" sz="2000" spc="-1" strike="noStrike">
                <a:solidFill>
                  <a:srgbClr val="000000"/>
                </a:solidFill>
                <a:highlight>
                  <a:srgbClr val="ffff00"/>
                </a:highlight>
                <a:latin typeface="Arial"/>
                <a:ea typeface="DejaVu Sans"/>
              </a:rPr>
              <a:t>CA document [insert CA doc number] and</a:t>
            </a:r>
            <a:r>
              <a:rPr b="0" i="1" lang="en-US" sz="2000" spc="-1" strike="noStrike">
                <a:solidFill>
                  <a:srgbClr val="000000"/>
                </a:solidFill>
                <a:latin typeface="Arial"/>
                <a:ea typeface="DejaVu Sans"/>
              </a:rPr>
              <a:t> document P802.15.</a:t>
            </a:r>
            <a:r>
              <a:rPr b="0" i="1" lang="en-US" sz="2000" spc="-1" strike="noStrike">
                <a:solidFill>
                  <a:srgbClr val="000000"/>
                </a:solidFill>
                <a:highlight>
                  <a:srgbClr val="ffff00"/>
                </a:highlight>
                <a:latin typeface="Arial"/>
                <a:ea typeface="DejaVu Sans"/>
              </a:rPr>
              <a:t>XY-Dxy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pending the completion and inclusion of the edits in the draft.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4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RevCom submissions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56"/>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RevCom unconditional submittal</a:t>
            </a:r>
            <a:endParaRPr b="0" lang="en-US" sz="4400" spc="-1" strike="noStrike">
              <a:solidFill>
                <a:srgbClr val="000000"/>
              </a:solidFill>
              <a:latin typeface="Arial"/>
            </a:endParaRPr>
          </a:p>
        </p:txBody>
      </p:sp>
      <p:sp>
        <p:nvSpPr>
          <p:cNvPr id="343" name="CustomShape 57"/>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Motion: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requests that 802.15 WG reviews and approves the CSD [</a:t>
            </a:r>
            <a:r>
              <a:rPr b="0" i="1" lang="en-US" sz="2000" spc="-1" strike="noStrike">
                <a:solidFill>
                  <a:srgbClr val="000000"/>
                </a:solidFill>
                <a:highlight>
                  <a:srgbClr val="ffff00"/>
                </a:highlight>
                <a:latin typeface="Arial"/>
                <a:ea typeface="DejaVu Sans"/>
              </a:rPr>
              <a:t>insert doc number for appropriate CSD</a:t>
            </a:r>
            <a:r>
              <a:rPr b="0" i="1" lang="en-US" sz="2000" spc="-1" strike="noStrike">
                <a:solidFill>
                  <a:srgbClr val="000000"/>
                </a:solidFill>
                <a:latin typeface="Arial"/>
                <a:ea typeface="DejaVu Sans"/>
              </a:rPr>
              <a:t>] and requests unconditional approval from the IEEE 802 LMSC to submit [</a:t>
            </a:r>
            <a:r>
              <a:rPr b="0" i="1" lang="en-US" sz="2000" spc="-1" strike="noStrike">
                <a:solidFill>
                  <a:srgbClr val="000000"/>
                </a:solidFill>
                <a:highlight>
                  <a:srgbClr val="ffff00"/>
                </a:highlight>
                <a:latin typeface="Arial"/>
                <a:ea typeface="DejaVu Sans"/>
              </a:rPr>
              <a:t>insert PAR project number]-Dyz</a:t>
            </a:r>
            <a:r>
              <a:rPr b="0" i="1" lang="en-US" sz="2000" spc="-1" strike="noStrike">
                <a:solidFill>
                  <a:srgbClr val="000000"/>
                </a:solidFill>
                <a:latin typeface="Arial"/>
                <a:ea typeface="DejaVu Sans"/>
              </a:rPr>
              <a:t> to RevCom.</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58"/>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RevCom conditional submittal</a:t>
            </a:r>
            <a:endParaRPr b="0" lang="en-US" sz="4400" spc="-1" strike="noStrike">
              <a:solidFill>
                <a:srgbClr val="000000"/>
              </a:solidFill>
              <a:latin typeface="Arial"/>
            </a:endParaRPr>
          </a:p>
        </p:txBody>
      </p:sp>
      <p:sp>
        <p:nvSpPr>
          <p:cNvPr id="345" name="CustomShape 59"/>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Motion: </a:t>
            </a:r>
            <a:r>
              <a:rPr b="0" i="1" lang="en-US" sz="2000" spc="-1" strike="noStrike">
                <a:solidFill>
                  <a:srgbClr val="000000"/>
                </a:solidFill>
                <a:latin typeface="Arial"/>
                <a:ea typeface="DejaVu Sans"/>
              </a:rPr>
              <a:t>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a:t>
            </a:r>
            <a:r>
              <a:rPr b="0" i="1" lang="en-US" sz="2000" spc="-1" strike="noStrike">
                <a:solidFill>
                  <a:srgbClr val="000000"/>
                </a:solidFill>
                <a:latin typeface="Arial"/>
                <a:ea typeface="DejaVu Sans"/>
              </a:rPr>
              <a:t>requests </a:t>
            </a:r>
            <a:r>
              <a:rPr b="0" i="1" lang="en-US" sz="2000" spc="-1" strike="noStrike">
                <a:solidFill>
                  <a:srgbClr val="000000"/>
                </a:solidFill>
                <a:latin typeface="Arial"/>
                <a:ea typeface="DejaVu Sans"/>
              </a:rPr>
              <a:t>that </a:t>
            </a:r>
            <a:r>
              <a:rPr b="0" i="1" lang="en-US" sz="2000" spc="-1" strike="noStrike">
                <a:solidFill>
                  <a:srgbClr val="000000"/>
                </a:solidFill>
                <a:latin typeface="Arial"/>
                <a:ea typeface="DejaVu Sans"/>
              </a:rPr>
              <a:t>802.15 </a:t>
            </a:r>
            <a:r>
              <a:rPr b="0" i="1" lang="en-US" sz="2000" spc="-1" strike="noStrike">
                <a:solidFill>
                  <a:srgbClr val="000000"/>
                </a:solidFill>
                <a:latin typeface="Arial"/>
                <a:ea typeface="DejaVu Sans"/>
              </a:rPr>
              <a:t>WG </a:t>
            </a:r>
            <a:r>
              <a:rPr b="0" i="1" lang="en-US" sz="2000" spc="-1" strike="noStrike">
                <a:solidFill>
                  <a:srgbClr val="000000"/>
                </a:solidFill>
                <a:latin typeface="Arial"/>
                <a:ea typeface="DejaVu Sans"/>
              </a:rPr>
              <a:t>reviews </a:t>
            </a:r>
            <a:r>
              <a:rPr b="0" i="1" lang="en-US" sz="2000" spc="-1" strike="noStrike">
                <a:solidFill>
                  <a:srgbClr val="000000"/>
                </a:solidFill>
                <a:latin typeface="Arial"/>
                <a:ea typeface="DejaVu Sans"/>
              </a:rPr>
              <a:t>and </a:t>
            </a:r>
            <a:r>
              <a:rPr b="0" i="1" lang="en-US" sz="2000" spc="-1" strike="noStrike">
                <a:solidFill>
                  <a:srgbClr val="000000"/>
                </a:solidFill>
                <a:latin typeface="Arial"/>
                <a:ea typeface="DejaVu Sans"/>
              </a:rPr>
              <a:t>approves </a:t>
            </a:r>
            <a:r>
              <a:rPr b="0" i="1" lang="en-US" sz="2000" spc="-1" strike="noStrike">
                <a:solidFill>
                  <a:srgbClr val="000000"/>
                </a:solidFill>
                <a:latin typeface="Arial"/>
                <a:ea typeface="DejaVu Sans"/>
              </a:rPr>
              <a:t>the CSD </a:t>
            </a:r>
            <a:r>
              <a:rPr b="0" i="1" lang="en-US" sz="2000" spc="-1" strike="noStrike">
                <a:solidFill>
                  <a:srgbClr val="000000"/>
                </a:solidFill>
                <a:latin typeface="Arial"/>
                <a:ea typeface="DejaVu Sans"/>
              </a:rPr>
              <a:t>[</a:t>
            </a:r>
            <a:r>
              <a:rPr b="0" i="1" lang="en-US" sz="2000" spc="-1" strike="noStrike">
                <a:solidFill>
                  <a:srgbClr val="000000"/>
                </a:solidFill>
                <a:highlight>
                  <a:srgbClr val="ffff00"/>
                </a:highlight>
                <a:latin typeface="Arial"/>
                <a:ea typeface="DejaVu Sans"/>
              </a:rPr>
              <a:t>insert </a:t>
            </a:r>
            <a:r>
              <a:rPr b="0" i="1" lang="en-US" sz="2000" spc="-1" strike="noStrike">
                <a:solidFill>
                  <a:srgbClr val="000000"/>
                </a:solidFill>
                <a:highlight>
                  <a:srgbClr val="ffff00"/>
                </a:highlight>
                <a:latin typeface="Arial"/>
                <a:ea typeface="DejaVu Sans"/>
              </a:rPr>
              <a:t>doc </a:t>
            </a:r>
            <a:r>
              <a:rPr b="0" i="1" lang="en-US" sz="2000" spc="-1" strike="noStrike">
                <a:solidFill>
                  <a:srgbClr val="000000"/>
                </a:solidFill>
                <a:highlight>
                  <a:srgbClr val="ffff00"/>
                </a:highlight>
                <a:latin typeface="Arial"/>
                <a:ea typeface="DejaVu Sans"/>
              </a:rPr>
              <a:t>number </a:t>
            </a:r>
            <a:r>
              <a:rPr b="0" i="1" lang="en-US" sz="2000" spc="-1" strike="noStrike">
                <a:solidFill>
                  <a:srgbClr val="000000"/>
                </a:solidFill>
                <a:highlight>
                  <a:srgbClr val="ffff00"/>
                </a:highlight>
                <a:latin typeface="Arial"/>
                <a:ea typeface="DejaVu Sans"/>
              </a:rPr>
              <a:t>for </a:t>
            </a:r>
            <a:r>
              <a:rPr b="0" i="1" lang="en-US" sz="2000" spc="-1" strike="noStrike">
                <a:solidFill>
                  <a:srgbClr val="000000"/>
                </a:solidFill>
                <a:highlight>
                  <a:srgbClr val="ffff00"/>
                </a:highlight>
                <a:latin typeface="Arial"/>
                <a:ea typeface="DejaVu Sans"/>
              </a:rPr>
              <a:t>appropria</a:t>
            </a:r>
            <a:r>
              <a:rPr b="0" i="1" lang="en-US" sz="2000" spc="-1" strike="noStrike">
                <a:solidFill>
                  <a:srgbClr val="000000"/>
                </a:solidFill>
                <a:highlight>
                  <a:srgbClr val="ffff00"/>
                </a:highlight>
                <a:latin typeface="Arial"/>
                <a:ea typeface="DejaVu Sans"/>
              </a:rPr>
              <a:t>te CSD</a:t>
            </a:r>
            <a:r>
              <a:rPr b="0" i="1" lang="en-US" sz="2000" spc="-1" strike="noStrike">
                <a:solidFill>
                  <a:srgbClr val="000000"/>
                </a:solidFill>
                <a:latin typeface="Arial"/>
                <a:ea typeface="DejaVu Sans"/>
              </a:rPr>
              <a:t>] </a:t>
            </a:r>
            <a:r>
              <a:rPr b="0" i="1" lang="en-US" sz="2000" spc="-1" strike="noStrike">
                <a:solidFill>
                  <a:srgbClr val="000000"/>
                </a:solidFill>
                <a:latin typeface="Arial"/>
                <a:ea typeface="DejaVu Sans"/>
              </a:rPr>
              <a:t>and </a:t>
            </a:r>
            <a:r>
              <a:rPr b="0" i="1" lang="en-US" sz="2000" spc="-1" strike="noStrike">
                <a:solidFill>
                  <a:srgbClr val="000000"/>
                </a:solidFill>
                <a:latin typeface="Arial"/>
                <a:ea typeface="DejaVu Sans"/>
              </a:rPr>
              <a:t>requests </a:t>
            </a:r>
            <a:r>
              <a:rPr b="0" i="1" lang="en-US" sz="2000" spc="-1" strike="noStrike">
                <a:solidFill>
                  <a:srgbClr val="000000"/>
                </a:solidFill>
                <a:latin typeface="Arial"/>
                <a:ea typeface="DejaVu Sans"/>
              </a:rPr>
              <a:t>condition</a:t>
            </a:r>
            <a:r>
              <a:rPr b="0" i="1" lang="en-US" sz="2000" spc="-1" strike="noStrike">
                <a:solidFill>
                  <a:srgbClr val="000000"/>
                </a:solidFill>
                <a:latin typeface="Arial"/>
                <a:ea typeface="DejaVu Sans"/>
              </a:rPr>
              <a:t>al </a:t>
            </a:r>
            <a:r>
              <a:rPr b="0" i="1" lang="en-US" sz="2000" spc="-1" strike="noStrike">
                <a:solidFill>
                  <a:srgbClr val="000000"/>
                </a:solidFill>
                <a:latin typeface="Arial"/>
                <a:ea typeface="DejaVu Sans"/>
              </a:rPr>
              <a:t>approval </a:t>
            </a:r>
            <a:r>
              <a:rPr b="0" i="1" lang="en-US" sz="2000" spc="-1" strike="noStrike">
                <a:solidFill>
                  <a:srgbClr val="000000"/>
                </a:solidFill>
                <a:latin typeface="Arial"/>
                <a:ea typeface="DejaVu Sans"/>
              </a:rPr>
              <a:t>from the </a:t>
            </a:r>
            <a:r>
              <a:rPr b="0" i="1" lang="en-US" sz="2000" spc="-1" strike="noStrike">
                <a:solidFill>
                  <a:srgbClr val="000000"/>
                </a:solidFill>
                <a:latin typeface="Arial"/>
                <a:ea typeface="DejaVu Sans"/>
              </a:rPr>
              <a:t>IEEE 802 </a:t>
            </a:r>
            <a:r>
              <a:rPr b="0" i="1" lang="en-US" sz="2000" spc="-1" strike="noStrike">
                <a:solidFill>
                  <a:srgbClr val="000000"/>
                </a:solidFill>
                <a:latin typeface="Arial"/>
                <a:ea typeface="DejaVu Sans"/>
              </a:rPr>
              <a:t>LMSC to </a:t>
            </a:r>
            <a:r>
              <a:rPr b="0" i="1" lang="en-US" sz="2000" spc="-1" strike="noStrike">
                <a:solidFill>
                  <a:srgbClr val="000000"/>
                </a:solidFill>
                <a:latin typeface="Arial"/>
                <a:ea typeface="DejaVu Sans"/>
              </a:rPr>
              <a:t>submit </a:t>
            </a:r>
            <a:r>
              <a:rPr b="0" i="1" lang="en-US" sz="2000" spc="-1" strike="noStrike">
                <a:solidFill>
                  <a:srgbClr val="000000"/>
                </a:solidFill>
                <a:highlight>
                  <a:srgbClr val="ffff00"/>
                </a:highlight>
                <a:latin typeface="Arial"/>
                <a:ea typeface="DejaVu Sans"/>
              </a:rPr>
              <a:t>[insert </a:t>
            </a:r>
            <a:r>
              <a:rPr b="0" i="1" lang="en-US" sz="2000" spc="-1" strike="noStrike">
                <a:solidFill>
                  <a:srgbClr val="000000"/>
                </a:solidFill>
                <a:highlight>
                  <a:srgbClr val="ffff00"/>
                </a:highlight>
                <a:latin typeface="Arial"/>
                <a:ea typeface="DejaVu Sans"/>
              </a:rPr>
              <a:t>PAR </a:t>
            </a:r>
            <a:r>
              <a:rPr b="0" i="1" lang="en-US" sz="2000" spc="-1" strike="noStrike">
                <a:solidFill>
                  <a:srgbClr val="000000"/>
                </a:solidFill>
                <a:highlight>
                  <a:srgbClr val="ffff00"/>
                </a:highlight>
                <a:latin typeface="Arial"/>
                <a:ea typeface="DejaVu Sans"/>
              </a:rPr>
              <a:t>project </a:t>
            </a:r>
            <a:r>
              <a:rPr b="0" i="1" lang="en-US" sz="2000" spc="-1" strike="noStrike">
                <a:solidFill>
                  <a:srgbClr val="000000"/>
                </a:solidFill>
                <a:highlight>
                  <a:srgbClr val="ffff00"/>
                </a:highlight>
                <a:latin typeface="Arial"/>
                <a:ea typeface="DejaVu Sans"/>
              </a:rPr>
              <a:t>number]-</a:t>
            </a:r>
            <a:r>
              <a:rPr b="0" i="1" lang="en-US" sz="2000" spc="-1" strike="noStrike">
                <a:solidFill>
                  <a:srgbClr val="000000"/>
                </a:solidFill>
                <a:highlight>
                  <a:srgbClr val="ffff00"/>
                </a:highlight>
                <a:latin typeface="Arial"/>
                <a:ea typeface="DejaVu Sans"/>
              </a:rPr>
              <a:t>Dyz</a:t>
            </a:r>
            <a:r>
              <a:rPr b="0" i="1" lang="en-US" sz="2000" spc="-1" strike="noStrike">
                <a:solidFill>
                  <a:srgbClr val="000000"/>
                </a:solidFill>
                <a:latin typeface="Arial"/>
                <a:ea typeface="DejaVu Sans"/>
              </a:rPr>
              <a:t> (or </a:t>
            </a:r>
            <a:r>
              <a:rPr b="0" i="1" lang="en-US" sz="2000" spc="-1" strike="noStrike">
                <a:solidFill>
                  <a:srgbClr val="000000"/>
                </a:solidFill>
                <a:latin typeface="Arial"/>
                <a:ea typeface="DejaVu Sans"/>
              </a:rPr>
              <a:t>current </a:t>
            </a:r>
            <a:r>
              <a:rPr b="0" i="1" lang="en-US" sz="2000" spc="-1" strike="noStrike">
                <a:solidFill>
                  <a:srgbClr val="000000"/>
                </a:solidFill>
                <a:latin typeface="Arial"/>
                <a:ea typeface="DejaVu Sans"/>
              </a:rPr>
              <a:t>revision) </a:t>
            </a:r>
            <a:r>
              <a:rPr b="0" i="1" lang="en-US" sz="2000" spc="-1" strike="noStrike">
                <a:solidFill>
                  <a:srgbClr val="000000"/>
                </a:solidFill>
                <a:latin typeface="Arial"/>
                <a:ea typeface="DejaVu Sans"/>
              </a:rPr>
              <a:t>to </a:t>
            </a:r>
            <a:r>
              <a:rPr b="0" i="1" lang="en-US" sz="2000" spc="-1" strike="noStrike">
                <a:solidFill>
                  <a:srgbClr val="000000"/>
                </a:solidFill>
                <a:latin typeface="Arial"/>
                <a:ea typeface="DejaVu Sans"/>
              </a:rPr>
              <a:t>RevCom.</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62"/>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RevCom unconditional submittal</a:t>
            </a:r>
            <a:endParaRPr b="0" lang="en-US" sz="4400" spc="-1" strike="noStrike">
              <a:solidFill>
                <a:srgbClr val="000000"/>
              </a:solidFill>
              <a:latin typeface="Arial"/>
            </a:endParaRPr>
          </a:p>
        </p:txBody>
      </p:sp>
      <p:sp>
        <p:nvSpPr>
          <p:cNvPr id="347" name="CustomShape 63"/>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Motion: that 802.15 WG has reviewed and approves the CSD [</a:t>
            </a:r>
            <a:r>
              <a:rPr b="0" i="1" lang="en-US" sz="2000" spc="-1" strike="noStrike">
                <a:solidFill>
                  <a:srgbClr val="000000"/>
                </a:solidFill>
                <a:highlight>
                  <a:srgbClr val="ffff00"/>
                </a:highlight>
                <a:latin typeface="Arial"/>
                <a:ea typeface="DejaVu Sans"/>
              </a:rPr>
              <a:t>insert doc number for appropriate CSD</a:t>
            </a:r>
            <a:r>
              <a:rPr b="0" i="1" lang="en-US" sz="2000" spc="-1" strike="noStrike">
                <a:solidFill>
                  <a:srgbClr val="000000"/>
                </a:solidFill>
                <a:latin typeface="Arial"/>
                <a:ea typeface="DejaVu Sans"/>
              </a:rPr>
              <a:t>] and requests unconditional approval from the IEEE 802 LMSC to submit </a:t>
            </a:r>
            <a:r>
              <a:rPr b="0" i="1" lang="en-US" sz="2000" spc="-1" strike="noStrike">
                <a:solidFill>
                  <a:srgbClr val="000000"/>
                </a:solidFill>
                <a:highlight>
                  <a:srgbClr val="ffff00"/>
                </a:highlight>
                <a:latin typeface="Arial"/>
                <a:ea typeface="DejaVu Sans"/>
              </a:rPr>
              <a:t>[insert PAR project number]-Dyz</a:t>
            </a:r>
            <a:r>
              <a:rPr b="0" i="1" lang="en-US" sz="2000" spc="-1" strike="noStrike">
                <a:solidFill>
                  <a:srgbClr val="000000"/>
                </a:solidFill>
                <a:latin typeface="Arial"/>
                <a:ea typeface="DejaVu Sans"/>
              </a:rPr>
              <a:t> to RevCom.</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60"/>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RevCom conditional submittal</a:t>
            </a:r>
            <a:endParaRPr b="0" lang="en-US" sz="4400" spc="-1" strike="noStrike">
              <a:solidFill>
                <a:srgbClr val="000000"/>
              </a:solidFill>
              <a:latin typeface="Arial"/>
            </a:endParaRPr>
          </a:p>
        </p:txBody>
      </p:sp>
      <p:sp>
        <p:nvSpPr>
          <p:cNvPr id="349" name="CustomShape 61"/>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Motion: that 802.15 WG has reviewed </a:t>
            </a:r>
            <a:r>
              <a:rPr b="0" i="1" lang="en-US" sz="2000" spc="-1" strike="noStrike">
                <a:solidFill>
                  <a:srgbClr val="000000"/>
                </a:solidFill>
                <a:latin typeface="Arial"/>
                <a:ea typeface="DejaVu Sans"/>
              </a:rPr>
              <a:t>and approves the CSD [</a:t>
            </a:r>
            <a:r>
              <a:rPr b="0" i="1" lang="en-US" sz="2000" spc="-1" strike="noStrike">
                <a:solidFill>
                  <a:srgbClr val="000000"/>
                </a:solidFill>
                <a:highlight>
                  <a:srgbClr val="ffff00"/>
                </a:highlight>
                <a:latin typeface="Arial"/>
                <a:ea typeface="DejaVu Sans"/>
              </a:rPr>
              <a:t>insert doc </a:t>
            </a:r>
            <a:r>
              <a:rPr b="0" i="1" lang="en-US" sz="2000" spc="-1" strike="noStrike">
                <a:solidFill>
                  <a:srgbClr val="000000"/>
                </a:solidFill>
                <a:highlight>
                  <a:srgbClr val="ffff00"/>
                </a:highlight>
                <a:latin typeface="Arial"/>
                <a:ea typeface="DejaVu Sans"/>
              </a:rPr>
              <a:t>number for appropriate CSD</a:t>
            </a:r>
            <a:r>
              <a:rPr b="0" i="1" lang="en-US" sz="2000" spc="-1" strike="noStrike">
                <a:solidFill>
                  <a:srgbClr val="000000"/>
                </a:solidFill>
                <a:latin typeface="Arial"/>
                <a:ea typeface="DejaVu Sans"/>
              </a:rPr>
              <a:t>] and </a:t>
            </a:r>
            <a:r>
              <a:rPr b="0" i="1" lang="en-US" sz="2000" spc="-1" strike="noStrike">
                <a:solidFill>
                  <a:srgbClr val="000000"/>
                </a:solidFill>
                <a:latin typeface="Arial"/>
                <a:ea typeface="DejaVu Sans"/>
              </a:rPr>
              <a:t>requests conditional approval from the </a:t>
            </a:r>
            <a:r>
              <a:rPr b="0" i="1" lang="en-US" sz="2000" spc="-1" strike="noStrike">
                <a:solidFill>
                  <a:srgbClr val="000000"/>
                </a:solidFill>
                <a:latin typeface="Arial"/>
                <a:ea typeface="DejaVu Sans"/>
              </a:rPr>
              <a:t>IEEE 802 LMSC to submit [</a:t>
            </a:r>
            <a:r>
              <a:rPr b="0" i="1" lang="en-US" sz="2000" spc="-1" strike="noStrike">
                <a:solidFill>
                  <a:srgbClr val="000000"/>
                </a:solidFill>
                <a:highlight>
                  <a:srgbClr val="ffff00"/>
                </a:highlight>
                <a:latin typeface="Arial"/>
                <a:ea typeface="DejaVu Sans"/>
              </a:rPr>
              <a:t>insert PAR </a:t>
            </a:r>
            <a:r>
              <a:rPr b="0" i="1" lang="en-US" sz="2000" spc="-1" strike="noStrike">
                <a:solidFill>
                  <a:srgbClr val="000000"/>
                </a:solidFill>
                <a:highlight>
                  <a:srgbClr val="ffff00"/>
                </a:highlight>
                <a:latin typeface="Arial"/>
                <a:ea typeface="DejaVu Sans"/>
              </a:rPr>
              <a:t>project number]-Dyz</a:t>
            </a:r>
            <a:r>
              <a:rPr b="0" i="1" lang="en-US" sz="2000" spc="-1" strike="noStrike">
                <a:solidFill>
                  <a:srgbClr val="000000"/>
                </a:solidFill>
                <a:latin typeface="Arial"/>
                <a:ea typeface="DejaVu Sans"/>
              </a:rPr>
              <a:t> (or current revision) </a:t>
            </a:r>
            <a:r>
              <a:rPr b="0" i="1" lang="en-US" sz="2000" spc="-1" strike="noStrike">
                <a:solidFill>
                  <a:srgbClr val="000000"/>
                </a:solidFill>
                <a:latin typeface="Arial"/>
                <a:ea typeface="DejaVu Sans"/>
              </a:rPr>
              <a:t>to RevCom.</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Futile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64"/>
          <p:cNvSpPr/>
          <p:nvPr/>
        </p:nvSpPr>
        <p:spPr>
          <a:xfrm>
            <a:off x="228600" y="669600"/>
            <a:ext cx="868680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Futile motion</a:t>
            </a:r>
            <a:endParaRPr b="0" lang="en-US" sz="4400" spc="-1" strike="noStrike">
              <a:solidFill>
                <a:srgbClr val="000000"/>
              </a:solidFill>
              <a:latin typeface="Arial"/>
            </a:endParaRPr>
          </a:p>
        </p:txBody>
      </p:sp>
      <p:sp>
        <p:nvSpPr>
          <p:cNvPr id="353" name="CustomShape 65"/>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Motion: to request the IEEE802 Wireless group treasury to fund refreshments at the closing plenary.</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2" name="CustomShape 2"/>
          <p:cNvSpPr/>
          <p:nvPr/>
        </p:nvSpPr>
        <p:spPr>
          <a:xfrm>
            <a:off x="457200" y="669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br>
              <a:rPr sz="4400"/>
            </a:br>
            <a:r>
              <a:rPr b="0" lang="en-US" sz="4400" spc="-1" strike="noStrike">
                <a:solidFill>
                  <a:srgbClr val="000000"/>
                </a:solidFill>
                <a:latin typeface="Arial"/>
                <a:ea typeface="DejaVu Sans"/>
              </a:rPr>
              <a:t>Study Group extension</a:t>
            </a:r>
            <a:endParaRPr b="0" lang="en-US" sz="4400" spc="-1" strike="noStrike">
              <a:solidFill>
                <a:srgbClr val="000000"/>
              </a:solidFill>
              <a:latin typeface="Arial"/>
            </a:endParaRPr>
          </a:p>
        </p:txBody>
      </p:sp>
      <p:sp>
        <p:nvSpPr>
          <p:cNvPr id="283" name="CustomShape 3"/>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Motion: that the 802.15 Working Group seeks approval from the IEEE 802 LMSC to extend the study group in 802.15 to develop the PAR and CSD documents for “</a:t>
            </a:r>
            <a:r>
              <a:rPr b="0" i="1" lang="en-US" sz="2000" spc="-1" strike="noStrike">
                <a:solidFill>
                  <a:srgbClr val="000000"/>
                </a:solidFill>
                <a:highlight>
                  <a:srgbClr val="ffff00"/>
                </a:highlight>
                <a:latin typeface="Arial"/>
                <a:ea typeface="DejaVu Sans"/>
              </a:rPr>
              <a:t>Proposed SG Name</a:t>
            </a:r>
            <a:r>
              <a:rPr b="0" i="1" lang="en-US" sz="2000" spc="-1" strike="noStrike">
                <a:solidFill>
                  <a:srgbClr val="000000"/>
                </a:solidFill>
                <a:latin typeface="Arial"/>
                <a:ea typeface="DejaVu Sans"/>
              </a:rPr>
              <a: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4" name="CustomShape 4"/>
          <p:cNvSpPr/>
          <p:nvPr/>
        </p:nvSpPr>
        <p:spPr>
          <a:xfrm>
            <a:off x="457200" y="669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SG Motion</a:t>
            </a:r>
            <a:br>
              <a:rPr sz="4400"/>
            </a:br>
            <a:r>
              <a:rPr b="0" lang="en-US" sz="4400" spc="-1" strike="noStrike">
                <a:solidFill>
                  <a:srgbClr val="000000"/>
                </a:solidFill>
                <a:latin typeface="Arial"/>
                <a:ea typeface="DejaVu Sans"/>
              </a:rPr>
              <a:t>SG approval of PAR and CSD</a:t>
            </a:r>
            <a:endParaRPr b="0" lang="en-US" sz="4400" spc="-1" strike="noStrike">
              <a:solidFill>
                <a:srgbClr val="000000"/>
              </a:solidFill>
              <a:latin typeface="Arial"/>
            </a:endParaRPr>
          </a:p>
        </p:txBody>
      </p:sp>
      <p:sp>
        <p:nvSpPr>
          <p:cNvPr id="285" name="CustomShape 7"/>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Request that the PAR and CSD contained in documents [</a:t>
            </a:r>
            <a:r>
              <a:rPr b="0" i="1" lang="en-US" sz="2000" spc="-1" strike="noStrike">
                <a:solidFill>
                  <a:srgbClr val="000000"/>
                </a:solidFill>
                <a:highlight>
                  <a:srgbClr val="ffff00"/>
                </a:highlight>
                <a:latin typeface="Arial"/>
                <a:ea typeface="DejaVu Sans"/>
              </a:rPr>
              <a:t>insert PAR doc number</a:t>
            </a:r>
            <a:r>
              <a:rPr b="0" i="1" lang="en-US" sz="2000" spc="-1" strike="noStrike">
                <a:solidFill>
                  <a:srgbClr val="000000"/>
                </a:solidFill>
                <a:latin typeface="Arial"/>
                <a:ea typeface="DejaVu Sans"/>
              </a:rPr>
              <a:t>] and [</a:t>
            </a:r>
            <a:r>
              <a:rPr b="0" i="1" lang="en-US" sz="2000" spc="-1" strike="noStrike">
                <a:solidFill>
                  <a:srgbClr val="000000"/>
                </a:solidFill>
                <a:highlight>
                  <a:srgbClr val="ffff00"/>
                </a:highlight>
                <a:latin typeface="Arial"/>
                <a:ea typeface="DejaVu Sans"/>
              </a:rPr>
              <a:t>insert CSD doc number]</a:t>
            </a:r>
            <a:r>
              <a:rPr b="0" i="1" lang="en-US" sz="2000" spc="-1" strike="noStrike">
                <a:solidFill>
                  <a:srgbClr val="000000"/>
                </a:solidFill>
                <a:latin typeface="Arial"/>
                <a:ea typeface="DejaVu Sans"/>
              </a:rPr>
              <a:t>, respectively, be approved for submission to the WG for its approval and that the EC be requested to forward the PAR to NesCom.</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6" name="CustomShape 8"/>
          <p:cNvSpPr/>
          <p:nvPr/>
        </p:nvSpPr>
        <p:spPr>
          <a:xfrm>
            <a:off x="457200" y="669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br>
              <a:rPr sz="4400"/>
            </a:br>
            <a:r>
              <a:rPr b="0" lang="en-US" sz="4400" spc="-1" strike="noStrike">
                <a:solidFill>
                  <a:srgbClr val="000000"/>
                </a:solidFill>
                <a:latin typeface="Arial"/>
                <a:ea typeface="DejaVu Sans"/>
              </a:rPr>
              <a:t>WG approval of PAR and CSD</a:t>
            </a:r>
            <a:endParaRPr b="0" lang="en-US" sz="4400" spc="-1" strike="noStrike">
              <a:solidFill>
                <a:srgbClr val="000000"/>
              </a:solidFill>
              <a:latin typeface="Arial"/>
            </a:endParaRPr>
          </a:p>
        </p:txBody>
      </p:sp>
      <p:sp>
        <p:nvSpPr>
          <p:cNvPr id="287" name="CustomShape 9"/>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WG Motion: move that the PAR and CSD contained in documents [</a:t>
            </a:r>
            <a:r>
              <a:rPr b="0" i="1" lang="en-US" sz="2000" spc="-1" strike="noStrike">
                <a:solidFill>
                  <a:srgbClr val="000000"/>
                </a:solidFill>
                <a:highlight>
                  <a:srgbClr val="ffff00"/>
                </a:highlight>
                <a:latin typeface="Arial"/>
                <a:ea typeface="DejaVu Sans"/>
              </a:rPr>
              <a:t>insert PAR doc number</a:t>
            </a:r>
            <a:r>
              <a:rPr b="0" i="1" lang="en-US" sz="2000" spc="-1" strike="noStrike">
                <a:solidFill>
                  <a:srgbClr val="000000"/>
                </a:solidFill>
                <a:latin typeface="Arial"/>
                <a:ea typeface="DejaVu Sans"/>
              </a:rPr>
              <a:t>] and [</a:t>
            </a:r>
            <a:r>
              <a:rPr b="0" i="1" lang="en-US" sz="2000" spc="-1" strike="noStrike">
                <a:solidFill>
                  <a:srgbClr val="000000"/>
                </a:solidFill>
                <a:highlight>
                  <a:srgbClr val="ffff00"/>
                </a:highlight>
                <a:latin typeface="Arial"/>
                <a:ea typeface="DejaVu Sans"/>
              </a:rPr>
              <a:t>insert CSD doc number</a:t>
            </a:r>
            <a:r>
              <a:rPr b="0" i="1" lang="en-US" sz="2000" spc="-1" strike="noStrike">
                <a:solidFill>
                  <a:srgbClr val="000000"/>
                </a:solidFill>
                <a:latin typeface="Arial"/>
                <a:ea typeface="DejaVu Sans"/>
              </a:rPr>
              <a:t>], respectively, be approved by the IEEE 802.15 WG and that the EC be requested to forward the PAR to NesCom. The 802.15 working group chair and technical editor are authorized to make additional modifications to the PAR and CSD as needed to reflect EC discussion at its closing meeting.</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CustomShape 10"/>
          <p:cNvSpPr/>
          <p:nvPr/>
        </p:nvSpPr>
        <p:spPr>
          <a:xfrm>
            <a:off x="457200" y="669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SG approval of comment responses for PAR and CSD</a:t>
            </a:r>
            <a:endParaRPr b="0" lang="en-US" sz="4400" spc="-1" strike="noStrike">
              <a:solidFill>
                <a:srgbClr val="000000"/>
              </a:solidFill>
              <a:latin typeface="Arial"/>
            </a:endParaRPr>
          </a:p>
        </p:txBody>
      </p:sp>
      <p:sp>
        <p:nvSpPr>
          <p:cNvPr id="289" name="CustomShape 11"/>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Request that the responses to received PAR and CSD review comments contained in document [</a:t>
            </a:r>
            <a:r>
              <a:rPr b="0" i="1" lang="en-US" sz="2000" spc="-1" strike="noStrike">
                <a:solidFill>
                  <a:srgbClr val="000000"/>
                </a:solidFill>
                <a:highlight>
                  <a:srgbClr val="ffff00"/>
                </a:highlight>
                <a:latin typeface="Arial"/>
                <a:ea typeface="DejaVu Sans"/>
              </a:rPr>
              <a:t>doc # here</a:t>
            </a:r>
            <a:r>
              <a:rPr b="0" i="1" lang="en-US" sz="2000" spc="-1" strike="noStrike">
                <a:solidFill>
                  <a:srgbClr val="000000"/>
                </a:solidFill>
                <a:latin typeface="Arial"/>
                <a:ea typeface="DejaVu Sans"/>
              </a:rPr>
              <a:t>] be approved for submission to the WG for its approval. The 802.15 working group chair and technical editor are authorized to make additional modifications to the responses as needed.</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CustomShape 12"/>
          <p:cNvSpPr/>
          <p:nvPr/>
        </p:nvSpPr>
        <p:spPr>
          <a:xfrm>
            <a:off x="457200" y="669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approval of comment responses for PAR and CSD</a:t>
            </a:r>
            <a:endParaRPr b="0" lang="en-US" sz="4400" spc="-1" strike="noStrike">
              <a:solidFill>
                <a:srgbClr val="000000"/>
              </a:solidFill>
              <a:latin typeface="Arial"/>
            </a:endParaRPr>
          </a:p>
        </p:txBody>
      </p:sp>
      <p:sp>
        <p:nvSpPr>
          <p:cNvPr id="291" name="CustomShape 13"/>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Request that the responses to received PAR and CSD review comments contained in document [</a:t>
            </a:r>
            <a:r>
              <a:rPr b="0" i="1" lang="en-US" sz="2000" spc="-1" strike="noStrike">
                <a:solidFill>
                  <a:srgbClr val="000000"/>
                </a:solidFill>
                <a:highlight>
                  <a:srgbClr val="ffff00"/>
                </a:highlight>
                <a:latin typeface="Arial"/>
                <a:ea typeface="DejaVu Sans"/>
              </a:rPr>
              <a:t>doc # here</a:t>
            </a:r>
            <a:r>
              <a:rPr b="0" i="1" lang="en-US" sz="2000" spc="-1" strike="noStrike">
                <a:solidFill>
                  <a:srgbClr val="000000"/>
                </a:solidFill>
                <a:latin typeface="Arial"/>
                <a:ea typeface="DejaVu Sans"/>
              </a:rPr>
              <a:t>] be approved for submission to the EC. The 802.15 working group chair and technical editor are authorized to make additional modifications to the responses as needed.</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CustomShape 14"/>
          <p:cNvSpPr/>
          <p:nvPr/>
        </p:nvSpPr>
        <p:spPr>
          <a:xfrm>
            <a:off x="457200" y="669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approval to extend a PAR</a:t>
            </a:r>
            <a:endParaRPr b="0" lang="en-US" sz="4400" spc="-1" strike="noStrike">
              <a:solidFill>
                <a:srgbClr val="000000"/>
              </a:solidFill>
              <a:latin typeface="Arial"/>
            </a:endParaRPr>
          </a:p>
        </p:txBody>
      </p:sp>
      <p:sp>
        <p:nvSpPr>
          <p:cNvPr id="293" name="CustomShape 15"/>
          <p:cNvSpPr/>
          <p:nvPr/>
        </p:nvSpPr>
        <p:spPr>
          <a:xfrm>
            <a:off x="457200" y="2180520"/>
            <a:ext cx="8227440" cy="3974760"/>
          </a:xfrm>
          <a:prstGeom prst="rect">
            <a:avLst/>
          </a:prstGeom>
          <a:noFill/>
          <a:ln w="0">
            <a:noFill/>
          </a:ln>
        </p:spPr>
        <p:style>
          <a:lnRef idx="0"/>
          <a:fillRef idx="0"/>
          <a:effectRef idx="0"/>
          <a:fontRef idx="minor"/>
        </p:style>
        <p:txBody>
          <a:bodyPr lIns="0" rIns="0" tIns="0" bIns="0" anchor="t">
            <a:normAutofit/>
          </a:bodyPr>
          <a:p>
            <a:r>
              <a:rPr b="0" i="1" lang="en-US" sz="2000" spc="-1" strike="noStrike">
                <a:solidFill>
                  <a:srgbClr val="000000"/>
                </a:solidFill>
                <a:latin typeface="Arial"/>
                <a:ea typeface="DejaVu Sans"/>
              </a:rPr>
              <a:t>MOTION: “802.15 WG requests that the IEEE 802 LMSC forward the [</a:t>
            </a:r>
            <a:r>
              <a:rPr b="0" i="1" lang="en-US" sz="2000" spc="-1" strike="noStrike">
                <a:solidFill>
                  <a:srgbClr val="000000"/>
                </a:solidFill>
                <a:highlight>
                  <a:srgbClr val="ffff00"/>
                </a:highlight>
                <a:latin typeface="Arial"/>
                <a:ea typeface="DejaVu Sans"/>
              </a:rPr>
              <a:t>project name here</a:t>
            </a:r>
            <a:r>
              <a:rPr b="0" i="1" lang="en-US" sz="2000" spc="-1" strike="noStrike">
                <a:solidFill>
                  <a:srgbClr val="000000"/>
                </a:solidFill>
                <a:latin typeface="Arial"/>
                <a:ea typeface="DejaVu Sans"/>
              </a:rPr>
              <a:t>] PAR extension documentation contained in [</a:t>
            </a:r>
            <a:r>
              <a:rPr b="0" i="1" lang="en-US" sz="2000" spc="-1" strike="noStrike">
                <a:solidFill>
                  <a:srgbClr val="000000"/>
                </a:solidFill>
                <a:highlight>
                  <a:srgbClr val="ffff00"/>
                </a:highlight>
                <a:latin typeface="Arial"/>
                <a:ea typeface="DejaVu Sans"/>
              </a:rPr>
              <a:t>document number here</a:t>
            </a:r>
            <a:r>
              <a:rPr b="0" i="1" lang="en-US" sz="2000" spc="-1" strike="noStrike">
                <a:solidFill>
                  <a:srgbClr val="000000"/>
                </a:solidFill>
                <a:latin typeface="Arial"/>
                <a:ea typeface="DejaVu Sans"/>
              </a:rPr>
              <a:t>] to NesCom.”</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897</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2023-09-13T12:11:35Z</dcterms:modified>
  <cp:revision>120</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