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59" r:id="rId2"/>
    <p:sldId id="258" r:id="rId3"/>
    <p:sldId id="279" r:id="rId4"/>
    <p:sldId id="280" r:id="rId5"/>
    <p:sldId id="281" r:id="rId6"/>
    <p:sldId id="283" r:id="rId7"/>
    <p:sldId id="287" r:id="rId8"/>
    <p:sldId id="282" r:id="rId9"/>
    <p:sldId id="288" r:id="rId10"/>
    <p:sldId id="284"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258"/>
            <p14:sldId id="279"/>
            <p14:sldId id="280"/>
            <p14:sldId id="281"/>
            <p14:sldId id="283"/>
            <p14:sldId id="287"/>
            <p14:sldId id="282"/>
            <p14:sldId id="288"/>
            <p14:sldId id="28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50"/>
    <p:restoredTop sz="95915"/>
  </p:normalViewPr>
  <p:slideViewPr>
    <p:cSldViewPr>
      <p:cViewPr varScale="1">
        <p:scale>
          <a:sx n="124" d="100"/>
          <a:sy n="124" d="100"/>
        </p:scale>
        <p:origin x="1968" y="168"/>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September 2023</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September 2023</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September 2023</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September 2023</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September 2023</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September 2023</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September 2023</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September 2023</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September 2023</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a:t>Krebs et al. (Apple)</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September 2023</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September 2023</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September 2023</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Krebs et al. (Apple)</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15-23-0481-00-04ab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September 2023</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a:t>Krebs et al. (Apple)</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[Resolution proposal for compressed PSDU coexistence]	</a:t>
            </a:r>
          </a:p>
          <a:p>
            <a:r>
              <a:rPr lang="en-US" altLang="en-US" sz="1600" b="1" dirty="0"/>
              <a:t>Date Submitted: </a:t>
            </a:r>
            <a:r>
              <a:rPr lang="en-US" altLang="en-US" sz="1600" dirty="0"/>
              <a:t>September 11, 2023]	</a:t>
            </a:r>
          </a:p>
          <a:p>
            <a:r>
              <a:rPr lang="en-US" altLang="en-US" sz="1600" b="1" dirty="0"/>
              <a:t>Source:</a:t>
            </a:r>
            <a:r>
              <a:rPr lang="en-US" altLang="en-US" sz="1600" dirty="0"/>
              <a:t> [</a:t>
            </a:r>
            <a:r>
              <a:rPr lang="en-GB" sz="1600" kern="50" dirty="0">
                <a:solidFill>
                  <a:srgbClr val="00000A"/>
                </a:solidFill>
                <a:effectLst/>
                <a:latin typeface="Times New Roman" panose="02020603050405020304" pitchFamily="18" charset="0"/>
                <a:ea typeface="Times New Roman" panose="02020603050405020304" pitchFamily="18" charset="0"/>
              </a:rPr>
              <a:t>Alexander Krebs, Moche Cohen, </a:t>
            </a:r>
            <a:r>
              <a:rPr lang="en-GB" sz="1600" kern="50" dirty="0" err="1">
                <a:solidFill>
                  <a:srgbClr val="00000A"/>
                </a:solidFill>
                <a:effectLst/>
                <a:latin typeface="Times New Roman" panose="02020603050405020304" pitchFamily="18" charset="0"/>
                <a:ea typeface="Times New Roman" panose="02020603050405020304" pitchFamily="18" charset="0"/>
              </a:rPr>
              <a:t>Jinjing</a:t>
            </a:r>
            <a:r>
              <a:rPr lang="en-GB" sz="1600" kern="50" dirty="0">
                <a:solidFill>
                  <a:srgbClr val="00000A"/>
                </a:solidFill>
                <a:effectLst/>
                <a:latin typeface="Times New Roman" panose="02020603050405020304" pitchFamily="18" charset="0"/>
                <a:ea typeface="Times New Roman" panose="02020603050405020304" pitchFamily="18" charset="0"/>
              </a:rPr>
              <a:t> Jiang (Apple), </a:t>
            </a:r>
            <a:r>
              <a:rPr lang="en-GB" sz="1600" kern="50" dirty="0" err="1">
                <a:ea typeface="Times New Roman" panose="02020603050405020304" pitchFamily="18" charset="0"/>
              </a:rPr>
              <a:t>Rojan</a:t>
            </a:r>
            <a:r>
              <a:rPr lang="en-GB" sz="1600" kern="50" dirty="0">
                <a:ea typeface="Times New Roman" panose="02020603050405020304" pitchFamily="18" charset="0"/>
              </a:rPr>
              <a:t> Chitrakar, Lei Huang, Bin Qian, David </a:t>
            </a:r>
            <a:r>
              <a:rPr lang="en-GB" sz="1600" kern="50" dirty="0" err="1">
                <a:ea typeface="Times New Roman" panose="02020603050405020304" pitchFamily="18" charset="0"/>
              </a:rPr>
              <a:t>Xun</a:t>
            </a:r>
            <a:r>
              <a:rPr lang="en-GB" sz="1600" kern="50" dirty="0">
                <a:ea typeface="Times New Roman" panose="02020603050405020304" pitchFamily="18" charset="0"/>
              </a:rPr>
              <a:t> Yang (Huawei Technologies), Hong Won Lee, </a:t>
            </a:r>
            <a:r>
              <a:rPr lang="en-GB" sz="1600" kern="50" dirty="0" err="1">
                <a:ea typeface="Times New Roman" panose="02020603050405020304" pitchFamily="18" charset="0"/>
              </a:rPr>
              <a:t>Insun</a:t>
            </a:r>
            <a:r>
              <a:rPr lang="en-GB" sz="1600" kern="50" dirty="0">
                <a:ea typeface="Times New Roman" panose="02020603050405020304" pitchFamily="18" charset="0"/>
              </a:rPr>
              <a:t> Jang, </a:t>
            </a:r>
            <a:r>
              <a:rPr lang="en-GB" sz="1600" kern="50" dirty="0" err="1">
                <a:ea typeface="Times New Roman" panose="02020603050405020304" pitchFamily="18" charset="0"/>
              </a:rPr>
              <a:t>Jinsoo</a:t>
            </a:r>
            <a:r>
              <a:rPr lang="en-GB" sz="1600" kern="50" dirty="0">
                <a:ea typeface="Times New Roman" panose="02020603050405020304" pitchFamily="18" charset="0"/>
              </a:rPr>
              <a:t> Choi, </a:t>
            </a:r>
            <a:r>
              <a:rPr lang="en-GB" sz="1600" kern="50" dirty="0" err="1">
                <a:ea typeface="Times New Roman" panose="02020603050405020304" pitchFamily="18" charset="0"/>
              </a:rPr>
              <a:t>HanGyu</a:t>
            </a:r>
            <a:r>
              <a:rPr lang="en-GB" sz="1600" kern="50" dirty="0">
                <a:ea typeface="Times New Roman" panose="02020603050405020304" pitchFamily="18" charset="0"/>
              </a:rPr>
              <a:t> Cho (LG Electronics), </a:t>
            </a:r>
            <a:r>
              <a:rPr lang="en-GB" sz="1600" kern="50" dirty="0" err="1">
                <a:ea typeface="Times New Roman" panose="02020603050405020304" pitchFamily="18" charset="0"/>
              </a:rPr>
              <a:t>Mingyu</a:t>
            </a:r>
            <a:r>
              <a:rPr lang="en-GB" sz="1600" kern="50" dirty="0">
                <a:ea typeface="Times New Roman" panose="02020603050405020304" pitchFamily="18" charset="0"/>
              </a:rPr>
              <a:t> Lee, </a:t>
            </a:r>
            <a:r>
              <a:rPr lang="en-GB" sz="1600" kern="50" dirty="0" err="1">
                <a:ea typeface="Times New Roman" panose="02020603050405020304" pitchFamily="18" charset="0"/>
              </a:rPr>
              <a:t>Taeyoung</a:t>
            </a:r>
            <a:r>
              <a:rPr lang="en-GB" sz="1600" kern="50" dirty="0">
                <a:ea typeface="Times New Roman" panose="02020603050405020304" pitchFamily="18" charset="0"/>
              </a:rPr>
              <a:t> Ha, </a:t>
            </a:r>
            <a:r>
              <a:rPr lang="en-GB" sz="1600" kern="50" dirty="0" err="1">
                <a:ea typeface="Times New Roman" panose="02020603050405020304" pitchFamily="18" charset="0"/>
              </a:rPr>
              <a:t>Youngwan</a:t>
            </a:r>
            <a:r>
              <a:rPr lang="en-GB" sz="1600" kern="50" dirty="0">
                <a:ea typeface="Times New Roman" panose="02020603050405020304" pitchFamily="18" charset="0"/>
              </a:rPr>
              <a:t> So (Samsung Electronics), Bin Tian, </a:t>
            </a:r>
            <a:r>
              <a:rPr lang="en-GB" sz="1600" kern="50" dirty="0" err="1">
                <a:ea typeface="Times New Roman" panose="02020603050405020304" pitchFamily="18" charset="0"/>
              </a:rPr>
              <a:t>Pooria</a:t>
            </a:r>
            <a:r>
              <a:rPr lang="en-GB" sz="1600" kern="50" dirty="0">
                <a:ea typeface="Times New Roman" panose="02020603050405020304" pitchFamily="18" charset="0"/>
              </a:rPr>
              <a:t> </a:t>
            </a:r>
            <a:r>
              <a:rPr lang="en-GB" sz="1600" kern="50" dirty="0" err="1">
                <a:ea typeface="Times New Roman" panose="02020603050405020304" pitchFamily="18" charset="0"/>
              </a:rPr>
              <a:t>Pakrooh</a:t>
            </a:r>
            <a:r>
              <a:rPr lang="en-GB" sz="1600" kern="50" dirty="0">
                <a:ea typeface="Times New Roman" panose="02020603050405020304" pitchFamily="18" charset="0"/>
              </a:rPr>
              <a:t> (Qualcomm)</a:t>
            </a:r>
            <a:r>
              <a:rPr lang="en-US" altLang="en-US" sz="1600" dirty="0"/>
              <a:t>]</a:t>
            </a:r>
          </a:p>
          <a:p>
            <a:r>
              <a:rPr lang="en-US" altLang="en-US" sz="1600" b="1" dirty="0"/>
              <a:t>Email: </a:t>
            </a:r>
            <a:r>
              <a:rPr lang="en-US" altLang="en-US" sz="1600" dirty="0"/>
              <a:t>[</a:t>
            </a:r>
            <a:r>
              <a:rPr lang="en-US" altLang="en-US" sz="1600" dirty="0" err="1"/>
              <a:t>a_krebs</a:t>
            </a:r>
            <a:r>
              <a:rPr lang="en-US" altLang="en-US" sz="1600" dirty="0"/>
              <a:t>, </a:t>
            </a:r>
            <a:r>
              <a:rPr lang="en-US" altLang="en-US" sz="1600" dirty="0" err="1"/>
              <a:t>jinjing</a:t>
            </a:r>
            <a:r>
              <a:rPr lang="en-US" altLang="en-US" sz="1600" dirty="0"/>
              <a:t>, …]@</a:t>
            </a:r>
            <a:r>
              <a:rPr lang="en-US" altLang="en-US" sz="1600" dirty="0" err="1"/>
              <a:t>apple.com</a:t>
            </a:r>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[Resolution proposal for the discussion on coexistence between legacy 15.4 MHR and newly compressed PSDU frame formats.]</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r>
              <a:rPr lang="en-US" sz="1800" dirty="0"/>
              <a:t>[1] ”Incorporating compressed packet format”, B. Verso (Qorvo), 15-23-0383-00-04ab</a:t>
            </a:r>
          </a:p>
          <a:p>
            <a:pPr marL="0" indent="0">
              <a:spcBef>
                <a:spcPts val="600"/>
              </a:spcBef>
              <a:spcAft>
                <a:spcPts val="600"/>
              </a:spcAft>
              <a:buNone/>
            </a:pPr>
            <a:r>
              <a:rPr lang="en-US" sz="1800" dirty="0"/>
              <a:t>[2] “NB Coexistence”, R. </a:t>
            </a:r>
            <a:r>
              <a:rPr lang="en-US" sz="1800" dirty="0" err="1"/>
              <a:t>Chitrakar</a:t>
            </a:r>
            <a:r>
              <a:rPr lang="en-US" sz="1800" dirty="0"/>
              <a:t> (Huawei), 15-23-0338-01-04ab</a:t>
            </a:r>
          </a:p>
          <a:p>
            <a:pPr marL="0" indent="0">
              <a:spcBef>
                <a:spcPts val="600"/>
              </a:spcBef>
              <a:spcAft>
                <a:spcPts val="600"/>
              </a:spcAft>
              <a:buNone/>
            </a:pPr>
            <a:r>
              <a:rPr lang="en-US" sz="1800" dirty="0"/>
              <a:t>[3] “NBA-UWB ranging text proposal for 15.4ab TFD”, A. Krebs (Apple) et al., 15-22-0381-05</a:t>
            </a:r>
          </a:p>
          <a:p>
            <a:pPr marL="0" indent="0">
              <a:spcBef>
                <a:spcPts val="600"/>
              </a:spcBef>
              <a:spcAft>
                <a:spcPts val="600"/>
              </a:spcAft>
              <a:buNone/>
            </a:pPr>
            <a:r>
              <a:rPr lang="en-US" sz="1800" dirty="0"/>
              <a:t>[4] “Consensus NBA-UWB MMS MAC TFD update proposal”, A. Krebs (Apple) et al., 15-23-0412-00-04ab</a:t>
            </a:r>
          </a:p>
          <a:p>
            <a:pPr marL="0" indent="0">
              <a:spcBef>
                <a:spcPts val="600"/>
              </a:spcBef>
              <a:spcAft>
                <a:spcPts val="600"/>
              </a:spcAft>
              <a:buNone/>
            </a:pPr>
            <a:r>
              <a:rPr lang="en-US" sz="1800" dirty="0"/>
              <a:t>[802.15.4-2020] IEEE 802.15.4-2020, IEEE Standard for Low-Rate Wireless Networks</a:t>
            </a:r>
          </a:p>
          <a:p>
            <a:pPr>
              <a:spcBef>
                <a:spcPts val="600"/>
              </a:spcBef>
              <a:spcAft>
                <a:spcPts val="600"/>
              </a:spcAft>
            </a:pPr>
            <a:endParaRPr lang="en-US" sz="1800" dirty="0"/>
          </a:p>
          <a:p>
            <a:pPr>
              <a:spcBef>
                <a:spcPts val="600"/>
              </a:spcBef>
              <a:spcAft>
                <a:spcPts val="600"/>
              </a:spcAft>
            </a:pPr>
            <a:endParaRPr lang="en-US" sz="1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September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spTree>
    <p:extLst>
      <p:ext uri="{BB962C8B-B14F-4D97-AF65-F5344CB8AC3E}">
        <p14:creationId xmlns:p14="http://schemas.microsoft.com/office/powerpoint/2010/main" val="3870785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2358703868"/>
              </p:ext>
            </p:extLst>
          </p:nvPr>
        </p:nvGraphicFramePr>
        <p:xfrm>
          <a:off x="685800" y="908720"/>
          <a:ext cx="7774632" cy="5584480"/>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altLang="en-US" sz="1200" dirty="0"/>
                        <a:t>Resolution proposal for the discussion on coexistence between legacy 15.4 MHR and newly compressed PSDU frame formats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2" name="Date Placeholder 1">
            <a:extLst>
              <a:ext uri="{FF2B5EF4-FFF2-40B4-BE49-F238E27FC236}">
                <a16:creationId xmlns:a16="http://schemas.microsoft.com/office/drawing/2014/main" id="{16805F27-FE2C-C4AA-57DA-088CCF284B7D}"/>
              </a:ext>
            </a:extLst>
          </p:cNvPr>
          <p:cNvSpPr>
            <a:spLocks noGrp="1"/>
          </p:cNvSpPr>
          <p:nvPr>
            <p:ph type="dt" sz="half" idx="10"/>
          </p:nvPr>
        </p:nvSpPr>
        <p:spPr/>
        <p:txBody>
          <a:bodyPr/>
          <a:lstStyle/>
          <a:p>
            <a:r>
              <a:rPr lang="en-US" altLang="en-US"/>
              <a:t>September 2023</a:t>
            </a:r>
            <a:endParaRPr lang="en-US" altLang="en-US" dirty="0"/>
          </a:p>
        </p:txBody>
      </p:sp>
      <p:sp>
        <p:nvSpPr>
          <p:cNvPr id="3" name="Footer Placeholder 2">
            <a:extLst>
              <a:ext uri="{FF2B5EF4-FFF2-40B4-BE49-F238E27FC236}">
                <a16:creationId xmlns:a16="http://schemas.microsoft.com/office/drawing/2014/main" id="{B364E93B-4197-C216-3826-51BAEE2A5073}"/>
              </a:ext>
            </a:extLst>
          </p:cNvPr>
          <p:cNvSpPr>
            <a:spLocks noGrp="1"/>
          </p:cNvSpPr>
          <p:nvPr>
            <p:ph type="ftr" sz="quarter" idx="11"/>
          </p:nvPr>
        </p:nvSpPr>
        <p:spPr/>
        <p:txBody>
          <a:bodyPr/>
          <a:lstStyle/>
          <a:p>
            <a:r>
              <a:rPr lang="en-US" altLang="en-US"/>
              <a:t>Krebs et al. (Apple)</a:t>
            </a:r>
            <a:endParaRPr lang="en-US" altLang="en-US" dirty="0"/>
          </a:p>
        </p:txBody>
      </p:sp>
      <p:sp>
        <p:nvSpPr>
          <p:cNvPr id="4" name="Slide Number Placeholder 3">
            <a:extLst>
              <a:ext uri="{FF2B5EF4-FFF2-40B4-BE49-F238E27FC236}">
                <a16:creationId xmlns:a16="http://schemas.microsoft.com/office/drawing/2014/main" id="{0FB6D0F4-AFAA-2AE8-B4BC-EB399F863247}"/>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2</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Berlin Discussion 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pPr>
            <a:r>
              <a:rPr lang="en-US" sz="1800" dirty="0"/>
              <a:t>The following arguments have been presented in the previous discussions</a:t>
            </a:r>
          </a:p>
          <a:p>
            <a:pPr lvl="1">
              <a:spcBef>
                <a:spcPts val="600"/>
              </a:spcBef>
              <a:spcAft>
                <a:spcPts val="600"/>
              </a:spcAft>
            </a:pPr>
            <a:r>
              <a:rPr lang="en-US" sz="1600" dirty="0"/>
              <a:t>Compressed PSDU (</a:t>
            </a:r>
            <a:r>
              <a:rPr lang="en-US" sz="1600" dirty="0" err="1"/>
              <a:t>cPSDU</a:t>
            </a:r>
            <a:r>
              <a:rPr lang="en-US" sz="1600" dirty="0"/>
              <a:t>) and legacy PSDU can not be distinguished by a legacy 15.4 O-QPSK receiver</a:t>
            </a:r>
          </a:p>
          <a:p>
            <a:pPr lvl="1">
              <a:spcBef>
                <a:spcPts val="600"/>
              </a:spcBef>
              <a:spcAft>
                <a:spcPts val="600"/>
              </a:spcAft>
            </a:pPr>
            <a:r>
              <a:rPr lang="en-US" sz="1600" dirty="0"/>
              <a:t>A coexistence conflict will possibly occur when compressed and legacy PSDU are operated simultaneously in interfering PHYs</a:t>
            </a:r>
          </a:p>
          <a:p>
            <a:pPr>
              <a:spcBef>
                <a:spcPts val="600"/>
              </a:spcBef>
              <a:spcAft>
                <a:spcPts val="600"/>
              </a:spcAft>
            </a:pPr>
            <a:r>
              <a:rPr lang="en-US" sz="1800" dirty="0"/>
              <a:t>The following resolution proposals have been discussed</a:t>
            </a:r>
          </a:p>
          <a:p>
            <a:pPr lvl="1">
              <a:spcBef>
                <a:spcPts val="600"/>
              </a:spcBef>
              <a:spcAft>
                <a:spcPts val="600"/>
              </a:spcAft>
            </a:pPr>
            <a:r>
              <a:rPr lang="en-US" sz="1600" dirty="0"/>
              <a:t>Encapsulation of </a:t>
            </a:r>
            <a:r>
              <a:rPr lang="en-US" sz="1600" dirty="0" err="1"/>
              <a:t>cPSDU</a:t>
            </a:r>
            <a:r>
              <a:rPr lang="en-US" sz="1600" dirty="0"/>
              <a:t> using “Extended” or “Reserved” frame control (DCN 383 B. Verso [1], DCN 338 R. </a:t>
            </a:r>
            <a:r>
              <a:rPr lang="en-US" sz="1600" dirty="0" err="1"/>
              <a:t>Chitakrar</a:t>
            </a:r>
            <a:r>
              <a:rPr lang="en-US" sz="1600" dirty="0"/>
              <a:t> [2])</a:t>
            </a:r>
          </a:p>
          <a:p>
            <a:pPr lvl="1">
              <a:spcBef>
                <a:spcPts val="600"/>
              </a:spcBef>
              <a:spcAft>
                <a:spcPts val="600"/>
              </a:spcAft>
            </a:pPr>
            <a:r>
              <a:rPr lang="en-US" sz="1600" dirty="0"/>
              <a:t>Encapsulation of legacy PSDU using </a:t>
            </a:r>
            <a:r>
              <a:rPr lang="en-US" sz="1600" dirty="0" err="1"/>
              <a:t>cPSDU</a:t>
            </a:r>
            <a:r>
              <a:rPr lang="en-US" sz="1600" dirty="0"/>
              <a:t> 0x00 [3,4]</a:t>
            </a:r>
          </a:p>
          <a:p>
            <a:pPr lvl="1">
              <a:spcBef>
                <a:spcPts val="600"/>
              </a:spcBef>
              <a:spcAft>
                <a:spcPts val="600"/>
              </a:spcAft>
            </a:pPr>
            <a:r>
              <a:rPr lang="en-US" sz="1600" dirty="0"/>
              <a:t>Distinct CRC register initialization values for </a:t>
            </a:r>
            <a:r>
              <a:rPr lang="en-US" sz="1600" dirty="0" err="1"/>
              <a:t>cPSDU</a:t>
            </a:r>
            <a:endParaRPr lang="en-US" sz="1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September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spTree>
    <p:extLst>
      <p:ext uri="{BB962C8B-B14F-4D97-AF65-F5344CB8AC3E}">
        <p14:creationId xmlns:p14="http://schemas.microsoft.com/office/powerpoint/2010/main" val="3163199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Drawbacks of Proposed Solutions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pPr>
            <a:r>
              <a:rPr lang="en-US" sz="1800" dirty="0"/>
              <a:t>Encapsulation of </a:t>
            </a:r>
            <a:r>
              <a:rPr lang="en-US" sz="1800" dirty="0" err="1"/>
              <a:t>cPSDU</a:t>
            </a:r>
            <a:r>
              <a:rPr lang="en-US" sz="1800" dirty="0"/>
              <a:t> as legacy 15.4 extended/reserved frame [1,2]</a:t>
            </a:r>
          </a:p>
          <a:p>
            <a:pPr lvl="1">
              <a:spcBef>
                <a:spcPts val="600"/>
              </a:spcBef>
              <a:spcAft>
                <a:spcPts val="600"/>
              </a:spcAft>
            </a:pPr>
            <a:r>
              <a:rPr lang="en-US" sz="1400" dirty="0"/>
              <a:t>Reserved frame format: reduced 5-bit address space for message IDs</a:t>
            </a:r>
          </a:p>
          <a:p>
            <a:pPr lvl="1">
              <a:spcBef>
                <a:spcPts val="600"/>
              </a:spcBef>
              <a:spcAft>
                <a:spcPts val="600"/>
              </a:spcAft>
            </a:pPr>
            <a:r>
              <a:rPr lang="en-US" sz="1400" dirty="0"/>
              <a:t>Extended frame format: reduced, fragmented 2+3 bit address space with some values not usable</a:t>
            </a:r>
          </a:p>
          <a:p>
            <a:pPr>
              <a:spcBef>
                <a:spcPts val="600"/>
              </a:spcBef>
              <a:spcAft>
                <a:spcPts val="600"/>
              </a:spcAft>
            </a:pPr>
            <a:r>
              <a:rPr lang="en-US" sz="1800" dirty="0"/>
              <a:t>Encapsulation of legacy 15.4 as </a:t>
            </a:r>
            <a:r>
              <a:rPr lang="en-US" sz="1800" dirty="0" err="1"/>
              <a:t>cPSDU</a:t>
            </a:r>
            <a:r>
              <a:rPr lang="en-US" sz="1800" dirty="0"/>
              <a:t> 0x00 [3,4]</a:t>
            </a:r>
          </a:p>
          <a:p>
            <a:pPr lvl="1">
              <a:spcBef>
                <a:spcPts val="600"/>
              </a:spcBef>
              <a:spcAft>
                <a:spcPts val="600"/>
              </a:spcAft>
            </a:pPr>
            <a:r>
              <a:rPr lang="en-US" sz="1400" dirty="0"/>
              <a:t>+1 byte overhead for legacy 15.4 messages to be used @ 5/6 GHz</a:t>
            </a:r>
          </a:p>
          <a:p>
            <a:pPr lvl="1">
              <a:spcBef>
                <a:spcPts val="600"/>
              </a:spcBef>
              <a:spcAft>
                <a:spcPts val="600"/>
              </a:spcAft>
            </a:pPr>
            <a:r>
              <a:rPr lang="en-US" sz="1400" dirty="0"/>
              <a:t>not applicable to 2.4GHz, due to legacy OQPSK devices operating in the field</a:t>
            </a:r>
          </a:p>
          <a:p>
            <a:pPr>
              <a:spcBef>
                <a:spcPts val="600"/>
              </a:spcBef>
              <a:spcAft>
                <a:spcPts val="600"/>
              </a:spcAft>
            </a:pPr>
            <a:r>
              <a:rPr lang="en-US" sz="1800" dirty="0"/>
              <a:t>Distinct CRC register initialization value</a:t>
            </a:r>
          </a:p>
          <a:p>
            <a:pPr lvl="1">
              <a:spcBef>
                <a:spcPts val="600"/>
              </a:spcBef>
              <a:spcAft>
                <a:spcPts val="600"/>
              </a:spcAft>
            </a:pPr>
            <a:r>
              <a:rPr lang="en-US" sz="1400" dirty="0"/>
              <a:t>No determination of transmit error vs frame format possible</a:t>
            </a:r>
          </a:p>
          <a:p>
            <a:pPr lvl="1">
              <a:spcBef>
                <a:spcPts val="600"/>
              </a:spcBef>
              <a:spcAft>
                <a:spcPts val="600"/>
              </a:spcAft>
            </a:pPr>
            <a:r>
              <a:rPr lang="en-US" sz="1400" dirty="0"/>
              <a:t>Increases implementation complexity</a:t>
            </a:r>
          </a:p>
          <a:p>
            <a:pPr>
              <a:spcBef>
                <a:spcPts val="600"/>
              </a:spcBef>
              <a:spcAft>
                <a:spcPts val="600"/>
              </a:spcAft>
            </a:pPr>
            <a:endParaRPr lang="en-US" sz="1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September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spTree>
    <p:extLst>
      <p:ext uri="{BB962C8B-B14F-4D97-AF65-F5344CB8AC3E}">
        <p14:creationId xmlns:p14="http://schemas.microsoft.com/office/powerpoint/2010/main" val="1482648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Resolution Proposal</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pPr>
            <a:r>
              <a:rPr lang="en-US" sz="1800" dirty="0"/>
              <a:t>We agree on to resolve the discussion by encapsulating all </a:t>
            </a:r>
            <a:r>
              <a:rPr lang="en-US" sz="1800" dirty="0" err="1"/>
              <a:t>cPSDU</a:t>
            </a:r>
            <a:r>
              <a:rPr lang="en-US" sz="1800" dirty="0"/>
              <a:t> messages by means of the ”Reserved” legacy frame control as presented in [2]</a:t>
            </a:r>
          </a:p>
          <a:p>
            <a:pPr>
              <a:spcBef>
                <a:spcPts val="600"/>
              </a:spcBef>
              <a:spcAft>
                <a:spcPts val="600"/>
              </a:spcAft>
            </a:pPr>
            <a:r>
              <a:rPr lang="en-US" sz="1800" dirty="0"/>
              <a:t>Reasoning</a:t>
            </a:r>
          </a:p>
          <a:p>
            <a:pPr lvl="1">
              <a:spcBef>
                <a:spcPts val="600"/>
              </a:spcBef>
              <a:spcAft>
                <a:spcPts val="600"/>
              </a:spcAft>
            </a:pPr>
            <a:r>
              <a:rPr lang="en-US" sz="1600" dirty="0"/>
              <a:t>reduced 5-bit message ID address space is sufficient to all currently proposed MMS messages</a:t>
            </a:r>
          </a:p>
          <a:p>
            <a:pPr lvl="1">
              <a:spcBef>
                <a:spcPts val="600"/>
              </a:spcBef>
              <a:spcAft>
                <a:spcPts val="600"/>
              </a:spcAft>
            </a:pPr>
            <a:r>
              <a:rPr lang="en-US" sz="1600" dirty="0"/>
              <a:t>enlarged address space can be allocated via reserved values (for vendor specific and future 802.15.4 enhancements)</a:t>
            </a:r>
          </a:p>
          <a:p>
            <a:pPr lvl="1">
              <a:spcBef>
                <a:spcPts val="600"/>
              </a:spcBef>
              <a:spcAft>
                <a:spcPts val="600"/>
              </a:spcAft>
            </a:pPr>
            <a:r>
              <a:rPr lang="en-US" sz="1600" dirty="0"/>
              <a:t>no airtime/</a:t>
            </a:r>
            <a:r>
              <a:rPr lang="en-US" sz="1600" dirty="0" err="1"/>
              <a:t>coex</a:t>
            </a:r>
            <a:r>
              <a:rPr lang="en-US" sz="1600" dirty="0"/>
              <a:t> increase vs </a:t>
            </a:r>
            <a:r>
              <a:rPr lang="en-US" sz="1600" dirty="0" err="1"/>
              <a:t>cPSDU</a:t>
            </a: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September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Tree>
    <p:extLst>
      <p:ext uri="{BB962C8B-B14F-4D97-AF65-F5344CB8AC3E}">
        <p14:creationId xmlns:p14="http://schemas.microsoft.com/office/powerpoint/2010/main" val="2163634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Resolution proposal 1/3</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pPr>
            <a:r>
              <a:rPr lang="en-US" sz="1800" dirty="0"/>
              <a:t>Change the legacy 15.4 frame control [802.15.4-2020] as follows:</a:t>
            </a:r>
          </a:p>
          <a:p>
            <a:pPr>
              <a:spcBef>
                <a:spcPts val="600"/>
              </a:spcBef>
              <a:spcAft>
                <a:spcPts val="600"/>
              </a:spcAft>
            </a:pPr>
            <a:endParaRPr lang="en-US" sz="1800" dirty="0"/>
          </a:p>
          <a:p>
            <a:pPr>
              <a:spcBef>
                <a:spcPts val="600"/>
              </a:spcBef>
              <a:spcAft>
                <a:spcPts val="600"/>
              </a:spcAft>
            </a:pPr>
            <a:endParaRPr lang="en-US" sz="1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September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pic>
        <p:nvPicPr>
          <p:cNvPr id="8" name="Picture 7">
            <a:extLst>
              <a:ext uri="{FF2B5EF4-FFF2-40B4-BE49-F238E27FC236}">
                <a16:creationId xmlns:a16="http://schemas.microsoft.com/office/drawing/2014/main" id="{A8F39287-5D39-F4B6-D04E-BE4BFEAE5D8C}"/>
              </a:ext>
            </a:extLst>
          </p:cNvPr>
          <p:cNvPicPr>
            <a:picLocks noChangeAspect="1"/>
          </p:cNvPicPr>
          <p:nvPr/>
        </p:nvPicPr>
        <p:blipFill>
          <a:blip r:embed="rId2"/>
          <a:stretch>
            <a:fillRect/>
          </a:stretch>
        </p:blipFill>
        <p:spPr>
          <a:xfrm>
            <a:off x="2067232" y="2415488"/>
            <a:ext cx="4555512" cy="3405746"/>
          </a:xfrm>
          <a:prstGeom prst="rect">
            <a:avLst/>
          </a:prstGeom>
        </p:spPr>
      </p:pic>
      <p:sp>
        <p:nvSpPr>
          <p:cNvPr id="7" name="TextBox 6">
            <a:extLst>
              <a:ext uri="{FF2B5EF4-FFF2-40B4-BE49-F238E27FC236}">
                <a16:creationId xmlns:a16="http://schemas.microsoft.com/office/drawing/2014/main" id="{C9F6934E-444C-8E81-5AD7-87E3CF2830B6}"/>
              </a:ext>
            </a:extLst>
          </p:cNvPr>
          <p:cNvSpPr txBox="1"/>
          <p:nvPr/>
        </p:nvSpPr>
        <p:spPr>
          <a:xfrm>
            <a:off x="4800600" y="4809744"/>
            <a:ext cx="1718740" cy="246221"/>
          </a:xfrm>
          <a:prstGeom prst="rect">
            <a:avLst/>
          </a:prstGeom>
          <a:noFill/>
        </p:spPr>
        <p:txBody>
          <a:bodyPr wrap="none" rtlCol="0">
            <a:spAutoFit/>
          </a:bodyPr>
          <a:lstStyle/>
          <a:p>
            <a:r>
              <a:rPr lang="en-US" sz="1000" strike="sngStrike" dirty="0">
                <a:solidFill>
                  <a:srgbClr val="FF0000"/>
                </a:solidFill>
              </a:rPr>
              <a:t>                </a:t>
            </a:r>
            <a:r>
              <a:rPr lang="en-US" sz="1000" dirty="0">
                <a:solidFill>
                  <a:srgbClr val="FF0000"/>
                </a:solidFill>
              </a:rPr>
              <a:t>  Multi-millisecond</a:t>
            </a:r>
          </a:p>
        </p:txBody>
      </p:sp>
    </p:spTree>
    <p:extLst>
      <p:ext uri="{BB962C8B-B14F-4D97-AF65-F5344CB8AC3E}">
        <p14:creationId xmlns:p14="http://schemas.microsoft.com/office/powerpoint/2010/main" val="1387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pPr>
            <a:r>
              <a:rPr lang="en-US" sz="1800" dirty="0"/>
              <a:t>Add the following section after section 7.3.6 in [802.15.4-2020]:</a:t>
            </a:r>
          </a:p>
          <a:p>
            <a:pPr>
              <a:spcBef>
                <a:spcPts val="600"/>
              </a:spcBef>
              <a:spcAft>
                <a:spcPts val="600"/>
              </a:spcAft>
            </a:pPr>
            <a:endParaRPr lang="en-US" sz="1800" dirty="0"/>
          </a:p>
          <a:p>
            <a:pPr>
              <a:spcBef>
                <a:spcPts val="600"/>
              </a:spcBef>
              <a:spcAft>
                <a:spcPts val="600"/>
              </a:spcAft>
            </a:pPr>
            <a:endParaRPr lang="en-US" sz="1800" dirty="0"/>
          </a:p>
          <a:p>
            <a:pPr>
              <a:spcBef>
                <a:spcPts val="600"/>
              </a:spcBef>
              <a:spcAft>
                <a:spcPts val="600"/>
              </a:spcAft>
            </a:pPr>
            <a:endParaRPr lang="en-US" sz="1800" dirty="0"/>
          </a:p>
          <a:p>
            <a:pPr>
              <a:spcBef>
                <a:spcPts val="600"/>
              </a:spcBef>
              <a:spcAft>
                <a:spcPts val="600"/>
              </a:spcAft>
            </a:pPr>
            <a:endParaRPr lang="en-US" sz="1600" dirty="0"/>
          </a:p>
        </p:txBody>
      </p:sp>
      <p:sp>
        <p:nvSpPr>
          <p:cNvPr id="8" name="Rectangle 1">
            <a:extLst>
              <a:ext uri="{FF2B5EF4-FFF2-40B4-BE49-F238E27FC236}">
                <a16:creationId xmlns:a16="http://schemas.microsoft.com/office/drawing/2014/main" id="{741F8962-9712-1AA8-A13B-B3551CB7EA74}"/>
              </a:ext>
            </a:extLst>
          </p:cNvPr>
          <p:cNvSpPr>
            <a:spLocks noChangeArrowheads="1"/>
          </p:cNvSpPr>
          <p:nvPr/>
        </p:nvSpPr>
        <p:spPr bwMode="auto">
          <a:xfrm>
            <a:off x="762000" y="2526268"/>
            <a:ext cx="8030147"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7.3.7 Multi-millisecond frame format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The Multi-millisecond (MMS) frame format shall be formatted as illustrated in Figure 7-21.</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dirty="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dirty="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dirty="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dirty="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n-US" altLang="en-US" b="1" dirty="0">
                <a:latin typeface="+mn-lt"/>
              </a:rPr>
              <a:t>Figure 7-21-–Multi-millisecond frame format</a:t>
            </a:r>
            <a:endParaRPr kumimoji="0" lang="en-US" altLang="en-US" b="1"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lvl="0"/>
            <a:r>
              <a:rPr lang="en-US" altLang="en-US" sz="1400" dirty="0">
                <a:ea typeface="Calibri" panose="020F0502020204030204" pitchFamily="34" charset="0"/>
                <a:cs typeface="Times New Roman" panose="02020603050405020304" pitchFamily="18" charset="0"/>
              </a:rPr>
              <a:t>The Frame Type field shall contain the value that indicates a Multi-millisecond frame, as shown in Table 7-1.</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Resolution proposal 2/3</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September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graphicFrame>
        <p:nvGraphicFramePr>
          <p:cNvPr id="7" name="Table 6">
            <a:extLst>
              <a:ext uri="{FF2B5EF4-FFF2-40B4-BE49-F238E27FC236}">
                <a16:creationId xmlns:a16="http://schemas.microsoft.com/office/drawing/2014/main" id="{F3AC8498-92CB-4D40-4717-51A71034F947}"/>
              </a:ext>
            </a:extLst>
          </p:cNvPr>
          <p:cNvGraphicFramePr>
            <a:graphicFrameLocks noGrp="1"/>
          </p:cNvGraphicFramePr>
          <p:nvPr>
            <p:extLst>
              <p:ext uri="{D42A27DB-BD31-4B8C-83A1-F6EECF244321}">
                <p14:modId xmlns:p14="http://schemas.microsoft.com/office/powerpoint/2010/main" val="3469782120"/>
              </p:ext>
            </p:extLst>
          </p:nvPr>
        </p:nvGraphicFramePr>
        <p:xfrm>
          <a:off x="2019244" y="3606771"/>
          <a:ext cx="5711937" cy="875584"/>
        </p:xfrm>
        <a:graphic>
          <a:graphicData uri="http://schemas.openxmlformats.org/drawingml/2006/table">
            <a:tbl>
              <a:tblPr firstRow="1" firstCol="1" bandRow="1"/>
              <a:tblGrid>
                <a:gridCol w="1203891">
                  <a:extLst>
                    <a:ext uri="{9D8B030D-6E8A-4147-A177-3AD203B41FA5}">
                      <a16:colId xmlns:a16="http://schemas.microsoft.com/office/drawing/2014/main" val="2604618833"/>
                    </a:ext>
                  </a:extLst>
                </a:gridCol>
                <a:gridCol w="2281058">
                  <a:extLst>
                    <a:ext uri="{9D8B030D-6E8A-4147-A177-3AD203B41FA5}">
                      <a16:colId xmlns:a16="http://schemas.microsoft.com/office/drawing/2014/main" val="1221506246"/>
                    </a:ext>
                  </a:extLst>
                </a:gridCol>
                <a:gridCol w="2226988">
                  <a:extLst>
                    <a:ext uri="{9D8B030D-6E8A-4147-A177-3AD203B41FA5}">
                      <a16:colId xmlns:a16="http://schemas.microsoft.com/office/drawing/2014/main" val="1742071877"/>
                    </a:ext>
                  </a:extLst>
                </a:gridCol>
              </a:tblGrid>
              <a:tr h="411002">
                <a:tc>
                  <a:txBody>
                    <a:bodyPr/>
                    <a:lstStyle/>
                    <a:p>
                      <a:pPr marL="0" marR="0" algn="ctr">
                        <a:spcBef>
                          <a:spcPts val="0"/>
                        </a:spcBef>
                        <a:spcAft>
                          <a:spcPts val="0"/>
                        </a:spcAft>
                      </a:pPr>
                      <a:r>
                        <a:rPr lang="en-US" sz="1400" b="1" kern="100" dirty="0">
                          <a:effectLst/>
                          <a:latin typeface="Times New Roman" panose="02020603050405020304" pitchFamily="18" charset="0"/>
                          <a:ea typeface="Calibri" panose="020F0502020204030204" pitchFamily="34" charset="0"/>
                          <a:cs typeface="Times New Roman" panose="02020603050405020304" pitchFamily="18" charset="0"/>
                        </a:rPr>
                        <a:t>Bits: 0-2</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kern="100" dirty="0">
                          <a:effectLst/>
                          <a:latin typeface="Times New Roman" panose="02020603050405020304" pitchFamily="18" charset="0"/>
                          <a:ea typeface="Calibri" panose="020F0502020204030204" pitchFamily="34" charset="0"/>
                          <a:cs typeface="Times New Roman" panose="02020603050405020304" pitchFamily="18" charset="0"/>
                        </a:rPr>
                        <a:t>3-7</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kern="100">
                          <a:effectLst/>
                          <a:latin typeface="Times New Roman" panose="02020603050405020304" pitchFamily="18" charset="0"/>
                          <a:ea typeface="Calibri" panose="020F0502020204030204" pitchFamily="34" charset="0"/>
                          <a:cs typeface="Times New Roman" panose="02020603050405020304" pitchFamily="18" charset="0"/>
                        </a:rPr>
                        <a:t>variable</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6834304"/>
                  </a:ext>
                </a:extLst>
              </a:tr>
              <a:tr h="464582">
                <a:tc>
                  <a:txBody>
                    <a:bodyPr/>
                    <a:lstStyle/>
                    <a:p>
                      <a:pPr marL="0" marR="0" algn="ctr">
                        <a:spcBef>
                          <a:spcPts val="0"/>
                        </a:spcBef>
                        <a:spcAft>
                          <a:spcPts val="0"/>
                        </a:spcAft>
                      </a:pPr>
                      <a:r>
                        <a:rPr lang="en-US" sz="1400" kern="100" dirty="0">
                          <a:effectLst/>
                          <a:latin typeface="Times New Roman" panose="02020603050405020304" pitchFamily="18" charset="0"/>
                          <a:ea typeface="Calibri" panose="020F0502020204030204" pitchFamily="34" charset="0"/>
                          <a:cs typeface="Times New Roman" panose="02020603050405020304" pitchFamily="18" charset="0"/>
                        </a:rPr>
                        <a:t>Frame Type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kern="100" dirty="0">
                          <a:effectLst/>
                          <a:latin typeface="Times New Roman" panose="02020603050405020304" pitchFamily="18" charset="0"/>
                          <a:ea typeface="Calibri" panose="020F0502020204030204" pitchFamily="34" charset="0"/>
                          <a:cs typeface="Times New Roman" panose="02020603050405020304" pitchFamily="18" charset="0"/>
                        </a:rPr>
                        <a:t>MMS Message ID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kern="100" dirty="0">
                          <a:effectLst/>
                          <a:latin typeface="Times New Roman" panose="02020603050405020304" pitchFamily="18" charset="0"/>
                          <a:ea typeface="Calibri" panose="020F0502020204030204" pitchFamily="34" charset="0"/>
                          <a:cs typeface="Times New Roman" panose="02020603050405020304" pitchFamily="18" charset="0"/>
                        </a:rPr>
                        <a:t>MMS Message Payload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3615366"/>
                  </a:ext>
                </a:extLst>
              </a:tr>
            </a:tbl>
          </a:graphicData>
        </a:graphic>
      </p:graphicFrame>
    </p:spTree>
    <p:extLst>
      <p:ext uri="{BB962C8B-B14F-4D97-AF65-F5344CB8AC3E}">
        <p14:creationId xmlns:p14="http://schemas.microsoft.com/office/powerpoint/2010/main" val="3260118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Resolution proposal 3/3</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pPr>
            <a:r>
              <a:rPr lang="en-US" sz="1800" dirty="0"/>
              <a:t>We propose to remap the </a:t>
            </a:r>
            <a:r>
              <a:rPr lang="en-US" sz="1800" dirty="0" err="1"/>
              <a:t>cPSDU</a:t>
            </a:r>
            <a:r>
              <a:rPr lang="en-US" sz="1800" dirty="0"/>
              <a:t> IDs from D0 to the new Multi-millisecond frame format as follows:</a:t>
            </a:r>
          </a:p>
          <a:p>
            <a:pPr>
              <a:spcBef>
                <a:spcPts val="600"/>
              </a:spcBef>
              <a:spcAft>
                <a:spcPts val="600"/>
              </a:spcAft>
            </a:pPr>
            <a:endParaRPr lang="en-US" sz="1800" dirty="0"/>
          </a:p>
          <a:p>
            <a:pPr>
              <a:spcBef>
                <a:spcPts val="600"/>
              </a:spcBef>
              <a:spcAft>
                <a:spcPts val="600"/>
              </a:spcAft>
            </a:pPr>
            <a:endParaRPr lang="en-US" sz="1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September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graphicFrame>
        <p:nvGraphicFramePr>
          <p:cNvPr id="12" name="Table 11">
            <a:extLst>
              <a:ext uri="{FF2B5EF4-FFF2-40B4-BE49-F238E27FC236}">
                <a16:creationId xmlns:a16="http://schemas.microsoft.com/office/drawing/2014/main" id="{B1B1DFC8-78E9-3F94-74B2-D6630CF46969}"/>
              </a:ext>
            </a:extLst>
          </p:cNvPr>
          <p:cNvGraphicFramePr>
            <a:graphicFrameLocks noGrp="1"/>
          </p:cNvGraphicFramePr>
          <p:nvPr>
            <p:extLst>
              <p:ext uri="{D42A27DB-BD31-4B8C-83A1-F6EECF244321}">
                <p14:modId xmlns:p14="http://schemas.microsoft.com/office/powerpoint/2010/main" val="3856625047"/>
              </p:ext>
            </p:extLst>
          </p:nvPr>
        </p:nvGraphicFramePr>
        <p:xfrm>
          <a:off x="723900" y="2438400"/>
          <a:ext cx="7772400" cy="3684534"/>
        </p:xfrm>
        <a:graphic>
          <a:graphicData uri="http://schemas.openxmlformats.org/drawingml/2006/table">
            <a:tbl>
              <a:tblPr/>
              <a:tblGrid>
                <a:gridCol w="3452286">
                  <a:extLst>
                    <a:ext uri="{9D8B030D-6E8A-4147-A177-3AD203B41FA5}">
                      <a16:colId xmlns:a16="http://schemas.microsoft.com/office/drawing/2014/main" val="3358933220"/>
                    </a:ext>
                  </a:extLst>
                </a:gridCol>
                <a:gridCol w="2158868">
                  <a:extLst>
                    <a:ext uri="{9D8B030D-6E8A-4147-A177-3AD203B41FA5}">
                      <a16:colId xmlns:a16="http://schemas.microsoft.com/office/drawing/2014/main" val="2563550348"/>
                    </a:ext>
                  </a:extLst>
                </a:gridCol>
                <a:gridCol w="2161246">
                  <a:extLst>
                    <a:ext uri="{9D8B030D-6E8A-4147-A177-3AD203B41FA5}">
                      <a16:colId xmlns:a16="http://schemas.microsoft.com/office/drawing/2014/main" val="286007863"/>
                    </a:ext>
                  </a:extLst>
                </a:gridCol>
              </a:tblGrid>
              <a:tr h="153719">
                <a:tc rowSpan="2">
                  <a:txBody>
                    <a:bodyPr/>
                    <a:lstStyle/>
                    <a:p>
                      <a:pPr algn="ctr" fontAlgn="ctr"/>
                      <a:r>
                        <a:rPr lang="en-US" sz="800" b="1" i="0" u="none" strike="noStrike">
                          <a:solidFill>
                            <a:srgbClr val="000000"/>
                          </a:solidFill>
                          <a:effectLst/>
                          <a:latin typeface="Arial" panose="020B0604020202020204" pitchFamily="34" charset="0"/>
                        </a:rPr>
                        <a:t>Message Name</a:t>
                      </a:r>
                    </a:p>
                  </a:txBody>
                  <a:tcPr marL="7206" marR="7206" marT="720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b"/>
                      <a:r>
                        <a:rPr lang="en-US" sz="900" b="1" i="0" u="none" strike="noStrike">
                          <a:solidFill>
                            <a:srgbClr val="000000"/>
                          </a:solidFill>
                          <a:effectLst/>
                          <a:latin typeface="Calibri" panose="020F0502020204030204" pitchFamily="34" charset="0"/>
                        </a:rPr>
                        <a:t>PSDU octet 0</a:t>
                      </a:r>
                    </a:p>
                  </a:txBody>
                  <a:tcPr marL="7206" marR="7206" marT="720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234824733"/>
                  </a:ext>
                </a:extLst>
              </a:tr>
              <a:tr h="413119">
                <a:tc vMerge="1">
                  <a:txBody>
                    <a:bodyPr/>
                    <a:lstStyle/>
                    <a:p>
                      <a:endParaRPr lang="en-US"/>
                    </a:p>
                  </a:txBody>
                  <a:tcPr/>
                </a:tc>
                <a:tc>
                  <a:txBody>
                    <a:bodyPr/>
                    <a:lstStyle/>
                    <a:p>
                      <a:pPr algn="ctr" fontAlgn="ctr"/>
                      <a:r>
                        <a:rPr lang="en-US" sz="800" b="1" i="0" u="none" strike="noStrike" dirty="0" err="1">
                          <a:solidFill>
                            <a:srgbClr val="000000"/>
                          </a:solidFill>
                          <a:effectLst/>
                          <a:latin typeface="Arial" panose="020B0604020202020204" pitchFamily="34" charset="0"/>
                        </a:rPr>
                        <a:t>cPSDU</a:t>
                      </a:r>
                      <a:r>
                        <a:rPr lang="en-US" sz="800" b="1" i="0" u="none" strike="noStrike" dirty="0">
                          <a:solidFill>
                            <a:srgbClr val="000000"/>
                          </a:solidFill>
                          <a:effectLst/>
                          <a:latin typeface="Arial" panose="020B0604020202020204" pitchFamily="34" charset="0"/>
                        </a:rPr>
                        <a:t> bits 0-7</a:t>
                      </a:r>
                    </a:p>
                  </a:txBody>
                  <a:tcPr marL="7206" marR="7206" marT="72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1" i="0" u="none" strike="noStrike" dirty="0">
                          <a:solidFill>
                            <a:srgbClr val="000000"/>
                          </a:solidFill>
                          <a:effectLst/>
                          <a:latin typeface="Calibri" panose="020F0502020204030204" pitchFamily="34" charset="0"/>
                        </a:rPr>
                        <a:t>MMS Message ID</a:t>
                      </a:r>
                      <a:br>
                        <a:rPr lang="en-US" sz="900" b="1" i="0" u="none" strike="noStrike" dirty="0">
                          <a:solidFill>
                            <a:srgbClr val="000000"/>
                          </a:solidFill>
                          <a:effectLst/>
                          <a:latin typeface="Calibri" panose="020F0502020204030204" pitchFamily="34" charset="0"/>
                        </a:rPr>
                      </a:br>
                      <a:r>
                        <a:rPr lang="en-US" sz="900" b="1" i="0" u="none" strike="noStrike" dirty="0">
                          <a:solidFill>
                            <a:srgbClr val="000000"/>
                          </a:solidFill>
                          <a:effectLst/>
                          <a:latin typeface="Calibri" panose="020F0502020204030204" pitchFamily="34" charset="0"/>
                        </a:rPr>
                        <a:t> (frame control bits 3-7)</a:t>
                      </a:r>
                    </a:p>
                  </a:txBody>
                  <a:tcPr marL="7206" marR="7206" marT="72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5351782"/>
                  </a:ext>
                </a:extLst>
              </a:tr>
              <a:tr h="153719">
                <a:tc>
                  <a:txBody>
                    <a:bodyPr/>
                    <a:lstStyle/>
                    <a:p>
                      <a:pPr algn="l" fontAlgn="t"/>
                      <a:r>
                        <a:rPr lang="en-US" sz="800" b="0" i="0" u="none" strike="noStrike">
                          <a:solidFill>
                            <a:srgbClr val="000000"/>
                          </a:solidFill>
                          <a:effectLst/>
                          <a:latin typeface="Arial" panose="020B0604020202020204" pitchFamily="34" charset="0"/>
                        </a:rPr>
                        <a:t>ADV-POLL</a:t>
                      </a:r>
                    </a:p>
                  </a:txBody>
                  <a:tcPr marL="7206" marR="7206" marT="720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0x01</a:t>
                      </a:r>
                    </a:p>
                  </a:txBody>
                  <a:tcPr marL="7206" marR="7206" marT="72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0x00</a:t>
                      </a:r>
                    </a:p>
                  </a:txBody>
                  <a:tcPr marL="7206" marR="7206" marT="72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17639"/>
                  </a:ext>
                </a:extLst>
              </a:tr>
              <a:tr h="153719">
                <a:tc>
                  <a:txBody>
                    <a:bodyPr/>
                    <a:lstStyle/>
                    <a:p>
                      <a:pPr algn="l" fontAlgn="t"/>
                      <a:r>
                        <a:rPr lang="en-US" sz="800" b="0" i="0" u="none" strike="noStrike">
                          <a:solidFill>
                            <a:srgbClr val="000000"/>
                          </a:solidFill>
                          <a:effectLst/>
                          <a:latin typeface="Arial" panose="020B0604020202020204" pitchFamily="34" charset="0"/>
                        </a:rPr>
                        <a:t>ADV-RESP</a:t>
                      </a:r>
                    </a:p>
                  </a:txBody>
                  <a:tcPr marL="7206" marR="7206" marT="720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0x02</a:t>
                      </a:r>
                    </a:p>
                  </a:txBody>
                  <a:tcPr marL="7206" marR="7206" marT="72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0x01</a:t>
                      </a:r>
                    </a:p>
                  </a:txBody>
                  <a:tcPr marL="7206" marR="7206" marT="72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9724675"/>
                  </a:ext>
                </a:extLst>
              </a:tr>
              <a:tr h="153719">
                <a:tc>
                  <a:txBody>
                    <a:bodyPr/>
                    <a:lstStyle/>
                    <a:p>
                      <a:pPr algn="l" fontAlgn="t"/>
                      <a:r>
                        <a:rPr lang="en-US" sz="800" b="0" i="0" u="none" strike="noStrike">
                          <a:solidFill>
                            <a:srgbClr val="000000"/>
                          </a:solidFill>
                          <a:effectLst/>
                          <a:latin typeface="Arial" panose="020B0604020202020204" pitchFamily="34" charset="0"/>
                        </a:rPr>
                        <a:t>SOR</a:t>
                      </a:r>
                    </a:p>
                  </a:txBody>
                  <a:tcPr marL="7206" marR="7206" marT="720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0x03</a:t>
                      </a:r>
                    </a:p>
                  </a:txBody>
                  <a:tcPr marL="7206" marR="7206" marT="72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0x02</a:t>
                      </a:r>
                    </a:p>
                  </a:txBody>
                  <a:tcPr marL="7206" marR="7206" marT="72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7194438"/>
                  </a:ext>
                </a:extLst>
              </a:tr>
              <a:tr h="153719">
                <a:tc>
                  <a:txBody>
                    <a:bodyPr/>
                    <a:lstStyle/>
                    <a:p>
                      <a:pPr algn="l" fontAlgn="t"/>
                      <a:r>
                        <a:rPr lang="en-US" sz="800" b="0" i="0" u="none" strike="noStrike">
                          <a:solidFill>
                            <a:srgbClr val="000000"/>
                          </a:solidFill>
                          <a:effectLst/>
                          <a:latin typeface="Arial" panose="020B0604020202020204" pitchFamily="34" charset="0"/>
                        </a:rPr>
                        <a:t>POLL</a:t>
                      </a:r>
                    </a:p>
                  </a:txBody>
                  <a:tcPr marL="7206" marR="7206" marT="720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0x04</a:t>
                      </a:r>
                    </a:p>
                  </a:txBody>
                  <a:tcPr marL="7206" marR="7206" marT="72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0x03</a:t>
                      </a:r>
                    </a:p>
                  </a:txBody>
                  <a:tcPr marL="7206" marR="7206" marT="72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5993969"/>
                  </a:ext>
                </a:extLst>
              </a:tr>
              <a:tr h="153719">
                <a:tc>
                  <a:txBody>
                    <a:bodyPr/>
                    <a:lstStyle/>
                    <a:p>
                      <a:pPr algn="l" fontAlgn="t"/>
                      <a:r>
                        <a:rPr lang="en-US" sz="800" b="0" i="0" u="none" strike="noStrike">
                          <a:solidFill>
                            <a:srgbClr val="000000"/>
                          </a:solidFill>
                          <a:effectLst/>
                          <a:latin typeface="Arial" panose="020B0604020202020204" pitchFamily="34" charset="0"/>
                        </a:rPr>
                        <a:t>RESP</a:t>
                      </a:r>
                    </a:p>
                  </a:txBody>
                  <a:tcPr marL="7206" marR="7206" marT="720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0x05</a:t>
                      </a:r>
                    </a:p>
                  </a:txBody>
                  <a:tcPr marL="7206" marR="7206" marT="72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0x04</a:t>
                      </a:r>
                    </a:p>
                  </a:txBody>
                  <a:tcPr marL="7206" marR="7206" marT="72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3443479"/>
                  </a:ext>
                </a:extLst>
              </a:tr>
              <a:tr h="153719">
                <a:tc>
                  <a:txBody>
                    <a:bodyPr/>
                    <a:lstStyle/>
                    <a:p>
                      <a:pPr algn="just" fontAlgn="t"/>
                      <a:r>
                        <a:rPr lang="en-US" sz="800" b="0" i="0" u="none" strike="noStrike">
                          <a:solidFill>
                            <a:srgbClr val="000000"/>
                          </a:solidFill>
                          <a:effectLst/>
                          <a:latin typeface="Arial" panose="020B0604020202020204" pitchFamily="34" charset="0"/>
                        </a:rPr>
                        <a:t>REPORT (Initiator)</a:t>
                      </a:r>
                    </a:p>
                  </a:txBody>
                  <a:tcPr marL="7206" marR="7206" marT="720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0x06</a:t>
                      </a:r>
                    </a:p>
                  </a:txBody>
                  <a:tcPr marL="7206" marR="7206" marT="72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0x05</a:t>
                      </a:r>
                    </a:p>
                  </a:txBody>
                  <a:tcPr marL="7206" marR="7206" marT="72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8520386"/>
                  </a:ext>
                </a:extLst>
              </a:tr>
              <a:tr h="153719">
                <a:tc>
                  <a:txBody>
                    <a:bodyPr/>
                    <a:lstStyle/>
                    <a:p>
                      <a:pPr algn="just" fontAlgn="t"/>
                      <a:r>
                        <a:rPr lang="en-US" sz="800" b="0" i="0" u="none" strike="noStrike">
                          <a:solidFill>
                            <a:srgbClr val="000000"/>
                          </a:solidFill>
                          <a:effectLst/>
                          <a:latin typeface="Arial" panose="020B0604020202020204" pitchFamily="34" charset="0"/>
                        </a:rPr>
                        <a:t>REPORT (Responder)</a:t>
                      </a:r>
                    </a:p>
                  </a:txBody>
                  <a:tcPr marL="7206" marR="7206" marT="720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0x07</a:t>
                      </a:r>
                    </a:p>
                  </a:txBody>
                  <a:tcPr marL="7206" marR="7206" marT="72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0x06</a:t>
                      </a:r>
                    </a:p>
                  </a:txBody>
                  <a:tcPr marL="7206" marR="7206" marT="72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78665"/>
                  </a:ext>
                </a:extLst>
              </a:tr>
              <a:tr h="153719">
                <a:tc>
                  <a:txBody>
                    <a:bodyPr/>
                    <a:lstStyle/>
                    <a:p>
                      <a:pPr algn="l" fontAlgn="t"/>
                      <a:r>
                        <a:rPr lang="en-US" sz="800" b="0" i="0" u="none" strike="noStrike" dirty="0">
                          <a:solidFill>
                            <a:srgbClr val="000000"/>
                          </a:solidFill>
                          <a:effectLst/>
                          <a:latin typeface="Arial" panose="020B0604020202020204" pitchFamily="34" charset="0"/>
                        </a:rPr>
                        <a:t>ADV-CONF</a:t>
                      </a:r>
                    </a:p>
                  </a:txBody>
                  <a:tcPr marL="7206" marR="7206" marT="720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0x08</a:t>
                      </a:r>
                    </a:p>
                  </a:txBody>
                  <a:tcPr marL="7206" marR="7206" marT="72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0x07</a:t>
                      </a:r>
                    </a:p>
                  </a:txBody>
                  <a:tcPr marL="7206" marR="7206" marT="72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3445110"/>
                  </a:ext>
                </a:extLst>
              </a:tr>
              <a:tr h="153719">
                <a:tc>
                  <a:txBody>
                    <a:bodyPr/>
                    <a:lstStyle/>
                    <a:p>
                      <a:pPr algn="l" fontAlgn="t"/>
                      <a:r>
                        <a:rPr lang="en-US" sz="800" b="0" i="0" u="none" strike="noStrike">
                          <a:solidFill>
                            <a:srgbClr val="000000"/>
                          </a:solidFill>
                          <a:effectLst/>
                          <a:latin typeface="Arial" panose="020B0604020202020204" pitchFamily="34" charset="0"/>
                        </a:rPr>
                        <a:t>POLL (One-to-many)</a:t>
                      </a:r>
                    </a:p>
                  </a:txBody>
                  <a:tcPr marL="7206" marR="7206" marT="720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0x10</a:t>
                      </a:r>
                    </a:p>
                  </a:txBody>
                  <a:tcPr marL="7206" marR="7206" marT="72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0x08</a:t>
                      </a:r>
                    </a:p>
                  </a:txBody>
                  <a:tcPr marL="7206" marR="7206" marT="72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6194572"/>
                  </a:ext>
                </a:extLst>
              </a:tr>
              <a:tr h="153719">
                <a:tc>
                  <a:txBody>
                    <a:bodyPr/>
                    <a:lstStyle/>
                    <a:p>
                      <a:pPr algn="l" fontAlgn="t"/>
                      <a:r>
                        <a:rPr lang="en-US" sz="800" b="0" i="0" u="none" strike="noStrike">
                          <a:solidFill>
                            <a:srgbClr val="000000"/>
                          </a:solidFill>
                          <a:effectLst/>
                          <a:latin typeface="Arial" panose="020B0604020202020204" pitchFamily="34" charset="0"/>
                        </a:rPr>
                        <a:t>RESP (One-to-many)</a:t>
                      </a:r>
                    </a:p>
                  </a:txBody>
                  <a:tcPr marL="7206" marR="7206" marT="720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0x11</a:t>
                      </a:r>
                    </a:p>
                  </a:txBody>
                  <a:tcPr marL="7206" marR="7206" marT="72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0x09</a:t>
                      </a:r>
                    </a:p>
                  </a:txBody>
                  <a:tcPr marL="7206" marR="7206" marT="72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581791"/>
                  </a:ext>
                </a:extLst>
              </a:tr>
              <a:tr h="153719">
                <a:tc>
                  <a:txBody>
                    <a:bodyPr/>
                    <a:lstStyle/>
                    <a:p>
                      <a:pPr algn="l" fontAlgn="t"/>
                      <a:r>
                        <a:rPr lang="en-US" sz="800" b="0" i="0" u="none" strike="noStrike">
                          <a:solidFill>
                            <a:srgbClr val="000000"/>
                          </a:solidFill>
                          <a:effectLst/>
                          <a:latin typeface="Arial" panose="020B0604020202020204" pitchFamily="34" charset="0"/>
                        </a:rPr>
                        <a:t>REPORT (from responder in one-to-many ranging)</a:t>
                      </a:r>
                    </a:p>
                  </a:txBody>
                  <a:tcPr marL="7206" marR="7206" marT="720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0x12</a:t>
                      </a:r>
                    </a:p>
                  </a:txBody>
                  <a:tcPr marL="7206" marR="7206" marT="72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0x0a</a:t>
                      </a:r>
                    </a:p>
                  </a:txBody>
                  <a:tcPr marL="7206" marR="7206" marT="72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6967796"/>
                  </a:ext>
                </a:extLst>
              </a:tr>
              <a:tr h="153719">
                <a:tc>
                  <a:txBody>
                    <a:bodyPr/>
                    <a:lstStyle/>
                    <a:p>
                      <a:pPr algn="l" fontAlgn="t"/>
                      <a:r>
                        <a:rPr lang="en-US" sz="800" b="0" i="0" u="none" strike="noStrike">
                          <a:solidFill>
                            <a:srgbClr val="000000"/>
                          </a:solidFill>
                          <a:effectLst/>
                          <a:latin typeface="Arial" panose="020B0604020202020204" pitchFamily="34" charset="0"/>
                        </a:rPr>
                        <a:t>REPORT(from initiator  in one-to-many ranging)</a:t>
                      </a:r>
                    </a:p>
                  </a:txBody>
                  <a:tcPr marL="7206" marR="7206" marT="720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0x13</a:t>
                      </a:r>
                    </a:p>
                  </a:txBody>
                  <a:tcPr marL="7206" marR="7206" marT="72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0x0b</a:t>
                      </a:r>
                    </a:p>
                  </a:txBody>
                  <a:tcPr marL="7206" marR="7206" marT="72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3629202"/>
                  </a:ext>
                </a:extLst>
              </a:tr>
              <a:tr h="153719">
                <a:tc>
                  <a:txBody>
                    <a:bodyPr/>
                    <a:lstStyle/>
                    <a:p>
                      <a:pPr algn="l" fontAlgn="t"/>
                      <a:r>
                        <a:rPr lang="en-US" sz="800" b="0" i="0" u="none" strike="noStrike">
                          <a:solidFill>
                            <a:srgbClr val="000000"/>
                          </a:solidFill>
                          <a:effectLst/>
                          <a:latin typeface="Arial" panose="020B0604020202020204" pitchFamily="34" charset="0"/>
                        </a:rPr>
                        <a:t>PUBLIC-ADV-POLL</a:t>
                      </a:r>
                    </a:p>
                  </a:txBody>
                  <a:tcPr marL="7206" marR="7206" marT="720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0x21</a:t>
                      </a:r>
                    </a:p>
                  </a:txBody>
                  <a:tcPr marL="7206" marR="7206" marT="72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0x0c</a:t>
                      </a:r>
                    </a:p>
                  </a:txBody>
                  <a:tcPr marL="7206" marR="7206" marT="72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3013803"/>
                  </a:ext>
                </a:extLst>
              </a:tr>
              <a:tr h="153719">
                <a:tc>
                  <a:txBody>
                    <a:bodyPr/>
                    <a:lstStyle/>
                    <a:p>
                      <a:pPr algn="l" fontAlgn="t"/>
                      <a:r>
                        <a:rPr lang="en-US" sz="800" b="0" i="0" u="none" strike="noStrike">
                          <a:solidFill>
                            <a:srgbClr val="000000"/>
                          </a:solidFill>
                          <a:effectLst/>
                          <a:latin typeface="Arial" panose="020B0604020202020204" pitchFamily="34" charset="0"/>
                        </a:rPr>
                        <a:t>PUBLIC-ADV-RESP</a:t>
                      </a:r>
                    </a:p>
                  </a:txBody>
                  <a:tcPr marL="7206" marR="7206" marT="720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0x22</a:t>
                      </a:r>
                    </a:p>
                  </a:txBody>
                  <a:tcPr marL="7206" marR="7206" marT="72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0x0d</a:t>
                      </a:r>
                    </a:p>
                  </a:txBody>
                  <a:tcPr marL="7206" marR="7206" marT="72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2197676"/>
                  </a:ext>
                </a:extLst>
              </a:tr>
              <a:tr h="153719">
                <a:tc>
                  <a:txBody>
                    <a:bodyPr/>
                    <a:lstStyle/>
                    <a:p>
                      <a:pPr algn="l" fontAlgn="t"/>
                      <a:r>
                        <a:rPr lang="en-US" sz="800" b="0" i="0" u="none" strike="noStrike">
                          <a:solidFill>
                            <a:srgbClr val="000000"/>
                          </a:solidFill>
                          <a:effectLst/>
                          <a:latin typeface="Arial" panose="020B0604020202020204" pitchFamily="34" charset="0"/>
                        </a:rPr>
                        <a:t>PUBLIC-SOR</a:t>
                      </a:r>
                    </a:p>
                  </a:txBody>
                  <a:tcPr marL="7206" marR="7206" marT="720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0x23</a:t>
                      </a:r>
                    </a:p>
                  </a:txBody>
                  <a:tcPr marL="7206" marR="7206" marT="72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a:solidFill>
                            <a:srgbClr val="000000"/>
                          </a:solidFill>
                          <a:effectLst/>
                          <a:latin typeface="Calibri" panose="020F0502020204030204" pitchFamily="34" charset="0"/>
                        </a:rPr>
                        <a:t>0x0e</a:t>
                      </a:r>
                    </a:p>
                  </a:txBody>
                  <a:tcPr marL="7206" marR="7206" marT="72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2263012"/>
                  </a:ext>
                </a:extLst>
              </a:tr>
              <a:tr h="175377">
                <a:tc>
                  <a:txBody>
                    <a:bodyPr/>
                    <a:lstStyle/>
                    <a:p>
                      <a:pPr algn="l" fontAlgn="t"/>
                      <a:r>
                        <a:rPr lang="en-US" sz="800" b="0" i="0" u="none" strike="noStrike" dirty="0">
                          <a:solidFill>
                            <a:srgbClr val="000000"/>
                          </a:solidFill>
                          <a:effectLst/>
                          <a:latin typeface="Arial" panose="020B0604020202020204" pitchFamily="34" charset="0"/>
                        </a:rPr>
                        <a:t>PUBLIC-ADV-CONF</a:t>
                      </a:r>
                    </a:p>
                  </a:txBody>
                  <a:tcPr marL="7206" marR="7206" marT="720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0x26</a:t>
                      </a:r>
                    </a:p>
                  </a:txBody>
                  <a:tcPr marL="7206" marR="7206" marT="72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0x0f</a:t>
                      </a:r>
                    </a:p>
                  </a:txBody>
                  <a:tcPr marL="7206" marR="7206" marT="72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5464801"/>
                  </a:ext>
                </a:extLst>
              </a:tr>
              <a:tr h="175377">
                <a:tc>
                  <a:txBody>
                    <a:bodyPr/>
                    <a:lstStyle/>
                    <a:p>
                      <a:pPr algn="l" fontAlgn="t"/>
                      <a:r>
                        <a:rPr lang="en-US" sz="800" b="0" i="0" u="none" strike="noStrike" dirty="0">
                          <a:solidFill>
                            <a:srgbClr val="000000"/>
                          </a:solidFill>
                          <a:effectLst/>
                          <a:latin typeface="Arial" panose="020B0604020202020204" pitchFamily="34" charset="0"/>
                        </a:rPr>
                        <a:t>NB-AP</a:t>
                      </a:r>
                    </a:p>
                  </a:txBody>
                  <a:tcPr marL="7206" marR="7206" marT="720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dirty="0">
                        <a:solidFill>
                          <a:srgbClr val="000000"/>
                        </a:solidFill>
                        <a:effectLst/>
                        <a:latin typeface="Arial" panose="020B0604020202020204" pitchFamily="34" charset="0"/>
                      </a:endParaRPr>
                    </a:p>
                  </a:txBody>
                  <a:tcPr marL="7206" marR="7206" marT="72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0x10</a:t>
                      </a:r>
                    </a:p>
                  </a:txBody>
                  <a:tcPr marL="7206" marR="7206" marT="72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6543001"/>
                  </a:ext>
                </a:extLst>
              </a:tr>
              <a:tr h="153719">
                <a:tc>
                  <a:txBody>
                    <a:bodyPr/>
                    <a:lstStyle/>
                    <a:p>
                      <a:pPr algn="l" fontAlgn="t"/>
                      <a:r>
                        <a:rPr lang="en-US" sz="800" b="0" i="0" u="none" strike="noStrike" dirty="0">
                          <a:solidFill>
                            <a:srgbClr val="000000"/>
                          </a:solidFill>
                          <a:effectLst/>
                          <a:latin typeface="Arial" panose="020B0604020202020204" pitchFamily="34" charset="0"/>
                        </a:rPr>
                        <a:t>Unused/reserved</a:t>
                      </a:r>
                    </a:p>
                  </a:txBody>
                  <a:tcPr marL="7206" marR="7206" marT="720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Arial" panose="020B0604020202020204" pitchFamily="34" charset="0"/>
                        </a:rPr>
                        <a:t>…</a:t>
                      </a:r>
                    </a:p>
                  </a:txBody>
                  <a:tcPr marL="7206" marR="7206" marT="72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a:t>
                      </a:r>
                    </a:p>
                  </a:txBody>
                  <a:tcPr marL="7206" marR="7206" marT="72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0388895"/>
                  </a:ext>
                </a:extLst>
              </a:tr>
              <a:tr h="153719">
                <a:tc>
                  <a:txBody>
                    <a:bodyPr/>
                    <a:lstStyle/>
                    <a:p>
                      <a:pPr algn="l" fontAlgn="t"/>
                      <a:r>
                        <a:rPr lang="en-US" sz="800" b="0" i="0" u="none" strike="noStrike" dirty="0">
                          <a:solidFill>
                            <a:srgbClr val="000000"/>
                          </a:solidFill>
                          <a:effectLst/>
                          <a:latin typeface="Arial" panose="020B0604020202020204" pitchFamily="34" charset="0"/>
                        </a:rPr>
                        <a:t>Reserved (for vendor specific use)</a:t>
                      </a:r>
                    </a:p>
                  </a:txBody>
                  <a:tcPr marL="7206" marR="7206" marT="720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0x60-0x7f</a:t>
                      </a:r>
                    </a:p>
                  </a:txBody>
                  <a:tcPr marL="7206" marR="7206" marT="72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0x1e</a:t>
                      </a:r>
                    </a:p>
                  </a:txBody>
                  <a:tcPr marL="7206" marR="7206" marT="72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4219520"/>
                  </a:ext>
                </a:extLst>
              </a:tr>
              <a:tr h="153719">
                <a:tc>
                  <a:txBody>
                    <a:bodyPr/>
                    <a:lstStyle/>
                    <a:p>
                      <a:pPr algn="just" fontAlgn="t"/>
                      <a:r>
                        <a:rPr lang="en-US" sz="800" b="0" i="0" u="none" strike="noStrike">
                          <a:solidFill>
                            <a:srgbClr val="000000"/>
                          </a:solidFill>
                          <a:effectLst/>
                          <a:latin typeface="Arial" panose="020B0604020202020204" pitchFamily="34" charset="0"/>
                        </a:rPr>
                        <a:t>Reserved (for 2nd byte ID extension)</a:t>
                      </a:r>
                    </a:p>
                  </a:txBody>
                  <a:tcPr marL="7206" marR="7206" marT="720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Arial" panose="020B0604020202020204" pitchFamily="34" charset="0"/>
                        </a:rPr>
                        <a:t>0x80-0xff</a:t>
                      </a:r>
                    </a:p>
                  </a:txBody>
                  <a:tcPr marL="7206" marR="7206" marT="720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Calibri" panose="020F0502020204030204" pitchFamily="34" charset="0"/>
                        </a:rPr>
                        <a:t>0x1f</a:t>
                      </a:r>
                    </a:p>
                  </a:txBody>
                  <a:tcPr marL="7206" marR="7206" marT="720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1173969"/>
                  </a:ext>
                </a:extLst>
              </a:tr>
            </a:tbl>
          </a:graphicData>
        </a:graphic>
      </p:graphicFrame>
    </p:spTree>
    <p:extLst>
      <p:ext uri="{BB962C8B-B14F-4D97-AF65-F5344CB8AC3E}">
        <p14:creationId xmlns:p14="http://schemas.microsoft.com/office/powerpoint/2010/main" val="937658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Summary/Next Steps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pPr>
            <a:r>
              <a:rPr lang="en-US" sz="1800" dirty="0"/>
              <a:t>We have summarized the proposals regarding frame format coexistence from the Berlin ad-hoc discussions</a:t>
            </a:r>
          </a:p>
          <a:p>
            <a:pPr>
              <a:spcBef>
                <a:spcPts val="600"/>
              </a:spcBef>
              <a:spcAft>
                <a:spcPts val="600"/>
              </a:spcAft>
            </a:pPr>
            <a:r>
              <a:rPr lang="en-US" sz="1800" dirty="0"/>
              <a:t>We have provided an assessment of technical drawbacks</a:t>
            </a:r>
          </a:p>
          <a:p>
            <a:pPr>
              <a:spcBef>
                <a:spcPts val="600"/>
              </a:spcBef>
              <a:spcAft>
                <a:spcPts val="600"/>
              </a:spcAft>
            </a:pPr>
            <a:r>
              <a:rPr lang="en-US" sz="1800" dirty="0"/>
              <a:t>We have agreed on the solution proposal [2] to encapsulate the </a:t>
            </a:r>
            <a:r>
              <a:rPr lang="en-US" sz="1800" dirty="0" err="1"/>
              <a:t>cPSDU</a:t>
            </a:r>
            <a:r>
              <a:rPr lang="en-US" sz="1800" dirty="0"/>
              <a:t> as a new Multi-millisecond frame type to replace the 15.4 legacy “Reserved” frame control type</a:t>
            </a:r>
          </a:p>
          <a:p>
            <a:pPr>
              <a:spcBef>
                <a:spcPts val="600"/>
              </a:spcBef>
              <a:spcAft>
                <a:spcPts val="600"/>
              </a:spcAft>
            </a:pPr>
            <a:r>
              <a:rPr lang="en-US" sz="1800" dirty="0"/>
              <a:t>We have proposed the necessary text changes to [5] and a remapping of the compressed PSDU messages from DCN 381, 401, and 412 to fit the newly added 5-bit MMS Message ID field</a:t>
            </a:r>
          </a:p>
          <a:p>
            <a:pPr>
              <a:spcBef>
                <a:spcPts val="600"/>
              </a:spcBef>
              <a:spcAft>
                <a:spcPts val="600"/>
              </a:spcAft>
            </a:pPr>
            <a:r>
              <a:rPr lang="en-US" sz="1800" dirty="0"/>
              <a:t>If the group agrees, we propose to amend the 4ab standard text as presented</a:t>
            </a:r>
          </a:p>
          <a:p>
            <a:pPr>
              <a:spcBef>
                <a:spcPts val="600"/>
              </a:spcBef>
              <a:spcAft>
                <a:spcPts val="600"/>
              </a:spcAft>
            </a:pPr>
            <a:endParaRPr lang="en-US" sz="1800" dirty="0"/>
          </a:p>
          <a:p>
            <a:pPr>
              <a:spcBef>
                <a:spcPts val="600"/>
              </a:spcBef>
              <a:spcAft>
                <a:spcPts val="600"/>
              </a:spcAft>
            </a:pPr>
            <a:endParaRPr lang="en-US" sz="1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September 2023</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Tree>
    <p:extLst>
      <p:ext uri="{BB962C8B-B14F-4D97-AF65-F5344CB8AC3E}">
        <p14:creationId xmlns:p14="http://schemas.microsoft.com/office/powerpoint/2010/main" val="84906841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128907</TotalTime>
  <Words>1210</Words>
  <Application>Microsoft Macintosh PowerPoint</Application>
  <PresentationFormat>On-screen Show (4:3)</PresentationFormat>
  <Paragraphs>186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Office Theme</vt:lpstr>
      <vt:lpstr>PowerPoint Presentation</vt:lpstr>
      <vt:lpstr>PowerPoint Presentation</vt:lpstr>
      <vt:lpstr>Berlin Discussion Summary</vt:lpstr>
      <vt:lpstr>Drawbacks of Proposed Solutions</vt:lpstr>
      <vt:lpstr>Resolution Proposal</vt:lpstr>
      <vt:lpstr>Resolution proposal 1/3</vt:lpstr>
      <vt:lpstr>Resolution proposal 2/3</vt:lpstr>
      <vt:lpstr>Resolution proposal 3/3</vt:lpstr>
      <vt:lpstr>Summary/Next Steps</vt:lpstr>
      <vt:lpstr>References</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Alexander Krebs</cp:lastModifiedBy>
  <cp:revision>409</cp:revision>
  <cp:lastPrinted>1998-02-10T13:28:06Z</cp:lastPrinted>
  <dcterms:created xsi:type="dcterms:W3CDTF">2021-07-16T20:39:58Z</dcterms:created>
  <dcterms:modified xsi:type="dcterms:W3CDTF">2023-09-11T15:21:44Z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