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363" r:id="rId2"/>
    <p:sldId id="2451" r:id="rId3"/>
    <p:sldId id="2449" r:id="rId4"/>
    <p:sldId id="311" r:id="rId5"/>
    <p:sldId id="2447" r:id="rId6"/>
    <p:sldId id="2452" r:id="rId7"/>
    <p:sldId id="324" r:id="rId8"/>
    <p:sldId id="313" r:id="rId9"/>
    <p:sldId id="2450" r:id="rId10"/>
    <p:sldId id="315" r:id="rId11"/>
    <p:sldId id="314" r:id="rId12"/>
    <p:sldId id="321" r:id="rId13"/>
    <p:sldId id="322" r:id="rId14"/>
    <p:sldId id="323" r:id="rId15"/>
    <p:sldId id="2453" r:id="rId16"/>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Jarek Niewczas" initials="JN" lastIdx="6" clrIdx="1">
    <p:extLst>
      <p:ext uri="{19B8F6BF-5375-455C-9EA6-DF929625EA0E}">
        <p15:presenceInfo xmlns:p15="http://schemas.microsoft.com/office/powerpoint/2012/main" userId="S::Jarek.Niewczas@qorvo.com::9f0b02f8-d805-4338-b0b3-1c04d4fd29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64" autoAdjust="0"/>
    <p:restoredTop sz="94646" autoAdjust="0"/>
  </p:normalViewPr>
  <p:slideViewPr>
    <p:cSldViewPr>
      <p:cViewPr varScale="1">
        <p:scale>
          <a:sx n="103" d="100"/>
          <a:sy n="103" d="100"/>
        </p:scale>
        <p:origin x="106" y="134"/>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p:custDataLst>
              <p:tags r:id="rId1"/>
            </p:custDataLst>
          </p:nvPr>
        </p:nvSpPr>
        <p:spPr/>
        <p:txBody>
          <a:bodyPr/>
          <a:lstStyle/>
          <a:p>
            <a:r>
              <a:rPr lang="en-US" sz="900">
                <a:solidFill>
                  <a:srgbClr val="000000"/>
                </a:solidFill>
                <a:latin typeface="Arial" panose="020B0604020202020204" pitchFamily="34" charset="0"/>
              </a:rPr>
              <a:t>Classification | </a:t>
            </a:r>
            <a:r>
              <a:rPr lang="en-US" sz="900">
                <a:solidFill>
                  <a:srgbClr val="00A1E0"/>
                </a:solidFill>
                <a:latin typeface="Arial" panose="020B0604020202020204" pitchFamily="34" charset="0"/>
              </a:rPr>
              <a:t>PRIVATE</a:t>
            </a:r>
          </a:p>
        </p:txBody>
      </p:sp>
      <p:sp>
        <p:nvSpPr>
          <p:cNvPr id="5" name="Footer Placeholder 4"/>
          <p:cNvSpPr>
            <a:spLocks noGrp="1"/>
          </p:cNvSpPr>
          <p:nvPr>
            <p:ph type="ftr" sz="quarter" idx="4"/>
            <p:custDataLst>
              <p:tags r:id="rId2"/>
            </p:custDataLst>
          </p:nvPr>
        </p:nvSpPr>
        <p:spPr/>
        <p:txBody>
          <a:bodyPr/>
          <a:lstStyle/>
          <a:p>
            <a:r>
              <a:rPr lang="en-US"/>
              <a:t>© 2023 Qorvo US, Inc.
Qorvo Confidential &amp; Proprietary Information</a:t>
            </a:r>
          </a:p>
        </p:txBody>
      </p:sp>
      <p:sp>
        <p:nvSpPr>
          <p:cNvPr id="6" name="Slide Number Placeholder 5"/>
          <p:cNvSpPr>
            <a:spLocks noGrp="1"/>
          </p:cNvSpPr>
          <p:nvPr>
            <p:ph type="sldNum" sz="quarter" idx="5"/>
          </p:nvPr>
        </p:nvSpPr>
        <p:spPr/>
        <p:txBody>
          <a:bodyPr/>
          <a:lstStyle/>
          <a:p>
            <a:fld id="{F0C6EA26-E33F-44AB-B607-9AF76E3FC15D}" type="slidenum">
              <a:rPr lang="en-US" smtClean="0"/>
              <a:t>4</a:t>
            </a:fld>
            <a:endParaRPr lang="en-US"/>
          </a:p>
        </p:txBody>
      </p:sp>
    </p:spTree>
    <p:extLst>
      <p:ext uri="{BB962C8B-B14F-4D97-AF65-F5344CB8AC3E}">
        <p14:creationId xmlns:p14="http://schemas.microsoft.com/office/powerpoint/2010/main" val="811805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custDataLst>
              <p:tags r:id="rId1"/>
            </p:custDataLst>
          </p:nvPr>
        </p:nvSpPr>
        <p:spPr/>
        <p:txBody>
          <a:bodyPr/>
          <a:lstStyle/>
          <a:p>
            <a:r>
              <a:rPr lang="en-US" sz="900">
                <a:solidFill>
                  <a:srgbClr val="000000"/>
                </a:solidFill>
                <a:latin typeface="Arial" panose="020B0604020202020204" pitchFamily="34" charset="0"/>
              </a:rPr>
              <a:t>Classification | </a:t>
            </a:r>
            <a:r>
              <a:rPr lang="en-US" sz="900">
                <a:solidFill>
                  <a:srgbClr val="00A1E0"/>
                </a:solidFill>
                <a:latin typeface="Arial" panose="020B0604020202020204" pitchFamily="34" charset="0"/>
              </a:rPr>
              <a:t>PRIVATE</a:t>
            </a:r>
          </a:p>
        </p:txBody>
      </p:sp>
      <p:sp>
        <p:nvSpPr>
          <p:cNvPr id="5" name="Footer Placeholder 4"/>
          <p:cNvSpPr>
            <a:spLocks noGrp="1"/>
          </p:cNvSpPr>
          <p:nvPr>
            <p:ph type="ftr" sz="quarter" idx="4"/>
            <p:custDataLst>
              <p:tags r:id="rId2"/>
            </p:custDataLst>
          </p:nvPr>
        </p:nvSpPr>
        <p:spPr/>
        <p:txBody>
          <a:bodyPr/>
          <a:lstStyle/>
          <a:p>
            <a:r>
              <a:rPr lang="en-US"/>
              <a:t>© 2023 Qorvo US, Inc.
Qorvo Confidential &amp; Proprietary Information</a:t>
            </a:r>
          </a:p>
        </p:txBody>
      </p:sp>
      <p:sp>
        <p:nvSpPr>
          <p:cNvPr id="6" name="Slide Number Placeholder 5"/>
          <p:cNvSpPr>
            <a:spLocks noGrp="1"/>
          </p:cNvSpPr>
          <p:nvPr>
            <p:ph type="sldNum" sz="quarter" idx="5"/>
          </p:nvPr>
        </p:nvSpPr>
        <p:spPr/>
        <p:txBody>
          <a:bodyPr/>
          <a:lstStyle/>
          <a:p>
            <a:fld id="{F0C6EA26-E33F-44AB-B607-9AF76E3FC15D}" type="slidenum">
              <a:rPr lang="en-US" smtClean="0"/>
              <a:t>5</a:t>
            </a:fld>
            <a:endParaRPr lang="en-US"/>
          </a:p>
        </p:txBody>
      </p:sp>
    </p:spTree>
    <p:extLst>
      <p:ext uri="{BB962C8B-B14F-4D97-AF65-F5344CB8AC3E}">
        <p14:creationId xmlns:p14="http://schemas.microsoft.com/office/powerpoint/2010/main" val="1676316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custDataLst>
              <p:tags r:id="rId1"/>
            </p:custDataLst>
          </p:nvPr>
        </p:nvSpPr>
        <p:spPr/>
        <p:txBody>
          <a:bodyPr/>
          <a:lstStyle/>
          <a:p>
            <a:r>
              <a:rPr lang="en-US" sz="900">
                <a:solidFill>
                  <a:srgbClr val="000000"/>
                </a:solidFill>
                <a:latin typeface="Arial" panose="020B0604020202020204" pitchFamily="34" charset="0"/>
              </a:rPr>
              <a:t>Classification | </a:t>
            </a:r>
            <a:r>
              <a:rPr lang="en-US" sz="900">
                <a:solidFill>
                  <a:srgbClr val="00A1E0"/>
                </a:solidFill>
                <a:latin typeface="Arial" panose="020B0604020202020204" pitchFamily="34" charset="0"/>
              </a:rPr>
              <a:t>PRIVATE</a:t>
            </a:r>
          </a:p>
        </p:txBody>
      </p:sp>
      <p:sp>
        <p:nvSpPr>
          <p:cNvPr id="5" name="Footer Placeholder 4"/>
          <p:cNvSpPr>
            <a:spLocks noGrp="1"/>
          </p:cNvSpPr>
          <p:nvPr>
            <p:ph type="ftr" sz="quarter" idx="4"/>
            <p:custDataLst>
              <p:tags r:id="rId2"/>
            </p:custDataLst>
          </p:nvPr>
        </p:nvSpPr>
        <p:spPr/>
        <p:txBody>
          <a:bodyPr/>
          <a:lstStyle/>
          <a:p>
            <a:r>
              <a:rPr lang="en-US"/>
              <a:t>© 2023 Qorvo US, Inc.
Qorvo Confidential &amp; Proprietary Information</a:t>
            </a:r>
          </a:p>
        </p:txBody>
      </p:sp>
      <p:sp>
        <p:nvSpPr>
          <p:cNvPr id="6" name="Slide Number Placeholder 5"/>
          <p:cNvSpPr>
            <a:spLocks noGrp="1"/>
          </p:cNvSpPr>
          <p:nvPr>
            <p:ph type="sldNum" sz="quarter" idx="5"/>
          </p:nvPr>
        </p:nvSpPr>
        <p:spPr/>
        <p:txBody>
          <a:bodyPr/>
          <a:lstStyle/>
          <a:p>
            <a:fld id="{F0C6EA26-E33F-44AB-B607-9AF76E3FC15D}" type="slidenum">
              <a:rPr lang="en-US" smtClean="0"/>
              <a:t>8</a:t>
            </a:fld>
            <a:endParaRPr lang="en-US"/>
          </a:p>
        </p:txBody>
      </p:sp>
    </p:spTree>
    <p:extLst>
      <p:ext uri="{BB962C8B-B14F-4D97-AF65-F5344CB8AC3E}">
        <p14:creationId xmlns:p14="http://schemas.microsoft.com/office/powerpoint/2010/main" val="1452284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custDataLst>
              <p:tags r:id="rId1"/>
            </p:custDataLst>
          </p:nvPr>
        </p:nvSpPr>
        <p:spPr/>
        <p:txBody>
          <a:bodyPr/>
          <a:lstStyle/>
          <a:p>
            <a:r>
              <a:rPr lang="en-US" sz="900">
                <a:solidFill>
                  <a:srgbClr val="000000"/>
                </a:solidFill>
                <a:latin typeface="Arial" panose="020B0604020202020204" pitchFamily="34" charset="0"/>
              </a:rPr>
              <a:t>Classification | </a:t>
            </a:r>
            <a:r>
              <a:rPr lang="en-US" sz="900">
                <a:solidFill>
                  <a:srgbClr val="00A1E0"/>
                </a:solidFill>
                <a:latin typeface="Arial" panose="020B0604020202020204" pitchFamily="34" charset="0"/>
              </a:rPr>
              <a:t>PRIVATE</a:t>
            </a:r>
          </a:p>
        </p:txBody>
      </p:sp>
      <p:sp>
        <p:nvSpPr>
          <p:cNvPr id="5" name="Footer Placeholder 4"/>
          <p:cNvSpPr>
            <a:spLocks noGrp="1"/>
          </p:cNvSpPr>
          <p:nvPr>
            <p:ph type="ftr" sz="quarter" idx="4"/>
            <p:custDataLst>
              <p:tags r:id="rId2"/>
            </p:custDataLst>
          </p:nvPr>
        </p:nvSpPr>
        <p:spPr/>
        <p:txBody>
          <a:bodyPr/>
          <a:lstStyle/>
          <a:p>
            <a:r>
              <a:rPr lang="en-US"/>
              <a:t>© 2023 Qorvo US, Inc.
Qorvo Confidential &amp; Proprietary Information</a:t>
            </a:r>
          </a:p>
        </p:txBody>
      </p:sp>
      <p:sp>
        <p:nvSpPr>
          <p:cNvPr id="6" name="Slide Number Placeholder 5"/>
          <p:cNvSpPr>
            <a:spLocks noGrp="1"/>
          </p:cNvSpPr>
          <p:nvPr>
            <p:ph type="sldNum" sz="quarter" idx="5"/>
          </p:nvPr>
        </p:nvSpPr>
        <p:spPr/>
        <p:txBody>
          <a:bodyPr/>
          <a:lstStyle/>
          <a:p>
            <a:fld id="{F0C6EA26-E33F-44AB-B607-9AF76E3FC15D}" type="slidenum">
              <a:rPr lang="en-US" smtClean="0"/>
              <a:t>10</a:t>
            </a:fld>
            <a:endParaRPr lang="en-US"/>
          </a:p>
        </p:txBody>
      </p:sp>
    </p:spTree>
    <p:extLst>
      <p:ext uri="{BB962C8B-B14F-4D97-AF65-F5344CB8AC3E}">
        <p14:creationId xmlns:p14="http://schemas.microsoft.com/office/powerpoint/2010/main" val="61281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custDataLst>
              <p:tags r:id="rId1"/>
            </p:custDataLst>
          </p:nvPr>
        </p:nvSpPr>
        <p:spPr/>
        <p:txBody>
          <a:bodyPr/>
          <a:lstStyle/>
          <a:p>
            <a:r>
              <a:rPr lang="en-US" sz="900">
                <a:solidFill>
                  <a:srgbClr val="000000"/>
                </a:solidFill>
                <a:latin typeface="Arial" panose="020B0604020202020204" pitchFamily="34" charset="0"/>
              </a:rPr>
              <a:t>Classification | </a:t>
            </a:r>
            <a:r>
              <a:rPr lang="en-US" sz="900">
                <a:solidFill>
                  <a:srgbClr val="00A1E0"/>
                </a:solidFill>
                <a:latin typeface="Arial" panose="020B0604020202020204" pitchFamily="34" charset="0"/>
              </a:rPr>
              <a:t>PRIVATE</a:t>
            </a:r>
          </a:p>
        </p:txBody>
      </p:sp>
      <p:sp>
        <p:nvSpPr>
          <p:cNvPr id="5" name="Footer Placeholder 4"/>
          <p:cNvSpPr>
            <a:spLocks noGrp="1"/>
          </p:cNvSpPr>
          <p:nvPr>
            <p:ph type="ftr" sz="quarter" idx="4"/>
            <p:custDataLst>
              <p:tags r:id="rId2"/>
            </p:custDataLst>
          </p:nvPr>
        </p:nvSpPr>
        <p:spPr/>
        <p:txBody>
          <a:bodyPr/>
          <a:lstStyle/>
          <a:p>
            <a:r>
              <a:rPr lang="en-US"/>
              <a:t>© 2023 Qorvo US, Inc.
Qorvo Confidential &amp; Proprietary Information</a:t>
            </a:r>
          </a:p>
        </p:txBody>
      </p:sp>
      <p:sp>
        <p:nvSpPr>
          <p:cNvPr id="6" name="Slide Number Placeholder 5"/>
          <p:cNvSpPr>
            <a:spLocks noGrp="1"/>
          </p:cNvSpPr>
          <p:nvPr>
            <p:ph type="sldNum" sz="quarter" idx="5"/>
          </p:nvPr>
        </p:nvSpPr>
        <p:spPr/>
        <p:txBody>
          <a:bodyPr/>
          <a:lstStyle/>
          <a:p>
            <a:fld id="{F0C6EA26-E33F-44AB-B607-9AF76E3FC15D}" type="slidenum">
              <a:rPr lang="en-US" smtClean="0"/>
              <a:t>11</a:t>
            </a:fld>
            <a:endParaRPr lang="en-US"/>
          </a:p>
        </p:txBody>
      </p:sp>
    </p:spTree>
    <p:extLst>
      <p:ext uri="{BB962C8B-B14F-4D97-AF65-F5344CB8AC3E}">
        <p14:creationId xmlns:p14="http://schemas.microsoft.com/office/powerpoint/2010/main" val="233530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p:custDataLst>
              <p:tags r:id="rId1"/>
            </p:custDataLst>
          </p:nvPr>
        </p:nvSpPr>
        <p:spPr/>
        <p:txBody>
          <a:bodyPr/>
          <a:lstStyle/>
          <a:p>
            <a:r>
              <a:rPr lang="en-US" sz="900">
                <a:solidFill>
                  <a:srgbClr val="000000"/>
                </a:solidFill>
                <a:latin typeface="Arial" panose="020B0604020202020204" pitchFamily="34" charset="0"/>
              </a:rPr>
              <a:t>Classification | </a:t>
            </a:r>
            <a:r>
              <a:rPr lang="en-US" sz="900">
                <a:solidFill>
                  <a:srgbClr val="00A1E0"/>
                </a:solidFill>
                <a:latin typeface="Arial" panose="020B0604020202020204" pitchFamily="34" charset="0"/>
              </a:rPr>
              <a:t>PRIVATE</a:t>
            </a:r>
          </a:p>
        </p:txBody>
      </p:sp>
      <p:sp>
        <p:nvSpPr>
          <p:cNvPr id="5" name="Footer Placeholder 4"/>
          <p:cNvSpPr>
            <a:spLocks noGrp="1"/>
          </p:cNvSpPr>
          <p:nvPr>
            <p:ph type="ftr" sz="quarter" idx="4"/>
            <p:custDataLst>
              <p:tags r:id="rId2"/>
            </p:custDataLst>
          </p:nvPr>
        </p:nvSpPr>
        <p:spPr/>
        <p:txBody>
          <a:bodyPr/>
          <a:lstStyle/>
          <a:p>
            <a:r>
              <a:rPr lang="en-US"/>
              <a:t>© 2023 Qorvo US, Inc.
Qorvo Confidential &amp; Proprietary Information</a:t>
            </a:r>
          </a:p>
        </p:txBody>
      </p:sp>
      <p:sp>
        <p:nvSpPr>
          <p:cNvPr id="6" name="Slide Number Placeholder 5"/>
          <p:cNvSpPr>
            <a:spLocks noGrp="1"/>
          </p:cNvSpPr>
          <p:nvPr>
            <p:ph type="sldNum" sz="quarter" idx="5"/>
          </p:nvPr>
        </p:nvSpPr>
        <p:spPr/>
        <p:txBody>
          <a:bodyPr/>
          <a:lstStyle/>
          <a:p>
            <a:fld id="{F0C6EA26-E33F-44AB-B607-9AF76E3FC15D}" type="slidenum">
              <a:rPr lang="en-US" smtClean="0"/>
              <a:t>12</a:t>
            </a:fld>
            <a:endParaRPr lang="en-US"/>
          </a:p>
        </p:txBody>
      </p:sp>
    </p:spTree>
    <p:extLst>
      <p:ext uri="{BB962C8B-B14F-4D97-AF65-F5344CB8AC3E}">
        <p14:creationId xmlns:p14="http://schemas.microsoft.com/office/powerpoint/2010/main" val="1907302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p:custDataLst>
              <p:tags r:id="rId1"/>
            </p:custDataLst>
          </p:nvPr>
        </p:nvSpPr>
        <p:spPr/>
        <p:txBody>
          <a:bodyPr/>
          <a:lstStyle/>
          <a:p>
            <a:r>
              <a:rPr lang="en-US" sz="900">
                <a:solidFill>
                  <a:srgbClr val="000000"/>
                </a:solidFill>
                <a:latin typeface="Arial" panose="020B0604020202020204" pitchFamily="34" charset="0"/>
              </a:rPr>
              <a:t>Classification | </a:t>
            </a:r>
            <a:r>
              <a:rPr lang="en-US" sz="900">
                <a:solidFill>
                  <a:srgbClr val="00A1E0"/>
                </a:solidFill>
                <a:latin typeface="Arial" panose="020B0604020202020204" pitchFamily="34" charset="0"/>
              </a:rPr>
              <a:t>PRIVATE</a:t>
            </a:r>
          </a:p>
        </p:txBody>
      </p:sp>
      <p:sp>
        <p:nvSpPr>
          <p:cNvPr id="5" name="Footer Placeholder 4"/>
          <p:cNvSpPr>
            <a:spLocks noGrp="1"/>
          </p:cNvSpPr>
          <p:nvPr>
            <p:ph type="ftr" sz="quarter" idx="4"/>
            <p:custDataLst>
              <p:tags r:id="rId2"/>
            </p:custDataLst>
          </p:nvPr>
        </p:nvSpPr>
        <p:spPr/>
        <p:txBody>
          <a:bodyPr/>
          <a:lstStyle/>
          <a:p>
            <a:r>
              <a:rPr lang="en-US"/>
              <a:t>© 2023 Qorvo US, Inc.
Qorvo Confidential &amp; Proprietary Information</a:t>
            </a:r>
          </a:p>
        </p:txBody>
      </p:sp>
      <p:sp>
        <p:nvSpPr>
          <p:cNvPr id="6" name="Slide Number Placeholder 5"/>
          <p:cNvSpPr>
            <a:spLocks noGrp="1"/>
          </p:cNvSpPr>
          <p:nvPr>
            <p:ph type="sldNum" sz="quarter" idx="5"/>
          </p:nvPr>
        </p:nvSpPr>
        <p:spPr/>
        <p:txBody>
          <a:bodyPr/>
          <a:lstStyle/>
          <a:p>
            <a:fld id="{F0C6EA26-E33F-44AB-B607-9AF76E3FC15D}" type="slidenum">
              <a:rPr lang="en-US" smtClean="0"/>
              <a:t>13</a:t>
            </a:fld>
            <a:endParaRPr lang="en-US"/>
          </a:p>
        </p:txBody>
      </p:sp>
    </p:spTree>
    <p:extLst>
      <p:ext uri="{BB962C8B-B14F-4D97-AF65-F5344CB8AC3E}">
        <p14:creationId xmlns:p14="http://schemas.microsoft.com/office/powerpoint/2010/main" val="3944870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p:custDataLst>
              <p:tags r:id="rId1"/>
            </p:custDataLst>
          </p:nvPr>
        </p:nvSpPr>
        <p:spPr/>
        <p:txBody>
          <a:bodyPr/>
          <a:lstStyle/>
          <a:p>
            <a:r>
              <a:rPr lang="en-US" sz="900">
                <a:solidFill>
                  <a:srgbClr val="000000"/>
                </a:solidFill>
                <a:latin typeface="Arial" panose="020B0604020202020204" pitchFamily="34" charset="0"/>
              </a:rPr>
              <a:t>Classification | </a:t>
            </a:r>
            <a:r>
              <a:rPr lang="en-US" sz="900">
                <a:solidFill>
                  <a:srgbClr val="00A1E0"/>
                </a:solidFill>
                <a:latin typeface="Arial" panose="020B0604020202020204" pitchFamily="34" charset="0"/>
              </a:rPr>
              <a:t>PRIVATE</a:t>
            </a:r>
          </a:p>
        </p:txBody>
      </p:sp>
      <p:sp>
        <p:nvSpPr>
          <p:cNvPr id="5" name="Footer Placeholder 4"/>
          <p:cNvSpPr>
            <a:spLocks noGrp="1"/>
          </p:cNvSpPr>
          <p:nvPr>
            <p:ph type="ftr" sz="quarter" idx="4"/>
            <p:custDataLst>
              <p:tags r:id="rId2"/>
            </p:custDataLst>
          </p:nvPr>
        </p:nvSpPr>
        <p:spPr/>
        <p:txBody>
          <a:bodyPr/>
          <a:lstStyle/>
          <a:p>
            <a:r>
              <a:rPr lang="en-US"/>
              <a:t>© 2023 Qorvo US, Inc.
Qorvo Confidential &amp; Proprietary Information</a:t>
            </a:r>
          </a:p>
        </p:txBody>
      </p:sp>
      <p:sp>
        <p:nvSpPr>
          <p:cNvPr id="6" name="Slide Number Placeholder 5"/>
          <p:cNvSpPr>
            <a:spLocks noGrp="1"/>
          </p:cNvSpPr>
          <p:nvPr>
            <p:ph type="sldNum" sz="quarter" idx="5"/>
          </p:nvPr>
        </p:nvSpPr>
        <p:spPr/>
        <p:txBody>
          <a:bodyPr/>
          <a:lstStyle/>
          <a:p>
            <a:fld id="{F0C6EA26-E33F-44AB-B607-9AF76E3FC15D}" type="slidenum">
              <a:rPr lang="en-US" smtClean="0"/>
              <a:t>14</a:t>
            </a:fld>
            <a:endParaRPr lang="en-US"/>
          </a:p>
        </p:txBody>
      </p:sp>
    </p:spTree>
    <p:extLst>
      <p:ext uri="{BB962C8B-B14F-4D97-AF65-F5344CB8AC3E}">
        <p14:creationId xmlns:p14="http://schemas.microsoft.com/office/powerpoint/2010/main" val="28778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85801"/>
            <a:ext cx="12192000" cy="754063"/>
          </a:xfrm>
        </p:spPr>
        <p:txBody>
          <a:bodyPr/>
          <a:lstStyle/>
          <a:p>
            <a:r>
              <a:rPr lang="en-GB" dirty="0"/>
              <a:t>Click to edit Master title style</a:t>
            </a:r>
            <a:endParaRPr lang="en-US" dirty="0"/>
          </a:p>
        </p:txBody>
      </p:sp>
      <p:sp>
        <p:nvSpPr>
          <p:cNvPr id="3" name="Content Placeholder 2"/>
          <p:cNvSpPr>
            <a:spLocks noGrp="1"/>
          </p:cNvSpPr>
          <p:nvPr>
            <p:ph idx="1"/>
          </p:nvPr>
        </p:nvSpPr>
        <p:spPr>
          <a:xfrm>
            <a:off x="263352" y="1371601"/>
            <a:ext cx="11737304" cy="508173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685801"/>
            <a:ext cx="12192000" cy="754063"/>
          </a:xfrm>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dirty="0"/>
              <a:t>Slide </a:t>
            </a:r>
            <a:fld id="{0F04E8E9-279B-42CA-B6E8-61A287E0027B}"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802.15-23-0480-00-04ab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Sep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Michael McLaughlin, Qorvo</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8" r:id="rId1"/>
    <p:sldLayoutId id="2147483817" r:id="rId2"/>
    <p:sldLayoutId id="2147483822" r:id="rId3"/>
    <p:sldLayoutId id="2147483827" r:id="rId4"/>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767408" y="908720"/>
            <a:ext cx="10657184" cy="5111272"/>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defRPr/>
            </a:pPr>
            <a:r>
              <a:rPr lang="en-US" altLang="en-US" sz="1600" b="1" dirty="0">
                <a:latin typeface="Times New Roman" panose="02020603050405020304" pitchFamily="18" charset="0"/>
              </a:rPr>
              <a:t>Submission Title</a:t>
            </a:r>
            <a:r>
              <a:rPr lang="en-US" altLang="en-US" sz="1600" b="1">
                <a:latin typeface="Times New Roman" panose="02020603050405020304" pitchFamily="18" charset="0"/>
              </a:rPr>
              <a:t>: U</a:t>
            </a:r>
            <a:r>
              <a:rPr lang="en-GB" sz="1600">
                <a:latin typeface="Times New Roman" panose="02020603050405020304" pitchFamily="18" charset="0"/>
              </a:rPr>
              <a:t>WB </a:t>
            </a:r>
            <a:r>
              <a:rPr lang="en-GB" sz="1600" dirty="0">
                <a:latin typeface="Times New Roman" panose="02020603050405020304" pitchFamily="18" charset="0"/>
              </a:rPr>
              <a:t>MMS. Up to 20 x LOS range.</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September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Michael McLaughlin (Qorvo)</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michael dot mclaughlin at Qorvo dot com</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endParaRPr lang="en-US" altLang="en-US" sz="1600" b="1"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How to implement MMS without narrowband assist and get up to 20 x range</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endParaRPr lang="en-US" altLang="en-US" sz="1600" b="1"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To inform task group of possibilities with UWB MMS.</a:t>
            </a:r>
          </a:p>
          <a:p>
            <a:pPr eaLnBrk="1" hangingPunct="1">
              <a:spcBef>
                <a:spcPct val="0"/>
              </a:spcBef>
              <a:buClrTx/>
              <a:buFontTx/>
              <a:buNone/>
              <a:defRPr/>
            </a:pPr>
            <a:endParaRPr lang="en-US" altLang="en-US" sz="1600" b="1"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endParaRPr lang="en-US" altLang="en-US" sz="1600" b="1"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
        <p:nvSpPr>
          <p:cNvPr id="3" name="Slide Number Placeholder 1">
            <a:extLst>
              <a:ext uri="{FF2B5EF4-FFF2-40B4-BE49-F238E27FC236}">
                <a16:creationId xmlns:a16="http://schemas.microsoft.com/office/drawing/2014/main" id="{106B99DD-F6C5-7F23-A042-DA0567257632}"/>
              </a:ext>
            </a:extLst>
          </p:cNvPr>
          <p:cNvSpPr>
            <a:spLocks noGrp="1"/>
          </p:cNvSpPr>
          <p:nvPr>
            <p:ph type="sldNum" idx="10"/>
          </p:nvPr>
        </p:nvSpPr>
        <p:spPr>
          <a:xfrm>
            <a:off x="5615518" y="6554788"/>
            <a:ext cx="874183" cy="239712"/>
          </a:xfrm>
        </p:spPr>
        <p:txBody>
          <a:bodyPr/>
          <a:lstStyle/>
          <a:p>
            <a:pPr>
              <a:defRPr/>
            </a:pPr>
            <a:r>
              <a:rPr lang="en-US" altLang="en-US" dirty="0"/>
              <a:t>Slide</a:t>
            </a:r>
            <a:fld id="{0F04E8E9-279B-42CA-B6E8-61A287E0027B}" type="slidenum">
              <a:rPr lang="en-US" altLang="en-US" smtClean="0"/>
              <a:pPr>
                <a:defRPr/>
              </a:pPr>
              <a:t>1</a:t>
            </a:fld>
            <a:endParaRPr lang="en-US" altLang="en-US" dirty="0"/>
          </a:p>
        </p:txBody>
      </p:sp>
      <p:sp>
        <p:nvSpPr>
          <p:cNvPr id="7" name="Rectangle 2">
            <a:extLst>
              <a:ext uri="{FF2B5EF4-FFF2-40B4-BE49-F238E27FC236}">
                <a16:creationId xmlns:a16="http://schemas.microsoft.com/office/drawing/2014/main" id="{DD0D428A-67C1-AF01-4810-DCBA544FA91D}"/>
              </a:ext>
            </a:extLst>
          </p:cNvPr>
          <p:cNvSpPr>
            <a:spLocks noChangeArrowheads="1"/>
          </p:cNvSpPr>
          <p:nvPr/>
        </p:nvSpPr>
        <p:spPr bwMode="auto">
          <a:xfrm>
            <a:off x="1023938" y="3622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B763F5-A8E8-46E6-F9DF-79D1ACB500B7}"/>
              </a:ext>
            </a:extLst>
          </p:cNvPr>
          <p:cNvSpPr>
            <a:spLocks noGrp="1"/>
          </p:cNvSpPr>
          <p:nvPr>
            <p:ph type="title"/>
          </p:nvPr>
        </p:nvSpPr>
        <p:spPr/>
        <p:txBody>
          <a:bodyPr/>
          <a:lstStyle/>
          <a:p>
            <a:r>
              <a:rPr lang="en-GB" dirty="0"/>
              <a:t>Reducing processing: Better ppm estimate</a:t>
            </a:r>
          </a:p>
        </p:txBody>
      </p:sp>
      <p:sp>
        <p:nvSpPr>
          <p:cNvPr id="4" name="Content Placeholder 3">
            <a:extLst>
              <a:ext uri="{FF2B5EF4-FFF2-40B4-BE49-F238E27FC236}">
                <a16:creationId xmlns:a16="http://schemas.microsoft.com/office/drawing/2014/main" id="{26159681-B7EB-56B0-F2C8-C8A1132A541F}"/>
              </a:ext>
            </a:extLst>
          </p:cNvPr>
          <p:cNvSpPr>
            <a:spLocks noGrp="1"/>
          </p:cNvSpPr>
          <p:nvPr>
            <p:ph idx="1"/>
          </p:nvPr>
        </p:nvSpPr>
        <p:spPr/>
        <p:txBody>
          <a:bodyPr/>
          <a:lstStyle/>
          <a:p>
            <a:r>
              <a:rPr lang="en-GB" sz="1800" dirty="0"/>
              <a:t>Narrow down the +80ppm range</a:t>
            </a:r>
          </a:p>
          <a:p>
            <a:pPr lvl="1"/>
            <a:endParaRPr lang="en-GB" sz="1600" dirty="0"/>
          </a:p>
          <a:p>
            <a:pPr lvl="1"/>
            <a:r>
              <a:rPr lang="en-GB" sz="1600" dirty="0"/>
              <a:t>The UWB transmitter knows the offset between its Bluetooth Tx signal and its UWB Tx signal</a:t>
            </a:r>
          </a:p>
          <a:p>
            <a:pPr lvl="2"/>
            <a:r>
              <a:rPr lang="en-GB" sz="1400" dirty="0"/>
              <a:t>E.g. Device has way of measuring this when offline</a:t>
            </a:r>
          </a:p>
          <a:p>
            <a:pPr lvl="2"/>
            <a:r>
              <a:rPr lang="en-GB" sz="1400" dirty="0"/>
              <a:t>OR</a:t>
            </a:r>
          </a:p>
          <a:p>
            <a:pPr lvl="2"/>
            <a:r>
              <a:rPr lang="en-GB" sz="1400" dirty="0"/>
              <a:t>When device transmits BT or UWB or both (MMS), remote receiver measures offset and reports back</a:t>
            </a:r>
          </a:p>
          <a:p>
            <a:pPr lvl="1"/>
            <a:endParaRPr lang="en-GB" sz="1600" dirty="0"/>
          </a:p>
          <a:p>
            <a:pPr lvl="1"/>
            <a:r>
              <a:rPr lang="en-GB" sz="1600" dirty="0"/>
              <a:t>UWB transmitter reports this to remote receiver (OOB)</a:t>
            </a:r>
          </a:p>
          <a:p>
            <a:pPr lvl="1"/>
            <a:r>
              <a:rPr lang="en-GB" sz="1600" dirty="0"/>
              <a:t>Remote receiver measure BT offset so has a much better estimate of UWB CFO error range</a:t>
            </a:r>
          </a:p>
          <a:p>
            <a:pPr lvl="1"/>
            <a:endParaRPr lang="en-GB" sz="1600" dirty="0"/>
          </a:p>
          <a:p>
            <a:endParaRPr lang="en-GB" sz="1800" dirty="0"/>
          </a:p>
          <a:p>
            <a:pPr lvl="1"/>
            <a:endParaRPr lang="en-GB" sz="1600" dirty="0"/>
          </a:p>
          <a:p>
            <a:pPr lvl="1"/>
            <a:endParaRPr lang="en-GB" sz="1600" dirty="0"/>
          </a:p>
          <a:p>
            <a:pPr lvl="1"/>
            <a:endParaRPr lang="en-GB" sz="1600" dirty="0"/>
          </a:p>
        </p:txBody>
      </p:sp>
      <p:sp>
        <p:nvSpPr>
          <p:cNvPr id="2" name="Footer Placeholder 1">
            <a:extLst>
              <a:ext uri="{FF2B5EF4-FFF2-40B4-BE49-F238E27FC236}">
                <a16:creationId xmlns:a16="http://schemas.microsoft.com/office/drawing/2014/main" id="{75F28BEF-90DC-4B9E-97B8-B56E64768183}"/>
              </a:ext>
            </a:extLst>
          </p:cNvPr>
          <p:cNvSpPr>
            <a:spLocks noGrp="1"/>
          </p:cNvSpPr>
          <p:nvPr>
            <p:ph type="ftr" sz="quarter" idx="4294967295"/>
            <p:custDataLst>
              <p:tags r:id="rId1"/>
            </p:custDataLst>
          </p:nvPr>
        </p:nvSpPr>
        <p:spPr>
          <a:xfrm>
            <a:off x="0" y="6446838"/>
            <a:ext cx="12192000" cy="365125"/>
          </a:xfrm>
          <a:prstGeom prst="rect">
            <a:avLst/>
          </a:prstGeom>
        </p:spPr>
        <p:txBody>
          <a:bodyPr/>
          <a:lstStyle/>
          <a:p>
            <a:r>
              <a:rPr lang="en-US"/>
              <a:t>© 2023 Qorvo US, Inc.
Qorvo Confidential &amp; Proprietary Information</a:t>
            </a:r>
          </a:p>
        </p:txBody>
      </p:sp>
      <p:sp>
        <p:nvSpPr>
          <p:cNvPr id="5" name="Slide Number Placeholder 1">
            <a:extLst>
              <a:ext uri="{FF2B5EF4-FFF2-40B4-BE49-F238E27FC236}">
                <a16:creationId xmlns:a16="http://schemas.microsoft.com/office/drawing/2014/main" id="{008F5C47-8315-B684-D971-5058E9D58C9E}"/>
              </a:ext>
            </a:extLst>
          </p:cNvPr>
          <p:cNvSpPr>
            <a:spLocks noGrp="1"/>
          </p:cNvSpPr>
          <p:nvPr>
            <p:ph type="sldNum" idx="10"/>
          </p:nvPr>
        </p:nvSpPr>
        <p:spPr>
          <a:xfrm>
            <a:off x="5615518" y="6554788"/>
            <a:ext cx="874183" cy="239712"/>
          </a:xfrm>
        </p:spPr>
        <p:txBody>
          <a:bodyPr/>
          <a:lstStyle/>
          <a:p>
            <a:pPr>
              <a:defRPr/>
            </a:pPr>
            <a:r>
              <a:rPr lang="en-US" altLang="en-US" dirty="0"/>
              <a:t>Slide</a:t>
            </a:r>
            <a:fld id="{0F04E8E9-279B-42CA-B6E8-61A287E0027B}" type="slidenum">
              <a:rPr lang="en-US" altLang="en-US" smtClean="0"/>
              <a:pPr>
                <a:defRPr/>
              </a:pPr>
              <a:t>10</a:t>
            </a:fld>
            <a:endParaRPr lang="en-US" altLang="en-US" dirty="0"/>
          </a:p>
        </p:txBody>
      </p:sp>
    </p:spTree>
    <p:extLst>
      <p:ext uri="{BB962C8B-B14F-4D97-AF65-F5344CB8AC3E}">
        <p14:creationId xmlns:p14="http://schemas.microsoft.com/office/powerpoint/2010/main" val="271070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B763F5-A8E8-46E6-F9DF-79D1ACB500B7}"/>
              </a:ext>
            </a:extLst>
          </p:cNvPr>
          <p:cNvSpPr>
            <a:spLocks noGrp="1"/>
          </p:cNvSpPr>
          <p:nvPr>
            <p:ph type="title"/>
          </p:nvPr>
        </p:nvSpPr>
        <p:spPr/>
        <p:txBody>
          <a:bodyPr/>
          <a:lstStyle/>
          <a:p>
            <a:r>
              <a:rPr lang="en-GB" dirty="0"/>
              <a:t>Reduced processing: Shorter sequence</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6159681-B7EB-56B0-F2C8-C8A1132A541F}"/>
                  </a:ext>
                </a:extLst>
              </p:cNvPr>
              <p:cNvSpPr>
                <a:spLocks noGrp="1"/>
              </p:cNvSpPr>
              <p:nvPr>
                <p:ph idx="1"/>
              </p:nvPr>
            </p:nvSpPr>
            <p:spPr>
              <a:xfrm>
                <a:off x="263352" y="1371601"/>
                <a:ext cx="11737304" cy="4145631"/>
              </a:xfrm>
            </p:spPr>
            <p:txBody>
              <a:bodyPr vert="horz" lIns="0" tIns="45720" rIns="182880" bIns="45720" rtlCol="0">
                <a:noAutofit/>
              </a:bodyPr>
              <a:lstStyle/>
              <a:p>
                <a:r>
                  <a:rPr lang="en-GB" sz="1600" dirty="0"/>
                  <a:t>Use as short a Tx sequence as possible. Ideally 8µs (compared to say 64µs)</a:t>
                </a:r>
              </a:p>
              <a:p>
                <a:pPr lvl="1"/>
                <a:r>
                  <a:rPr lang="en-GB" sz="1400" dirty="0"/>
                  <a:t>8 x less processing required on shorter signal</a:t>
                </a:r>
              </a:p>
              <a:p>
                <a:pPr lvl="1"/>
                <a:r>
                  <a:rPr lang="en-GB" sz="1400" dirty="0"/>
                  <a:t>8 x less memory to store fragments and intermediate processing buffers</a:t>
                </a:r>
              </a:p>
              <a:p>
                <a:pPr lvl="1"/>
                <a:r>
                  <a:rPr lang="en-GB" sz="1400" dirty="0"/>
                  <a:t>9dB more gating gain</a:t>
                </a:r>
              </a:p>
              <a:p>
                <a:pPr lvl="2"/>
                <a:r>
                  <a:rPr lang="en-GB" sz="1200" dirty="0"/>
                  <a:t>Although, same link margin</a:t>
                </a:r>
              </a:p>
              <a:p>
                <a:pPr lvl="1"/>
                <a:r>
                  <a:rPr lang="en-GB" sz="1400" dirty="0"/>
                  <a:t>8 x reduction in carrier phase shift from start of sequence to end</a:t>
                </a:r>
              </a:p>
              <a:p>
                <a:pPr lvl="2"/>
                <a:r>
                  <a:rPr lang="en-GB" sz="1200" dirty="0"/>
                  <a:t>8 x fewer carrier offset “slices” to run in parallel for each </a:t>
                </a:r>
                <a:r>
                  <a:rPr lang="en-GB" sz="1200" dirty="0" err="1"/>
                  <a:t>ms</a:t>
                </a:r>
                <a:r>
                  <a:rPr lang="en-GB" sz="1200" dirty="0"/>
                  <a:t> fragment</a:t>
                </a:r>
              </a:p>
              <a:p>
                <a:pPr lvl="2"/>
                <a:r>
                  <a:rPr lang="en-GB" sz="1200" dirty="0"/>
                  <a:t>With +/-4 ppm accuracy phase won’t drift more than 90</a:t>
                </a:r>
                <a14:m>
                  <m:oMath xmlns:m="http://schemas.openxmlformats.org/officeDocument/2006/math">
                    <m:r>
                      <a:rPr lang="en-GB" sz="1200" b="0" i="1" smtClean="0">
                        <a:latin typeface="Cambria Math" panose="02040503050406030204" pitchFamily="18" charset="0"/>
                      </a:rPr>
                      <m:t>°</m:t>
                    </m:r>
                  </m:oMath>
                </a14:m>
                <a:r>
                  <a:rPr lang="en-GB" sz="1200" dirty="0"/>
                  <a:t> over 8µs</a:t>
                </a:r>
              </a:p>
              <a:p>
                <a:pPr lvl="2"/>
                <a:r>
                  <a:rPr lang="en-GB" sz="1200" dirty="0"/>
                  <a:t>One CFO processing slice for every 8ppm CFO uncertainty</a:t>
                </a:r>
              </a:p>
              <a:p>
                <a:pPr lvl="1"/>
                <a:r>
                  <a:rPr lang="en-GB" sz="1400" dirty="0"/>
                  <a:t>Negligible timing shift from start of sequence to end</a:t>
                </a:r>
              </a:p>
              <a:p>
                <a:pPr lvl="2"/>
                <a:r>
                  <a:rPr lang="en-GB" sz="1200" dirty="0"/>
                  <a:t>True even for 64µs case</a:t>
                </a:r>
              </a:p>
              <a:p>
                <a:pPr lvl="1"/>
                <a:r>
                  <a:rPr lang="en-GB" sz="1400" dirty="0"/>
                  <a:t>Note: Still have 1ms between fragments and both carrier and timing will shift a lot regardless of burst length</a:t>
                </a:r>
              </a:p>
              <a:p>
                <a:pPr lvl="2"/>
                <a:r>
                  <a:rPr lang="en-GB" sz="1200" dirty="0"/>
                  <a:t>8 cycles of 8GHz carrier for each ppm offset for each fragment</a:t>
                </a:r>
              </a:p>
              <a:p>
                <a:pPr lvl="2"/>
                <a:r>
                  <a:rPr lang="en-GB" sz="1200" dirty="0"/>
                  <a:t>1ns of timing shift  for each ppm offset for each fragment</a:t>
                </a:r>
              </a:p>
              <a:p>
                <a:pPr lvl="1"/>
                <a:r>
                  <a:rPr lang="en-GB" sz="1400" dirty="0"/>
                  <a:t>This means that we need to separately process the fragments and process them shifted in steps of 1ns for each possible 1ppm offset</a:t>
                </a:r>
              </a:p>
            </p:txBody>
          </p:sp>
        </mc:Choice>
        <mc:Fallback xmlns="">
          <p:sp>
            <p:nvSpPr>
              <p:cNvPr id="4" name="Content Placeholder 3">
                <a:extLst>
                  <a:ext uri="{FF2B5EF4-FFF2-40B4-BE49-F238E27FC236}">
                    <a16:creationId xmlns:a16="http://schemas.microsoft.com/office/drawing/2014/main" id="{26159681-B7EB-56B0-F2C8-C8A1132A541F}"/>
                  </a:ext>
                </a:extLst>
              </p:cNvPr>
              <p:cNvSpPr>
                <a:spLocks noGrp="1" noRot="1" noChangeAspect="1" noMove="1" noResize="1" noEditPoints="1" noAdjustHandles="1" noChangeArrowheads="1" noChangeShapeType="1" noTextEdit="1"/>
              </p:cNvSpPr>
              <p:nvPr>
                <p:ph idx="1"/>
              </p:nvPr>
            </p:nvSpPr>
            <p:spPr>
              <a:xfrm>
                <a:off x="263352" y="1371601"/>
                <a:ext cx="11737304" cy="4145631"/>
              </a:xfrm>
              <a:blipFill>
                <a:blip r:embed="rId4"/>
                <a:stretch>
                  <a:fillRect l="-1038" t="-441" b="-4412"/>
                </a:stretch>
              </a:blipFill>
            </p:spPr>
            <p:txBody>
              <a:bodyPr/>
              <a:lstStyle/>
              <a:p>
                <a:r>
                  <a:rPr lang="en-GB">
                    <a:noFill/>
                  </a:rPr>
                  <a:t> </a:t>
                </a:r>
              </a:p>
            </p:txBody>
          </p:sp>
        </mc:Fallback>
      </mc:AlternateContent>
      <p:sp>
        <p:nvSpPr>
          <p:cNvPr id="2" name="Footer Placeholder 1">
            <a:extLst>
              <a:ext uri="{FF2B5EF4-FFF2-40B4-BE49-F238E27FC236}">
                <a16:creationId xmlns:a16="http://schemas.microsoft.com/office/drawing/2014/main" id="{6323AFAA-6D42-4302-9941-1FD5BFB34709}"/>
              </a:ext>
            </a:extLst>
          </p:cNvPr>
          <p:cNvSpPr>
            <a:spLocks noGrp="1"/>
          </p:cNvSpPr>
          <p:nvPr>
            <p:ph type="ftr" sz="quarter" idx="4294967295"/>
            <p:custDataLst>
              <p:tags r:id="rId1"/>
            </p:custDataLst>
          </p:nvPr>
        </p:nvSpPr>
        <p:spPr>
          <a:xfrm>
            <a:off x="0" y="6446838"/>
            <a:ext cx="12192000" cy="365125"/>
          </a:xfrm>
          <a:prstGeom prst="rect">
            <a:avLst/>
          </a:prstGeom>
        </p:spPr>
        <p:txBody>
          <a:bodyPr/>
          <a:lstStyle/>
          <a:p>
            <a:r>
              <a:rPr lang="en-US" dirty="0"/>
              <a:t>© 2023 Qorvo US, Inc.
Qorvo Confidential &amp; Proprietary Information</a:t>
            </a:r>
          </a:p>
        </p:txBody>
      </p:sp>
      <p:sp>
        <p:nvSpPr>
          <p:cNvPr id="5" name="TextBox 4">
            <a:extLst>
              <a:ext uri="{FF2B5EF4-FFF2-40B4-BE49-F238E27FC236}">
                <a16:creationId xmlns:a16="http://schemas.microsoft.com/office/drawing/2014/main" id="{46CC613C-D36B-6BEB-372F-D8F825FAC06B}"/>
              </a:ext>
            </a:extLst>
          </p:cNvPr>
          <p:cNvSpPr txBox="1"/>
          <p:nvPr/>
        </p:nvSpPr>
        <p:spPr>
          <a:xfrm>
            <a:off x="623392" y="5877272"/>
            <a:ext cx="10297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182880" bIns="45720" numCol="1" rtlCol="0" anchor="t" anchorCtr="0" compatLnSpc="1">
            <a:prstTxWarp prst="textNoShape">
              <a:avLst/>
            </a:prstTxWarp>
            <a:noAutofit/>
          </a:bodyPr>
          <a:lstStyle>
            <a:lvl1pPr marL="342900" indent="-342900">
              <a:spcBef>
                <a:spcPts val="800"/>
              </a:spcBef>
              <a:buClr>
                <a:srgbClr val="000000"/>
              </a:buClr>
              <a:buSzPct val="100000"/>
              <a:buFont typeface="Times New Roman" panose="02020603050405020304" pitchFamily="18" charset="0"/>
              <a:defRPr sz="1800">
                <a:solidFill>
                  <a:srgbClr val="000000"/>
                </a:solidFill>
                <a:latin typeface="+mn-lt"/>
              </a:defRPr>
            </a:lvl1pPr>
            <a:lvl2pPr lvl="1">
              <a:spcBef>
                <a:spcPts val="700"/>
              </a:spcBef>
              <a:buClr>
                <a:srgbClr val="000000"/>
              </a:buClr>
              <a:buSzPct val="100000"/>
              <a:buFont typeface="Times New Roman" panose="02020603050405020304" pitchFamily="18" charset="0"/>
              <a:defRPr sz="1600">
                <a:solidFill>
                  <a:srgbClr val="000000"/>
                </a:solidFill>
                <a:latin typeface="+mn-lt"/>
              </a:defRPr>
            </a:lvl2pPr>
            <a:lvl3pPr lvl="2">
              <a:spcBef>
                <a:spcPts val="600"/>
              </a:spcBef>
              <a:buClr>
                <a:srgbClr val="000000"/>
              </a:buClr>
              <a:buSzPct val="100000"/>
              <a:buFont typeface="Times New Roman" panose="02020603050405020304" pitchFamily="18" charset="0"/>
              <a:defRPr sz="1400">
                <a:solidFill>
                  <a:srgbClr val="000000"/>
                </a:solidFill>
                <a:latin typeface="+mn-lt"/>
              </a:defRPr>
            </a:lvl3pPr>
            <a:lvl4pPr>
              <a:spcBef>
                <a:spcPts val="500"/>
              </a:spcBef>
              <a:buClr>
                <a:srgbClr val="000000"/>
              </a:buClr>
              <a:buSzPct val="100000"/>
              <a:buFont typeface="Times New Roman" panose="02020603050405020304" pitchFamily="18" charset="0"/>
              <a:defRPr sz="2000">
                <a:solidFill>
                  <a:srgbClr val="000000"/>
                </a:solidFill>
                <a:latin typeface="+mn-lt"/>
              </a:defRPr>
            </a:lvl4pPr>
            <a:lvl5pPr>
              <a:spcBef>
                <a:spcPts val="500"/>
              </a:spcBef>
              <a:buClr>
                <a:srgbClr val="000000"/>
              </a:buClr>
              <a:buSzPct val="100000"/>
              <a:buFont typeface="Times New Roman" panose="02020603050405020304" pitchFamily="18" charset="0"/>
              <a:defRPr sz="2000">
                <a:solidFill>
                  <a:srgbClr val="000000"/>
                </a:solidFill>
                <a:latin typeface="+mn-lt"/>
              </a:defRPr>
            </a:lvl5pPr>
            <a:lvl6pPr marL="2514600" indent="-228600" defTabSz="449263"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defRPr>
            </a:lvl6pPr>
            <a:lvl7pPr marL="2971800" indent="-228600" defTabSz="449263"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defRPr>
            </a:lvl7pPr>
            <a:lvl8pPr marL="3429000" indent="-228600" defTabSz="449263"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defRPr>
            </a:lvl8pPr>
            <a:lvl9pPr marL="3886200" indent="-228600" defTabSz="449263"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defRPr>
            </a:lvl9pPr>
          </a:lstStyle>
          <a:p>
            <a:r>
              <a:rPr lang="en-GB" dirty="0"/>
              <a:t>Even with 64</a:t>
            </a:r>
            <a:r>
              <a:rPr lang="en-GB" sz="1800" dirty="0"/>
              <a:t>µs</a:t>
            </a:r>
            <a:r>
              <a:rPr lang="en-GB" dirty="0"/>
              <a:t> fragments and just one fragment, a gain of 12dB is possible</a:t>
            </a:r>
          </a:p>
        </p:txBody>
      </p:sp>
      <p:sp>
        <p:nvSpPr>
          <p:cNvPr id="6" name="Slide Number Placeholder 1">
            <a:extLst>
              <a:ext uri="{FF2B5EF4-FFF2-40B4-BE49-F238E27FC236}">
                <a16:creationId xmlns:a16="http://schemas.microsoft.com/office/drawing/2014/main" id="{6863CE67-101A-B1E5-0E8D-1A5CC88F209E}"/>
              </a:ext>
            </a:extLst>
          </p:cNvPr>
          <p:cNvSpPr>
            <a:spLocks noGrp="1"/>
          </p:cNvSpPr>
          <p:nvPr>
            <p:ph type="sldNum" idx="10"/>
          </p:nvPr>
        </p:nvSpPr>
        <p:spPr>
          <a:xfrm>
            <a:off x="5615518" y="6554788"/>
            <a:ext cx="874183" cy="239712"/>
          </a:xfrm>
        </p:spPr>
        <p:txBody>
          <a:bodyPr/>
          <a:lstStyle/>
          <a:p>
            <a:pPr>
              <a:defRPr/>
            </a:pPr>
            <a:r>
              <a:rPr lang="en-US" altLang="en-US" dirty="0"/>
              <a:t>Slide</a:t>
            </a:r>
            <a:fld id="{0F04E8E9-279B-42CA-B6E8-61A287E0027B}" type="slidenum">
              <a:rPr lang="en-US" altLang="en-US" smtClean="0"/>
              <a:pPr>
                <a:defRPr/>
              </a:pPr>
              <a:t>11</a:t>
            </a:fld>
            <a:endParaRPr lang="en-US" altLang="en-US" dirty="0"/>
          </a:p>
        </p:txBody>
      </p:sp>
    </p:spTree>
    <p:extLst>
      <p:ext uri="{BB962C8B-B14F-4D97-AF65-F5344CB8AC3E}">
        <p14:creationId xmlns:p14="http://schemas.microsoft.com/office/powerpoint/2010/main" val="4097562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386FF6-94EE-AEDC-55E8-B30884F2228A}"/>
              </a:ext>
            </a:extLst>
          </p:cNvPr>
          <p:cNvSpPr>
            <a:spLocks noGrp="1"/>
          </p:cNvSpPr>
          <p:nvPr>
            <p:ph type="title"/>
          </p:nvPr>
        </p:nvSpPr>
        <p:spPr/>
        <p:txBody>
          <a:bodyPr/>
          <a:lstStyle/>
          <a:p>
            <a:r>
              <a:rPr lang="en-GB" dirty="0"/>
              <a:t>How accurate can BT/UWB offsets be?</a:t>
            </a:r>
          </a:p>
        </p:txBody>
      </p:sp>
      <p:sp>
        <p:nvSpPr>
          <p:cNvPr id="4" name="Content Placeholder 3">
            <a:extLst>
              <a:ext uri="{FF2B5EF4-FFF2-40B4-BE49-F238E27FC236}">
                <a16:creationId xmlns:a16="http://schemas.microsoft.com/office/drawing/2014/main" id="{02D873E9-115A-64D5-F2C8-B0E10F69A3E0}"/>
              </a:ext>
            </a:extLst>
          </p:cNvPr>
          <p:cNvSpPr>
            <a:spLocks noGrp="1"/>
          </p:cNvSpPr>
          <p:nvPr>
            <p:ph idx="1"/>
          </p:nvPr>
        </p:nvSpPr>
        <p:spPr/>
        <p:txBody>
          <a:bodyPr/>
          <a:lstStyle/>
          <a:p>
            <a:r>
              <a:rPr lang="en-GB" sz="1800" dirty="0"/>
              <a:t>Different classes of devices</a:t>
            </a:r>
          </a:p>
          <a:p>
            <a:pPr marL="688975" lvl="1" indent="-457200">
              <a:buFont typeface="+mj-lt"/>
              <a:buAutoNum type="arabicPeriod"/>
            </a:pPr>
            <a:r>
              <a:rPr lang="en-GB" sz="1600" dirty="0"/>
              <a:t>Devices which use the same clock for UWB and BT. (Golden Timing devices)</a:t>
            </a:r>
          </a:p>
          <a:p>
            <a:pPr lvl="2"/>
            <a:r>
              <a:rPr lang="en-GB" sz="1400" dirty="0"/>
              <a:t>These are the best and their use should be “encouraged” in the eco-system</a:t>
            </a:r>
          </a:p>
          <a:p>
            <a:pPr lvl="3"/>
            <a:r>
              <a:rPr lang="en-GB" sz="1400" dirty="0"/>
              <a:t>Easy to do in a tag, not so easy in a phone</a:t>
            </a:r>
          </a:p>
          <a:p>
            <a:pPr lvl="3"/>
            <a:r>
              <a:rPr lang="en-GB" sz="1400" dirty="0"/>
              <a:t>Phone manufacturers should insist that tags be made like this</a:t>
            </a:r>
          </a:p>
          <a:p>
            <a:pPr lvl="2"/>
            <a:r>
              <a:rPr lang="en-GB" sz="1400" dirty="0"/>
              <a:t>Every time the phone talks to a device like this it gets a high-quality measurement of its own offsets</a:t>
            </a:r>
          </a:p>
          <a:p>
            <a:pPr lvl="3"/>
            <a:r>
              <a:rPr lang="en-GB" sz="1400" dirty="0"/>
              <a:t>In the intervening time, the phone needs to downgrade its personal estimates for aging and temperature</a:t>
            </a:r>
          </a:p>
          <a:p>
            <a:pPr marL="688975" lvl="1" indent="-457200">
              <a:buFont typeface="+mj-lt"/>
              <a:buAutoNum type="arabicPeriod"/>
            </a:pPr>
            <a:r>
              <a:rPr lang="en-GB" sz="1600" dirty="0"/>
              <a:t>Devices which can internally measure the offset (Silver Timing Devices)</a:t>
            </a:r>
          </a:p>
          <a:p>
            <a:pPr marL="921648" lvl="2" indent="-457200"/>
            <a:r>
              <a:rPr lang="en-GB" sz="1400" dirty="0"/>
              <a:t>E.g., Could feed a clock or an event signal from BT chip to UWB chip for measurement</a:t>
            </a:r>
          </a:p>
          <a:p>
            <a:pPr marL="921648" lvl="2" indent="-457200"/>
            <a:r>
              <a:rPr lang="en-GB" sz="1400" dirty="0"/>
              <a:t>These are not quite as good, not because the offset is non-zero, but because the offset will drift in the time since the last measurement</a:t>
            </a:r>
          </a:p>
          <a:p>
            <a:pPr marL="688975" lvl="1" indent="-457200">
              <a:buFont typeface="+mj-lt"/>
              <a:buAutoNum type="arabicPeriod"/>
            </a:pPr>
            <a:r>
              <a:rPr lang="en-GB" sz="1600" dirty="0"/>
              <a:t>Devices we have communicated with previously and devices which have, at some time in the past, got a “same exchange” measurement of offset between BT and UWB with a Golden Timing Device</a:t>
            </a:r>
          </a:p>
          <a:p>
            <a:pPr marL="631825" lvl="2" indent="0"/>
            <a:r>
              <a:rPr lang="en-GB" sz="1200" dirty="0"/>
              <a:t>By measuring BT CFO, a have a very good estimate for UWB CFO under current conditions (voltage, temp etc.)</a:t>
            </a:r>
          </a:p>
          <a:p>
            <a:pPr marL="688975" lvl="1" indent="-457200">
              <a:buFont typeface="+mj-lt"/>
              <a:buAutoNum type="arabicPeriod"/>
            </a:pPr>
            <a:r>
              <a:rPr lang="en-GB" sz="1600" dirty="0"/>
              <a:t>Devices which have at some time got a “same exchange” measurement of offset between BT and UWB with a non Golden Timing Device </a:t>
            </a:r>
          </a:p>
          <a:p>
            <a:pPr marL="688975" lvl="1" indent="-457200">
              <a:buFont typeface="+mj-lt"/>
              <a:buAutoNum type="arabicPeriod"/>
            </a:pPr>
            <a:r>
              <a:rPr lang="en-GB" sz="1600" dirty="0"/>
              <a:t>Devices which were factory calibrated</a:t>
            </a:r>
          </a:p>
          <a:p>
            <a:pPr marL="688975" lvl="1" indent="-457200">
              <a:buFont typeface="+mj-lt"/>
              <a:buAutoNum type="arabicPeriod"/>
            </a:pPr>
            <a:r>
              <a:rPr lang="en-GB" sz="1600" dirty="0"/>
              <a:t>Devices whose only estimate is </a:t>
            </a:r>
            <a:r>
              <a:rPr lang="en-GB" sz="1600" dirty="0" err="1"/>
              <a:t>xtal</a:t>
            </a:r>
            <a:r>
              <a:rPr lang="en-GB" sz="1600" dirty="0"/>
              <a:t> manufacturers specs</a:t>
            </a:r>
          </a:p>
          <a:p>
            <a:pPr lvl="1"/>
            <a:endParaRPr lang="en-GB" sz="1600" dirty="0"/>
          </a:p>
          <a:p>
            <a:pPr lvl="3"/>
            <a:endParaRPr lang="en-GB" sz="1400" dirty="0"/>
          </a:p>
        </p:txBody>
      </p:sp>
      <p:sp>
        <p:nvSpPr>
          <p:cNvPr id="2" name="Footer Placeholder 1">
            <a:extLst>
              <a:ext uri="{FF2B5EF4-FFF2-40B4-BE49-F238E27FC236}">
                <a16:creationId xmlns:a16="http://schemas.microsoft.com/office/drawing/2014/main" id="{BB470DAF-C3E6-4BB9-84D6-EE99CD23CE69}"/>
              </a:ext>
            </a:extLst>
          </p:cNvPr>
          <p:cNvSpPr>
            <a:spLocks noGrp="1"/>
          </p:cNvSpPr>
          <p:nvPr>
            <p:ph type="ftr" sz="quarter" idx="4294967295"/>
            <p:custDataLst>
              <p:tags r:id="rId1"/>
            </p:custDataLst>
          </p:nvPr>
        </p:nvSpPr>
        <p:spPr>
          <a:xfrm>
            <a:off x="0" y="6446838"/>
            <a:ext cx="12192000" cy="365125"/>
          </a:xfrm>
          <a:prstGeom prst="rect">
            <a:avLst/>
          </a:prstGeom>
        </p:spPr>
        <p:txBody>
          <a:bodyPr/>
          <a:lstStyle/>
          <a:p>
            <a:r>
              <a:rPr lang="en-US"/>
              <a:t>© 2023 Qorvo US, Inc.
Qorvo Confidential &amp; Proprietary Information</a:t>
            </a:r>
          </a:p>
        </p:txBody>
      </p:sp>
      <p:sp>
        <p:nvSpPr>
          <p:cNvPr id="5" name="Slide Number Placeholder 1">
            <a:extLst>
              <a:ext uri="{FF2B5EF4-FFF2-40B4-BE49-F238E27FC236}">
                <a16:creationId xmlns:a16="http://schemas.microsoft.com/office/drawing/2014/main" id="{17A46014-5CFF-F595-1EDB-9C6CCB01FF30}"/>
              </a:ext>
            </a:extLst>
          </p:cNvPr>
          <p:cNvSpPr>
            <a:spLocks noGrp="1"/>
          </p:cNvSpPr>
          <p:nvPr>
            <p:ph type="sldNum" idx="10"/>
          </p:nvPr>
        </p:nvSpPr>
        <p:spPr>
          <a:xfrm>
            <a:off x="5615518" y="6554788"/>
            <a:ext cx="874183" cy="239712"/>
          </a:xfrm>
        </p:spPr>
        <p:txBody>
          <a:bodyPr/>
          <a:lstStyle/>
          <a:p>
            <a:pPr>
              <a:defRPr/>
            </a:pPr>
            <a:r>
              <a:rPr lang="en-US" altLang="en-US" dirty="0"/>
              <a:t>Slide</a:t>
            </a:r>
            <a:fld id="{0F04E8E9-279B-42CA-B6E8-61A287E0027B}" type="slidenum">
              <a:rPr lang="en-US" altLang="en-US" smtClean="0"/>
              <a:pPr>
                <a:defRPr/>
              </a:pPr>
              <a:t>12</a:t>
            </a:fld>
            <a:endParaRPr lang="en-US" altLang="en-US" dirty="0"/>
          </a:p>
        </p:txBody>
      </p:sp>
    </p:spTree>
    <p:extLst>
      <p:ext uri="{BB962C8B-B14F-4D97-AF65-F5344CB8AC3E}">
        <p14:creationId xmlns:p14="http://schemas.microsoft.com/office/powerpoint/2010/main" val="89280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6">
            <a:extLst>
              <a:ext uri="{FF2B5EF4-FFF2-40B4-BE49-F238E27FC236}">
                <a16:creationId xmlns:a16="http://schemas.microsoft.com/office/drawing/2014/main" id="{98BF1067-FAA1-791F-B873-4F66EFEB54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9569" y="3773187"/>
            <a:ext cx="3264080" cy="232150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885E47BF-419A-69FA-F53E-818CE826E451}"/>
              </a:ext>
            </a:extLst>
          </p:cNvPr>
          <p:cNvSpPr>
            <a:spLocks noGrp="1"/>
          </p:cNvSpPr>
          <p:nvPr>
            <p:ph type="title"/>
          </p:nvPr>
        </p:nvSpPr>
        <p:spPr/>
        <p:txBody>
          <a:bodyPr/>
          <a:lstStyle/>
          <a:p>
            <a:r>
              <a:rPr lang="en-GB" dirty="0"/>
              <a:t>Device Timing Classes</a:t>
            </a:r>
          </a:p>
        </p:txBody>
      </p:sp>
      <p:sp>
        <p:nvSpPr>
          <p:cNvPr id="2" name="Footer Placeholder 1">
            <a:extLst>
              <a:ext uri="{FF2B5EF4-FFF2-40B4-BE49-F238E27FC236}">
                <a16:creationId xmlns:a16="http://schemas.microsoft.com/office/drawing/2014/main" id="{538324EC-945F-490C-BF9B-555A88222245}"/>
              </a:ext>
            </a:extLst>
          </p:cNvPr>
          <p:cNvSpPr>
            <a:spLocks noGrp="1"/>
          </p:cNvSpPr>
          <p:nvPr>
            <p:ph type="ftr" sz="quarter" idx="4294967295"/>
            <p:custDataLst>
              <p:tags r:id="rId1"/>
            </p:custDataLst>
          </p:nvPr>
        </p:nvSpPr>
        <p:spPr>
          <a:xfrm>
            <a:off x="0" y="6446838"/>
            <a:ext cx="12192000" cy="365125"/>
          </a:xfrm>
          <a:prstGeom prst="rect">
            <a:avLst/>
          </a:prstGeom>
        </p:spPr>
        <p:txBody>
          <a:bodyPr/>
          <a:lstStyle/>
          <a:p>
            <a:r>
              <a:rPr lang="en-US"/>
              <a:t>© 2023 Qorvo US, Inc.
Qorvo Confidential &amp; Proprietary Information</a:t>
            </a:r>
          </a:p>
        </p:txBody>
      </p:sp>
      <p:cxnSp>
        <p:nvCxnSpPr>
          <p:cNvPr id="10" name="Straight Arrow Connector 9">
            <a:extLst>
              <a:ext uri="{FF2B5EF4-FFF2-40B4-BE49-F238E27FC236}">
                <a16:creationId xmlns:a16="http://schemas.microsoft.com/office/drawing/2014/main" id="{B38EABAC-9FE1-3D0B-621D-CDF131F23D93}"/>
              </a:ext>
            </a:extLst>
          </p:cNvPr>
          <p:cNvCxnSpPr>
            <a:cxnSpLocks/>
          </p:cNvCxnSpPr>
          <p:nvPr/>
        </p:nvCxnSpPr>
        <p:spPr>
          <a:xfrm flipV="1">
            <a:off x="2649255" y="2824619"/>
            <a:ext cx="356992" cy="394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C608326-2A36-65E3-5BFC-13B5CEA64DA2}"/>
              </a:ext>
            </a:extLst>
          </p:cNvPr>
          <p:cNvSpPr txBox="1"/>
          <p:nvPr/>
        </p:nvSpPr>
        <p:spPr>
          <a:xfrm>
            <a:off x="1944677" y="3219189"/>
            <a:ext cx="1716065" cy="553998"/>
          </a:xfrm>
          <a:prstGeom prst="rect">
            <a:avLst/>
          </a:prstGeom>
          <a:noFill/>
        </p:spPr>
        <p:txBody>
          <a:bodyPr wrap="square" lIns="0" tIns="0" rIns="0" bIns="0" rtlCol="0">
            <a:spAutoFit/>
          </a:bodyPr>
          <a:lstStyle/>
          <a:p>
            <a:r>
              <a:rPr lang="en-GB" dirty="0"/>
              <a:t>Need to gather data on this</a:t>
            </a:r>
          </a:p>
        </p:txBody>
      </p:sp>
      <p:sp>
        <p:nvSpPr>
          <p:cNvPr id="16" name="Rectangle 15">
            <a:extLst>
              <a:ext uri="{FF2B5EF4-FFF2-40B4-BE49-F238E27FC236}">
                <a16:creationId xmlns:a16="http://schemas.microsoft.com/office/drawing/2014/main" id="{D7A02A68-E0F1-53D3-F3B2-A3EC0251A2FC}"/>
              </a:ext>
            </a:extLst>
          </p:cNvPr>
          <p:cNvSpPr/>
          <p:nvPr/>
        </p:nvSpPr>
        <p:spPr>
          <a:xfrm>
            <a:off x="6278667" y="1726786"/>
            <a:ext cx="2407625" cy="1804163"/>
          </a:xfrm>
          <a:prstGeom prst="rect">
            <a:avLst/>
          </a:prstGeom>
          <a:solidFill>
            <a:srgbClr val="FFFF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algn="ctr"/>
            <a:r>
              <a:rPr lang="en-GB" sz="1200" dirty="0">
                <a:solidFill>
                  <a:schemeClr val="tx1"/>
                </a:solidFill>
              </a:rPr>
              <a:t>Class 3</a:t>
            </a:r>
          </a:p>
          <a:p>
            <a:pPr algn="ctr"/>
            <a:endParaRPr lang="en-GB" sz="1200" dirty="0">
              <a:solidFill>
                <a:schemeClr val="tx1"/>
              </a:solidFill>
            </a:endParaRPr>
          </a:p>
          <a:p>
            <a:pPr algn="ctr"/>
            <a:r>
              <a:rPr lang="en-GB" sz="1200" dirty="0">
                <a:solidFill>
                  <a:schemeClr val="tx1"/>
                </a:solidFill>
              </a:rPr>
              <a:t>CFO STD</a:t>
            </a:r>
          </a:p>
          <a:p>
            <a:pPr algn="ctr"/>
            <a:r>
              <a:rPr lang="en-GB" sz="1200" dirty="0">
                <a:solidFill>
                  <a:schemeClr val="tx1"/>
                </a:solidFill>
              </a:rPr>
              <a:t> f(∆t , ∆T)</a:t>
            </a:r>
          </a:p>
          <a:p>
            <a:pPr algn="ctr"/>
            <a:endParaRPr lang="en-GB" sz="1200" dirty="0">
              <a:solidFill>
                <a:schemeClr val="tx1"/>
              </a:solidFill>
            </a:endParaRPr>
          </a:p>
          <a:p>
            <a:pPr algn="ctr"/>
            <a:r>
              <a:rPr lang="en-GB" sz="1200" dirty="0">
                <a:solidFill>
                  <a:schemeClr val="tx1"/>
                </a:solidFill>
              </a:rPr>
              <a:t>Expected CFO Range</a:t>
            </a:r>
          </a:p>
          <a:p>
            <a:pPr algn="ctr"/>
            <a:r>
              <a:rPr lang="en-GB" sz="1200" dirty="0">
                <a:solidFill>
                  <a:schemeClr val="tx1"/>
                </a:solidFill>
              </a:rPr>
              <a:t>0.2ppm      : ∆t&lt;20ms</a:t>
            </a:r>
          </a:p>
          <a:p>
            <a:pPr algn="ctr"/>
            <a:r>
              <a:rPr lang="en-GB" sz="1200" dirty="0">
                <a:solidFill>
                  <a:schemeClr val="tx1"/>
                </a:solidFill>
              </a:rPr>
              <a:t>X+0.2 ppm: ∆t&lt; 1day</a:t>
            </a:r>
          </a:p>
        </p:txBody>
      </p:sp>
      <p:sp>
        <p:nvSpPr>
          <p:cNvPr id="17" name="Rectangle 16">
            <a:extLst>
              <a:ext uri="{FF2B5EF4-FFF2-40B4-BE49-F238E27FC236}">
                <a16:creationId xmlns:a16="http://schemas.microsoft.com/office/drawing/2014/main" id="{0C700B0E-6A45-43A5-06EE-27F35D77F2A0}"/>
              </a:ext>
            </a:extLst>
          </p:cNvPr>
          <p:cNvSpPr/>
          <p:nvPr/>
        </p:nvSpPr>
        <p:spPr>
          <a:xfrm>
            <a:off x="373455" y="1700809"/>
            <a:ext cx="2486417" cy="1804163"/>
          </a:xfrm>
          <a:prstGeom prst="rect">
            <a:avLst/>
          </a:prstGeom>
          <a:solidFill>
            <a:srgbClr val="DCFF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algn="ctr"/>
            <a:r>
              <a:rPr lang="en-GB" sz="1200" dirty="0">
                <a:solidFill>
                  <a:schemeClr val="tx1"/>
                </a:solidFill>
              </a:rPr>
              <a:t>Class 1</a:t>
            </a:r>
          </a:p>
          <a:p>
            <a:pPr algn="ctr"/>
            <a:endParaRPr lang="en-GB" sz="1200" dirty="0">
              <a:solidFill>
                <a:schemeClr val="tx1"/>
              </a:solidFill>
            </a:endParaRPr>
          </a:p>
          <a:p>
            <a:pPr algn="ctr"/>
            <a:r>
              <a:rPr lang="en-GB" sz="1200" dirty="0">
                <a:solidFill>
                  <a:schemeClr val="tx1"/>
                </a:solidFill>
              </a:rPr>
              <a:t>CFO STD</a:t>
            </a:r>
          </a:p>
          <a:p>
            <a:pPr algn="ctr"/>
            <a:r>
              <a:rPr lang="en-GB" sz="1200" dirty="0">
                <a:solidFill>
                  <a:schemeClr val="tx1"/>
                </a:solidFill>
              </a:rPr>
              <a:t>0ppm</a:t>
            </a:r>
          </a:p>
          <a:p>
            <a:pPr algn="ctr"/>
            <a:endParaRPr lang="en-GB" sz="1200" dirty="0">
              <a:solidFill>
                <a:schemeClr val="tx1"/>
              </a:solidFill>
            </a:endParaRPr>
          </a:p>
          <a:p>
            <a:pPr algn="ctr"/>
            <a:r>
              <a:rPr lang="en-GB" sz="1200" dirty="0">
                <a:solidFill>
                  <a:schemeClr val="tx1"/>
                </a:solidFill>
              </a:rPr>
              <a:t>Expected CFO Range</a:t>
            </a:r>
          </a:p>
          <a:p>
            <a:pPr algn="ctr"/>
            <a:r>
              <a:rPr lang="en-GB" sz="1200" dirty="0">
                <a:solidFill>
                  <a:schemeClr val="tx1"/>
                </a:solidFill>
              </a:rPr>
              <a:t>0ppm</a:t>
            </a:r>
          </a:p>
        </p:txBody>
      </p:sp>
      <p:sp>
        <p:nvSpPr>
          <p:cNvPr id="20" name="Rectangle 19">
            <a:extLst>
              <a:ext uri="{FF2B5EF4-FFF2-40B4-BE49-F238E27FC236}">
                <a16:creationId xmlns:a16="http://schemas.microsoft.com/office/drawing/2014/main" id="{EFE8DF11-6067-6C58-31E3-32F3EB4D8C64}"/>
              </a:ext>
            </a:extLst>
          </p:cNvPr>
          <p:cNvSpPr/>
          <p:nvPr/>
        </p:nvSpPr>
        <p:spPr>
          <a:xfrm>
            <a:off x="3245551" y="1700808"/>
            <a:ext cx="2486417" cy="1804163"/>
          </a:xfrm>
          <a:prstGeom prst="rect">
            <a:avLst/>
          </a:prstGeom>
          <a:solidFill>
            <a:srgbClr val="EBFFD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algn="ctr"/>
            <a:r>
              <a:rPr lang="en-GB" sz="1200" dirty="0">
                <a:solidFill>
                  <a:schemeClr val="tx1"/>
                </a:solidFill>
              </a:rPr>
              <a:t>Class 2</a:t>
            </a:r>
          </a:p>
          <a:p>
            <a:pPr algn="ctr"/>
            <a:endParaRPr lang="en-GB" sz="1200" dirty="0">
              <a:solidFill>
                <a:schemeClr val="tx1"/>
              </a:solidFill>
            </a:endParaRPr>
          </a:p>
          <a:p>
            <a:pPr algn="ctr"/>
            <a:r>
              <a:rPr lang="en-GB" sz="1200" dirty="0">
                <a:solidFill>
                  <a:schemeClr val="tx1"/>
                </a:solidFill>
              </a:rPr>
              <a:t>CFO STD</a:t>
            </a:r>
          </a:p>
          <a:p>
            <a:pPr algn="ctr"/>
            <a:r>
              <a:rPr lang="en-GB" sz="1200" dirty="0">
                <a:solidFill>
                  <a:schemeClr val="tx1"/>
                </a:solidFill>
              </a:rPr>
              <a:t> f(∆t , ∆T)</a:t>
            </a:r>
          </a:p>
          <a:p>
            <a:pPr algn="ctr"/>
            <a:endParaRPr lang="en-GB" sz="1200" dirty="0">
              <a:solidFill>
                <a:schemeClr val="tx1"/>
              </a:solidFill>
            </a:endParaRPr>
          </a:p>
          <a:p>
            <a:pPr algn="ctr"/>
            <a:r>
              <a:rPr lang="en-GB" sz="1200" dirty="0">
                <a:solidFill>
                  <a:schemeClr val="tx1"/>
                </a:solidFill>
              </a:rPr>
              <a:t>Expected CFO Range</a:t>
            </a:r>
          </a:p>
          <a:p>
            <a:pPr algn="ctr"/>
            <a:r>
              <a:rPr lang="en-GB" sz="1200" dirty="0">
                <a:solidFill>
                  <a:schemeClr val="tx1"/>
                </a:solidFill>
              </a:rPr>
              <a:t>0.1ppm : ∆t&lt;20ms</a:t>
            </a:r>
          </a:p>
          <a:p>
            <a:pPr algn="ctr"/>
            <a:r>
              <a:rPr lang="en-GB" sz="1200" dirty="0">
                <a:solidFill>
                  <a:schemeClr val="tx1"/>
                </a:solidFill>
              </a:rPr>
              <a:t>X ppm   : ∆t&lt; 1day, </a:t>
            </a:r>
          </a:p>
        </p:txBody>
      </p:sp>
      <p:sp>
        <p:nvSpPr>
          <p:cNvPr id="23" name="Rectangle 22">
            <a:extLst>
              <a:ext uri="{FF2B5EF4-FFF2-40B4-BE49-F238E27FC236}">
                <a16:creationId xmlns:a16="http://schemas.microsoft.com/office/drawing/2014/main" id="{A701B1FB-D7B2-ACA7-84CA-BD43354EA608}"/>
              </a:ext>
            </a:extLst>
          </p:cNvPr>
          <p:cNvSpPr/>
          <p:nvPr/>
        </p:nvSpPr>
        <p:spPr>
          <a:xfrm>
            <a:off x="9232991" y="1726786"/>
            <a:ext cx="2407625" cy="1804163"/>
          </a:xfrm>
          <a:prstGeom prst="rect">
            <a:avLst/>
          </a:prstGeom>
          <a:solidFill>
            <a:srgbClr val="FFDC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algn="ctr"/>
            <a:r>
              <a:rPr lang="en-GB" sz="1200" dirty="0">
                <a:solidFill>
                  <a:schemeClr val="tx1"/>
                </a:solidFill>
              </a:rPr>
              <a:t>Class 4</a:t>
            </a:r>
          </a:p>
          <a:p>
            <a:pPr algn="ctr"/>
            <a:endParaRPr lang="en-GB" sz="1200" dirty="0">
              <a:solidFill>
                <a:schemeClr val="tx1"/>
              </a:solidFill>
            </a:endParaRPr>
          </a:p>
          <a:p>
            <a:pPr algn="ctr"/>
            <a:r>
              <a:rPr lang="en-GB" sz="1200" dirty="0">
                <a:solidFill>
                  <a:schemeClr val="tx1"/>
                </a:solidFill>
              </a:rPr>
              <a:t>CFO STD</a:t>
            </a:r>
          </a:p>
          <a:p>
            <a:pPr algn="ctr"/>
            <a:r>
              <a:rPr lang="en-GB" sz="1200" dirty="0">
                <a:solidFill>
                  <a:schemeClr val="tx1"/>
                </a:solidFill>
              </a:rPr>
              <a:t> f(∆t , ∆T)</a:t>
            </a:r>
          </a:p>
          <a:p>
            <a:pPr algn="ctr"/>
            <a:endParaRPr lang="en-GB" sz="1200" dirty="0">
              <a:solidFill>
                <a:schemeClr val="tx1"/>
              </a:solidFill>
            </a:endParaRPr>
          </a:p>
          <a:p>
            <a:pPr algn="ctr"/>
            <a:r>
              <a:rPr lang="en-GB" sz="1200" dirty="0">
                <a:solidFill>
                  <a:schemeClr val="tx1"/>
                </a:solidFill>
              </a:rPr>
              <a:t>Expected CFO Range</a:t>
            </a:r>
          </a:p>
          <a:p>
            <a:pPr algn="ctr"/>
            <a:r>
              <a:rPr lang="en-GB" sz="1200" dirty="0">
                <a:solidFill>
                  <a:schemeClr val="tx1"/>
                </a:solidFill>
              </a:rPr>
              <a:t>R+0.2ppm      : ∆</a:t>
            </a:r>
            <a:r>
              <a:rPr lang="en-GB" sz="1200" dirty="0" err="1">
                <a:solidFill>
                  <a:schemeClr val="tx1"/>
                </a:solidFill>
              </a:rPr>
              <a:t>tmeas</a:t>
            </a:r>
            <a:r>
              <a:rPr lang="en-GB" sz="1200" dirty="0">
                <a:solidFill>
                  <a:schemeClr val="tx1"/>
                </a:solidFill>
              </a:rPr>
              <a:t>&lt;20ms</a:t>
            </a:r>
          </a:p>
          <a:p>
            <a:pPr algn="ctr"/>
            <a:r>
              <a:rPr lang="en-GB" sz="1200" dirty="0">
                <a:solidFill>
                  <a:schemeClr val="tx1"/>
                </a:solidFill>
              </a:rPr>
              <a:t>R+X+0.3 ppm: ∆</a:t>
            </a:r>
            <a:r>
              <a:rPr lang="en-GB" sz="1200" dirty="0" err="1">
                <a:solidFill>
                  <a:schemeClr val="tx1"/>
                </a:solidFill>
              </a:rPr>
              <a:t>tmeas</a:t>
            </a:r>
            <a:r>
              <a:rPr lang="en-GB" sz="1200" dirty="0">
                <a:solidFill>
                  <a:schemeClr val="tx1"/>
                </a:solidFill>
              </a:rPr>
              <a:t>&lt; 1day</a:t>
            </a:r>
          </a:p>
        </p:txBody>
      </p:sp>
      <p:sp>
        <p:nvSpPr>
          <p:cNvPr id="26" name="Rectangle 25">
            <a:extLst>
              <a:ext uri="{FF2B5EF4-FFF2-40B4-BE49-F238E27FC236}">
                <a16:creationId xmlns:a16="http://schemas.microsoft.com/office/drawing/2014/main" id="{64F9F845-EC54-CA51-89D9-95E79389008B}"/>
              </a:ext>
            </a:extLst>
          </p:cNvPr>
          <p:cNvSpPr/>
          <p:nvPr/>
        </p:nvSpPr>
        <p:spPr>
          <a:xfrm>
            <a:off x="6128352" y="4020936"/>
            <a:ext cx="2407625" cy="1804163"/>
          </a:xfrm>
          <a:prstGeom prst="rect">
            <a:avLst/>
          </a:prstGeom>
          <a:solidFill>
            <a:srgbClr val="FFDC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algn="ctr"/>
            <a:r>
              <a:rPr lang="en-GB" sz="1200" dirty="0">
                <a:solidFill>
                  <a:schemeClr val="tx1"/>
                </a:solidFill>
              </a:rPr>
              <a:t>Class 5</a:t>
            </a:r>
          </a:p>
          <a:p>
            <a:pPr algn="ctr"/>
            <a:endParaRPr lang="en-GB" sz="1200" dirty="0">
              <a:solidFill>
                <a:schemeClr val="tx1"/>
              </a:solidFill>
            </a:endParaRPr>
          </a:p>
          <a:p>
            <a:pPr algn="ctr"/>
            <a:r>
              <a:rPr lang="en-GB" sz="1200" dirty="0">
                <a:solidFill>
                  <a:schemeClr val="tx1"/>
                </a:solidFill>
              </a:rPr>
              <a:t>CFO STD</a:t>
            </a:r>
          </a:p>
          <a:p>
            <a:pPr algn="ctr"/>
            <a:r>
              <a:rPr lang="en-GB" sz="1200" dirty="0">
                <a:solidFill>
                  <a:schemeClr val="tx1"/>
                </a:solidFill>
              </a:rPr>
              <a:t> f(∆t, ∆T )</a:t>
            </a:r>
          </a:p>
          <a:p>
            <a:pPr algn="ctr"/>
            <a:endParaRPr lang="en-GB" sz="1200" dirty="0">
              <a:solidFill>
                <a:schemeClr val="tx1"/>
              </a:solidFill>
            </a:endParaRPr>
          </a:p>
          <a:p>
            <a:pPr algn="ctr"/>
            <a:r>
              <a:rPr lang="en-GB" sz="1200" dirty="0">
                <a:solidFill>
                  <a:schemeClr val="tx1"/>
                </a:solidFill>
              </a:rPr>
              <a:t>Expected Range</a:t>
            </a:r>
          </a:p>
          <a:p>
            <a:pPr algn="ctr"/>
            <a:r>
              <a:rPr lang="en-GB" sz="1200" dirty="0">
                <a:solidFill>
                  <a:schemeClr val="tx1"/>
                </a:solidFill>
              </a:rPr>
              <a:t>5ppm      : ∆t&lt; 1yr, ∆T&lt; </a:t>
            </a:r>
          </a:p>
          <a:p>
            <a:pPr algn="ctr"/>
            <a:r>
              <a:rPr lang="en-GB" sz="1200" dirty="0">
                <a:solidFill>
                  <a:schemeClr val="tx1"/>
                </a:solidFill>
              </a:rPr>
              <a:t>R+X+0.3 ppm: ∆</a:t>
            </a:r>
            <a:r>
              <a:rPr lang="en-GB" sz="1200" dirty="0" err="1">
                <a:solidFill>
                  <a:schemeClr val="tx1"/>
                </a:solidFill>
              </a:rPr>
              <a:t>tmeas</a:t>
            </a:r>
            <a:r>
              <a:rPr lang="en-GB" sz="1200" dirty="0">
                <a:solidFill>
                  <a:schemeClr val="tx1"/>
                </a:solidFill>
              </a:rPr>
              <a:t>&lt; 1day</a:t>
            </a:r>
          </a:p>
        </p:txBody>
      </p:sp>
      <p:sp>
        <p:nvSpPr>
          <p:cNvPr id="27" name="Rectangle 26">
            <a:extLst>
              <a:ext uri="{FF2B5EF4-FFF2-40B4-BE49-F238E27FC236}">
                <a16:creationId xmlns:a16="http://schemas.microsoft.com/office/drawing/2014/main" id="{079543A7-2D5B-F4D1-AFE0-B02BCE566E36}"/>
              </a:ext>
            </a:extLst>
          </p:cNvPr>
          <p:cNvSpPr/>
          <p:nvPr/>
        </p:nvSpPr>
        <p:spPr>
          <a:xfrm>
            <a:off x="9104328" y="3982835"/>
            <a:ext cx="2407625" cy="1804163"/>
          </a:xfrm>
          <a:prstGeom prst="rect">
            <a:avLst/>
          </a:prstGeom>
          <a:solidFill>
            <a:srgbClr val="FFDC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algn="ctr"/>
            <a:r>
              <a:rPr lang="en-GB" sz="1200" dirty="0">
                <a:solidFill>
                  <a:schemeClr val="tx1"/>
                </a:solidFill>
              </a:rPr>
              <a:t>Class 6</a:t>
            </a:r>
          </a:p>
          <a:p>
            <a:pPr algn="ctr"/>
            <a:endParaRPr lang="en-GB" sz="1200" dirty="0">
              <a:solidFill>
                <a:schemeClr val="tx1"/>
              </a:solidFill>
            </a:endParaRPr>
          </a:p>
          <a:p>
            <a:pPr algn="ctr"/>
            <a:r>
              <a:rPr lang="en-GB" sz="1200" dirty="0">
                <a:solidFill>
                  <a:schemeClr val="tx1"/>
                </a:solidFill>
              </a:rPr>
              <a:t>CFO STD</a:t>
            </a:r>
          </a:p>
          <a:p>
            <a:pPr algn="ctr"/>
            <a:r>
              <a:rPr lang="en-GB" sz="1200" dirty="0">
                <a:solidFill>
                  <a:schemeClr val="tx1"/>
                </a:solidFill>
              </a:rPr>
              <a:t>Depends on </a:t>
            </a:r>
            <a:r>
              <a:rPr lang="en-GB" sz="1200" dirty="0" err="1">
                <a:solidFill>
                  <a:schemeClr val="tx1"/>
                </a:solidFill>
              </a:rPr>
              <a:t>Xtal</a:t>
            </a:r>
            <a:r>
              <a:rPr lang="en-GB" sz="1200" dirty="0">
                <a:solidFill>
                  <a:schemeClr val="tx1"/>
                </a:solidFill>
              </a:rPr>
              <a:t> specs but order of 10s of parts </a:t>
            </a:r>
            <a:r>
              <a:rPr lang="en-GB" sz="1200" dirty="0" err="1">
                <a:solidFill>
                  <a:schemeClr val="tx1"/>
                </a:solidFill>
              </a:rPr>
              <a:t>permillion</a:t>
            </a:r>
            <a:endParaRPr lang="en-GB" sz="1200" dirty="0">
              <a:solidFill>
                <a:schemeClr val="tx1"/>
              </a:solidFill>
            </a:endParaRPr>
          </a:p>
          <a:p>
            <a:pPr algn="ctr"/>
            <a:endParaRPr lang="en-GB" sz="1200" dirty="0">
              <a:solidFill>
                <a:schemeClr val="tx1"/>
              </a:solidFill>
            </a:endParaRPr>
          </a:p>
          <a:p>
            <a:pPr algn="ctr"/>
            <a:endParaRPr lang="en-GB" sz="1200" dirty="0">
              <a:solidFill>
                <a:schemeClr val="tx1"/>
              </a:solidFill>
            </a:endParaRPr>
          </a:p>
        </p:txBody>
      </p:sp>
      <p:sp>
        <p:nvSpPr>
          <p:cNvPr id="28" name="Rectangle 27">
            <a:extLst>
              <a:ext uri="{FF2B5EF4-FFF2-40B4-BE49-F238E27FC236}">
                <a16:creationId xmlns:a16="http://schemas.microsoft.com/office/drawing/2014/main" id="{F8C42E49-A52B-0154-99CA-C84B1537CDF8}"/>
              </a:ext>
            </a:extLst>
          </p:cNvPr>
          <p:cNvSpPr/>
          <p:nvPr/>
        </p:nvSpPr>
        <p:spPr>
          <a:xfrm>
            <a:off x="198869" y="3825565"/>
            <a:ext cx="2563123" cy="213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r>
              <a:rPr lang="en-GB" sz="1200" dirty="0">
                <a:solidFill>
                  <a:schemeClr val="tx1"/>
                </a:solidFill>
              </a:rPr>
              <a:t>∆t = time since last measurement</a:t>
            </a:r>
          </a:p>
          <a:p>
            <a:endParaRPr lang="en-GB" sz="1200" dirty="0">
              <a:solidFill>
                <a:schemeClr val="tx1"/>
              </a:solidFill>
            </a:endParaRPr>
          </a:p>
          <a:p>
            <a:r>
              <a:rPr lang="en-GB" sz="1200" dirty="0">
                <a:solidFill>
                  <a:schemeClr val="tx1"/>
                </a:solidFill>
              </a:rPr>
              <a:t>∆T = Temperature change since measurement</a:t>
            </a:r>
          </a:p>
          <a:p>
            <a:endParaRPr lang="en-GB" sz="1200" dirty="0">
              <a:solidFill>
                <a:schemeClr val="tx1"/>
              </a:solidFill>
            </a:endParaRPr>
          </a:p>
          <a:p>
            <a:r>
              <a:rPr lang="en-GB" sz="1200" dirty="0">
                <a:solidFill>
                  <a:schemeClr val="tx1"/>
                </a:solidFill>
              </a:rPr>
              <a:t>f(∆t, ∆T)  function giving CFO uncertainty due to knowledge of temperature and time differences</a:t>
            </a:r>
          </a:p>
          <a:p>
            <a:endParaRPr lang="en-GB" dirty="0">
              <a:solidFill>
                <a:schemeClr val="tx1"/>
              </a:solidFill>
            </a:endParaRPr>
          </a:p>
          <a:p>
            <a:r>
              <a:rPr lang="en-GB" sz="1200" dirty="0">
                <a:solidFill>
                  <a:schemeClr val="tx1"/>
                </a:solidFill>
              </a:rPr>
              <a:t>I estimate that both X and R are about 4ppm from the graph on the right here but it will be </a:t>
            </a:r>
            <a:r>
              <a:rPr lang="en-GB" sz="1200" dirty="0" err="1">
                <a:solidFill>
                  <a:schemeClr val="tx1"/>
                </a:solidFill>
              </a:rPr>
              <a:t>xtal</a:t>
            </a:r>
            <a:r>
              <a:rPr lang="en-GB" sz="1200" dirty="0">
                <a:solidFill>
                  <a:schemeClr val="tx1"/>
                </a:solidFill>
              </a:rPr>
              <a:t> dependant. Consult with </a:t>
            </a:r>
            <a:r>
              <a:rPr lang="en-GB" sz="1200" dirty="0" err="1">
                <a:solidFill>
                  <a:schemeClr val="tx1"/>
                </a:solidFill>
              </a:rPr>
              <a:t>xtal</a:t>
            </a:r>
            <a:r>
              <a:rPr lang="en-GB" sz="1200" dirty="0">
                <a:solidFill>
                  <a:schemeClr val="tx1"/>
                </a:solidFill>
              </a:rPr>
              <a:t> manufacturer.</a:t>
            </a:r>
          </a:p>
          <a:p>
            <a:endParaRPr lang="en-GB" sz="1200" dirty="0">
              <a:solidFill>
                <a:schemeClr val="tx1"/>
              </a:solidFill>
            </a:endParaRPr>
          </a:p>
        </p:txBody>
      </p:sp>
      <p:sp>
        <p:nvSpPr>
          <p:cNvPr id="5" name="Slide Number Placeholder 1">
            <a:extLst>
              <a:ext uri="{FF2B5EF4-FFF2-40B4-BE49-F238E27FC236}">
                <a16:creationId xmlns:a16="http://schemas.microsoft.com/office/drawing/2014/main" id="{E2A47215-0A83-6C06-741E-4D01FBCD3A6F}"/>
              </a:ext>
            </a:extLst>
          </p:cNvPr>
          <p:cNvSpPr>
            <a:spLocks noGrp="1"/>
          </p:cNvSpPr>
          <p:nvPr>
            <p:ph type="sldNum" idx="10"/>
          </p:nvPr>
        </p:nvSpPr>
        <p:spPr>
          <a:xfrm>
            <a:off x="5615518" y="6554788"/>
            <a:ext cx="874183" cy="239712"/>
          </a:xfrm>
        </p:spPr>
        <p:txBody>
          <a:bodyPr/>
          <a:lstStyle/>
          <a:p>
            <a:pPr>
              <a:defRPr/>
            </a:pPr>
            <a:r>
              <a:rPr lang="en-US" altLang="en-US" dirty="0"/>
              <a:t>Slide</a:t>
            </a:r>
            <a:fld id="{0F04E8E9-279B-42CA-B6E8-61A287E0027B}" type="slidenum">
              <a:rPr lang="en-US" altLang="en-US" smtClean="0"/>
              <a:pPr>
                <a:defRPr/>
              </a:pPr>
              <a:t>13</a:t>
            </a:fld>
            <a:endParaRPr lang="en-US" altLang="en-US" dirty="0"/>
          </a:p>
        </p:txBody>
      </p:sp>
    </p:spTree>
    <p:extLst>
      <p:ext uri="{BB962C8B-B14F-4D97-AF65-F5344CB8AC3E}">
        <p14:creationId xmlns:p14="http://schemas.microsoft.com/office/powerpoint/2010/main" val="25552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36203-ABFA-CF15-248B-67CA30AFCC1C}"/>
              </a:ext>
            </a:extLst>
          </p:cNvPr>
          <p:cNvSpPr>
            <a:spLocks noGrp="1"/>
          </p:cNvSpPr>
          <p:nvPr>
            <p:ph type="title"/>
          </p:nvPr>
        </p:nvSpPr>
        <p:spPr/>
        <p:txBody>
          <a:bodyPr/>
          <a:lstStyle/>
          <a:p>
            <a:pPr algn="ctr"/>
            <a:r>
              <a:rPr lang="en-GB" dirty="0"/>
              <a:t>Device Processing Power Classes</a:t>
            </a:r>
          </a:p>
        </p:txBody>
      </p:sp>
      <p:sp>
        <p:nvSpPr>
          <p:cNvPr id="2" name="Footer Placeholder 1">
            <a:extLst>
              <a:ext uri="{FF2B5EF4-FFF2-40B4-BE49-F238E27FC236}">
                <a16:creationId xmlns:a16="http://schemas.microsoft.com/office/drawing/2014/main" id="{AC8E0828-77D8-4D9D-950E-5F56176CB1EC}"/>
              </a:ext>
            </a:extLst>
          </p:cNvPr>
          <p:cNvSpPr>
            <a:spLocks noGrp="1"/>
          </p:cNvSpPr>
          <p:nvPr>
            <p:ph type="ftr" sz="quarter" idx="4294967295"/>
            <p:custDataLst>
              <p:tags r:id="rId1"/>
            </p:custDataLst>
          </p:nvPr>
        </p:nvSpPr>
        <p:spPr>
          <a:xfrm>
            <a:off x="0" y="6446838"/>
            <a:ext cx="12192000" cy="365125"/>
          </a:xfrm>
          <a:prstGeom prst="rect">
            <a:avLst/>
          </a:prstGeom>
        </p:spPr>
        <p:txBody>
          <a:bodyPr/>
          <a:lstStyle/>
          <a:p>
            <a:r>
              <a:rPr lang="en-US" dirty="0"/>
              <a:t>© 2023 Qorvo US, Inc.
Qorvo Confidential &amp; Proprietary Information</a:t>
            </a:r>
          </a:p>
        </p:txBody>
      </p:sp>
      <p:sp>
        <p:nvSpPr>
          <p:cNvPr id="6" name="Rectangle 5">
            <a:extLst>
              <a:ext uri="{FF2B5EF4-FFF2-40B4-BE49-F238E27FC236}">
                <a16:creationId xmlns:a16="http://schemas.microsoft.com/office/drawing/2014/main" id="{85690EAF-9AD3-ED45-4DBC-A8FDCA73E8AB}"/>
              </a:ext>
            </a:extLst>
          </p:cNvPr>
          <p:cNvSpPr/>
          <p:nvPr/>
        </p:nvSpPr>
        <p:spPr>
          <a:xfrm>
            <a:off x="6406331" y="1453575"/>
            <a:ext cx="2407625" cy="1804163"/>
          </a:xfrm>
          <a:prstGeom prst="rect">
            <a:avLst/>
          </a:prstGeom>
          <a:solidFill>
            <a:srgbClr val="FFFF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algn="ctr"/>
            <a:r>
              <a:rPr lang="en-GB" sz="1200" dirty="0">
                <a:solidFill>
                  <a:schemeClr val="tx1"/>
                </a:solidFill>
              </a:rPr>
              <a:t>Type C</a:t>
            </a:r>
          </a:p>
          <a:p>
            <a:pPr algn="ctr"/>
            <a:endParaRPr lang="en-GB" sz="1200" dirty="0">
              <a:solidFill>
                <a:schemeClr val="tx1"/>
              </a:solidFill>
            </a:endParaRPr>
          </a:p>
          <a:p>
            <a:pPr algn="ctr"/>
            <a:r>
              <a:rPr lang="en-GB" sz="1200" dirty="0">
                <a:solidFill>
                  <a:schemeClr val="tx1"/>
                </a:solidFill>
              </a:rPr>
              <a:t>64 </a:t>
            </a:r>
            <a:r>
              <a:rPr lang="en-GB" sz="1200" dirty="0" err="1">
                <a:solidFill>
                  <a:schemeClr val="tx1"/>
                </a:solidFill>
              </a:rPr>
              <a:t>kByte</a:t>
            </a:r>
            <a:r>
              <a:rPr lang="en-GB" sz="1200" dirty="0">
                <a:solidFill>
                  <a:schemeClr val="tx1"/>
                </a:solidFill>
              </a:rPr>
              <a:t> RAM ~(0.04mm</a:t>
            </a:r>
            <a:r>
              <a:rPr lang="en-GB" sz="1200" baseline="30000" dirty="0">
                <a:solidFill>
                  <a:schemeClr val="tx1"/>
                </a:solidFill>
              </a:rPr>
              <a:t>2</a:t>
            </a:r>
            <a:r>
              <a:rPr lang="en-GB" sz="1200" dirty="0">
                <a:solidFill>
                  <a:schemeClr val="tx1"/>
                </a:solidFill>
              </a:rPr>
              <a:t>)*</a:t>
            </a:r>
          </a:p>
          <a:p>
            <a:pPr algn="ctr"/>
            <a:endParaRPr lang="en-GB" sz="1200" dirty="0">
              <a:solidFill>
                <a:schemeClr val="tx1"/>
              </a:solidFill>
            </a:endParaRPr>
          </a:p>
          <a:p>
            <a:pPr algn="ctr"/>
            <a:r>
              <a:rPr lang="en-GB" sz="1200" dirty="0">
                <a:solidFill>
                  <a:schemeClr val="tx1"/>
                </a:solidFill>
              </a:rPr>
              <a:t>Can process 8x8μs non‑coherent fragments in 1ms</a:t>
            </a:r>
          </a:p>
          <a:p>
            <a:pPr algn="ctr"/>
            <a:endParaRPr lang="en-GB" sz="1200" dirty="0">
              <a:solidFill>
                <a:schemeClr val="tx1"/>
              </a:solidFill>
            </a:endParaRPr>
          </a:p>
        </p:txBody>
      </p:sp>
      <p:sp>
        <p:nvSpPr>
          <p:cNvPr id="7" name="Rectangle 6">
            <a:extLst>
              <a:ext uri="{FF2B5EF4-FFF2-40B4-BE49-F238E27FC236}">
                <a16:creationId xmlns:a16="http://schemas.microsoft.com/office/drawing/2014/main" id="{ED8D88EA-37F4-718E-4880-5A924B6070DE}"/>
              </a:ext>
            </a:extLst>
          </p:cNvPr>
          <p:cNvSpPr/>
          <p:nvPr/>
        </p:nvSpPr>
        <p:spPr>
          <a:xfrm>
            <a:off x="493801" y="1453575"/>
            <a:ext cx="2486417" cy="1804163"/>
          </a:xfrm>
          <a:prstGeom prst="rect">
            <a:avLst/>
          </a:prstGeom>
          <a:solidFill>
            <a:srgbClr val="DCFF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algn="ctr"/>
            <a:r>
              <a:rPr lang="en-GB" sz="1200" dirty="0">
                <a:solidFill>
                  <a:schemeClr val="tx1"/>
                </a:solidFill>
              </a:rPr>
              <a:t>Type A</a:t>
            </a:r>
          </a:p>
          <a:p>
            <a:pPr algn="ctr"/>
            <a:endParaRPr lang="en-GB" sz="1200" dirty="0">
              <a:solidFill>
                <a:schemeClr val="tx1"/>
              </a:solidFill>
            </a:endParaRPr>
          </a:p>
          <a:p>
            <a:pPr algn="ctr"/>
            <a:r>
              <a:rPr lang="en-GB" sz="1200" dirty="0">
                <a:solidFill>
                  <a:schemeClr val="tx1"/>
                </a:solidFill>
              </a:rPr>
              <a:t>1M Byte RAM ~(0.6mm</a:t>
            </a:r>
            <a:r>
              <a:rPr lang="en-GB" sz="1200" baseline="30000" dirty="0">
                <a:solidFill>
                  <a:schemeClr val="tx1"/>
                </a:solidFill>
              </a:rPr>
              <a:t>2</a:t>
            </a:r>
            <a:r>
              <a:rPr lang="en-GB" sz="1200" dirty="0">
                <a:solidFill>
                  <a:schemeClr val="tx1"/>
                </a:solidFill>
              </a:rPr>
              <a:t>)*</a:t>
            </a:r>
          </a:p>
          <a:p>
            <a:pPr algn="ctr"/>
            <a:endParaRPr lang="en-GB" sz="1200" dirty="0">
              <a:solidFill>
                <a:schemeClr val="tx1"/>
              </a:solidFill>
            </a:endParaRPr>
          </a:p>
          <a:p>
            <a:pPr algn="ctr"/>
            <a:r>
              <a:rPr lang="en-GB" sz="1200" dirty="0">
                <a:solidFill>
                  <a:schemeClr val="tx1"/>
                </a:solidFill>
              </a:rPr>
              <a:t>Can process 32x32μs quasi-coherent fragments in 1ms</a:t>
            </a:r>
          </a:p>
        </p:txBody>
      </p:sp>
      <p:sp>
        <p:nvSpPr>
          <p:cNvPr id="8" name="Rectangle 7">
            <a:extLst>
              <a:ext uri="{FF2B5EF4-FFF2-40B4-BE49-F238E27FC236}">
                <a16:creationId xmlns:a16="http://schemas.microsoft.com/office/drawing/2014/main" id="{B6ED3A5B-DA22-0CCB-B887-4B3A705B1632}"/>
              </a:ext>
            </a:extLst>
          </p:cNvPr>
          <p:cNvSpPr/>
          <p:nvPr/>
        </p:nvSpPr>
        <p:spPr>
          <a:xfrm>
            <a:off x="3431704" y="1453575"/>
            <a:ext cx="2664296" cy="1903417"/>
          </a:xfrm>
          <a:prstGeom prst="rect">
            <a:avLst/>
          </a:prstGeom>
          <a:solidFill>
            <a:srgbClr val="EBFFD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algn="ctr"/>
            <a:r>
              <a:rPr lang="en-GB" sz="1200" dirty="0">
                <a:solidFill>
                  <a:schemeClr val="tx1"/>
                </a:solidFill>
              </a:rPr>
              <a:t>Type B</a:t>
            </a:r>
          </a:p>
          <a:p>
            <a:pPr algn="ctr"/>
            <a:endParaRPr lang="en-GB" sz="1200" dirty="0">
              <a:solidFill>
                <a:schemeClr val="tx1"/>
              </a:solidFill>
            </a:endParaRPr>
          </a:p>
          <a:p>
            <a:pPr algn="ctr"/>
            <a:r>
              <a:rPr lang="en-GB" sz="1200" dirty="0">
                <a:solidFill>
                  <a:schemeClr val="tx1"/>
                </a:solidFill>
              </a:rPr>
              <a:t>256 </a:t>
            </a:r>
            <a:r>
              <a:rPr lang="en-GB" sz="1200" dirty="0" err="1">
                <a:solidFill>
                  <a:schemeClr val="tx1"/>
                </a:solidFill>
              </a:rPr>
              <a:t>kByte</a:t>
            </a:r>
            <a:r>
              <a:rPr lang="en-GB" sz="1200" dirty="0">
                <a:solidFill>
                  <a:schemeClr val="tx1"/>
                </a:solidFill>
              </a:rPr>
              <a:t> RAM ~(0.15mm</a:t>
            </a:r>
            <a:r>
              <a:rPr lang="en-GB" sz="1200" baseline="30000" dirty="0">
                <a:solidFill>
                  <a:schemeClr val="tx1"/>
                </a:solidFill>
              </a:rPr>
              <a:t>2</a:t>
            </a:r>
            <a:r>
              <a:rPr lang="en-GB" sz="1200" dirty="0">
                <a:solidFill>
                  <a:schemeClr val="tx1"/>
                </a:solidFill>
              </a:rPr>
              <a:t>)*</a:t>
            </a:r>
          </a:p>
          <a:p>
            <a:pPr algn="ctr"/>
            <a:endParaRPr lang="en-GB" sz="1200" dirty="0">
              <a:solidFill>
                <a:schemeClr val="tx1"/>
              </a:solidFill>
            </a:endParaRPr>
          </a:p>
          <a:p>
            <a:pPr algn="ctr"/>
            <a:r>
              <a:rPr lang="en-GB" sz="1200" dirty="0">
                <a:solidFill>
                  <a:schemeClr val="tx1"/>
                </a:solidFill>
              </a:rPr>
              <a:t>Can process 8x32μs non ‑ coherent fragments in 1ms</a:t>
            </a:r>
          </a:p>
          <a:p>
            <a:pPr algn="ctr"/>
            <a:endParaRPr lang="en-GB" sz="1200" dirty="0">
              <a:solidFill>
                <a:schemeClr val="tx1"/>
              </a:solidFill>
            </a:endParaRPr>
          </a:p>
          <a:p>
            <a:pPr algn="ctr"/>
            <a:r>
              <a:rPr lang="en-GB" dirty="0">
                <a:solidFill>
                  <a:schemeClr val="tx1"/>
                </a:solidFill>
              </a:rPr>
              <a:t>Non coherent addition of the coherent sums loses you &lt;2dB of Link Margin</a:t>
            </a:r>
            <a:endParaRPr lang="en-GB" sz="1200" dirty="0">
              <a:solidFill>
                <a:schemeClr val="tx1"/>
              </a:solidFill>
            </a:endParaRPr>
          </a:p>
        </p:txBody>
      </p:sp>
      <p:sp>
        <p:nvSpPr>
          <p:cNvPr id="9" name="Rectangle 8">
            <a:extLst>
              <a:ext uri="{FF2B5EF4-FFF2-40B4-BE49-F238E27FC236}">
                <a16:creationId xmlns:a16="http://schemas.microsoft.com/office/drawing/2014/main" id="{CEF29034-75CA-361D-EF55-F85C164F23E1}"/>
              </a:ext>
            </a:extLst>
          </p:cNvPr>
          <p:cNvSpPr/>
          <p:nvPr/>
        </p:nvSpPr>
        <p:spPr>
          <a:xfrm>
            <a:off x="9278596" y="1453575"/>
            <a:ext cx="2407625" cy="1804163"/>
          </a:xfrm>
          <a:prstGeom prst="rect">
            <a:avLst/>
          </a:prstGeom>
          <a:solidFill>
            <a:srgbClr val="FFDC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algn="ctr"/>
            <a:r>
              <a:rPr lang="en-GB" sz="1200" dirty="0">
                <a:solidFill>
                  <a:schemeClr val="tx1"/>
                </a:solidFill>
              </a:rPr>
              <a:t>Type D</a:t>
            </a:r>
          </a:p>
          <a:p>
            <a:pPr algn="ctr"/>
            <a:endParaRPr lang="en-GB" sz="1200" dirty="0">
              <a:solidFill>
                <a:schemeClr val="tx1"/>
              </a:solidFill>
            </a:endParaRPr>
          </a:p>
          <a:p>
            <a:pPr algn="ctr"/>
            <a:r>
              <a:rPr lang="en-GB" sz="1200" dirty="0">
                <a:solidFill>
                  <a:schemeClr val="tx1"/>
                </a:solidFill>
              </a:rPr>
              <a:t>8kByte RAM ~(0.01mm</a:t>
            </a:r>
            <a:r>
              <a:rPr lang="en-GB" sz="1200" baseline="30000" dirty="0">
                <a:solidFill>
                  <a:schemeClr val="tx1"/>
                </a:solidFill>
              </a:rPr>
              <a:t>2</a:t>
            </a:r>
            <a:r>
              <a:rPr lang="en-GB" sz="1200" dirty="0">
                <a:solidFill>
                  <a:schemeClr val="tx1"/>
                </a:solidFill>
              </a:rPr>
              <a:t>)*</a:t>
            </a:r>
          </a:p>
          <a:p>
            <a:pPr algn="ctr"/>
            <a:endParaRPr lang="en-GB" sz="1200" dirty="0">
              <a:solidFill>
                <a:schemeClr val="tx1"/>
              </a:solidFill>
            </a:endParaRPr>
          </a:p>
          <a:p>
            <a:pPr algn="ctr"/>
            <a:r>
              <a:rPr lang="en-GB" sz="1200" dirty="0">
                <a:solidFill>
                  <a:schemeClr val="tx1"/>
                </a:solidFill>
              </a:rPr>
              <a:t>Can process 1x8μs non ‑ coherent fragments in 1ms</a:t>
            </a:r>
          </a:p>
        </p:txBody>
      </p:sp>
      <p:graphicFrame>
        <p:nvGraphicFramePr>
          <p:cNvPr id="10" name="Table 10">
            <a:extLst>
              <a:ext uri="{FF2B5EF4-FFF2-40B4-BE49-F238E27FC236}">
                <a16:creationId xmlns:a16="http://schemas.microsoft.com/office/drawing/2014/main" id="{96095B1D-DCE4-CD75-11D6-C83E48ADA505}"/>
              </a:ext>
            </a:extLst>
          </p:cNvPr>
          <p:cNvGraphicFramePr>
            <a:graphicFrameLocks noGrp="1"/>
          </p:cNvGraphicFramePr>
          <p:nvPr>
            <p:extLst>
              <p:ext uri="{D42A27DB-BD31-4B8C-83A1-F6EECF244321}">
                <p14:modId xmlns:p14="http://schemas.microsoft.com/office/powerpoint/2010/main" val="538671617"/>
              </p:ext>
            </p:extLst>
          </p:nvPr>
        </p:nvGraphicFramePr>
        <p:xfrm>
          <a:off x="579523" y="3501008"/>
          <a:ext cx="11032953" cy="2702560"/>
        </p:xfrm>
        <a:graphic>
          <a:graphicData uri="http://schemas.openxmlformats.org/drawingml/2006/table">
            <a:tbl>
              <a:tblPr firstRow="1" bandRow="1">
                <a:tableStyleId>{5C22544A-7EE6-4342-B048-85BDC9FD1C3A}</a:tableStyleId>
              </a:tblPr>
              <a:tblGrid>
                <a:gridCol w="2899947">
                  <a:extLst>
                    <a:ext uri="{9D8B030D-6E8A-4147-A177-3AD203B41FA5}">
                      <a16:colId xmlns:a16="http://schemas.microsoft.com/office/drawing/2014/main" val="2444255383"/>
                    </a:ext>
                  </a:extLst>
                </a:gridCol>
                <a:gridCol w="1205346">
                  <a:extLst>
                    <a:ext uri="{9D8B030D-6E8A-4147-A177-3AD203B41FA5}">
                      <a16:colId xmlns:a16="http://schemas.microsoft.com/office/drawing/2014/main" val="3348905383"/>
                    </a:ext>
                  </a:extLst>
                </a:gridCol>
                <a:gridCol w="1395350">
                  <a:extLst>
                    <a:ext uri="{9D8B030D-6E8A-4147-A177-3AD203B41FA5}">
                      <a16:colId xmlns:a16="http://schemas.microsoft.com/office/drawing/2014/main" val="3166087440"/>
                    </a:ext>
                  </a:extLst>
                </a:gridCol>
                <a:gridCol w="1413164">
                  <a:extLst>
                    <a:ext uri="{9D8B030D-6E8A-4147-A177-3AD203B41FA5}">
                      <a16:colId xmlns:a16="http://schemas.microsoft.com/office/drawing/2014/main" val="1644626458"/>
                    </a:ext>
                  </a:extLst>
                </a:gridCol>
                <a:gridCol w="1229096">
                  <a:extLst>
                    <a:ext uri="{9D8B030D-6E8A-4147-A177-3AD203B41FA5}">
                      <a16:colId xmlns:a16="http://schemas.microsoft.com/office/drawing/2014/main" val="1518933683"/>
                    </a:ext>
                  </a:extLst>
                </a:gridCol>
                <a:gridCol w="1313914">
                  <a:extLst>
                    <a:ext uri="{9D8B030D-6E8A-4147-A177-3AD203B41FA5}">
                      <a16:colId xmlns:a16="http://schemas.microsoft.com/office/drawing/2014/main" val="2140978739"/>
                    </a:ext>
                  </a:extLst>
                </a:gridCol>
                <a:gridCol w="1576136">
                  <a:extLst>
                    <a:ext uri="{9D8B030D-6E8A-4147-A177-3AD203B41FA5}">
                      <a16:colId xmlns:a16="http://schemas.microsoft.com/office/drawing/2014/main" val="2598462569"/>
                    </a:ext>
                  </a:extLst>
                </a:gridCol>
              </a:tblGrid>
              <a:tr h="146977">
                <a:tc>
                  <a:txBody>
                    <a:bodyPr/>
                    <a:lstStyle/>
                    <a:p>
                      <a:r>
                        <a:rPr lang="en-GB" sz="1600" dirty="0"/>
                        <a:t>MMS Scheme</a:t>
                      </a:r>
                    </a:p>
                  </a:txBody>
                  <a:tcPr/>
                </a:tc>
                <a:tc>
                  <a:txBody>
                    <a:bodyPr/>
                    <a:lstStyle/>
                    <a:p>
                      <a:r>
                        <a:rPr lang="en-GB" sz="1600" dirty="0"/>
                        <a:t>Processor</a:t>
                      </a:r>
                    </a:p>
                    <a:p>
                      <a:r>
                        <a:rPr lang="en-GB" sz="1600" dirty="0"/>
                        <a:t>Class</a:t>
                      </a:r>
                    </a:p>
                  </a:txBody>
                  <a:tcPr/>
                </a:tc>
                <a:tc>
                  <a:txBody>
                    <a:bodyPr/>
                    <a:lstStyle/>
                    <a:p>
                      <a:r>
                        <a:rPr lang="en-GB" sz="1600" dirty="0"/>
                        <a:t>Clock</a:t>
                      </a:r>
                    </a:p>
                    <a:p>
                      <a:r>
                        <a:rPr lang="en-GB" sz="1600" dirty="0"/>
                        <a:t>Class Dev A</a:t>
                      </a:r>
                    </a:p>
                  </a:txBody>
                  <a:tcPr/>
                </a:tc>
                <a:tc>
                  <a:txBody>
                    <a:bodyPr/>
                    <a:lstStyle/>
                    <a:p>
                      <a:r>
                        <a:rPr lang="en-GB" sz="1600" dirty="0"/>
                        <a:t>Clock</a:t>
                      </a:r>
                    </a:p>
                    <a:p>
                      <a:r>
                        <a:rPr lang="en-GB" sz="1600" dirty="0"/>
                        <a:t>Class Dev B</a:t>
                      </a:r>
                    </a:p>
                  </a:txBody>
                  <a:tcPr/>
                </a:tc>
                <a:tc>
                  <a:txBody>
                    <a:bodyPr/>
                    <a:lstStyle/>
                    <a:p>
                      <a:r>
                        <a:rPr lang="en-GB" sz="1600" dirty="0"/>
                        <a:t>Max  # fragments</a:t>
                      </a:r>
                    </a:p>
                  </a:txBody>
                  <a:tcPr/>
                </a:tc>
                <a:tc>
                  <a:txBody>
                    <a:bodyPr/>
                    <a:lstStyle/>
                    <a:p>
                      <a:r>
                        <a:rPr lang="en-GB" sz="1600" dirty="0"/>
                        <a:t>UWB Link Margin </a:t>
                      </a:r>
                    </a:p>
                  </a:txBody>
                  <a:tcPr/>
                </a:tc>
                <a:tc>
                  <a:txBody>
                    <a:bodyPr/>
                    <a:lstStyle/>
                    <a:p>
                      <a:r>
                        <a:rPr lang="en-GB" sz="1600" dirty="0"/>
                        <a:t>Link Margin Improvement</a:t>
                      </a:r>
                    </a:p>
                  </a:txBody>
                  <a:tcPr/>
                </a:tc>
                <a:extLst>
                  <a:ext uri="{0D108BD9-81ED-4DB2-BD59-A6C34878D82A}">
                    <a16:rowId xmlns:a16="http://schemas.microsoft.com/office/drawing/2014/main" val="930175022"/>
                  </a:ext>
                </a:extLst>
              </a:tr>
              <a:tr h="370840">
                <a:tc>
                  <a:txBody>
                    <a:bodyPr/>
                    <a:lstStyle/>
                    <a:p>
                      <a:r>
                        <a:rPr lang="en-GB" dirty="0"/>
                        <a:t>Fully Coherent Scheme with NBA CFO</a:t>
                      </a:r>
                    </a:p>
                  </a:txBody>
                  <a:tcPr/>
                </a:tc>
                <a:tc>
                  <a:txBody>
                    <a:bodyPr/>
                    <a:lstStyle/>
                    <a:p>
                      <a:r>
                        <a:rPr lang="en-GB" dirty="0"/>
                        <a:t>N/A</a:t>
                      </a:r>
                    </a:p>
                  </a:txBody>
                  <a:tcPr/>
                </a:tc>
                <a:tc>
                  <a:txBody>
                    <a:bodyPr/>
                    <a:lstStyle/>
                    <a:p>
                      <a:r>
                        <a:rPr lang="en-GB" dirty="0"/>
                        <a:t>N/A</a:t>
                      </a:r>
                    </a:p>
                  </a:txBody>
                  <a:tcPr/>
                </a:tc>
                <a:tc>
                  <a:txBody>
                    <a:bodyPr/>
                    <a:lstStyle/>
                    <a:p>
                      <a:r>
                        <a:rPr lang="en-GB" dirty="0"/>
                        <a:t>5ppb CFO extract</a:t>
                      </a:r>
                    </a:p>
                  </a:txBody>
                  <a:tcPr/>
                </a:tc>
                <a:tc>
                  <a:txBody>
                    <a:bodyPr/>
                    <a:lstStyle/>
                    <a:p>
                      <a:r>
                        <a:rPr lang="en-GB" dirty="0"/>
                        <a:t>8</a:t>
                      </a:r>
                    </a:p>
                  </a:txBody>
                  <a:tcPr/>
                </a:tc>
                <a:tc>
                  <a:txBody>
                    <a:bodyPr/>
                    <a:lstStyle/>
                    <a:p>
                      <a:r>
                        <a:rPr lang="en-GB" dirty="0"/>
                        <a:t>&lt;121dB</a:t>
                      </a:r>
                    </a:p>
                  </a:txBody>
                  <a:tcPr/>
                </a:tc>
                <a:tc>
                  <a:txBody>
                    <a:bodyPr/>
                    <a:lstStyle/>
                    <a:p>
                      <a:r>
                        <a:rPr lang="en-GB" dirty="0"/>
                        <a:t>~21dB  ~10x</a:t>
                      </a:r>
                    </a:p>
                  </a:txBody>
                  <a:tcPr/>
                </a:tc>
                <a:extLst>
                  <a:ext uri="{0D108BD9-81ED-4DB2-BD59-A6C34878D82A}">
                    <a16:rowId xmlns:a16="http://schemas.microsoft.com/office/drawing/2014/main" val="2555238544"/>
                  </a:ext>
                </a:extLst>
              </a:tr>
              <a:tr h="370840">
                <a:tc>
                  <a:txBody>
                    <a:bodyPr/>
                    <a:lstStyle/>
                    <a:p>
                      <a:r>
                        <a:rPr lang="en-GB" dirty="0"/>
                        <a:t>UWB + OOB signalling</a:t>
                      </a:r>
                    </a:p>
                  </a:txBody>
                  <a:tcPr/>
                </a:tc>
                <a:tc>
                  <a:txBody>
                    <a:bodyPr/>
                    <a:lstStyle/>
                    <a:p>
                      <a:r>
                        <a:rPr lang="en-GB" dirty="0"/>
                        <a:t>Type A</a:t>
                      </a:r>
                    </a:p>
                  </a:txBody>
                  <a:tcPr/>
                </a:tc>
                <a:tc>
                  <a:txBody>
                    <a:bodyPr/>
                    <a:lstStyle/>
                    <a:p>
                      <a:r>
                        <a:rPr lang="en-GB" dirty="0"/>
                        <a:t>Class 1</a:t>
                      </a:r>
                    </a:p>
                  </a:txBody>
                  <a:tcPr/>
                </a:tc>
                <a:tc>
                  <a:txBody>
                    <a:bodyPr/>
                    <a:lstStyle/>
                    <a:p>
                      <a:r>
                        <a:rPr lang="en-GB" dirty="0"/>
                        <a:t>Class 1</a:t>
                      </a:r>
                    </a:p>
                  </a:txBody>
                  <a:tcPr/>
                </a:tc>
                <a:tc>
                  <a:txBody>
                    <a:bodyPr/>
                    <a:lstStyle/>
                    <a:p>
                      <a:r>
                        <a:rPr lang="en-GB" dirty="0"/>
                        <a:t>32</a:t>
                      </a:r>
                    </a:p>
                  </a:txBody>
                  <a:tcPr/>
                </a:tc>
                <a:tc>
                  <a:txBody>
                    <a:bodyPr/>
                    <a:lstStyle/>
                    <a:p>
                      <a:r>
                        <a:rPr lang="en-GB" dirty="0"/>
                        <a:t>&lt;126dB</a:t>
                      </a:r>
                    </a:p>
                  </a:txBody>
                  <a:tcPr/>
                </a:tc>
                <a:tc>
                  <a:txBody>
                    <a:bodyPr/>
                    <a:lstStyle/>
                    <a:p>
                      <a:r>
                        <a:rPr lang="en-GB" dirty="0"/>
                        <a:t>~26dB  ~20x</a:t>
                      </a:r>
                    </a:p>
                  </a:txBody>
                  <a:tcPr/>
                </a:tc>
                <a:extLst>
                  <a:ext uri="{0D108BD9-81ED-4DB2-BD59-A6C34878D82A}">
                    <a16:rowId xmlns:a16="http://schemas.microsoft.com/office/drawing/2014/main" val="1917224207"/>
                  </a:ext>
                </a:extLst>
              </a:tr>
              <a:tr h="370840">
                <a:tc>
                  <a:txBody>
                    <a:bodyPr/>
                    <a:lstStyle/>
                    <a:p>
                      <a:r>
                        <a:rPr lang="en-GB" dirty="0"/>
                        <a:t>UWB  + OOB signalling</a:t>
                      </a:r>
                    </a:p>
                  </a:txBody>
                  <a:tcPr/>
                </a:tc>
                <a:tc>
                  <a:txBody>
                    <a:bodyPr/>
                    <a:lstStyle/>
                    <a:p>
                      <a:r>
                        <a:rPr lang="en-GB" dirty="0"/>
                        <a:t>Type B</a:t>
                      </a:r>
                    </a:p>
                  </a:txBody>
                  <a:tcPr/>
                </a:tc>
                <a:tc>
                  <a:txBody>
                    <a:bodyPr/>
                    <a:lstStyle/>
                    <a:p>
                      <a:r>
                        <a:rPr lang="en-GB" dirty="0"/>
                        <a:t>Class 1</a:t>
                      </a:r>
                    </a:p>
                  </a:txBody>
                  <a:tcPr/>
                </a:tc>
                <a:tc>
                  <a:txBody>
                    <a:bodyPr/>
                    <a:lstStyle/>
                    <a:p>
                      <a:r>
                        <a:rPr lang="en-GB" dirty="0"/>
                        <a:t>Class 2</a:t>
                      </a:r>
                    </a:p>
                  </a:txBody>
                  <a:tcPr/>
                </a:tc>
                <a:tc>
                  <a:txBody>
                    <a:bodyPr/>
                    <a:lstStyle/>
                    <a:p>
                      <a:r>
                        <a:rPr lang="en-GB" dirty="0"/>
                        <a:t>8</a:t>
                      </a:r>
                    </a:p>
                  </a:txBody>
                  <a:tcPr/>
                </a:tc>
                <a:tc>
                  <a:txBody>
                    <a:bodyPr/>
                    <a:lstStyle/>
                    <a:p>
                      <a:r>
                        <a:rPr lang="en-GB" dirty="0"/>
                        <a:t>&lt;120dB</a:t>
                      </a:r>
                    </a:p>
                  </a:txBody>
                  <a:tcPr/>
                </a:tc>
                <a:tc>
                  <a:txBody>
                    <a:bodyPr/>
                    <a:lstStyle/>
                    <a:p>
                      <a:r>
                        <a:rPr lang="en-GB" dirty="0"/>
                        <a:t>~20dB ~10x</a:t>
                      </a:r>
                    </a:p>
                  </a:txBody>
                  <a:tcPr/>
                </a:tc>
                <a:extLst>
                  <a:ext uri="{0D108BD9-81ED-4DB2-BD59-A6C34878D82A}">
                    <a16:rowId xmlns:a16="http://schemas.microsoft.com/office/drawing/2014/main" val="3628263185"/>
                  </a:ext>
                </a:extLst>
              </a:tr>
              <a:tr h="370840">
                <a:tc>
                  <a:txBody>
                    <a:bodyPr/>
                    <a:lstStyle/>
                    <a:p>
                      <a:r>
                        <a:rPr lang="en-GB" dirty="0"/>
                        <a:t>UWB  + OOB signalling</a:t>
                      </a:r>
                    </a:p>
                  </a:txBody>
                  <a:tcPr/>
                </a:tc>
                <a:tc>
                  <a:txBody>
                    <a:bodyPr/>
                    <a:lstStyle/>
                    <a:p>
                      <a:r>
                        <a:rPr lang="en-GB" dirty="0"/>
                        <a:t>Type B</a:t>
                      </a:r>
                    </a:p>
                  </a:txBody>
                  <a:tcPr/>
                </a:tc>
                <a:tc>
                  <a:txBody>
                    <a:bodyPr/>
                    <a:lstStyle/>
                    <a:p>
                      <a:r>
                        <a:rPr lang="en-GB" dirty="0"/>
                        <a:t>Class 3</a:t>
                      </a:r>
                    </a:p>
                  </a:txBody>
                  <a:tcPr/>
                </a:tc>
                <a:tc>
                  <a:txBody>
                    <a:bodyPr/>
                    <a:lstStyle/>
                    <a:p>
                      <a:r>
                        <a:rPr lang="en-GB" dirty="0"/>
                        <a:t>Class 3</a:t>
                      </a:r>
                    </a:p>
                  </a:txBody>
                  <a:tcPr/>
                </a:tc>
                <a:tc>
                  <a:txBody>
                    <a:bodyPr/>
                    <a:lstStyle/>
                    <a:p>
                      <a:r>
                        <a:rPr lang="en-GB" dirty="0"/>
                        <a:t>8</a:t>
                      </a:r>
                    </a:p>
                  </a:txBody>
                  <a:tcPr/>
                </a:tc>
                <a:tc>
                  <a:txBody>
                    <a:bodyPr/>
                    <a:lstStyle/>
                    <a:p>
                      <a:r>
                        <a:rPr lang="en-GB" dirty="0"/>
                        <a:t>&lt;119.5dB</a:t>
                      </a:r>
                    </a:p>
                  </a:txBody>
                  <a:tcPr/>
                </a:tc>
                <a:tc>
                  <a:txBody>
                    <a:bodyPr/>
                    <a:lstStyle/>
                    <a:p>
                      <a:r>
                        <a:rPr lang="en-GB" dirty="0"/>
                        <a:t>~20dB ~10x</a:t>
                      </a:r>
                    </a:p>
                  </a:txBody>
                  <a:tcPr/>
                </a:tc>
                <a:extLst>
                  <a:ext uri="{0D108BD9-81ED-4DB2-BD59-A6C34878D82A}">
                    <a16:rowId xmlns:a16="http://schemas.microsoft.com/office/drawing/2014/main" val="1480250728"/>
                  </a:ext>
                </a:extLst>
              </a:tr>
              <a:tr h="370840">
                <a:tc>
                  <a:txBody>
                    <a:bodyPr/>
                    <a:lstStyle/>
                    <a:p>
                      <a:r>
                        <a:rPr lang="en-GB" dirty="0"/>
                        <a:t>UWB  + OOB signalling</a:t>
                      </a:r>
                    </a:p>
                  </a:txBody>
                  <a:tcPr/>
                </a:tc>
                <a:tc>
                  <a:txBody>
                    <a:bodyPr/>
                    <a:lstStyle/>
                    <a:p>
                      <a:r>
                        <a:rPr lang="en-GB" dirty="0"/>
                        <a:t>Type D</a:t>
                      </a:r>
                    </a:p>
                  </a:txBody>
                  <a:tcPr/>
                </a:tc>
                <a:tc>
                  <a:txBody>
                    <a:bodyPr/>
                    <a:lstStyle/>
                    <a:p>
                      <a:r>
                        <a:rPr lang="en-GB" dirty="0"/>
                        <a:t>Class 6</a:t>
                      </a:r>
                    </a:p>
                  </a:txBody>
                  <a:tcPr/>
                </a:tc>
                <a:tc>
                  <a:txBody>
                    <a:bodyPr/>
                    <a:lstStyle/>
                    <a:p>
                      <a:r>
                        <a:rPr lang="en-GB" dirty="0"/>
                        <a:t>Class 6</a:t>
                      </a:r>
                    </a:p>
                  </a:txBody>
                  <a:tcPr/>
                </a:tc>
                <a:tc>
                  <a:txBody>
                    <a:bodyPr/>
                    <a:lstStyle/>
                    <a:p>
                      <a:r>
                        <a:rPr lang="en-GB" dirty="0"/>
                        <a:t>1</a:t>
                      </a:r>
                    </a:p>
                  </a:txBody>
                  <a:tcPr/>
                </a:tc>
                <a:tc>
                  <a:txBody>
                    <a:bodyPr/>
                    <a:lstStyle/>
                    <a:p>
                      <a:r>
                        <a:rPr lang="en-GB" dirty="0"/>
                        <a:t>&lt;112dB</a:t>
                      </a:r>
                    </a:p>
                  </a:txBody>
                  <a:tcPr/>
                </a:tc>
                <a:tc>
                  <a:txBody>
                    <a:bodyPr/>
                    <a:lstStyle/>
                    <a:p>
                      <a:r>
                        <a:rPr lang="en-GB" dirty="0"/>
                        <a:t>~12dB  ~4x</a:t>
                      </a:r>
                    </a:p>
                  </a:txBody>
                  <a:tcPr/>
                </a:tc>
                <a:extLst>
                  <a:ext uri="{0D108BD9-81ED-4DB2-BD59-A6C34878D82A}">
                    <a16:rowId xmlns:a16="http://schemas.microsoft.com/office/drawing/2014/main" val="2172454467"/>
                  </a:ext>
                </a:extLst>
              </a:tr>
            </a:tbl>
          </a:graphicData>
        </a:graphic>
      </p:graphicFrame>
      <p:sp>
        <p:nvSpPr>
          <p:cNvPr id="11" name="TextBox 10">
            <a:extLst>
              <a:ext uri="{FF2B5EF4-FFF2-40B4-BE49-F238E27FC236}">
                <a16:creationId xmlns:a16="http://schemas.microsoft.com/office/drawing/2014/main" id="{6FDD1175-9962-B131-5F22-23D7AB62D1BA}"/>
              </a:ext>
            </a:extLst>
          </p:cNvPr>
          <p:cNvSpPr txBox="1"/>
          <p:nvPr/>
        </p:nvSpPr>
        <p:spPr>
          <a:xfrm>
            <a:off x="1127448" y="6534964"/>
            <a:ext cx="4392488" cy="276999"/>
          </a:xfrm>
          <a:prstGeom prst="rect">
            <a:avLst/>
          </a:prstGeom>
          <a:noFill/>
        </p:spPr>
        <p:txBody>
          <a:bodyPr wrap="square" rtlCol="0">
            <a:spAutoFit/>
          </a:bodyPr>
          <a:lstStyle/>
          <a:p>
            <a:r>
              <a:rPr lang="en-GB" dirty="0">
                <a:solidFill>
                  <a:schemeClr val="tx1"/>
                </a:solidFill>
              </a:rPr>
              <a:t>* This assumes 22nm CMOS process.  4x for 40nm, ½ x for 16nm</a:t>
            </a:r>
          </a:p>
        </p:txBody>
      </p:sp>
      <p:sp>
        <p:nvSpPr>
          <p:cNvPr id="12" name="Slide Number Placeholder 1">
            <a:extLst>
              <a:ext uri="{FF2B5EF4-FFF2-40B4-BE49-F238E27FC236}">
                <a16:creationId xmlns:a16="http://schemas.microsoft.com/office/drawing/2014/main" id="{86435C1B-E14C-5BB7-3718-7E20A7DF9CC5}"/>
              </a:ext>
            </a:extLst>
          </p:cNvPr>
          <p:cNvSpPr>
            <a:spLocks noGrp="1"/>
          </p:cNvSpPr>
          <p:nvPr>
            <p:ph type="sldNum" idx="10"/>
          </p:nvPr>
        </p:nvSpPr>
        <p:spPr>
          <a:xfrm>
            <a:off x="5615518" y="6554788"/>
            <a:ext cx="874183" cy="239712"/>
          </a:xfrm>
        </p:spPr>
        <p:txBody>
          <a:bodyPr/>
          <a:lstStyle/>
          <a:p>
            <a:pPr>
              <a:defRPr/>
            </a:pPr>
            <a:r>
              <a:rPr lang="en-US" altLang="en-US" dirty="0"/>
              <a:t>Slide</a:t>
            </a:r>
            <a:fld id="{0F04E8E9-279B-42CA-B6E8-61A287E0027B}" type="slidenum">
              <a:rPr lang="en-US" altLang="en-US" smtClean="0"/>
              <a:pPr>
                <a:defRPr/>
              </a:pPr>
              <a:t>14</a:t>
            </a:fld>
            <a:endParaRPr lang="en-US" altLang="en-US" dirty="0"/>
          </a:p>
        </p:txBody>
      </p:sp>
    </p:spTree>
    <p:extLst>
      <p:ext uri="{BB962C8B-B14F-4D97-AF65-F5344CB8AC3E}">
        <p14:creationId xmlns:p14="http://schemas.microsoft.com/office/powerpoint/2010/main" val="1853662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6D07-2C49-5525-B856-6CE4119B0EC8}"/>
              </a:ext>
            </a:extLst>
          </p:cNvPr>
          <p:cNvSpPr>
            <a:spLocks noGrp="1"/>
          </p:cNvSpPr>
          <p:nvPr>
            <p:ph type="ctrTitle"/>
          </p:nvPr>
        </p:nvSpPr>
        <p:spPr>
          <a:xfrm>
            <a:off x="983432" y="836712"/>
            <a:ext cx="10363200" cy="1181993"/>
          </a:xfrm>
        </p:spPr>
        <p:txBody>
          <a:bodyPr wrap="square" anchor="ctr">
            <a:normAutofit/>
          </a:bodyPr>
          <a:lstStyle/>
          <a:p>
            <a:r>
              <a:rPr lang="en-GB" dirty="0"/>
              <a:t>Summary</a:t>
            </a:r>
          </a:p>
        </p:txBody>
      </p:sp>
      <p:sp>
        <p:nvSpPr>
          <p:cNvPr id="14" name="Content Placeholder 7">
            <a:extLst>
              <a:ext uri="{FF2B5EF4-FFF2-40B4-BE49-F238E27FC236}">
                <a16:creationId xmlns:a16="http://schemas.microsoft.com/office/drawing/2014/main" id="{424C6579-086C-BCFF-6797-F4FA2368943E}"/>
              </a:ext>
            </a:extLst>
          </p:cNvPr>
          <p:cNvSpPr>
            <a:spLocks noGrp="1"/>
          </p:cNvSpPr>
          <p:nvPr>
            <p:ph type="subTitle" idx="1"/>
          </p:nvPr>
        </p:nvSpPr>
        <p:spPr>
          <a:xfrm>
            <a:off x="1828800" y="2204864"/>
            <a:ext cx="9235752" cy="3744416"/>
          </a:xfrm>
        </p:spPr>
        <p:txBody>
          <a:bodyPr wrap="square" anchor="t">
            <a:normAutofit fontScale="77500" lnSpcReduction="20000"/>
          </a:bodyPr>
          <a:lstStyle/>
          <a:p>
            <a:pPr algn="l">
              <a:lnSpc>
                <a:spcPct val="90000"/>
              </a:lnSpc>
            </a:pPr>
            <a:r>
              <a:rPr lang="en-GB" sz="2400" dirty="0"/>
              <a:t>UWB MMS without NBA can give an extra </a:t>
            </a:r>
            <a:r>
              <a:rPr lang="en-GB" sz="2400" b="1" dirty="0"/>
              <a:t>26dB link margin</a:t>
            </a:r>
          </a:p>
          <a:p>
            <a:pPr algn="l">
              <a:lnSpc>
                <a:spcPct val="90000"/>
              </a:lnSpc>
            </a:pPr>
            <a:r>
              <a:rPr lang="en-GB" sz="1800" b="1" dirty="0"/>
              <a:t>	</a:t>
            </a:r>
            <a:r>
              <a:rPr lang="en-GB" sz="1800" dirty="0"/>
              <a:t>(~</a:t>
            </a:r>
            <a:r>
              <a:rPr lang="en-GB" sz="1800" b="1" dirty="0"/>
              <a:t>20x</a:t>
            </a:r>
            <a:r>
              <a:rPr lang="en-GB" sz="1800" dirty="0"/>
              <a:t> LOS distance)</a:t>
            </a:r>
          </a:p>
          <a:p>
            <a:pPr algn="l">
              <a:lnSpc>
                <a:spcPct val="90000"/>
              </a:lnSpc>
            </a:pPr>
            <a:r>
              <a:rPr lang="en-GB" sz="1800" dirty="0"/>
              <a:t>	This requires just over 0.5mm of silicon at  in 22nm CMOS</a:t>
            </a:r>
          </a:p>
          <a:p>
            <a:pPr algn="l">
              <a:lnSpc>
                <a:spcPct val="90000"/>
              </a:lnSpc>
            </a:pPr>
            <a:endParaRPr lang="en-GB" sz="2600" dirty="0"/>
          </a:p>
          <a:p>
            <a:pPr algn="l">
              <a:lnSpc>
                <a:spcPct val="90000"/>
              </a:lnSpc>
            </a:pPr>
            <a:r>
              <a:rPr lang="en-GB" sz="2600" dirty="0"/>
              <a:t>Can get +20dB with just 0.15mm of silicon for 32</a:t>
            </a:r>
            <a:r>
              <a:rPr lang="en-GB" sz="2600" dirty="0">
                <a:solidFill>
                  <a:schemeClr val="tx1"/>
                </a:solidFill>
              </a:rPr>
              <a:t>μs fragments or just 0.04mm for 8μs fragments.</a:t>
            </a:r>
          </a:p>
          <a:p>
            <a:r>
              <a:rPr lang="en-GB" sz="1800" dirty="0">
                <a:latin typeface="Arial" panose="020B0604020202020204" pitchFamily="34" charset="0"/>
                <a:ea typeface="Times New Roman" panose="02020603050405020304" pitchFamily="18" charset="0"/>
              </a:rPr>
              <a:t>C</a:t>
            </a:r>
            <a:r>
              <a:rPr lang="en-GB" sz="1800" dirty="0">
                <a:solidFill>
                  <a:srgbClr val="000000"/>
                </a:solidFill>
                <a:effectLst/>
                <a:latin typeface="Arial" panose="020B0604020202020204" pitchFamily="34" charset="0"/>
                <a:ea typeface="Times New Roman" panose="02020603050405020304" pitchFamily="18" charset="0"/>
              </a:rPr>
              <a:t>oherent fragment processing plus non-coherent fragment summation is only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Arial" panose="020B0604020202020204" pitchFamily="34" charset="0"/>
                <a:ea typeface="Times New Roman" panose="02020603050405020304" pitchFamily="18" charset="0"/>
              </a:rPr>
              <a:t>1.5dB worse than a fully-coherent solution. Quasi-coherent methods are possible for even better LM</a:t>
            </a:r>
            <a:endParaRPr lang="en-GB" sz="2600" dirty="0"/>
          </a:p>
          <a:p>
            <a:pPr algn="l">
              <a:lnSpc>
                <a:spcPct val="90000"/>
              </a:lnSpc>
            </a:pPr>
            <a:endParaRPr lang="en-GB" sz="2400" dirty="0"/>
          </a:p>
          <a:p>
            <a:pPr algn="l">
              <a:lnSpc>
                <a:spcPct val="90000"/>
              </a:lnSpc>
            </a:pPr>
            <a:r>
              <a:rPr lang="en-GB" sz="2400" dirty="0"/>
              <a:t>The UWB preamble before the MMS fragments is redundant and </a:t>
            </a:r>
            <a:r>
              <a:rPr lang="en-GB" sz="2400" i="1" dirty="0"/>
              <a:t>could</a:t>
            </a:r>
            <a:r>
              <a:rPr lang="en-GB" sz="2400" dirty="0"/>
              <a:t> be dropped for this use case</a:t>
            </a:r>
          </a:p>
          <a:p>
            <a:pPr algn="l">
              <a:lnSpc>
                <a:spcPct val="90000"/>
              </a:lnSpc>
            </a:pPr>
            <a:r>
              <a:rPr lang="en-GB" sz="1800" dirty="0"/>
              <a:t>	Would require change to draft</a:t>
            </a:r>
          </a:p>
          <a:p>
            <a:pPr algn="l">
              <a:lnSpc>
                <a:spcPct val="90000"/>
              </a:lnSpc>
            </a:pPr>
            <a:r>
              <a:rPr lang="en-GB" sz="1800" dirty="0"/>
              <a:t>	If we do not drop it, receiver should ignore it because it serves no purpose and is often too weak to detect</a:t>
            </a:r>
          </a:p>
          <a:p>
            <a:pPr algn="l">
              <a:lnSpc>
                <a:spcPct val="90000"/>
              </a:lnSpc>
            </a:pPr>
            <a:endParaRPr lang="en-GB" sz="1800" dirty="0"/>
          </a:p>
        </p:txBody>
      </p:sp>
      <p:sp>
        <p:nvSpPr>
          <p:cNvPr id="4" name="Slide Number Placeholder 3">
            <a:extLst>
              <a:ext uri="{FF2B5EF4-FFF2-40B4-BE49-F238E27FC236}">
                <a16:creationId xmlns:a16="http://schemas.microsoft.com/office/drawing/2014/main" id="{03AB46E3-0C34-02E2-2299-0613974A5838}"/>
              </a:ext>
            </a:extLst>
          </p:cNvPr>
          <p:cNvSpPr>
            <a:spLocks noGrp="1"/>
          </p:cNvSpPr>
          <p:nvPr>
            <p:ph type="sldNum" idx="10"/>
          </p:nvPr>
        </p:nvSpPr>
        <p:spPr>
          <a:xfrm>
            <a:off x="5615518" y="6554788"/>
            <a:ext cx="874183"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spTree>
    <p:extLst>
      <p:ext uri="{BB962C8B-B14F-4D97-AF65-F5344CB8AC3E}">
        <p14:creationId xmlns:p14="http://schemas.microsoft.com/office/powerpoint/2010/main" val="1957304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5C4102-C5E1-6994-ED36-27954DD13894}"/>
              </a:ext>
            </a:extLst>
          </p:cNvPr>
          <p:cNvSpPr>
            <a:spLocks noGrp="1"/>
          </p:cNvSpPr>
          <p:nvPr>
            <p:ph type="ctrTitle"/>
          </p:nvPr>
        </p:nvSpPr>
        <p:spPr>
          <a:xfrm>
            <a:off x="914400" y="1219200"/>
            <a:ext cx="10363200" cy="1470025"/>
          </a:xfrm>
        </p:spPr>
        <p:txBody>
          <a:bodyPr/>
          <a:lstStyle/>
          <a:p>
            <a:r>
              <a:rPr lang="en-GB" dirty="0"/>
              <a:t>Executive Summary</a:t>
            </a:r>
          </a:p>
        </p:txBody>
      </p:sp>
      <p:sp>
        <p:nvSpPr>
          <p:cNvPr id="4" name="Subtitle 3">
            <a:extLst>
              <a:ext uri="{FF2B5EF4-FFF2-40B4-BE49-F238E27FC236}">
                <a16:creationId xmlns:a16="http://schemas.microsoft.com/office/drawing/2014/main" id="{4CD377A0-65C2-5E91-27DB-B5E380AE093D}"/>
              </a:ext>
            </a:extLst>
          </p:cNvPr>
          <p:cNvSpPr>
            <a:spLocks noGrp="1"/>
          </p:cNvSpPr>
          <p:nvPr>
            <p:ph type="subTitle" idx="1"/>
          </p:nvPr>
        </p:nvSpPr>
        <p:spPr>
          <a:xfrm>
            <a:off x="1199456" y="2996952"/>
            <a:ext cx="9793088" cy="2641848"/>
          </a:xfrm>
        </p:spPr>
        <p:txBody>
          <a:bodyPr/>
          <a:lstStyle/>
          <a:p>
            <a:r>
              <a:rPr lang="en-GB" dirty="0"/>
              <a:t>MMS with NBA can give </a:t>
            </a:r>
            <a:r>
              <a:rPr lang="en-GB" b="1" dirty="0"/>
              <a:t>21dB</a:t>
            </a:r>
            <a:r>
              <a:rPr lang="en-GB" dirty="0"/>
              <a:t> Link margin benefit </a:t>
            </a:r>
          </a:p>
          <a:p>
            <a:r>
              <a:rPr lang="en-GB" dirty="0"/>
              <a:t>(~</a:t>
            </a:r>
            <a:r>
              <a:rPr lang="en-GB" b="1" dirty="0"/>
              <a:t>10x</a:t>
            </a:r>
            <a:r>
              <a:rPr lang="en-GB" dirty="0"/>
              <a:t> LOS distance) That’s a game changer!</a:t>
            </a:r>
          </a:p>
          <a:p>
            <a:endParaRPr lang="en-GB" dirty="0"/>
          </a:p>
          <a:p>
            <a:r>
              <a:rPr lang="en-GB" dirty="0"/>
              <a:t>UWB MMS without NBA can give </a:t>
            </a:r>
            <a:r>
              <a:rPr lang="en-GB" b="1" dirty="0"/>
              <a:t>26dB</a:t>
            </a:r>
          </a:p>
          <a:p>
            <a:r>
              <a:rPr lang="en-GB" dirty="0"/>
              <a:t>(~</a:t>
            </a:r>
            <a:r>
              <a:rPr lang="en-GB" b="1" dirty="0"/>
              <a:t>20x</a:t>
            </a:r>
            <a:r>
              <a:rPr lang="en-GB" dirty="0"/>
              <a:t> LOS distance) That’s even better!</a:t>
            </a:r>
          </a:p>
        </p:txBody>
      </p:sp>
      <p:sp>
        <p:nvSpPr>
          <p:cNvPr id="2" name="Slide Number Placeholder 1">
            <a:extLst>
              <a:ext uri="{FF2B5EF4-FFF2-40B4-BE49-F238E27FC236}">
                <a16:creationId xmlns:a16="http://schemas.microsoft.com/office/drawing/2014/main" id="{A77ED0CE-05EE-FFA6-63E5-BC17B1546A38}"/>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396394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7B4E6B-C0EC-D57D-3505-44DECC7B89AB}"/>
              </a:ext>
            </a:extLst>
          </p:cNvPr>
          <p:cNvSpPr>
            <a:spLocks noGrp="1"/>
          </p:cNvSpPr>
          <p:nvPr>
            <p:ph type="title"/>
          </p:nvPr>
        </p:nvSpPr>
        <p:spPr/>
        <p:txBody>
          <a:bodyPr/>
          <a:lstStyle/>
          <a:p>
            <a:r>
              <a:rPr lang="en-GB" kern="0" dirty="0"/>
              <a:t>How does narrowband actually assist UWB?</a:t>
            </a:r>
            <a:endParaRPr lang="en-GB" dirty="0"/>
          </a:p>
        </p:txBody>
      </p:sp>
      <p:sp>
        <p:nvSpPr>
          <p:cNvPr id="2" name="Slide Number Placeholder 1">
            <a:extLst>
              <a:ext uri="{FF2B5EF4-FFF2-40B4-BE49-F238E27FC236}">
                <a16:creationId xmlns:a16="http://schemas.microsoft.com/office/drawing/2014/main" id="{47A07E37-AC92-CF7D-85CE-26C09F7199CB}"/>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3</a:t>
            </a:fld>
            <a:endParaRPr lang="en-US" altLang="en-US" dirty="0"/>
          </a:p>
        </p:txBody>
      </p:sp>
      <p:pic>
        <p:nvPicPr>
          <p:cNvPr id="1026" name="Picture 2">
            <a:extLst>
              <a:ext uri="{FF2B5EF4-FFF2-40B4-BE49-F238E27FC236}">
                <a16:creationId xmlns:a16="http://schemas.microsoft.com/office/drawing/2014/main" id="{66A8BCCE-A194-2984-D731-1456915EF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896" y="3019302"/>
            <a:ext cx="3603210" cy="325926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3681C27-FA27-0E26-887C-CF2B675937F2}"/>
              </a:ext>
            </a:extLst>
          </p:cNvPr>
          <p:cNvSpPr txBox="1">
            <a:spLocks/>
          </p:cNvSpPr>
          <p:nvPr/>
        </p:nvSpPr>
        <p:spPr>
          <a:xfrm>
            <a:off x="263352" y="685801"/>
            <a:ext cx="11096701" cy="75406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endParaRPr lang="en-GB" kern="0" dirty="0"/>
          </a:p>
        </p:txBody>
      </p:sp>
      <p:pic>
        <p:nvPicPr>
          <p:cNvPr id="5" name="Picture 4">
            <a:extLst>
              <a:ext uri="{FF2B5EF4-FFF2-40B4-BE49-F238E27FC236}">
                <a16:creationId xmlns:a16="http://schemas.microsoft.com/office/drawing/2014/main" id="{4533C6D8-C981-77F2-16AE-D786D615A6FF}"/>
              </a:ext>
            </a:extLst>
          </p:cNvPr>
          <p:cNvPicPr>
            <a:picLocks noChangeAspect="1"/>
          </p:cNvPicPr>
          <p:nvPr/>
        </p:nvPicPr>
        <p:blipFill>
          <a:blip r:embed="rId3"/>
          <a:stretch>
            <a:fillRect/>
          </a:stretch>
        </p:blipFill>
        <p:spPr>
          <a:xfrm>
            <a:off x="2783632" y="1391952"/>
            <a:ext cx="3585313" cy="2702264"/>
          </a:xfrm>
          <a:prstGeom prst="rect">
            <a:avLst/>
          </a:prstGeom>
        </p:spPr>
      </p:pic>
      <p:sp>
        <p:nvSpPr>
          <p:cNvPr id="6" name="TextBox 5">
            <a:extLst>
              <a:ext uri="{FF2B5EF4-FFF2-40B4-BE49-F238E27FC236}">
                <a16:creationId xmlns:a16="http://schemas.microsoft.com/office/drawing/2014/main" id="{F234D6C3-4981-DD5E-BB67-293F4877453D}"/>
              </a:ext>
            </a:extLst>
          </p:cNvPr>
          <p:cNvSpPr txBox="1"/>
          <p:nvPr/>
        </p:nvSpPr>
        <p:spPr>
          <a:xfrm>
            <a:off x="3875288" y="1586076"/>
            <a:ext cx="2121155" cy="1569660"/>
          </a:xfrm>
          <a:prstGeom prst="rect">
            <a:avLst/>
          </a:prstGeom>
          <a:noFill/>
        </p:spPr>
        <p:txBody>
          <a:bodyPr wrap="square" rtlCol="0">
            <a:spAutoFit/>
          </a:bodyPr>
          <a:lstStyle/>
          <a:p>
            <a:r>
              <a:rPr lang="en-GB" sz="3200" dirty="0">
                <a:solidFill>
                  <a:schemeClr val="tx1"/>
                </a:solidFill>
                <a:latin typeface="Comic Sans MS" panose="030F0702030302020204" pitchFamily="66" charset="0"/>
              </a:rPr>
              <a:t>Anything we can do to help?</a:t>
            </a:r>
          </a:p>
        </p:txBody>
      </p:sp>
      <p:pic>
        <p:nvPicPr>
          <p:cNvPr id="8" name="Picture 7">
            <a:extLst>
              <a:ext uri="{FF2B5EF4-FFF2-40B4-BE49-F238E27FC236}">
                <a16:creationId xmlns:a16="http://schemas.microsoft.com/office/drawing/2014/main" id="{1971AE31-75EE-B4F4-F96D-A046FE21B95A}"/>
              </a:ext>
            </a:extLst>
          </p:cNvPr>
          <p:cNvPicPr>
            <a:picLocks noChangeAspect="1"/>
          </p:cNvPicPr>
          <p:nvPr/>
        </p:nvPicPr>
        <p:blipFill>
          <a:blip r:embed="rId4"/>
          <a:stretch>
            <a:fillRect/>
          </a:stretch>
        </p:blipFill>
        <p:spPr>
          <a:xfrm>
            <a:off x="5159896" y="2895009"/>
            <a:ext cx="6950748" cy="3507854"/>
          </a:xfrm>
          <a:prstGeom prst="rect">
            <a:avLst/>
          </a:prstGeom>
        </p:spPr>
      </p:pic>
    </p:spTree>
    <p:extLst>
      <p:ext uri="{BB962C8B-B14F-4D97-AF65-F5344CB8AC3E}">
        <p14:creationId xmlns:p14="http://schemas.microsoft.com/office/powerpoint/2010/main" val="162096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BA4F-E7CA-8DFE-658B-D283F0C1171A}"/>
              </a:ext>
            </a:extLst>
          </p:cNvPr>
          <p:cNvSpPr>
            <a:spLocks noGrp="1"/>
          </p:cNvSpPr>
          <p:nvPr>
            <p:ph type="title"/>
          </p:nvPr>
        </p:nvSpPr>
        <p:spPr/>
        <p:txBody>
          <a:bodyPr/>
          <a:lstStyle/>
          <a:p>
            <a:r>
              <a:rPr lang="en-GB" dirty="0"/>
              <a:t>How does NBA actually do the assisting?</a:t>
            </a:r>
          </a:p>
        </p:txBody>
      </p:sp>
      <p:sp>
        <p:nvSpPr>
          <p:cNvPr id="7" name="Footer Placeholder 6">
            <a:extLst>
              <a:ext uri="{FF2B5EF4-FFF2-40B4-BE49-F238E27FC236}">
                <a16:creationId xmlns:a16="http://schemas.microsoft.com/office/drawing/2014/main" id="{4541611B-7E81-4B96-B00E-FFF5C85A9461}"/>
              </a:ext>
            </a:extLst>
          </p:cNvPr>
          <p:cNvSpPr>
            <a:spLocks noGrp="1"/>
          </p:cNvSpPr>
          <p:nvPr>
            <p:ph type="ftr" sz="quarter" idx="4294967295"/>
            <p:custDataLst>
              <p:tags r:id="rId1"/>
            </p:custDataLst>
          </p:nvPr>
        </p:nvSpPr>
        <p:spPr>
          <a:xfrm>
            <a:off x="0" y="6446838"/>
            <a:ext cx="12192000" cy="365125"/>
          </a:xfrm>
          <a:prstGeom prst="rect">
            <a:avLst/>
          </a:prstGeom>
        </p:spPr>
        <p:txBody>
          <a:bodyPr/>
          <a:lstStyle/>
          <a:p>
            <a:r>
              <a:rPr lang="en-US" dirty="0"/>
              <a:t>© 2023 Qorvo US, Inc.
Qorvo Confidential &amp; Proprietary Information</a:t>
            </a:r>
          </a:p>
        </p:txBody>
      </p:sp>
      <p:pic>
        <p:nvPicPr>
          <p:cNvPr id="5" name="Picture 4">
            <a:extLst>
              <a:ext uri="{FF2B5EF4-FFF2-40B4-BE49-F238E27FC236}">
                <a16:creationId xmlns:a16="http://schemas.microsoft.com/office/drawing/2014/main" id="{50C81B64-4819-4534-7A8B-5D50A1A0CF8D}"/>
              </a:ext>
            </a:extLst>
          </p:cNvPr>
          <p:cNvPicPr>
            <a:picLocks noChangeAspect="1"/>
          </p:cNvPicPr>
          <p:nvPr/>
        </p:nvPicPr>
        <p:blipFill>
          <a:blip r:embed="rId4"/>
          <a:stretch>
            <a:fillRect/>
          </a:stretch>
        </p:blipFill>
        <p:spPr>
          <a:xfrm>
            <a:off x="1703512" y="2132856"/>
            <a:ext cx="8544969" cy="3354329"/>
          </a:xfrm>
          <a:prstGeom prst="rect">
            <a:avLst/>
          </a:prstGeom>
        </p:spPr>
      </p:pic>
      <p:sp>
        <p:nvSpPr>
          <p:cNvPr id="6" name="TextBox 5">
            <a:extLst>
              <a:ext uri="{FF2B5EF4-FFF2-40B4-BE49-F238E27FC236}">
                <a16:creationId xmlns:a16="http://schemas.microsoft.com/office/drawing/2014/main" id="{82AB0F66-B819-D63E-B88A-0C8E1EF86EBF}"/>
              </a:ext>
            </a:extLst>
          </p:cNvPr>
          <p:cNvSpPr txBox="1"/>
          <p:nvPr/>
        </p:nvSpPr>
        <p:spPr>
          <a:xfrm flipH="1">
            <a:off x="4326917" y="2607158"/>
            <a:ext cx="4536598" cy="523220"/>
          </a:xfrm>
          <a:prstGeom prst="rect">
            <a:avLst/>
          </a:prstGeom>
          <a:noFill/>
        </p:spPr>
        <p:txBody>
          <a:bodyPr wrap="square" rtlCol="0">
            <a:spAutoFit/>
          </a:bodyPr>
          <a:lstStyle/>
          <a:p>
            <a:r>
              <a:rPr lang="en-GB" sz="1400" dirty="0"/>
              <a:t>NBA PHY Receives NB packet and measures frequency offset to accuracy of   ~0.005ppm</a:t>
            </a:r>
          </a:p>
        </p:txBody>
      </p:sp>
      <p:sp>
        <p:nvSpPr>
          <p:cNvPr id="9" name="Slide Number Placeholder 1">
            <a:extLst>
              <a:ext uri="{FF2B5EF4-FFF2-40B4-BE49-F238E27FC236}">
                <a16:creationId xmlns:a16="http://schemas.microsoft.com/office/drawing/2014/main" id="{F1FE9824-A728-18BD-699B-E35480CD9932}"/>
              </a:ext>
            </a:extLst>
          </p:cNvPr>
          <p:cNvSpPr>
            <a:spLocks noGrp="1"/>
          </p:cNvSpPr>
          <p:nvPr>
            <p:ph type="sldNum" idx="10"/>
          </p:nvPr>
        </p:nvSpPr>
        <p:spPr>
          <a:xfrm>
            <a:off x="5615518" y="6554788"/>
            <a:ext cx="874183" cy="239712"/>
          </a:xfrm>
        </p:spPr>
        <p:txBody>
          <a:bodyPr/>
          <a:lstStyle/>
          <a:p>
            <a:pPr>
              <a:defRPr/>
            </a:pPr>
            <a:r>
              <a:rPr lang="en-US" altLang="en-US" dirty="0"/>
              <a:t>Slide </a:t>
            </a:r>
            <a:fld id="{0F04E8E9-279B-42CA-B6E8-61A287E0027B}" type="slidenum">
              <a:rPr lang="en-US" altLang="en-US" smtClean="0"/>
              <a:pPr>
                <a:defRPr/>
              </a:pPr>
              <a:t>4</a:t>
            </a:fld>
            <a:endParaRPr lang="en-US" altLang="en-US" dirty="0"/>
          </a:p>
        </p:txBody>
      </p:sp>
    </p:spTree>
    <p:extLst>
      <p:ext uri="{BB962C8B-B14F-4D97-AF65-F5344CB8AC3E}">
        <p14:creationId xmlns:p14="http://schemas.microsoft.com/office/powerpoint/2010/main" val="2561792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1A-E988-48EF-E9E6-CFD0B4B24FAD}"/>
              </a:ext>
            </a:extLst>
          </p:cNvPr>
          <p:cNvSpPr>
            <a:spLocks noGrp="1"/>
          </p:cNvSpPr>
          <p:nvPr>
            <p:ph type="title"/>
          </p:nvPr>
        </p:nvSpPr>
        <p:spPr/>
        <p:txBody>
          <a:bodyPr/>
          <a:lstStyle/>
          <a:p>
            <a:r>
              <a:rPr lang="en-GB" dirty="0"/>
              <a:t>Process UWB fragments</a:t>
            </a:r>
          </a:p>
        </p:txBody>
      </p:sp>
      <p:sp>
        <p:nvSpPr>
          <p:cNvPr id="10" name="Content Placeholder 9">
            <a:extLst>
              <a:ext uri="{FF2B5EF4-FFF2-40B4-BE49-F238E27FC236}">
                <a16:creationId xmlns:a16="http://schemas.microsoft.com/office/drawing/2014/main" id="{DEE9FBF1-13B5-608F-2C46-DA92525BEDFA}"/>
              </a:ext>
            </a:extLst>
          </p:cNvPr>
          <p:cNvSpPr>
            <a:spLocks noGrp="1"/>
          </p:cNvSpPr>
          <p:nvPr>
            <p:ph idx="1"/>
          </p:nvPr>
        </p:nvSpPr>
        <p:spPr/>
        <p:txBody>
          <a:bodyPr/>
          <a:lstStyle/>
          <a:p>
            <a:r>
              <a:rPr lang="en-GB" sz="2400" dirty="0"/>
              <a:t>Assumes link margin supports NB </a:t>
            </a:r>
          </a:p>
          <a:p>
            <a:r>
              <a:rPr lang="en-GB" sz="2400" dirty="0"/>
              <a:t>NB tells UWB when to start </a:t>
            </a:r>
            <a:r>
              <a:rPr lang="en-GB" sz="2400" dirty="0" err="1"/>
              <a:t>demod</a:t>
            </a:r>
            <a:endParaRPr lang="en-GB" sz="2400" dirty="0"/>
          </a:p>
          <a:p>
            <a:r>
              <a:rPr lang="en-GB" sz="2400" dirty="0"/>
              <a:t>No need for signal detection =&gt; </a:t>
            </a:r>
            <a:r>
              <a:rPr lang="en-GB" sz="2400" dirty="0">
                <a:solidFill>
                  <a:srgbClr val="FF0000"/>
                </a:solidFill>
              </a:rPr>
              <a:t>+12dB</a:t>
            </a:r>
          </a:p>
          <a:p>
            <a:r>
              <a:rPr lang="en-GB" sz="2400" dirty="0"/>
              <a:t>UWB and NB PHY run off same </a:t>
            </a:r>
            <a:r>
              <a:rPr lang="en-GB" sz="2400" dirty="0" err="1"/>
              <a:t>xtal</a:t>
            </a:r>
            <a:endParaRPr lang="en-GB" sz="2400" dirty="0"/>
          </a:p>
          <a:p>
            <a:r>
              <a:rPr lang="en-GB" sz="2400" dirty="0"/>
              <a:t>So, know UWB carrier/timing offset</a:t>
            </a:r>
          </a:p>
          <a:p>
            <a:r>
              <a:rPr lang="en-GB" sz="2400" dirty="0"/>
              <a:t>Can apply rotation and timing offset to each fragment after receiving</a:t>
            </a:r>
          </a:p>
          <a:p>
            <a:r>
              <a:rPr lang="en-GB" sz="2400" dirty="0"/>
              <a:t>Correlate the corrected fragments with known transmitted signal</a:t>
            </a:r>
          </a:p>
          <a:p>
            <a:r>
              <a:rPr lang="en-GB" sz="2400" dirty="0"/>
              <a:t>Add 8 results together to get a coherent compound signal with further</a:t>
            </a:r>
          </a:p>
          <a:p>
            <a:r>
              <a:rPr lang="en-GB" sz="2400" dirty="0"/>
              <a:t> </a:t>
            </a:r>
            <a:r>
              <a:rPr lang="en-GB" sz="2400" dirty="0">
                <a:solidFill>
                  <a:srgbClr val="FF0000"/>
                </a:solidFill>
              </a:rPr>
              <a:t>+9dB </a:t>
            </a:r>
            <a:r>
              <a:rPr lang="en-GB" sz="2400" dirty="0"/>
              <a:t>SNR</a:t>
            </a:r>
          </a:p>
          <a:p>
            <a:pPr algn="ctr"/>
            <a:r>
              <a:rPr lang="en-GB" sz="2400" dirty="0"/>
              <a:t>How can we do this without NBA?</a:t>
            </a:r>
          </a:p>
          <a:p>
            <a:endParaRPr lang="en-GB" sz="2400" dirty="0"/>
          </a:p>
        </p:txBody>
      </p:sp>
      <p:sp>
        <p:nvSpPr>
          <p:cNvPr id="3" name="Footer Placeholder 2">
            <a:extLst>
              <a:ext uri="{FF2B5EF4-FFF2-40B4-BE49-F238E27FC236}">
                <a16:creationId xmlns:a16="http://schemas.microsoft.com/office/drawing/2014/main" id="{84CA76F1-362E-4317-BBEE-C75223DA3A95}"/>
              </a:ext>
            </a:extLst>
          </p:cNvPr>
          <p:cNvSpPr>
            <a:spLocks noGrp="1"/>
          </p:cNvSpPr>
          <p:nvPr>
            <p:ph type="ftr" sz="quarter" idx="4294967295"/>
            <p:custDataLst>
              <p:tags r:id="rId1"/>
            </p:custDataLst>
          </p:nvPr>
        </p:nvSpPr>
        <p:spPr>
          <a:xfrm>
            <a:off x="0" y="6446838"/>
            <a:ext cx="12192000" cy="365125"/>
          </a:xfrm>
          <a:prstGeom prst="rect">
            <a:avLst/>
          </a:prstGeom>
        </p:spPr>
        <p:txBody>
          <a:bodyPr/>
          <a:lstStyle/>
          <a:p>
            <a:r>
              <a:rPr lang="en-US" dirty="0"/>
              <a:t>© 2023 Qorvo US, Inc.
Qorvo Confidential &amp; Proprietary Information</a:t>
            </a:r>
          </a:p>
        </p:txBody>
      </p:sp>
      <p:pic>
        <p:nvPicPr>
          <p:cNvPr id="9" name="Graphic 8">
            <a:extLst>
              <a:ext uri="{FF2B5EF4-FFF2-40B4-BE49-F238E27FC236}">
                <a16:creationId xmlns:a16="http://schemas.microsoft.com/office/drawing/2014/main" id="{4A3BCE13-C498-5FDF-14F6-C83CE2BB92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28048" y="2420888"/>
            <a:ext cx="5184576" cy="1204926"/>
          </a:xfrm>
          <a:prstGeom prst="rect">
            <a:avLst/>
          </a:prstGeom>
        </p:spPr>
      </p:pic>
      <p:sp>
        <p:nvSpPr>
          <p:cNvPr id="6" name="Slide Number Placeholder 1">
            <a:extLst>
              <a:ext uri="{FF2B5EF4-FFF2-40B4-BE49-F238E27FC236}">
                <a16:creationId xmlns:a16="http://schemas.microsoft.com/office/drawing/2014/main" id="{5CCF5DE6-6022-4CBE-B32E-6DB836D12B7D}"/>
              </a:ext>
            </a:extLst>
          </p:cNvPr>
          <p:cNvSpPr>
            <a:spLocks noGrp="1"/>
          </p:cNvSpPr>
          <p:nvPr>
            <p:ph type="sldNum" idx="10"/>
          </p:nvPr>
        </p:nvSpPr>
        <p:spPr>
          <a:xfrm>
            <a:off x="5615518" y="6554788"/>
            <a:ext cx="874183" cy="239712"/>
          </a:xfrm>
        </p:spPr>
        <p:txBody>
          <a:bodyPr/>
          <a:lstStyle/>
          <a:p>
            <a:pPr>
              <a:defRPr/>
            </a:pPr>
            <a:r>
              <a:rPr lang="en-US" altLang="en-US" dirty="0"/>
              <a:t>Slide </a:t>
            </a:r>
            <a:fld id="{0F04E8E9-279B-42CA-B6E8-61A287E0027B}" type="slidenum">
              <a:rPr lang="en-US" altLang="en-US" smtClean="0"/>
              <a:pPr>
                <a:defRPr/>
              </a:pPr>
              <a:t>5</a:t>
            </a:fld>
            <a:endParaRPr lang="en-US" altLang="en-US" dirty="0"/>
          </a:p>
        </p:txBody>
      </p:sp>
    </p:spTree>
    <p:extLst>
      <p:ext uri="{BB962C8B-B14F-4D97-AF65-F5344CB8AC3E}">
        <p14:creationId xmlns:p14="http://schemas.microsoft.com/office/powerpoint/2010/main" val="3871773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DA27-6D8C-BD3F-301D-E3B6EFB13F2D}"/>
              </a:ext>
            </a:extLst>
          </p:cNvPr>
          <p:cNvSpPr>
            <a:spLocks noGrp="1"/>
          </p:cNvSpPr>
          <p:nvPr>
            <p:ph type="title"/>
          </p:nvPr>
        </p:nvSpPr>
        <p:spPr/>
        <p:txBody>
          <a:bodyPr/>
          <a:lstStyle/>
          <a:p>
            <a:r>
              <a:rPr lang="en-GB" dirty="0"/>
              <a:t>NBA summary</a:t>
            </a:r>
          </a:p>
        </p:txBody>
      </p:sp>
      <p:sp>
        <p:nvSpPr>
          <p:cNvPr id="4" name="Slide Number Placeholder 3">
            <a:extLst>
              <a:ext uri="{FF2B5EF4-FFF2-40B4-BE49-F238E27FC236}">
                <a16:creationId xmlns:a16="http://schemas.microsoft.com/office/drawing/2014/main" id="{B24C125C-2FA9-6DB1-42BE-6C73553D6E59}"/>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
        <p:nvSpPr>
          <p:cNvPr id="5" name="Content Placeholder 3">
            <a:extLst>
              <a:ext uri="{FF2B5EF4-FFF2-40B4-BE49-F238E27FC236}">
                <a16:creationId xmlns:a16="http://schemas.microsoft.com/office/drawing/2014/main" id="{8E8BD9D4-A8B6-1B0B-1367-1B989DA387C0}"/>
              </a:ext>
            </a:extLst>
          </p:cNvPr>
          <p:cNvSpPr>
            <a:spLocks noGrp="1"/>
          </p:cNvSpPr>
          <p:nvPr>
            <p:ph idx="1"/>
          </p:nvPr>
        </p:nvSpPr>
        <p:spPr>
          <a:xfrm>
            <a:off x="263525" y="1371600"/>
            <a:ext cx="11736388" cy="5081588"/>
          </a:xfrm>
        </p:spPr>
        <p:txBody>
          <a:bodyPr>
            <a:normAutofit/>
          </a:bodyPr>
          <a:lstStyle/>
          <a:p>
            <a:pPr marL="342900" lvl="0" indent="-342900">
              <a:buFont typeface="Symbol" panose="05050102010706020507" pitchFamily="18" charset="2"/>
              <a:buChar char=""/>
            </a:pPr>
            <a:r>
              <a:rPr lang="en-IE" sz="2400" dirty="0">
                <a:effectLst/>
                <a:latin typeface="Calibri" panose="020F0502020204030204" pitchFamily="34" charset="0"/>
                <a:ea typeface="DengXian" panose="02010600030101010101" pitchFamily="2" charset="-122"/>
                <a:cs typeface="Arial" panose="020B0604020202020204" pitchFamily="34" charset="0"/>
              </a:rPr>
              <a:t>There are two aspects to the improvement</a:t>
            </a:r>
          </a:p>
          <a:p>
            <a:pPr marL="742950" lvl="1" indent="-285750">
              <a:buFont typeface="Courier New" panose="02070309020205020404" pitchFamily="49" charset="0"/>
              <a:buChar char="o"/>
            </a:pPr>
            <a:r>
              <a:rPr lang="en-IE" sz="2400" dirty="0">
                <a:effectLst/>
                <a:latin typeface="Calibri" panose="020F0502020204030204" pitchFamily="34" charset="0"/>
                <a:ea typeface="DengXian" panose="02010600030101010101" pitchFamily="2" charset="-122"/>
                <a:cs typeface="Arial" panose="020B0604020202020204" pitchFamily="34" charset="0"/>
              </a:rPr>
              <a:t>12 dB from knowing when to listen to the first fragment</a:t>
            </a:r>
          </a:p>
          <a:p>
            <a:pPr marL="1143000" lvl="2" indent="-228600">
              <a:buFont typeface="Wingdings" panose="05000000000000000000" pitchFamily="2" charset="2"/>
              <a:buChar char=""/>
            </a:pPr>
            <a:r>
              <a:rPr lang="en-IE" dirty="0">
                <a:effectLst/>
                <a:latin typeface="Calibri" panose="020F0502020204030204" pitchFamily="34" charset="0"/>
                <a:ea typeface="DengXian" panose="02010600030101010101" pitchFamily="2" charset="-122"/>
                <a:cs typeface="Arial" panose="020B0604020202020204" pitchFamily="34" charset="0"/>
              </a:rPr>
              <a:t>Assuming coherent accumulation </a:t>
            </a:r>
          </a:p>
          <a:p>
            <a:pPr marL="742950" lvl="1" indent="-285750">
              <a:buFont typeface="Courier New" panose="02070309020205020404" pitchFamily="49" charset="0"/>
              <a:buChar char="o"/>
            </a:pPr>
            <a:r>
              <a:rPr lang="en-IE" sz="2400" dirty="0">
                <a:effectLst/>
                <a:latin typeface="Calibri" panose="020F0502020204030204" pitchFamily="34" charset="0"/>
                <a:ea typeface="DengXian" panose="02010600030101010101" pitchFamily="2" charset="-122"/>
                <a:cs typeface="Arial" panose="020B0604020202020204" pitchFamily="34" charset="0"/>
              </a:rPr>
              <a:t>Up to 9 dB from accumulating 8 fragments</a:t>
            </a:r>
          </a:p>
          <a:p>
            <a:pPr marL="342900" lvl="0" indent="-342900">
              <a:buFont typeface="Symbol" panose="05050102010706020507" pitchFamily="18" charset="2"/>
              <a:buChar char=""/>
            </a:pPr>
            <a:endParaRPr lang="en-IE" sz="24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buFont typeface="Symbol" panose="05050102010706020507" pitchFamily="18" charset="2"/>
              <a:buChar char=""/>
            </a:pPr>
            <a:r>
              <a:rPr lang="en-IE" sz="2400" dirty="0">
                <a:effectLst/>
                <a:latin typeface="Calibri" panose="020F0502020204030204" pitchFamily="34" charset="0"/>
                <a:ea typeface="DengXian" panose="02010600030101010101" pitchFamily="2" charset="-122"/>
                <a:cs typeface="Arial" panose="020B0604020202020204" pitchFamily="34" charset="0"/>
              </a:rPr>
              <a:t>Potential hurdles to NBA+MMS</a:t>
            </a:r>
          </a:p>
          <a:p>
            <a:pPr marL="742950" lvl="1" indent="-285750">
              <a:buFont typeface="Courier New" panose="02070309020205020404" pitchFamily="49" charset="0"/>
              <a:buChar char="o"/>
            </a:pPr>
            <a:r>
              <a:rPr lang="en-IE" sz="2400" dirty="0">
                <a:effectLst/>
                <a:latin typeface="Calibri" panose="020F0502020204030204" pitchFamily="34" charset="0"/>
                <a:ea typeface="DengXian" panose="02010600030101010101" pitchFamily="2" charset="-122"/>
                <a:cs typeface="Arial" panose="020B0604020202020204" pitchFamily="34" charset="0"/>
              </a:rPr>
              <a:t>Adds another radio (cost, complex, extra antenna, regulatory hurdles, </a:t>
            </a:r>
            <a:r>
              <a:rPr lang="en-IE" sz="2400" b="1" dirty="0">
                <a:effectLst/>
                <a:latin typeface="Calibri" panose="020F0502020204030204" pitchFamily="34" charset="0"/>
                <a:ea typeface="DengXian" panose="02010600030101010101" pitchFamily="2" charset="-122"/>
                <a:cs typeface="Arial" panose="020B0604020202020204" pitchFamily="34" charset="0"/>
              </a:rPr>
              <a:t>Wi-Fi opposition</a:t>
            </a:r>
            <a:r>
              <a:rPr lang="en-IE" sz="2400" dirty="0">
                <a:effectLst/>
                <a:latin typeface="Calibri" panose="020F0502020204030204" pitchFamily="34" charset="0"/>
                <a:ea typeface="DengXian" panose="02010600030101010101" pitchFamily="2" charset="-122"/>
                <a:cs typeface="Arial" panose="020B0604020202020204" pitchFamily="34" charset="0"/>
              </a:rPr>
              <a:t>)</a:t>
            </a:r>
          </a:p>
          <a:p>
            <a:pPr marL="742950" lvl="1" indent="-285750">
              <a:buFont typeface="Courier New" panose="02070309020205020404" pitchFamily="49" charset="0"/>
              <a:buChar char="o"/>
            </a:pPr>
            <a:r>
              <a:rPr lang="en-IE" sz="2400" dirty="0">
                <a:effectLst/>
                <a:latin typeface="Calibri" panose="020F0502020204030204" pitchFamily="34" charset="0"/>
                <a:ea typeface="DengXian" panose="02010600030101010101" pitchFamily="2" charset="-122"/>
                <a:cs typeface="Arial" panose="020B0604020202020204" pitchFamily="34" charset="0"/>
              </a:rPr>
              <a:t>Needs same clock source for NB and UWB radios </a:t>
            </a:r>
          </a:p>
          <a:p>
            <a:pPr marL="742950" lvl="1" indent="-285750">
              <a:buFont typeface="Courier New" panose="02070309020205020404" pitchFamily="49" charset="0"/>
              <a:buChar char="o"/>
            </a:pPr>
            <a:r>
              <a:rPr lang="en-IE" sz="2400" dirty="0">
                <a:effectLst/>
                <a:latin typeface="Calibri" panose="020F0502020204030204" pitchFamily="34" charset="0"/>
                <a:ea typeface="DengXian" panose="02010600030101010101" pitchFamily="2" charset="-122"/>
                <a:cs typeface="Arial" panose="020B0604020202020204" pitchFamily="34" charset="0"/>
              </a:rPr>
              <a:t>Still need Bluetooth to start the exchange (for FiRa, CCC, etc).</a:t>
            </a:r>
          </a:p>
          <a:p>
            <a:pPr marL="0" lvl="0" indent="0">
              <a:buNone/>
            </a:pPr>
            <a:endParaRPr lang="en-IE" sz="24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718683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E425FB-5FB2-3CFC-9444-F7F917861B2F}"/>
              </a:ext>
            </a:extLst>
          </p:cNvPr>
          <p:cNvSpPr>
            <a:spLocks noGrp="1"/>
          </p:cNvSpPr>
          <p:nvPr>
            <p:ph type="title"/>
          </p:nvPr>
        </p:nvSpPr>
        <p:spPr>
          <a:xfrm>
            <a:off x="983432" y="998381"/>
            <a:ext cx="10352617" cy="754063"/>
          </a:xfrm>
        </p:spPr>
        <p:txBody>
          <a:bodyPr/>
          <a:lstStyle/>
          <a:p>
            <a:r>
              <a:rPr lang="en-GB" dirty="0"/>
              <a:t>What if we had a supercomputer in the receiver?</a:t>
            </a:r>
          </a:p>
        </p:txBody>
      </p:sp>
      <p:pic>
        <p:nvPicPr>
          <p:cNvPr id="1026" name="Picture 2" descr="KIT - KIT - Media - Press Releases - Archive Press Releases - KIT  Supercomputer One of the 15 Fastest in Europe">
            <a:extLst>
              <a:ext uri="{FF2B5EF4-FFF2-40B4-BE49-F238E27FC236}">
                <a16:creationId xmlns:a16="http://schemas.microsoft.com/office/drawing/2014/main" id="{62B4AC01-C204-2E44-38A7-060863BA41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11624" y="2204864"/>
            <a:ext cx="6495049" cy="380198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D7F78E07-E04B-DB2D-DCBF-C134E087C2B4}"/>
              </a:ext>
            </a:extLst>
          </p:cNvPr>
          <p:cNvSpPr>
            <a:spLocks noGrp="1"/>
          </p:cNvSpPr>
          <p:nvPr>
            <p:ph type="ftr" sz="quarter" idx="4294967295"/>
          </p:nvPr>
        </p:nvSpPr>
        <p:spPr>
          <a:xfrm>
            <a:off x="0" y="6446838"/>
            <a:ext cx="12192000" cy="365125"/>
          </a:xfrm>
          <a:prstGeom prst="rect">
            <a:avLst/>
          </a:prstGeom>
        </p:spPr>
        <p:txBody>
          <a:bodyPr/>
          <a:lstStyle/>
          <a:p>
            <a:r>
              <a:rPr lang="en-US" dirty="0"/>
              <a:t>© 2023 Qorvo US, Inc.
Qorvo Confidential &amp; Proprietary Information</a:t>
            </a:r>
          </a:p>
        </p:txBody>
      </p:sp>
      <p:sp>
        <p:nvSpPr>
          <p:cNvPr id="6" name="TextBox 5">
            <a:extLst>
              <a:ext uri="{FF2B5EF4-FFF2-40B4-BE49-F238E27FC236}">
                <a16:creationId xmlns:a16="http://schemas.microsoft.com/office/drawing/2014/main" id="{26AD3E22-0FE7-72A3-9F78-7CF289CFCB31}"/>
              </a:ext>
            </a:extLst>
          </p:cNvPr>
          <p:cNvSpPr txBox="1"/>
          <p:nvPr/>
        </p:nvSpPr>
        <p:spPr>
          <a:xfrm>
            <a:off x="4295800" y="6121373"/>
            <a:ext cx="2880320" cy="276999"/>
          </a:xfrm>
          <a:prstGeom prst="rect">
            <a:avLst/>
          </a:prstGeom>
          <a:noFill/>
        </p:spPr>
        <p:txBody>
          <a:bodyPr wrap="square">
            <a:spAutoFit/>
          </a:bodyPr>
          <a:lstStyle/>
          <a:p>
            <a:r>
              <a:rPr lang="en-GB" b="0" i="0" dirty="0" err="1">
                <a:solidFill>
                  <a:srgbClr val="000000"/>
                </a:solidFill>
                <a:effectLst/>
                <a:latin typeface="Roboto" panose="02000000000000000000" pitchFamily="2" charset="0"/>
              </a:rPr>
              <a:t>HoreKa</a:t>
            </a:r>
            <a:r>
              <a:rPr lang="en-GB" dirty="0">
                <a:solidFill>
                  <a:srgbClr val="000000"/>
                </a:solidFill>
                <a:latin typeface="Roboto" panose="02000000000000000000" pitchFamily="2" charset="0"/>
              </a:rPr>
              <a:t> Supercomputer </a:t>
            </a:r>
            <a:r>
              <a:rPr lang="en-GB" b="0" i="0" dirty="0">
                <a:solidFill>
                  <a:srgbClr val="000000"/>
                </a:solidFill>
                <a:effectLst/>
                <a:latin typeface="Roboto" panose="02000000000000000000" pitchFamily="2" charset="0"/>
              </a:rPr>
              <a:t>at KIT campus</a:t>
            </a:r>
            <a:endParaRPr lang="en-GB" dirty="0"/>
          </a:p>
        </p:txBody>
      </p:sp>
      <p:sp>
        <p:nvSpPr>
          <p:cNvPr id="7" name="Slide Number Placeholder 1">
            <a:extLst>
              <a:ext uri="{FF2B5EF4-FFF2-40B4-BE49-F238E27FC236}">
                <a16:creationId xmlns:a16="http://schemas.microsoft.com/office/drawing/2014/main" id="{17200D2B-5A19-1FB7-9DAB-46A1657D5EE7}"/>
              </a:ext>
            </a:extLst>
          </p:cNvPr>
          <p:cNvSpPr>
            <a:spLocks noGrp="1"/>
          </p:cNvSpPr>
          <p:nvPr>
            <p:ph type="sldNum" idx="10"/>
          </p:nvPr>
        </p:nvSpPr>
        <p:spPr>
          <a:xfrm>
            <a:off x="5615518" y="6554788"/>
            <a:ext cx="874183" cy="239712"/>
          </a:xfrm>
        </p:spPr>
        <p:txBody>
          <a:bodyPr/>
          <a:lstStyle/>
          <a:p>
            <a:pPr>
              <a:defRPr/>
            </a:pPr>
            <a:r>
              <a:rPr lang="en-US" altLang="en-US" dirty="0"/>
              <a:t>Slide </a:t>
            </a:r>
            <a:fld id="{0F04E8E9-279B-42CA-B6E8-61A287E0027B}" type="slidenum">
              <a:rPr lang="en-US" altLang="en-US" smtClean="0"/>
              <a:pPr>
                <a:defRPr/>
              </a:pPr>
              <a:t>7</a:t>
            </a:fld>
            <a:endParaRPr lang="en-US" altLang="en-US" dirty="0"/>
          </a:p>
        </p:txBody>
      </p:sp>
    </p:spTree>
    <p:extLst>
      <p:ext uri="{BB962C8B-B14F-4D97-AF65-F5344CB8AC3E}">
        <p14:creationId xmlns:p14="http://schemas.microsoft.com/office/powerpoint/2010/main" val="224862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a:extLst>
              <a:ext uri="{FF2B5EF4-FFF2-40B4-BE49-F238E27FC236}">
                <a16:creationId xmlns:a16="http://schemas.microsoft.com/office/drawing/2014/main" id="{185D8A2A-1F0B-A783-ECC7-D0316C1BD337}"/>
              </a:ext>
            </a:extLst>
          </p:cNvPr>
          <p:cNvSpPr txBox="1">
            <a:spLocks/>
          </p:cNvSpPr>
          <p:nvPr/>
        </p:nvSpPr>
        <p:spPr>
          <a:xfrm>
            <a:off x="307943" y="1439863"/>
            <a:ext cx="11741817" cy="4158843"/>
          </a:xfrm>
          <a:prstGeom prst="rect">
            <a:avLst/>
          </a:prstGeom>
        </p:spPr>
        <p:txBody>
          <a:bodyPr vert="horz" lIns="0" tIns="45720" rIns="182880" bIns="45720" rtlCol="0">
            <a:noAutofit/>
          </a:bodyPr>
          <a:lstStyle>
            <a:lvl1pPr marL="232779" indent="-232779" algn="l" defTabSz="914445" rtl="0" eaLnBrk="1" latinLnBrk="0" hangingPunct="1">
              <a:lnSpc>
                <a:spcPct val="95000"/>
              </a:lnSpc>
              <a:spcBef>
                <a:spcPts val="1000"/>
              </a:spcBef>
              <a:buFont typeface="Arial"/>
              <a:buChar char="•"/>
              <a:tabLst/>
              <a:defRPr lang="en-US" sz="2400" kern="1200" dirty="0" smtClean="0">
                <a:solidFill>
                  <a:schemeClr val="tx1"/>
                </a:solidFill>
                <a:latin typeface="+mn-lt"/>
                <a:ea typeface="+mn-ea"/>
                <a:cs typeface="+mn-cs"/>
              </a:defRPr>
            </a:lvl1pPr>
            <a:lvl2pPr marL="457200" indent="-225425" algn="l" defTabSz="914445" rtl="0" eaLnBrk="1" latinLnBrk="0" hangingPunct="1">
              <a:lnSpc>
                <a:spcPct val="95000"/>
              </a:lnSpc>
              <a:spcBef>
                <a:spcPct val="20000"/>
              </a:spcBef>
              <a:spcAft>
                <a:spcPts val="600"/>
              </a:spcAft>
              <a:buClr>
                <a:schemeClr val="accent1"/>
              </a:buClr>
              <a:buSzPct val="85000"/>
              <a:buFont typeface="Arial" panose="020B0604020202020204" pitchFamily="34" charset="0"/>
              <a:buChar char="•"/>
              <a:defRPr lang="en-US" sz="2000" kern="1200" dirty="0" smtClean="0">
                <a:solidFill>
                  <a:schemeClr val="tx1"/>
                </a:solidFill>
                <a:latin typeface="+mn-lt"/>
                <a:ea typeface="+mn-ea"/>
                <a:cs typeface="+mn-cs"/>
              </a:defRPr>
            </a:lvl2pPr>
            <a:lvl3pPr marL="689873" indent="-232779" algn="l" defTabSz="914445" rtl="0" eaLnBrk="1" latinLnBrk="0" hangingPunct="1">
              <a:lnSpc>
                <a:spcPct val="95000"/>
              </a:lnSpc>
              <a:spcBef>
                <a:spcPct val="20000"/>
              </a:spcBef>
              <a:spcAft>
                <a:spcPts val="600"/>
              </a:spcAft>
              <a:buFont typeface="Arial Rounded MT Bold" panose="020F0704030504030204" pitchFamily="34" charset="0"/>
              <a:buChar char="–"/>
              <a:defRPr lang="en-US" sz="1800" kern="1200" dirty="0" smtClean="0">
                <a:solidFill>
                  <a:schemeClr val="tx1"/>
                </a:solidFill>
                <a:latin typeface="+mn-lt"/>
                <a:ea typeface="+mn-ea"/>
                <a:cs typeface="+mn-cs"/>
              </a:defRPr>
            </a:lvl3pPr>
            <a:lvl4pPr marL="914400" indent="-228600" algn="l" defTabSz="914445" rtl="0" eaLnBrk="1" latinLnBrk="0" hangingPunct="1">
              <a:lnSpc>
                <a:spcPct val="95000"/>
              </a:lnSpc>
              <a:spcBef>
                <a:spcPct val="20000"/>
              </a:spcBef>
              <a:spcAft>
                <a:spcPts val="600"/>
              </a:spcAft>
              <a:buFont typeface="Arial" panose="020B0604020202020204" pitchFamily="34" charset="0"/>
              <a:buChar char="•"/>
              <a:defRPr lang="en-US" sz="1800" kern="1200" dirty="0" smtClean="0">
                <a:solidFill>
                  <a:schemeClr val="tx1"/>
                </a:solidFill>
                <a:latin typeface="+mn-lt"/>
                <a:ea typeface="+mn-ea"/>
                <a:cs typeface="+mn-cs"/>
              </a:defRPr>
            </a:lvl4pPr>
            <a:lvl5pPr marL="347680" indent="-228612" algn="l" defTabSz="914445" rtl="0" eaLnBrk="1" latinLnBrk="0" hangingPunct="1">
              <a:lnSpc>
                <a:spcPct val="95000"/>
              </a:lnSpc>
              <a:spcBef>
                <a:spcPts val="600"/>
              </a:spcBef>
              <a:spcAft>
                <a:spcPts val="600"/>
              </a:spcAft>
              <a:buFont typeface="Arial" panose="020B0604020202020204" pitchFamily="34" charset="0"/>
              <a:buChar char="»"/>
              <a:defRPr sz="1050" kern="1200" cap="all" baseline="0">
                <a:solidFill>
                  <a:schemeClr val="tx2"/>
                </a:solidFill>
                <a:latin typeface="+mn-lt"/>
                <a:ea typeface="+mn-ea"/>
                <a:cs typeface="+mn-cs"/>
              </a:defRPr>
            </a:lvl5pPr>
            <a:lvl6pPr marL="2514724" indent="-228612" algn="l" defTabSz="9144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947" indent="-228612" algn="l" defTabSz="9144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172" indent="-228612" algn="l" defTabSz="9144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392" indent="-228612" algn="l" defTabSz="9144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t>We only have the UWB fragments but:</a:t>
            </a:r>
          </a:p>
          <a:p>
            <a:pPr lvl="1"/>
            <a:r>
              <a:rPr lang="en-GB" sz="1400" dirty="0"/>
              <a:t>Pretend we know the carrier offset is </a:t>
            </a:r>
            <a:r>
              <a:rPr lang="en-GB" sz="1800" i="1" dirty="0">
                <a:latin typeface="Times New Roman" panose="02020603050405020304" pitchFamily="18" charset="0"/>
                <a:ea typeface="Calibri" panose="020F0502020204030204" pitchFamily="34" charset="0"/>
                <a:cs typeface="Calibri" panose="020F0502020204030204" pitchFamily="34" charset="0"/>
              </a:rPr>
              <a:t>x </a:t>
            </a:r>
            <a:r>
              <a:rPr lang="en-GB" sz="1400" dirty="0"/>
              <a:t>ppm</a:t>
            </a:r>
          </a:p>
          <a:p>
            <a:pPr lvl="1"/>
            <a:r>
              <a:rPr lang="en-GB" sz="1400" dirty="0"/>
              <a:t>Pretend we know when the signal is coming at time </a:t>
            </a:r>
            <a:r>
              <a:rPr lang="en-GB" sz="1800" i="1" dirty="0">
                <a:latin typeface="Times New Roman" panose="02020603050405020304" pitchFamily="18" charset="0"/>
                <a:ea typeface="Calibri" panose="020F0502020204030204" pitchFamily="34" charset="0"/>
                <a:cs typeface="Calibri" panose="020F0502020204030204" pitchFamily="34" charset="0"/>
              </a:rPr>
              <a:t>t</a:t>
            </a:r>
          </a:p>
          <a:p>
            <a:r>
              <a:rPr lang="en-GB" sz="1800" dirty="0"/>
              <a:t>Do the same thing as in narrowband case. </a:t>
            </a:r>
          </a:p>
          <a:p>
            <a:pPr lvl="1"/>
            <a:r>
              <a:rPr lang="en-GB" sz="1400" dirty="0"/>
              <a:t>Rotation and timing shift to each offset</a:t>
            </a:r>
          </a:p>
          <a:p>
            <a:pPr lvl="1"/>
            <a:r>
              <a:rPr lang="en-GB" sz="1400" dirty="0"/>
              <a:t>Correlate the corrected fragments with known transmitted signal</a:t>
            </a:r>
          </a:p>
          <a:p>
            <a:pPr lvl="1"/>
            <a:r>
              <a:rPr lang="en-GB" sz="1400" dirty="0"/>
              <a:t>Add the results of fragments together </a:t>
            </a:r>
          </a:p>
          <a:p>
            <a:r>
              <a:rPr lang="en-GB" sz="1800" dirty="0"/>
              <a:t>Repeat the above for all possible offsets from </a:t>
            </a:r>
            <a:r>
              <a:rPr lang="en-GB" sz="1800" i="1" dirty="0">
                <a:latin typeface="Times New Roman" panose="02020603050405020304" pitchFamily="18" charset="0"/>
                <a:ea typeface="Calibri" panose="020F0502020204030204" pitchFamily="34" charset="0"/>
                <a:cs typeface="Calibri" panose="020F0502020204030204" pitchFamily="34" charset="0"/>
              </a:rPr>
              <a:t>x</a:t>
            </a:r>
            <a:r>
              <a:rPr lang="en-GB" sz="1800" dirty="0"/>
              <a:t> i.e.  -40ppm to +40ppm in 5 ppb steps</a:t>
            </a:r>
          </a:p>
          <a:p>
            <a:r>
              <a:rPr lang="en-GB" sz="1800" dirty="0"/>
              <a:t>Repeat for all possible </a:t>
            </a:r>
            <a:r>
              <a:rPr lang="en-GB" sz="1800" i="1" dirty="0">
                <a:latin typeface="Times New Roman" panose="02020603050405020304" pitchFamily="18" charset="0"/>
                <a:ea typeface="Calibri" panose="020F0502020204030204" pitchFamily="34" charset="0"/>
                <a:cs typeface="Calibri" panose="020F0502020204030204" pitchFamily="34" charset="0"/>
              </a:rPr>
              <a:t>t </a:t>
            </a:r>
            <a:r>
              <a:rPr lang="en-GB" sz="1800" dirty="0"/>
              <a:t>in 0.25</a:t>
            </a:r>
            <a:r>
              <a:rPr lang="el-GR" sz="1800" dirty="0">
                <a:latin typeface="Times New Roman" panose="02020603050405020304" pitchFamily="18" charset="0"/>
                <a:ea typeface="Calibri" panose="020F0502020204030204" pitchFamily="34" charset="0"/>
                <a:cs typeface="Calibri" panose="020F0502020204030204" pitchFamily="34" charset="0"/>
              </a:rPr>
              <a:t>μ</a:t>
            </a:r>
            <a:r>
              <a:rPr lang="en-GB" sz="1800" dirty="0">
                <a:latin typeface="Times New Roman" panose="02020603050405020304" pitchFamily="18" charset="0"/>
                <a:ea typeface="Calibri" panose="020F0502020204030204" pitchFamily="34" charset="0"/>
                <a:cs typeface="Calibri" panose="020F0502020204030204" pitchFamily="34" charset="0"/>
              </a:rPr>
              <a:t>s</a:t>
            </a:r>
            <a:r>
              <a:rPr lang="en-GB" sz="1800" dirty="0"/>
              <a:t> steps</a:t>
            </a:r>
          </a:p>
          <a:p>
            <a:r>
              <a:rPr lang="en-GB" sz="1800" dirty="0"/>
              <a:t>See which offset produces a peak in the output.</a:t>
            </a:r>
          </a:p>
          <a:p>
            <a:r>
              <a:rPr lang="en-GB" sz="1800" dirty="0"/>
              <a:t>Bad news : We don’t have a supercomputer in the receiver</a:t>
            </a:r>
          </a:p>
          <a:p>
            <a:r>
              <a:rPr lang="en-GB" sz="1800" dirty="0"/>
              <a:t>Good news: We don’t need one</a:t>
            </a:r>
          </a:p>
          <a:p>
            <a:pPr lvl="1"/>
            <a:r>
              <a:rPr lang="en-GB" sz="1400" dirty="0"/>
              <a:t>We can drastically reduce the processing requirements</a:t>
            </a:r>
            <a:endParaRPr lang="en-GB" sz="1800" dirty="0"/>
          </a:p>
          <a:p>
            <a:endParaRPr lang="en-GB" sz="1800" dirty="0"/>
          </a:p>
        </p:txBody>
      </p:sp>
      <p:sp>
        <p:nvSpPr>
          <p:cNvPr id="3" name="Title 2">
            <a:extLst>
              <a:ext uri="{FF2B5EF4-FFF2-40B4-BE49-F238E27FC236}">
                <a16:creationId xmlns:a16="http://schemas.microsoft.com/office/drawing/2014/main" id="{FD4EB71B-77A9-9945-624C-ED7D98435ED1}"/>
              </a:ext>
            </a:extLst>
          </p:cNvPr>
          <p:cNvSpPr>
            <a:spLocks noGrp="1"/>
          </p:cNvSpPr>
          <p:nvPr>
            <p:ph type="title"/>
          </p:nvPr>
        </p:nvSpPr>
        <p:spPr/>
        <p:txBody>
          <a:bodyPr/>
          <a:lstStyle/>
          <a:p>
            <a:r>
              <a:rPr lang="en-GB" dirty="0"/>
              <a:t>What if we had a supercomputer</a:t>
            </a:r>
          </a:p>
        </p:txBody>
      </p:sp>
      <p:pic>
        <p:nvPicPr>
          <p:cNvPr id="6" name="Content Placeholder 5">
            <a:extLst>
              <a:ext uri="{FF2B5EF4-FFF2-40B4-BE49-F238E27FC236}">
                <a16:creationId xmlns:a16="http://schemas.microsoft.com/office/drawing/2014/main" id="{E1BF3AEF-E466-CB90-04BE-45E1AA19595B}"/>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6600056" y="1340768"/>
            <a:ext cx="4438650" cy="1352550"/>
          </a:xfrm>
          <a:prstGeom prst="rect">
            <a:avLst/>
          </a:prstGeom>
        </p:spPr>
      </p:pic>
      <p:sp>
        <p:nvSpPr>
          <p:cNvPr id="2" name="Footer Placeholder 1">
            <a:extLst>
              <a:ext uri="{FF2B5EF4-FFF2-40B4-BE49-F238E27FC236}">
                <a16:creationId xmlns:a16="http://schemas.microsoft.com/office/drawing/2014/main" id="{C8633F2E-B171-4AB3-932E-625F4BE88CB1}"/>
              </a:ext>
            </a:extLst>
          </p:cNvPr>
          <p:cNvSpPr>
            <a:spLocks noGrp="1"/>
          </p:cNvSpPr>
          <p:nvPr>
            <p:ph type="ftr" sz="quarter" idx="4294967295"/>
            <p:custDataLst>
              <p:tags r:id="rId1"/>
            </p:custDataLst>
          </p:nvPr>
        </p:nvSpPr>
        <p:spPr>
          <a:xfrm>
            <a:off x="0" y="6446838"/>
            <a:ext cx="12192000" cy="365125"/>
          </a:xfrm>
          <a:prstGeom prst="rect">
            <a:avLst/>
          </a:prstGeom>
        </p:spPr>
        <p:txBody>
          <a:bodyPr/>
          <a:lstStyle/>
          <a:p>
            <a:r>
              <a:rPr lang="en-US" dirty="0"/>
              <a:t>© 2023 Qorvo US, Inc.
Qorvo Confidential &amp; Proprietary Information</a:t>
            </a:r>
          </a:p>
        </p:txBody>
      </p:sp>
      <p:sp>
        <p:nvSpPr>
          <p:cNvPr id="4" name="Slide Number Placeholder 1">
            <a:extLst>
              <a:ext uri="{FF2B5EF4-FFF2-40B4-BE49-F238E27FC236}">
                <a16:creationId xmlns:a16="http://schemas.microsoft.com/office/drawing/2014/main" id="{6A86D7FD-9B6E-9B03-F057-BE3D5C071567}"/>
              </a:ext>
            </a:extLst>
          </p:cNvPr>
          <p:cNvSpPr>
            <a:spLocks noGrp="1"/>
          </p:cNvSpPr>
          <p:nvPr>
            <p:ph type="sldNum" idx="10"/>
          </p:nvPr>
        </p:nvSpPr>
        <p:spPr>
          <a:xfrm>
            <a:off x="5615518" y="6554788"/>
            <a:ext cx="874183" cy="239712"/>
          </a:xfrm>
        </p:spPr>
        <p:txBody>
          <a:bodyPr/>
          <a:lstStyle/>
          <a:p>
            <a:pPr>
              <a:defRPr/>
            </a:pPr>
            <a:r>
              <a:rPr lang="en-US" altLang="en-US" dirty="0"/>
              <a:t>Slide </a:t>
            </a:r>
            <a:fld id="{0F04E8E9-279B-42CA-B6E8-61A287E0027B}" type="slidenum">
              <a:rPr lang="en-US" altLang="en-US" smtClean="0"/>
              <a:pPr>
                <a:defRPr/>
              </a:pPr>
              <a:t>8</a:t>
            </a:fld>
            <a:endParaRPr lang="en-US" altLang="en-US" dirty="0"/>
          </a:p>
        </p:txBody>
      </p:sp>
    </p:spTree>
    <p:extLst>
      <p:ext uri="{BB962C8B-B14F-4D97-AF65-F5344CB8AC3E}">
        <p14:creationId xmlns:p14="http://schemas.microsoft.com/office/powerpoint/2010/main" val="117104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12CA-C8CE-0AAD-21FF-A6F0DFB48E79}"/>
              </a:ext>
            </a:extLst>
          </p:cNvPr>
          <p:cNvSpPr>
            <a:spLocks noGrp="1"/>
          </p:cNvSpPr>
          <p:nvPr>
            <p:ph type="title"/>
          </p:nvPr>
        </p:nvSpPr>
        <p:spPr/>
        <p:txBody>
          <a:bodyPr/>
          <a:lstStyle/>
          <a:p>
            <a:r>
              <a:rPr lang="en-GB" dirty="0"/>
              <a:t>Use out of band (OOB) signalling</a:t>
            </a:r>
          </a:p>
        </p:txBody>
      </p:sp>
      <p:sp>
        <p:nvSpPr>
          <p:cNvPr id="3" name="Content Placeholder 2">
            <a:extLst>
              <a:ext uri="{FF2B5EF4-FFF2-40B4-BE49-F238E27FC236}">
                <a16:creationId xmlns:a16="http://schemas.microsoft.com/office/drawing/2014/main" id="{3FFA6084-536C-090B-595B-24B2DAF9792B}"/>
              </a:ext>
            </a:extLst>
          </p:cNvPr>
          <p:cNvSpPr>
            <a:spLocks noGrp="1"/>
          </p:cNvSpPr>
          <p:nvPr>
            <p:ph idx="1"/>
          </p:nvPr>
        </p:nvSpPr>
        <p:spPr/>
        <p:txBody>
          <a:bodyPr vert="horz" lIns="0" tIns="45720" rIns="182880" bIns="45720" rtlCol="0">
            <a:noAutofit/>
          </a:bodyPr>
          <a:lstStyle/>
          <a:p>
            <a:pPr marL="232779" indent="-232779" defTabSz="914445" eaLnBrk="1" hangingPunct="1">
              <a:lnSpc>
                <a:spcPct val="95000"/>
              </a:lnSpc>
              <a:spcBef>
                <a:spcPts val="1000"/>
              </a:spcBef>
              <a:buFont typeface="Arial"/>
              <a:buChar char="•"/>
            </a:pPr>
            <a:endParaRPr lang="en-GB" sz="1800" kern="1200" dirty="0">
              <a:solidFill>
                <a:schemeClr val="tx1"/>
              </a:solidFill>
              <a:ea typeface="+mn-ea"/>
            </a:endParaRPr>
          </a:p>
          <a:p>
            <a:pPr marL="232779" indent="-232779" defTabSz="914445" eaLnBrk="1" hangingPunct="1">
              <a:lnSpc>
                <a:spcPct val="95000"/>
              </a:lnSpc>
              <a:spcBef>
                <a:spcPts val="1000"/>
              </a:spcBef>
              <a:buFont typeface="Arial"/>
              <a:buChar char="•"/>
            </a:pPr>
            <a:r>
              <a:rPr lang="en-GB" sz="1800" kern="1200" dirty="0">
                <a:solidFill>
                  <a:schemeClr val="tx1"/>
                </a:solidFill>
                <a:ea typeface="+mn-ea"/>
              </a:rPr>
              <a:t>Use OOB to tell us when UWB is coming to within, say, 0.25</a:t>
            </a:r>
            <a:r>
              <a:rPr lang="el-GR" sz="1800" kern="1200" dirty="0">
                <a:solidFill>
                  <a:schemeClr val="tx1"/>
                </a:solidFill>
                <a:ea typeface="+mn-ea"/>
              </a:rPr>
              <a:t> μ</a:t>
            </a:r>
            <a:r>
              <a:rPr lang="en-GB" sz="1800" kern="1200" dirty="0">
                <a:solidFill>
                  <a:schemeClr val="tx1"/>
                </a:solidFill>
                <a:ea typeface="+mn-ea"/>
              </a:rPr>
              <a:t>s </a:t>
            </a:r>
          </a:p>
          <a:p>
            <a:pPr marL="632829" lvl="1" indent="-232779" defTabSz="914445" eaLnBrk="1" hangingPunct="1">
              <a:lnSpc>
                <a:spcPct val="95000"/>
              </a:lnSpc>
              <a:spcBef>
                <a:spcPts val="1000"/>
              </a:spcBef>
              <a:buFont typeface="Arial"/>
              <a:buChar char="•"/>
            </a:pPr>
            <a:r>
              <a:rPr lang="en-GB" sz="1800" kern="1200" dirty="0">
                <a:solidFill>
                  <a:schemeClr val="tx1"/>
                </a:solidFill>
                <a:ea typeface="+mn-ea"/>
              </a:rPr>
              <a:t>e.g. All FiRa and CCC protocols have Bluetooth preamble</a:t>
            </a:r>
          </a:p>
          <a:p>
            <a:pPr marL="632829" lvl="1" indent="-232779" defTabSz="914445" eaLnBrk="1" hangingPunct="1">
              <a:lnSpc>
                <a:spcPct val="95000"/>
              </a:lnSpc>
              <a:spcBef>
                <a:spcPts val="1000"/>
              </a:spcBef>
              <a:buFont typeface="Arial"/>
              <a:buChar char="•"/>
            </a:pPr>
            <a:r>
              <a:rPr lang="en-GB" sz="1800" kern="1200" dirty="0">
                <a:solidFill>
                  <a:schemeClr val="tx1"/>
                </a:solidFill>
                <a:ea typeface="+mn-ea"/>
              </a:rPr>
              <a:t>channel sounding will tell us exact arrival time</a:t>
            </a:r>
          </a:p>
          <a:p>
            <a:pPr marL="232779" indent="-232779" defTabSz="914445" eaLnBrk="1" hangingPunct="1">
              <a:lnSpc>
                <a:spcPct val="95000"/>
              </a:lnSpc>
              <a:spcBef>
                <a:spcPts val="1000"/>
              </a:spcBef>
              <a:buFont typeface="Arial"/>
              <a:buChar char="•"/>
            </a:pPr>
            <a:endParaRPr lang="en-GB" sz="1800" kern="1200" dirty="0">
              <a:solidFill>
                <a:schemeClr val="tx1"/>
              </a:solidFill>
              <a:ea typeface="+mn-ea"/>
            </a:endParaRPr>
          </a:p>
          <a:p>
            <a:pPr marL="232779" indent="-232779" defTabSz="914445" eaLnBrk="1" hangingPunct="1">
              <a:lnSpc>
                <a:spcPct val="95000"/>
              </a:lnSpc>
              <a:spcBef>
                <a:spcPts val="1000"/>
              </a:spcBef>
              <a:buFont typeface="Arial"/>
              <a:buChar char="•"/>
            </a:pPr>
            <a:r>
              <a:rPr lang="en-GB" sz="1800" kern="1200" dirty="0">
                <a:solidFill>
                  <a:schemeClr val="tx1"/>
                </a:solidFill>
                <a:ea typeface="+mn-ea"/>
              </a:rPr>
              <a:t>Use OOB signals to tell us approximate CFO between BT (or other OOB radio) &amp; UWB </a:t>
            </a:r>
            <a:r>
              <a:rPr lang="en-GB" sz="1800" kern="1200" dirty="0" err="1">
                <a:solidFill>
                  <a:schemeClr val="tx1"/>
                </a:solidFill>
                <a:ea typeface="+mn-ea"/>
              </a:rPr>
              <a:t>xtals</a:t>
            </a:r>
            <a:endParaRPr lang="en-GB" sz="1800" kern="1200" dirty="0">
              <a:solidFill>
                <a:schemeClr val="tx1"/>
              </a:solidFill>
              <a:ea typeface="+mn-ea"/>
            </a:endParaRPr>
          </a:p>
          <a:p>
            <a:pPr marL="632829" lvl="1" indent="-232779" defTabSz="914445" eaLnBrk="1" hangingPunct="1">
              <a:lnSpc>
                <a:spcPct val="95000"/>
              </a:lnSpc>
              <a:spcBef>
                <a:spcPts val="1000"/>
              </a:spcBef>
              <a:buFont typeface="Arial"/>
              <a:buChar char="•"/>
            </a:pPr>
            <a:r>
              <a:rPr lang="en-GB" sz="1800" kern="1200" dirty="0">
                <a:solidFill>
                  <a:schemeClr val="tx1"/>
                </a:solidFill>
                <a:ea typeface="+mn-ea"/>
              </a:rPr>
              <a:t>BT PHY in target receiver reports BT CFO to within e.g. 0.1ppm</a:t>
            </a:r>
          </a:p>
          <a:p>
            <a:pPr marL="632829" lvl="1" indent="-232779" defTabSz="914445" eaLnBrk="1" hangingPunct="1">
              <a:lnSpc>
                <a:spcPct val="95000"/>
              </a:lnSpc>
              <a:spcBef>
                <a:spcPts val="1000"/>
              </a:spcBef>
              <a:buFont typeface="Arial"/>
              <a:buChar char="•"/>
            </a:pPr>
            <a:r>
              <a:rPr lang="en-GB" sz="1800" kern="1200" dirty="0">
                <a:solidFill>
                  <a:schemeClr val="tx1"/>
                </a:solidFill>
                <a:ea typeface="+mn-ea"/>
              </a:rPr>
              <a:t>Parallel processing for better accuracy if required (Often not necessary)</a:t>
            </a:r>
          </a:p>
          <a:p>
            <a:pPr marL="232779" indent="-232779" defTabSz="914445" eaLnBrk="1" hangingPunct="1">
              <a:lnSpc>
                <a:spcPct val="95000"/>
              </a:lnSpc>
              <a:spcBef>
                <a:spcPts val="1000"/>
              </a:spcBef>
              <a:buFont typeface="Arial"/>
              <a:buChar char="•"/>
            </a:pPr>
            <a:endParaRPr lang="en-GB" sz="1800" kern="1200" dirty="0">
              <a:solidFill>
                <a:schemeClr val="tx1"/>
              </a:solidFill>
              <a:ea typeface="+mn-ea"/>
            </a:endParaRPr>
          </a:p>
          <a:p>
            <a:pPr marL="232779" indent="-232779" defTabSz="914445" eaLnBrk="1" hangingPunct="1">
              <a:lnSpc>
                <a:spcPct val="95000"/>
              </a:lnSpc>
              <a:spcBef>
                <a:spcPts val="1000"/>
              </a:spcBef>
              <a:buFont typeface="Arial"/>
              <a:buChar char="•"/>
            </a:pPr>
            <a:r>
              <a:rPr lang="en-GB" sz="1800" kern="1200" dirty="0">
                <a:solidFill>
                  <a:schemeClr val="tx1"/>
                </a:solidFill>
                <a:ea typeface="+mn-ea"/>
              </a:rPr>
              <a:t>Often, we have previously paired with device we are looking for and so have already measured the CFO of the UWB PHY</a:t>
            </a:r>
          </a:p>
        </p:txBody>
      </p:sp>
      <p:sp>
        <p:nvSpPr>
          <p:cNvPr id="4" name="Slide Number Placeholder 3">
            <a:extLst>
              <a:ext uri="{FF2B5EF4-FFF2-40B4-BE49-F238E27FC236}">
                <a16:creationId xmlns:a16="http://schemas.microsoft.com/office/drawing/2014/main" id="{23FC03A2-3998-5743-9F0D-84D755033A5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1599604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3 Qorvo US, Inc.&#10;Qorvo Confidential &amp; Proprietary Information"/>
  <p:tag name="BJHEADERFOOTERTEXTMARKING" val="© 2023 Qorvo US, Inc.&#10;Qorvo Confidential &amp; Proprietary Information"/>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3 Qorvo US, Inc.&#10;Qorvo Confidential &amp; Proprietary Information"/>
  <p:tag name="BJHEADERFOOTERTEXTMARKING" val="© 2023 Qorvo US, Inc.&#10;Qorvo Confidential &amp; Proprietary Information"/>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 | PRIVATE"/>
  <p:tag name="BJHEADERFOOTERTEXTMARKING" val="Classification | PRIVAT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3 Qorvo US, Inc.&#10;Qorvo Confidential &amp; Proprietary Information"/>
  <p:tag name="BJHEADERFOOTERTEXTMARKING" val="© 2023 Qorvo US, Inc.&#10;Qorvo Confidential &amp; Proprietary Information"/>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3 Qorvo US, Inc.&#10;Qorvo Confidential &amp; Proprietary Information"/>
  <p:tag name="BJHEADERFOOTERTEXTMARKING" val="© 2023 Qorvo US, Inc.&#10;Qorvo Confidential &amp; Proprietary Information"/>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 | PRIVATE"/>
  <p:tag name="BJHEADERFOOTERTEXTMARKING" val="Classification | PRIVATE"/>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3 Qorvo US, Inc.&#10;Qorvo Confidential &amp; Proprietary Information"/>
  <p:tag name="BJHEADERFOOTERTEXTMARKING" val="© 2023 Qorvo US, Inc.&#10;Qorvo Confidential &amp; Proprietary Information"/>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3 Qorvo US, Inc.&#10;Qorvo Confidential &amp; Proprietary Information"/>
  <p:tag name="BJHEADERFOOTERTEXTMARKING" val="© 2023 Qorvo US, Inc.&#10;Qorvo Confidential &amp; Proprietary Information"/>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 | PRIVATE"/>
  <p:tag name="BJHEADERFOOTERTEXTMARKING" val="Classification | PRIVATE"/>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3 Qorvo US, Inc.&#10;Qorvo Confidential &amp; Proprietary Information"/>
  <p:tag name="BJHEADERFOOTERTEXTMARKING" val="© 2023 Qorvo US, Inc.&#10;Qorvo Confidential &amp; Proprietary Information"/>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3 Qorvo US, Inc.&#10;Qorvo Confidential &amp; Proprietary Information"/>
  <p:tag name="BJHEADERFOOTERTEXTMARKING" val="© 2023 Qorvo US, Inc.&#10;Qorvo Confidential &amp; Proprietary Information"/>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 | PRIVATE"/>
  <p:tag name="BJHEADERFOOTERTEXTMARKING" val="Classification | PRIVAT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 | PRIVATE"/>
  <p:tag name="BJHEADERFOOTERTEXTMARKING" val="Classification | PRIVATE"/>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3 Qorvo US, Inc.&#10;Qorvo Confidential &amp; Proprietary Information"/>
  <p:tag name="BJHEADERFOOTERTEXTMARKING" val="© 2023 Qorvo US, Inc.&#10;Qorvo Confidential &amp; Proprietary Information"/>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3 Qorvo US, Inc.&#10;Qorvo Confidential &amp; Proprietary Information"/>
  <p:tag name="BJHEADERFOOTERTEXTMARKING" val="© 2023 Qorvo US, Inc.&#10;Qorvo Confidential &amp; Proprietary Information"/>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 | PRIVATE"/>
  <p:tag name="BJHEADERFOOTERTEXTMARKING" val="Classification | PRIVATE"/>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3 Qorvo US, Inc.&#10;Qorvo Confidential &amp; Proprietary Information"/>
  <p:tag name="BJHEADERFOOTERTEXTMARKING" val="© 2023 Qorvo US, Inc.&#10;Qorvo Confidential &amp; Proprietary Information"/>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3 Qorvo US, Inc.&#10;Qorvo Confidential &amp; Proprietary Information"/>
  <p:tag name="BJHEADERFOOTERTEXTMARKING" val="© 2023 Qorvo US, Inc.&#10;Qorvo Confidential &amp; Proprietary Information"/>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3 Qorvo US, Inc.&#10;Qorvo Confidential &amp; Proprietary Information"/>
  <p:tag name="BJHEADERFOOTERTEXTMARKING" val="© 2023 Qorvo US, Inc.&#10;Qorvo Confidential &amp; Proprietary Information"/>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 | PRIVATE"/>
  <p:tag name="BJHEADERFOOTERTEXTMARKING" val="Classification | PRIVAT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3 Qorvo US, Inc.&#10;Qorvo Confidential &amp; Proprietary Information"/>
  <p:tag name="BJHEADERFOOTERTEXTMARKING" val="© 2023 Qorvo US, Inc.&#10;Qorvo Confidential &amp; Proprietary Information"/>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3 Qorvo US, Inc.&#10;Qorvo Confidential &amp; Proprietary Information"/>
  <p:tag name="BJHEADERFOOTERTEXTMARKING" val="© 2023 Qorvo US, Inc.&#10;Qorvo Confidential &amp; Proprietary Information"/>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 | PRIVATE"/>
  <p:tag name="BJHEADERFOOTERTEXTMARKING" val="Classification | PRIVAT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2023 Qorvo US, Inc.&#10;Qorvo Confidential &amp; Proprietary Information"/>
  <p:tag name="BJHEADERFOOTERTEXTMARKING" val="© 2023 Qorvo US, Inc.&#10;Qorvo Confidential &amp; Proprietary Information"/>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100298</TotalTime>
  <Words>2071</Words>
  <Application>Microsoft Office PowerPoint</Application>
  <PresentationFormat>Widescreen</PresentationFormat>
  <Paragraphs>306</Paragraphs>
  <Slides>15</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Cambria Math</vt:lpstr>
      <vt:lpstr>Comic Sans MS</vt:lpstr>
      <vt:lpstr>Courier New</vt:lpstr>
      <vt:lpstr>Roboto</vt:lpstr>
      <vt:lpstr>Symbol</vt:lpstr>
      <vt:lpstr>Times New Roman</vt:lpstr>
      <vt:lpstr>Wingdings</vt:lpstr>
      <vt:lpstr>Office Theme</vt:lpstr>
      <vt:lpstr>PowerPoint Presentation</vt:lpstr>
      <vt:lpstr>Executive Summary</vt:lpstr>
      <vt:lpstr>How does narrowband actually assist UWB?</vt:lpstr>
      <vt:lpstr>How does NBA actually do the assisting?</vt:lpstr>
      <vt:lpstr>Process UWB fragments</vt:lpstr>
      <vt:lpstr>NBA summary</vt:lpstr>
      <vt:lpstr>What if we had a supercomputer in the receiver?</vt:lpstr>
      <vt:lpstr>What if we had a supercomputer</vt:lpstr>
      <vt:lpstr>Use out of band (OOB) signalling</vt:lpstr>
      <vt:lpstr>Reducing processing: Better ppm estimate</vt:lpstr>
      <vt:lpstr>Reduced processing: Shorter sequence</vt:lpstr>
      <vt:lpstr>How accurate can BT/UWB offsets be?</vt:lpstr>
      <vt:lpstr>Device Timing Classes</vt:lpstr>
      <vt:lpstr>Device Processing Power Classes</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Michael McLaughlin</cp:lastModifiedBy>
  <cp:revision>341</cp:revision>
  <cp:lastPrinted>2000-03-07T00:55:37Z</cp:lastPrinted>
  <dcterms:created xsi:type="dcterms:W3CDTF">2016-01-17T22:48:36Z</dcterms:created>
  <dcterms:modified xsi:type="dcterms:W3CDTF">2023-09-11T14:35:32Z</dcterms:modified>
  <cp:category/>
</cp:coreProperties>
</file>