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48"/>
  </p:notesMasterIdLst>
  <p:sldIdLst>
    <p:sldId id="363" r:id="rId4"/>
    <p:sldId id="322" r:id="rId5"/>
    <p:sldId id="2441" r:id="rId6"/>
    <p:sldId id="2434" r:id="rId7"/>
    <p:sldId id="2366" r:id="rId8"/>
    <p:sldId id="339" r:id="rId9"/>
    <p:sldId id="365" r:id="rId10"/>
    <p:sldId id="304" r:id="rId11"/>
    <p:sldId id="369" r:id="rId12"/>
    <p:sldId id="370" r:id="rId13"/>
    <p:sldId id="371" r:id="rId14"/>
    <p:sldId id="2422" r:id="rId15"/>
    <p:sldId id="2423" r:id="rId16"/>
    <p:sldId id="2424" r:id="rId17"/>
    <p:sldId id="401" r:id="rId18"/>
    <p:sldId id="402" r:id="rId19"/>
    <p:sldId id="317" r:id="rId20"/>
    <p:sldId id="2442" r:id="rId21"/>
    <p:sldId id="2392" r:id="rId22"/>
    <p:sldId id="2417" r:id="rId23"/>
    <p:sldId id="361" r:id="rId24"/>
    <p:sldId id="2416" r:id="rId25"/>
    <p:sldId id="2395" r:id="rId26"/>
    <p:sldId id="2399" r:id="rId27"/>
    <p:sldId id="312" r:id="rId28"/>
    <p:sldId id="2385" r:id="rId29"/>
    <p:sldId id="2375" r:id="rId30"/>
    <p:sldId id="2377" r:id="rId31"/>
    <p:sldId id="326" r:id="rId32"/>
    <p:sldId id="2448" r:id="rId33"/>
    <p:sldId id="2464" r:id="rId34"/>
    <p:sldId id="2463" r:id="rId35"/>
    <p:sldId id="2465" r:id="rId36"/>
    <p:sldId id="2435" r:id="rId37"/>
    <p:sldId id="2440" r:id="rId38"/>
    <p:sldId id="2444" r:id="rId39"/>
    <p:sldId id="2467" r:id="rId40"/>
    <p:sldId id="2469" r:id="rId41"/>
    <p:sldId id="2471" r:id="rId42"/>
    <p:sldId id="2470" r:id="rId43"/>
    <p:sldId id="2472" r:id="rId44"/>
    <p:sldId id="2468" r:id="rId45"/>
    <p:sldId id="2447" r:id="rId46"/>
    <p:sldId id="296" r:id="rId4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72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1" y="585235"/>
            <a:ext cx="147784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9276361" y="14915"/>
            <a:ext cx="2915636"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10603090"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615954" y="4178303"/>
            <a:ext cx="3450167"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609600" y="1784763"/>
            <a:ext cx="6719659"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655317"/>
            <a:ext cx="6719659"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609601" y="5905500"/>
            <a:ext cx="41148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609602" y="585234"/>
            <a:ext cx="1455287"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10603093"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9276359" y="14913"/>
            <a:ext cx="2915637"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2055" y="5013177"/>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6244169" y="4967821"/>
            <a:ext cx="5340351"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609606" y="1775897"/>
            <a:ext cx="5340343"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44168" y="1918367"/>
            <a:ext cx="5338233"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4362454" y="3942583"/>
            <a:ext cx="7829548"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362452" y="1428140"/>
            <a:ext cx="6719659"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6" y="6241965"/>
            <a:ext cx="979305"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825625"/>
            <a:ext cx="53382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6244168" y="1825625"/>
            <a:ext cx="5338233"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615954" y="5615521"/>
            <a:ext cx="34501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4362451" y="5615521"/>
            <a:ext cx="3462868"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8106834" y="5615521"/>
            <a:ext cx="3475567"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3"/>
            <a:ext cx="3462868"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4"/>
            <a:ext cx="3464985"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8128078" y="3917964"/>
            <a:ext cx="3454324"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3462868"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2450" y="3917965"/>
            <a:ext cx="3464985"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8128078" y="3917965"/>
            <a:ext cx="3454324"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3462868"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4364569" y="2137837"/>
            <a:ext cx="3462868"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8128001" y="2137837"/>
            <a:ext cx="3441700"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615952" y="5615521"/>
            <a:ext cx="1976967"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868086" y="5615521"/>
            <a:ext cx="1966383"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5120218" y="5615521"/>
            <a:ext cx="197273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7363885" y="5615521"/>
            <a:ext cx="1970617"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9616019" y="5615521"/>
            <a:ext cx="1972735"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3917965"/>
            <a:ext cx="1983445"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869124"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5120149"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609602" y="2137837"/>
            <a:ext cx="1983445"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871245" y="2137837"/>
            <a:ext cx="1964944"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512015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7363291"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7363290"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9616977" y="3917965"/>
            <a:ext cx="1983232"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9616977" y="2137837"/>
            <a:ext cx="1965425"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4" y="1825625"/>
            <a:ext cx="7217833"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609600" y="869243"/>
            <a:ext cx="109728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615951" y="8233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615951" y="1242487"/>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609602" y="869243"/>
            <a:ext cx="109728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1"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2"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1" y="1371603"/>
            <a:ext cx="5073651"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3" y="1371603"/>
            <a:ext cx="5075767"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8" y="6538916"/>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3" y="685803"/>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1" y="685803"/>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802.15-23-0479-01-04ab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609600" y="366186"/>
            <a:ext cx="109728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609600" y="1826685"/>
            <a:ext cx="109728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10780185" y="6173474"/>
            <a:ext cx="802217"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pos="1032" userDrawn="1">
          <p15:clr>
            <a:srgbClr val="F26B43"/>
          </p15:clr>
        </p15:guide>
        <p15:guide id="4" pos="1176" userDrawn="1">
          <p15:clr>
            <a:srgbClr val="F26B43"/>
          </p15:clr>
        </p15:guide>
        <p15:guide id="5" pos="1920" userDrawn="1">
          <p15:clr>
            <a:srgbClr val="F26B43"/>
          </p15:clr>
        </p15:guide>
        <p15:guide id="6" pos="2064" userDrawn="1">
          <p15:clr>
            <a:srgbClr val="F26B43"/>
          </p15:clr>
        </p15:guide>
        <p15:guide id="7" pos="2808" userDrawn="1">
          <p15:clr>
            <a:srgbClr val="F26B43"/>
          </p15:clr>
        </p15:guide>
        <p15:guide id="8" pos="2952" userDrawn="1">
          <p15:clr>
            <a:srgbClr val="F26B43"/>
          </p15:clr>
        </p15:guide>
        <p15:guide id="9" pos="3696" userDrawn="1">
          <p15:clr>
            <a:srgbClr val="F26B43"/>
          </p15:clr>
        </p15:guide>
        <p15:guide id="10" pos="3840" userDrawn="1">
          <p15:clr>
            <a:srgbClr val="F26B43"/>
          </p15:clr>
        </p15:guide>
        <p15:guide id="11" pos="4584" userDrawn="1">
          <p15:clr>
            <a:srgbClr val="F26B43"/>
          </p15:clr>
        </p15:guide>
        <p15:guide id="12" pos="472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58403"/>
            <a:ext cx="52832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802.15-23-0479-01-04ab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1"/>
            <a:ext cx="23368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9"/>
            <a:ext cx="4995333"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7" y="685803"/>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1" y="1371603"/>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9"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entor.ieee.org/802.15/dcn/23/15-23-0441-02-04ab-tg4ab-agenda-september-2023.xlsx" TargetMode="External"/><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5/dcn/23/15-23-0459-00-04ab-tg4ab-conf-call-mins-jul-to-sep-2023.docx" TargetMode="External"/><Relationship Id="rId2" Type="http://schemas.openxmlformats.org/officeDocument/2006/relationships/hyperlink" Target="https://mentor.ieee.org/802.15/dcn/23/15-23-0427-00-04ab-tg4ab-jul-plenary-mins.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775520" y="7620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September 2023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Sept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July 2023 802 Plenary Session</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81200" y="692697"/>
            <a:ext cx="8229600" cy="720080"/>
          </a:xfrm>
          <a:solidFill>
            <a:srgbClr val="FFC000"/>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15</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16</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5731934" y="6525345"/>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7239007"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1775520" y="980728"/>
            <a:ext cx="7772400" cy="1362075"/>
          </a:xfrm>
        </p:spPr>
        <p:txBody>
          <a:bodyPr wrap="square" anchor="t">
            <a:normAutofit/>
          </a:bodyPr>
          <a:lstStyle/>
          <a:p>
            <a:pPr algn="ctr"/>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18</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7637853" y="1124744"/>
            <a:ext cx="3820134" cy="2559191"/>
          </a:xfrm>
          <a:prstGeom prst="rect">
            <a:avLst/>
          </a:prstGeom>
        </p:spPr>
      </p:pic>
      <p:sp>
        <p:nvSpPr>
          <p:cNvPr id="2" name="TextBox 1">
            <a:extLst>
              <a:ext uri="{FF2B5EF4-FFF2-40B4-BE49-F238E27FC236}">
                <a16:creationId xmlns:a16="http://schemas.microsoft.com/office/drawing/2014/main" id="{A83D1F14-5A17-033A-0817-F06EC0B6C82D}"/>
              </a:ext>
            </a:extLst>
          </p:cNvPr>
          <p:cNvSpPr txBox="1"/>
          <p:nvPr/>
        </p:nvSpPr>
        <p:spPr>
          <a:xfrm>
            <a:off x="551063" y="3915478"/>
            <a:ext cx="10369152" cy="2308324"/>
          </a:xfrm>
          <a:prstGeom prst="rect">
            <a:avLst/>
          </a:prstGeom>
          <a:noFill/>
        </p:spPr>
        <p:txBody>
          <a:bodyPr wrap="square">
            <a:spAutoFit/>
          </a:bodyPr>
          <a:lstStyle/>
          <a:p>
            <a:r>
              <a:rPr lang="en-US" sz="2400" dirty="0">
                <a:solidFill>
                  <a:schemeClr val="tx1"/>
                </a:solidFill>
                <a:latin typeface="+mj-lt"/>
              </a:rPr>
              <a:t>Document:</a:t>
            </a:r>
          </a:p>
          <a:p>
            <a:r>
              <a:rPr lang="en-US" sz="2400" dirty="0">
                <a:solidFill>
                  <a:schemeClr val="tx1"/>
                </a:solidFill>
                <a:latin typeface="+mj-lt"/>
                <a:hlinkClick r:id="rId3"/>
              </a:rPr>
              <a:t>https://mentor.ieee.org/802.15/dcn/23/15-23-0441-02-04ab-tg4ab-agenda-september-2023.xlsx</a:t>
            </a:r>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a:p>
            <a:endParaRPr lang="en-US" sz="2400" dirty="0">
              <a:solidFill>
                <a:schemeClr val="tx1"/>
              </a:solidFill>
              <a:latin typeface="+mj-lt"/>
            </a:endParaRPr>
          </a:p>
        </p:txBody>
      </p:sp>
    </p:spTree>
    <p:extLst>
      <p:ext uri="{BB962C8B-B14F-4D97-AF65-F5344CB8AC3E}">
        <p14:creationId xmlns:p14="http://schemas.microsoft.com/office/powerpoint/2010/main" val="341756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a:bodyPr>
          <a:lstStyle/>
          <a:p>
            <a:pPr marL="0" indent="0"/>
            <a:r>
              <a:rPr lang="en-US" dirty="0"/>
              <a:t>Motion to approve agenda contained in document 15-23-0441-0[3].</a:t>
            </a:r>
          </a:p>
          <a:p>
            <a:pPr marL="457200" indent="-457200">
              <a:buFont typeface="Arial" panose="020B0604020202020204" pitchFamily="34" charset="0"/>
              <a:buChar char="•"/>
            </a:pPr>
            <a:r>
              <a:rPr lang="en-US" dirty="0"/>
              <a:t>Moved by Clint Chaplin (SRA)</a:t>
            </a:r>
          </a:p>
          <a:p>
            <a:pPr marL="457200" indent="-457200">
              <a:buFont typeface="Arial" panose="020B0604020202020204" pitchFamily="34" charset="0"/>
              <a:buChar char="•"/>
            </a:pPr>
            <a:r>
              <a:rPr lang="en-US" dirty="0"/>
              <a:t>Second by Clint Powell (HID)</a:t>
            </a:r>
          </a:p>
          <a:p>
            <a:pPr marL="457200" indent="-457200">
              <a:buFont typeface="Arial" panose="020B0604020202020204" pitchFamily="34" charset="0"/>
              <a:buChar char="•"/>
            </a:pPr>
            <a:r>
              <a:rPr lang="en-US" dirty="0"/>
              <a:t>Discussion: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72A274-1935-3C44-2198-24673E2B1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3296095"/>
            <a:ext cx="2304256" cy="30713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3"/>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463032"/>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839416" y="4111218"/>
            <a:ext cx="6768752" cy="2071132"/>
          </a:xfrm>
        </p:spPr>
        <p:txBody>
          <a:bodyPr/>
          <a:lstStyle/>
          <a:p>
            <a:r>
              <a:rPr lang="en-US" sz="2800" dirty="0"/>
              <a:t>September 2023 802 Wireless Interim Session</a:t>
            </a:r>
          </a:p>
          <a:p>
            <a:r>
              <a:rPr lang="en-US" sz="2800" dirty="0"/>
              <a:t>Mixed Mode</a:t>
            </a:r>
          </a:p>
          <a:p>
            <a:r>
              <a:rPr lang="en-US" sz="2800" dirty="0"/>
              <a:t>Live from Atlanta, GA, USA</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E482-BC41-AC4E-513C-44527BA8CB3A}"/>
              </a:ext>
            </a:extLst>
          </p:cNvPr>
          <p:cNvSpPr>
            <a:spLocks noGrp="1"/>
          </p:cNvSpPr>
          <p:nvPr>
            <p:ph type="title"/>
          </p:nvPr>
        </p:nvSpPr>
        <p:spPr/>
        <p:txBody>
          <a:bodyPr/>
          <a:lstStyle/>
          <a:p>
            <a:r>
              <a:rPr lang="en-US" dirty="0"/>
              <a:t>Approvals of Minutes</a:t>
            </a:r>
          </a:p>
        </p:txBody>
      </p:sp>
      <p:sp>
        <p:nvSpPr>
          <p:cNvPr id="3" name="Content Placeholder 2">
            <a:extLst>
              <a:ext uri="{FF2B5EF4-FFF2-40B4-BE49-F238E27FC236}">
                <a16:creationId xmlns:a16="http://schemas.microsoft.com/office/drawing/2014/main" id="{C92498DB-B226-586E-BB90-96399F31C5AE}"/>
              </a:ext>
            </a:extLst>
          </p:cNvPr>
          <p:cNvSpPr>
            <a:spLocks noGrp="1"/>
          </p:cNvSpPr>
          <p:nvPr>
            <p:ph idx="1"/>
          </p:nvPr>
        </p:nvSpPr>
        <p:spPr/>
        <p:txBody>
          <a:bodyPr>
            <a:normAutofit fontScale="70000" lnSpcReduction="20000"/>
          </a:bodyPr>
          <a:lstStyle/>
          <a:p>
            <a:r>
              <a:rPr lang="en-US" dirty="0"/>
              <a:t>Motion to approve minutes contained in documents 15-23-0427-00 and 15-23-0459-00</a:t>
            </a:r>
          </a:p>
          <a:p>
            <a:endParaRPr lang="en-US" dirty="0"/>
          </a:p>
          <a:p>
            <a:r>
              <a:rPr lang="en-US" dirty="0"/>
              <a:t>Moved by: David </a:t>
            </a:r>
            <a:r>
              <a:rPr lang="en-US" dirty="0" err="1"/>
              <a:t>Xun</a:t>
            </a:r>
            <a:r>
              <a:rPr lang="en-US" dirty="0"/>
              <a:t> Yang (Huawei)</a:t>
            </a:r>
          </a:p>
          <a:p>
            <a:r>
              <a:rPr lang="en-US" dirty="0"/>
              <a:t>Second by: Clint Chaplin</a:t>
            </a:r>
          </a:p>
          <a:p>
            <a:r>
              <a:rPr lang="en-US" dirty="0"/>
              <a:t>July Plenary session minutes:</a:t>
            </a:r>
          </a:p>
          <a:p>
            <a:r>
              <a:rPr lang="en-US" dirty="0">
                <a:hlinkClick r:id="rId2"/>
              </a:rPr>
              <a:t>https://mentor.ieee.org/802.15/dcn/23/15-23-0427-00-04ab-tg4ab-jul-plenary-mins.docx</a:t>
            </a:r>
            <a:endParaRPr lang="en-US" dirty="0"/>
          </a:p>
          <a:p>
            <a:endParaRPr lang="en-US" dirty="0"/>
          </a:p>
          <a:p>
            <a:r>
              <a:rPr lang="en-US" dirty="0"/>
              <a:t>Interim telecon minutes:	</a:t>
            </a:r>
          </a:p>
          <a:p>
            <a:r>
              <a:rPr lang="en-US" dirty="0">
                <a:hlinkClick r:id="rId3"/>
              </a:rPr>
              <a:t>https://mentor.ieee.org/802.15/dcn/23/15-23-0459-00-04ab-tg4ab-conf-call-mins-jul-to-sep-2023.docx</a:t>
            </a:r>
            <a:endParaRPr lang="en-US" dirty="0"/>
          </a:p>
          <a:p>
            <a:r>
              <a:rPr lang="en-US" dirty="0"/>
              <a:t>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1DF144-E95B-D06E-0953-5D1F0507D3C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4590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Arial" panose="020B0604020202020204" pitchFamily="34" charset="0"/>
              <a:buChar char="•"/>
            </a:pPr>
            <a:r>
              <a:rPr lang="en-US" b="1" dirty="0">
                <a:solidFill>
                  <a:schemeClr val="accent1">
                    <a:lumMod val="50000"/>
                  </a:schemeClr>
                </a:solidFill>
              </a:rPr>
              <a:t>Complete the draft</a:t>
            </a:r>
          </a:p>
          <a:p>
            <a:pPr marL="457200" indent="-457200">
              <a:buFont typeface="Arial" panose="020B0604020202020204" pitchFamily="34" charset="0"/>
              <a:buChar char="•"/>
            </a:pPr>
            <a:r>
              <a:rPr lang="en-US" b="1" dirty="0">
                <a:solidFill>
                  <a:schemeClr val="accent1">
                    <a:lumMod val="50000"/>
                  </a:schemeClr>
                </a:solidFill>
              </a:rPr>
              <a:t>Provide TE with details to update</a:t>
            </a:r>
          </a:p>
          <a:p>
            <a:pPr marL="457200" indent="-457200">
              <a:buFont typeface="Arial" panose="020B0604020202020204" pitchFamily="34" charset="0"/>
              <a:buChar char="•"/>
            </a:pPr>
            <a:r>
              <a:rPr lang="en-US" b="1" dirty="0">
                <a:solidFill>
                  <a:schemeClr val="accent1">
                    <a:lumMod val="50000"/>
                  </a:schemeClr>
                </a:solidFill>
              </a:rPr>
              <a:t>Commence informal comment collection following interim session</a:t>
            </a: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8D4A-55B3-1283-2DA3-07BC55944A3B}"/>
              </a:ext>
            </a:extLst>
          </p:cNvPr>
          <p:cNvSpPr>
            <a:spLocks noGrp="1"/>
          </p:cNvSpPr>
          <p:nvPr>
            <p:ph type="title"/>
          </p:nvPr>
        </p:nvSpPr>
        <p:spPr/>
        <p:txBody>
          <a:bodyPr/>
          <a:lstStyle/>
          <a:p>
            <a:r>
              <a:rPr lang="en-US" dirty="0"/>
              <a:t>Hybrid Meeting Conduct: Other</a:t>
            </a:r>
          </a:p>
        </p:txBody>
      </p:sp>
      <p:sp>
        <p:nvSpPr>
          <p:cNvPr id="3" name="Content Placeholder 2">
            <a:extLst>
              <a:ext uri="{FF2B5EF4-FFF2-40B4-BE49-F238E27FC236}">
                <a16:creationId xmlns:a16="http://schemas.microsoft.com/office/drawing/2014/main" id="{F5FC4BBF-6E20-E803-A6C6-14345A580611}"/>
              </a:ext>
            </a:extLst>
          </p:cNvPr>
          <p:cNvSpPr>
            <a:spLocks noGrp="1"/>
          </p:cNvSpPr>
          <p:nvPr>
            <p:ph idx="1"/>
          </p:nvPr>
        </p:nvSpPr>
        <p:spPr/>
        <p:txBody>
          <a:bodyPr>
            <a:normAutofit fontScale="92500"/>
          </a:bodyPr>
          <a:lstStyle/>
          <a:p>
            <a:pPr marL="0" indent="0"/>
            <a:r>
              <a:rPr lang="en-US" dirty="0"/>
              <a:t>In room breakouts:</a:t>
            </a:r>
          </a:p>
          <a:p>
            <a:pPr marL="457200" indent="-457200">
              <a:buFont typeface="Arial" panose="020B0604020202020204" pitchFamily="34" charset="0"/>
              <a:buChar char="•"/>
            </a:pPr>
            <a:r>
              <a:rPr lang="en-US" dirty="0"/>
              <a:t>We have the TG4ab Meeting room (physical and virtual)</a:t>
            </a:r>
          </a:p>
          <a:p>
            <a:pPr marL="457200" indent="-457200">
              <a:buFont typeface="Arial" panose="020B0604020202020204" pitchFamily="34" charset="0"/>
              <a:buChar char="•"/>
            </a:pPr>
            <a:r>
              <a:rPr lang="en-US" dirty="0"/>
              <a:t>We have a 2</a:t>
            </a:r>
            <a:r>
              <a:rPr lang="en-US" baseline="30000" dirty="0"/>
              <a:t>nd</a:t>
            </a:r>
            <a:r>
              <a:rPr lang="en-US" dirty="0"/>
              <a:t> breakout room (physical and virtual)</a:t>
            </a:r>
          </a:p>
          <a:p>
            <a:pPr marL="457200" indent="-457200">
              <a:buFont typeface="Arial" panose="020B0604020202020204" pitchFamily="34" charset="0"/>
              <a:buChar char="•"/>
            </a:pPr>
            <a:r>
              <a:rPr lang="en-US" dirty="0"/>
              <a:t>In may be difficult for remote attendees – keep them in mind.</a:t>
            </a:r>
          </a:p>
          <a:p>
            <a:pPr marL="457200" indent="-457200">
              <a:buFont typeface="Arial" panose="020B0604020202020204" pitchFamily="34" charset="0"/>
              <a:buChar char="•"/>
            </a:pPr>
            <a:r>
              <a:rPr lang="en-US" dirty="0"/>
              <a:t>Loop in remote attendees in inconvenient time zones when able (email reflector, </a:t>
            </a:r>
            <a:r>
              <a:rPr lang="en-US" dirty="0" err="1"/>
              <a:t>etc</a:t>
            </a:r>
            <a:r>
              <a:rPr lang="en-US" dirty="0"/>
              <a:t>)</a:t>
            </a:r>
          </a:p>
          <a:p>
            <a:pPr marL="457200" indent="-457200">
              <a:buFont typeface="Arial" panose="020B0604020202020204" pitchFamily="34" charset="0"/>
              <a:buChar char="•"/>
            </a:pPr>
            <a:r>
              <a:rPr lang="en-US" dirty="0"/>
              <a:t>We will do the best we can and keep learning as we go!</a:t>
            </a:r>
          </a:p>
        </p:txBody>
      </p:sp>
      <p:sp>
        <p:nvSpPr>
          <p:cNvPr id="4" name="Slide Number Placeholder 3">
            <a:extLst>
              <a:ext uri="{FF2B5EF4-FFF2-40B4-BE49-F238E27FC236}">
                <a16:creationId xmlns:a16="http://schemas.microsoft.com/office/drawing/2014/main" id="{96406356-6D33-C044-F27F-5E6D0914A64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9061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a:xfrm>
            <a:off x="2279577" y="617537"/>
            <a:ext cx="7764463" cy="579216"/>
          </a:xfrm>
        </p:spPr>
        <p:txBody>
          <a:bodyPr/>
          <a:lstStyle/>
          <a:p>
            <a:r>
              <a:rPr lang="en-US" dirty="0"/>
              <a:t>Reminders </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a:xfrm>
            <a:off x="2291978" y="1556792"/>
            <a:ext cx="7764463" cy="4896544"/>
          </a:xfrm>
        </p:spPr>
        <p:txBody>
          <a:bodyPr>
            <a:normAutofit fontScale="85000" lnSpcReduction="20000"/>
          </a:bodyPr>
          <a:lstStyle/>
          <a:p>
            <a:pPr marL="457200" indent="-457200">
              <a:buFont typeface="Arial" panose="020B0604020202020204" pitchFamily="34" charset="0"/>
              <a:buChar char="•"/>
            </a:pPr>
            <a:r>
              <a:rPr lang="en-US" b="1" dirty="0"/>
              <a:t>You are reminded NOW that all the 802 and IEEE rules you heard at the opening plenary apply to every meeting. This is your final reminder!</a:t>
            </a:r>
          </a:p>
          <a:p>
            <a:pPr marL="457200" indent="-457200">
              <a:buFont typeface="Arial" panose="020B0604020202020204" pitchFamily="34" charset="0"/>
              <a:buChar char="•"/>
            </a:pPr>
            <a:r>
              <a:rPr lang="en-US" dirty="0"/>
              <a:t>Meetings will start ON TIME as shown on the schedule – arrive early, finish nesting, get comfortable</a:t>
            </a:r>
          </a:p>
          <a:p>
            <a:pPr marL="457200" indent="-457200">
              <a:buFont typeface="Arial" panose="020B0604020202020204" pitchFamily="34" charset="0"/>
              <a:buChar char="•"/>
            </a:pPr>
            <a:r>
              <a:rPr lang="en-US" dirty="0">
                <a:highlight>
                  <a:srgbClr val="FFFF00"/>
                </a:highlight>
              </a:rPr>
              <a:t>Questions and discussions time may be limited:  </a:t>
            </a:r>
            <a:r>
              <a:rPr lang="en-US" b="1" dirty="0">
                <a:solidFill>
                  <a:schemeClr val="accent1">
                    <a:lumMod val="50000"/>
                  </a:schemeClr>
                </a:solidFill>
                <a:highlight>
                  <a:srgbClr val="FFFF00"/>
                </a:highlight>
              </a:rPr>
              <a:t>Use the email reflector to continue discussion! </a:t>
            </a:r>
          </a:p>
          <a:p>
            <a:pPr marL="457200" indent="-457200">
              <a:buFont typeface="Arial" panose="020B0604020202020204" pitchFamily="34" charset="0"/>
              <a:buChar char="•"/>
            </a:pPr>
            <a:r>
              <a:rPr lang="en-US" b="1" dirty="0">
                <a:solidFill>
                  <a:schemeClr val="accent1">
                    <a:lumMod val="50000"/>
                  </a:schemeClr>
                </a:solidFill>
              </a:rPr>
              <a:t>Take advantage of coffee breaks and other ad hoc time as well as the reflector, and</a:t>
            </a:r>
          </a:p>
          <a:p>
            <a:pPr marL="457200" indent="-457200">
              <a:buFont typeface="Arial" panose="020B0604020202020204" pitchFamily="34" charset="0"/>
              <a:buChar char="•"/>
            </a:pPr>
            <a:r>
              <a:rPr lang="en-US" b="1" dirty="0">
                <a:solidFill>
                  <a:schemeClr val="accent1">
                    <a:lumMod val="50000"/>
                  </a:schemeClr>
                </a:solidFill>
              </a:rPr>
              <a:t>Don’t forget about remote attendees!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23</a:t>
            </a:fld>
            <a:endParaRPr lang="en-US" altLang="en-US"/>
          </a:p>
        </p:txBody>
      </p:sp>
    </p:spTree>
    <p:extLst>
      <p:ext uri="{BB962C8B-B14F-4D97-AF65-F5344CB8AC3E}">
        <p14:creationId xmlns:p14="http://schemas.microsoft.com/office/powerpoint/2010/main" val="411317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07652-D701-9CE5-600F-BEA5AD1720FE}"/>
              </a:ext>
            </a:extLst>
          </p:cNvPr>
          <p:cNvSpPr>
            <a:spLocks noGrp="1"/>
          </p:cNvSpPr>
          <p:nvPr>
            <p:ph type="title"/>
          </p:nvPr>
        </p:nvSpPr>
        <p:spPr/>
        <p:txBody>
          <a:bodyPr/>
          <a:lstStyle/>
          <a:p>
            <a:r>
              <a:rPr lang="en-US" dirty="0"/>
              <a:t>Time Management</a:t>
            </a:r>
          </a:p>
        </p:txBody>
      </p:sp>
      <p:sp>
        <p:nvSpPr>
          <p:cNvPr id="3" name="Content Placeholder 2">
            <a:extLst>
              <a:ext uri="{FF2B5EF4-FFF2-40B4-BE49-F238E27FC236}">
                <a16:creationId xmlns:a16="http://schemas.microsoft.com/office/drawing/2014/main" id="{2EFFFD1F-C5BC-E30E-6DDE-63DFBADAB72C}"/>
              </a:ext>
            </a:extLst>
          </p:cNvPr>
          <p:cNvSpPr>
            <a:spLocks noGrp="1"/>
          </p:cNvSpPr>
          <p:nvPr>
            <p:ph idx="1"/>
          </p:nvPr>
        </p:nvSpPr>
        <p:spPr/>
        <p:txBody>
          <a:bodyPr/>
          <a:lstStyle/>
          <a:p>
            <a:pPr marL="457200" indent="-457200">
              <a:buFont typeface="Arial" panose="020B0604020202020204" pitchFamily="34" charset="0"/>
              <a:buChar char="•"/>
            </a:pPr>
            <a:r>
              <a:rPr lang="en-US" dirty="0"/>
              <a:t>We will need to stay within the allocated time to get through everything</a:t>
            </a:r>
          </a:p>
          <a:p>
            <a:pPr marL="457200" indent="-457200">
              <a:buFont typeface="Arial" panose="020B0604020202020204" pitchFamily="34" charset="0"/>
              <a:buChar char="•"/>
            </a:pPr>
            <a:r>
              <a:rPr lang="en-US" dirty="0"/>
              <a:t>If less than the allocated time is used in a time slot, we’ll start the next time slot (accumulate any unused time to the end of the meeting)</a:t>
            </a:r>
          </a:p>
          <a:p>
            <a:pPr marL="457200" indent="-457200">
              <a:buFont typeface="Arial" panose="020B0604020202020204" pitchFamily="34" charset="0"/>
              <a:buChar char="•"/>
            </a:pPr>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7F81DA3A-AB07-4401-73B1-EC1F2FB8975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91345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2246313" y="1268761"/>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4655841" y="1965416"/>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26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3341453" y="998731"/>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2809049"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4254714" y="408999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9282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3233684" y="1371602"/>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3935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endParaRPr lang="en-US" sz="1100" b="0" i="0" u="none" strike="sngStrike" dirty="0">
                        <a:solidFill>
                          <a:srgbClr val="000000"/>
                        </a:solidFill>
                        <a:effectLst/>
                        <a:highlight>
                          <a:srgbClr val="FFFF00"/>
                        </a:highligh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724214"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3179676" y="4038492"/>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Completing the Draft</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3757613" y="1844825"/>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2279577" y="685801"/>
            <a:ext cx="7764463" cy="754063"/>
          </a:xfrm>
        </p:spPr>
        <p:txBody>
          <a:bodyPr vert="horz" wrap="square" lIns="0" tIns="0" rIns="0" bIns="0" numCol="1" rtlCol="0" anchor="t" anchorCtr="0" compatLnSpc="1">
            <a:prstTxWarp prst="textNoShape">
              <a:avLst/>
            </a:prstTxWarp>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2133600" y="1371601"/>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6091239" y="2930463"/>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981202"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1951035"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1951036"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FE27-21AB-7422-9BF4-7504ECB79BD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69F020C-1C66-9BBF-2986-48A32012F182}"/>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Pre-draft draft</a:t>
            </a:r>
          </a:p>
          <a:p>
            <a:pPr marL="857250" lvl="1" indent="-457200">
              <a:buFont typeface="Arial" panose="020B0604020202020204" pitchFamily="34" charset="0"/>
              <a:buChar char="•"/>
            </a:pPr>
            <a:r>
              <a:rPr lang="en-US" dirty="0"/>
              <a:t>Current draft:  P802.15.4ab™/D (pre-ballot) B</a:t>
            </a:r>
          </a:p>
          <a:p>
            <a:pPr marL="857250" lvl="1" indent="-457200">
              <a:buFont typeface="Arial" panose="020B0604020202020204" pitchFamily="34" charset="0"/>
              <a:buChar char="•"/>
            </a:pPr>
            <a:r>
              <a:rPr lang="en-US" dirty="0"/>
              <a:t>Following this session:  Will create (pre-ballot) C</a:t>
            </a:r>
          </a:p>
          <a:p>
            <a:pPr marL="457200" indent="-457200">
              <a:buFont typeface="Arial" panose="020B0604020202020204" pitchFamily="34" charset="0"/>
              <a:buChar char="•"/>
            </a:pPr>
            <a:r>
              <a:rPr lang="en-US" dirty="0"/>
              <a:t>Goal create a </a:t>
            </a:r>
            <a:r>
              <a:rPr lang="en-US" b="1" u="sng" dirty="0"/>
              <a:t>technically complete</a:t>
            </a:r>
            <a:r>
              <a:rPr lang="en-US" dirty="0"/>
              <a:t> draft</a:t>
            </a:r>
          </a:p>
          <a:p>
            <a:pPr marL="857250" lvl="1" indent="-457200">
              <a:buFont typeface="Arial" panose="020B0604020202020204" pitchFamily="34" charset="0"/>
              <a:buChar char="•"/>
            </a:pPr>
            <a:r>
              <a:rPr lang="en-US" dirty="0"/>
              <a:t>Complete:  </a:t>
            </a:r>
          </a:p>
          <a:p>
            <a:pPr marL="1257300" lvl="2" indent="-457200">
              <a:buFont typeface="Arial" panose="020B0604020202020204" pitchFamily="34" charset="0"/>
              <a:buChar char="•"/>
            </a:pPr>
            <a:r>
              <a:rPr lang="en-US" dirty="0"/>
              <a:t>NO TBDs</a:t>
            </a:r>
          </a:p>
          <a:p>
            <a:pPr marL="1257300" lvl="2" indent="-457200">
              <a:buFont typeface="Arial" panose="020B0604020202020204" pitchFamily="34" charset="0"/>
              <a:buChar char="•"/>
            </a:pPr>
            <a:r>
              <a:rPr lang="en-US" dirty="0"/>
              <a:t>Not perfect</a:t>
            </a:r>
          </a:p>
          <a:p>
            <a:pPr marL="857250" lvl="1" indent="-457200">
              <a:buFont typeface="Arial" panose="020B0604020202020204" pitchFamily="34" charset="0"/>
              <a:buChar char="•"/>
            </a:pPr>
            <a:r>
              <a:rPr lang="en-US" dirty="0"/>
              <a:t>Identify and fill holes</a:t>
            </a:r>
          </a:p>
          <a:p>
            <a:pPr marL="857250" lvl="1" indent="-457200">
              <a:buFont typeface="Arial" panose="020B0604020202020204" pitchFamily="34" charset="0"/>
              <a:buChar char="•"/>
            </a:pPr>
            <a:r>
              <a:rPr lang="en-US" dirty="0"/>
              <a:t>Resolve remaining content to be technically complete</a:t>
            </a:r>
          </a:p>
          <a:p>
            <a:pPr marL="857250" lvl="1" indent="-457200">
              <a:buFont typeface="Arial" panose="020B0604020202020204" pitchFamily="34" charset="0"/>
              <a:buChar char="•"/>
            </a:pPr>
            <a:r>
              <a:rPr lang="en-US" dirty="0"/>
              <a:t>Approve changes to pre-ballot B to create C</a:t>
            </a:r>
          </a:p>
          <a:p>
            <a:pPr marL="457200" indent="-457200">
              <a:buFont typeface="Arial" panose="020B0604020202020204" pitchFamily="34" charset="0"/>
              <a:buChar char="•"/>
            </a:pPr>
            <a:r>
              <a:rPr lang="en-US" dirty="0"/>
              <a:t>Initiate informal comment collection by 22-Sept</a:t>
            </a:r>
          </a:p>
          <a:p>
            <a:pPr marL="457200" indent="-457200">
              <a:buFont typeface="Arial" panose="020B0604020202020204" pitchFamily="34" charset="0"/>
              <a:buChar char="•"/>
            </a:pPr>
            <a:r>
              <a:rPr lang="en-US" dirty="0"/>
              <a:t>Initiate comment resolution via TC prior to November</a:t>
            </a:r>
          </a:p>
        </p:txBody>
      </p:sp>
      <p:sp>
        <p:nvSpPr>
          <p:cNvPr id="4" name="Slide Number Placeholder 3">
            <a:extLst>
              <a:ext uri="{FF2B5EF4-FFF2-40B4-BE49-F238E27FC236}">
                <a16:creationId xmlns:a16="http://schemas.microsoft.com/office/drawing/2014/main" id="{B600A16C-E2C9-35B8-C1E7-38964D4555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250060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dirty="0"/>
              <a:t>Open by 22-Sept (following interim) and Close 22-Oct </a:t>
            </a:r>
          </a:p>
          <a:p>
            <a:pPr marL="857250" lvl="1" indent="-457200">
              <a:buFont typeface="Arial" panose="020B0604020202020204" pitchFamily="34" charset="0"/>
              <a:buChar char="•"/>
            </a:pPr>
            <a:r>
              <a:rPr lang="en-US" dirty="0"/>
              <a:t>November meeting starts: 13-Nov </a:t>
            </a:r>
          </a:p>
          <a:p>
            <a:pPr marL="857250" lvl="1" indent="-457200">
              <a:buFont typeface="Arial" panose="020B0604020202020204" pitchFamily="34" charset="0"/>
              <a:buChar char="•"/>
            </a:pPr>
            <a:r>
              <a:rPr lang="en-US" dirty="0"/>
              <a:t>Provides for 3 calls to begin comment resolution</a:t>
            </a:r>
          </a:p>
          <a:p>
            <a:pPr marL="857250" lvl="1" indent="-457200">
              <a:buFont typeface="Arial" panose="020B0604020202020204" pitchFamily="34" charset="0"/>
              <a:buChar char="•"/>
            </a:pPr>
            <a:r>
              <a:rPr lang="en-US"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dirty="0"/>
              <a:t>we can use the extra time to make the draft better</a:t>
            </a:r>
          </a:p>
          <a:p>
            <a:pPr marL="857250" lvl="1" indent="-457200">
              <a:buFont typeface="Arial" panose="020B0604020202020204" pitchFamily="34" charset="0"/>
              <a:buChar char="•"/>
            </a:pPr>
            <a:r>
              <a:rPr lang="en-US"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Discussion:  This session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Some people sent comments to draft B (and A)</a:t>
            </a:r>
          </a:p>
          <a:p>
            <a:pPr marL="857250" lvl="1" indent="-457200">
              <a:buFont typeface="Arial" panose="020B0604020202020204" pitchFamily="34" charset="0"/>
              <a:buChar char="•"/>
            </a:pPr>
            <a:r>
              <a:rPr lang="en-US" dirty="0"/>
              <a:t>Consolidated comments being assembled</a:t>
            </a:r>
          </a:p>
          <a:p>
            <a:pPr marL="857250" lvl="1" indent="-457200">
              <a:buFont typeface="Arial" panose="020B0604020202020204" pitchFamily="34" charset="0"/>
              <a:buChar char="•"/>
            </a:pPr>
            <a:r>
              <a:rPr lang="en-US" dirty="0"/>
              <a:t>Will triage, divide and resolve</a:t>
            </a:r>
          </a:p>
          <a:p>
            <a:pPr marL="457200" indent="-457200">
              <a:buFont typeface="Arial" panose="020B0604020202020204" pitchFamily="34" charset="0"/>
              <a:buChar char="•"/>
            </a:pPr>
            <a:r>
              <a:rPr lang="en-US" dirty="0"/>
              <a:t>Contributions to complete draft</a:t>
            </a:r>
          </a:p>
          <a:p>
            <a:pPr marL="857250" lvl="1" indent="-457200">
              <a:buFont typeface="Arial" panose="020B0604020202020204" pitchFamily="34" charset="0"/>
              <a:buChar char="•"/>
            </a:pPr>
            <a:r>
              <a:rPr lang="en-US" dirty="0"/>
              <a:t>Topic specific via presentation and discussion</a:t>
            </a:r>
          </a:p>
          <a:p>
            <a:pPr marL="857250" lvl="1" indent="-457200">
              <a:buFont typeface="Arial" panose="020B0604020202020204" pitchFamily="34" charset="0"/>
              <a:buChar char="•"/>
            </a:pPr>
            <a:r>
              <a:rPr lang="en-US" dirty="0"/>
              <a:t>Identify and approve changes for TE to apply (document changes)</a:t>
            </a:r>
          </a:p>
          <a:p>
            <a:pPr marL="857250" lvl="1" indent="-457200">
              <a:buFont typeface="Arial" panose="020B0604020202020204" pitchFamily="34" charset="0"/>
              <a:buChar char="•"/>
            </a:pPr>
            <a:r>
              <a:rPr lang="en-US" dirty="0"/>
              <a:t>Announce contributions via the reflector</a:t>
            </a:r>
          </a:p>
          <a:p>
            <a:pPr marL="857250" lvl="1" indent="-457200">
              <a:buFont typeface="Arial" panose="020B0604020202020204" pitchFamily="34" charset="0"/>
              <a:buChar char="•"/>
            </a:pPr>
            <a:r>
              <a:rPr lang="en-US" dirty="0"/>
              <a:t>USE REFLECTOR FOR DISCUSIONs </a:t>
            </a:r>
          </a:p>
          <a:p>
            <a:pPr marL="857250" lvl="1" indent="-457200">
              <a:buFont typeface="Arial" panose="020B0604020202020204" pitchFamily="34" charset="0"/>
              <a:buChar char="•"/>
            </a:pPr>
            <a:r>
              <a:rPr lang="en-US" u="sng" dirty="0"/>
              <a:t>Where possible, post and announce ahead of presentation please</a:t>
            </a:r>
          </a:p>
          <a:p>
            <a:pPr marL="457200" indent="-457200">
              <a:buFont typeface="Arial" panose="020B0604020202020204" pitchFamily="34" charset="0"/>
              <a:buChar char="•"/>
            </a:pPr>
            <a:r>
              <a:rPr lang="en-US" dirty="0"/>
              <a:t>Use ad-hoc time to work specific areas where possible</a:t>
            </a:r>
          </a:p>
          <a:p>
            <a:pPr marL="857250" lvl="1" indent="-457200">
              <a:buFont typeface="Arial" panose="020B0604020202020204" pitchFamily="34" charset="0"/>
              <a:buChar char="•"/>
            </a:pPr>
            <a:r>
              <a:rPr lang="en-US" dirty="0"/>
              <a:t>Working directly with TE</a:t>
            </a:r>
          </a:p>
          <a:p>
            <a:pPr marL="857250" lvl="1" indent="-457200">
              <a:buFont typeface="Arial" panose="020B0604020202020204" pitchFamily="34" charset="0"/>
              <a:buChar char="•"/>
            </a:pPr>
            <a:r>
              <a:rPr lang="en-US" dirty="0"/>
              <a:t>Multi-cast results (mentor and reflector)</a:t>
            </a:r>
          </a:p>
          <a:p>
            <a:pPr marL="857250" lvl="1" indent="-457200">
              <a:buFont typeface="Arial" panose="020B0604020202020204" pitchFamily="34" charset="0"/>
              <a:buChar char="•"/>
            </a:pPr>
            <a:r>
              <a:rPr lang="en-US" b="1" dirty="0">
                <a:solidFill>
                  <a:srgbClr val="FF0000"/>
                </a:solidFill>
              </a:rPr>
              <a:t>ALL MEETINGS (formal and ad-hoc) are open to ALL registered attendees</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32</a:t>
            </a:fld>
            <a:endParaRPr lang="en-US" altLang="en-US"/>
          </a:p>
        </p:txBody>
      </p:sp>
    </p:spTree>
    <p:extLst>
      <p:ext uri="{BB962C8B-B14F-4D97-AF65-F5344CB8AC3E}">
        <p14:creationId xmlns:p14="http://schemas.microsoft.com/office/powerpoint/2010/main" val="273756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a:bodyPr>
          <a:lstStyle/>
          <a:p>
            <a:r>
              <a:rPr lang="en-US" dirty="0"/>
              <a:t>Discussion:  This session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Ideas to streamline encouraged and appreciated</a:t>
            </a:r>
          </a:p>
          <a:p>
            <a:pPr marL="457200" indent="-457200">
              <a:buFont typeface="Arial" panose="020B0604020202020204" pitchFamily="34" charset="0"/>
              <a:buChar char="•"/>
            </a:pPr>
            <a:r>
              <a:rPr lang="en-US" b="1" dirty="0">
                <a:solidFill>
                  <a:srgbClr val="FF0000"/>
                </a:solidFill>
              </a:rPr>
              <a:t>Discussion to follow</a:t>
            </a:r>
          </a:p>
          <a:p>
            <a:pPr marL="457200" indent="-457200">
              <a:buFont typeface="Arial" panose="020B0604020202020204" pitchFamily="34" charset="0"/>
              <a:buChar char="•"/>
            </a:pPr>
            <a:endParaRPr lang="en-US" b="1" dirty="0">
              <a:solidFill>
                <a:schemeClr val="tx1"/>
              </a:solidFill>
            </a:endParaRP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33</a:t>
            </a:fld>
            <a:endParaRPr lang="en-US" altLang="en-US"/>
          </a:p>
        </p:txBody>
      </p:sp>
    </p:spTree>
    <p:extLst>
      <p:ext uri="{BB962C8B-B14F-4D97-AF65-F5344CB8AC3E}">
        <p14:creationId xmlns:p14="http://schemas.microsoft.com/office/powerpoint/2010/main" val="202869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Breakouts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34</a:t>
            </a:fld>
            <a:endParaRPr lang="en-US" altLang="en-US"/>
          </a:p>
        </p:txBody>
      </p:sp>
      <p:pic>
        <p:nvPicPr>
          <p:cNvPr id="4098" name="Picture 2">
            <a:extLst>
              <a:ext uri="{FF2B5EF4-FFF2-40B4-BE49-F238E27FC236}">
                <a16:creationId xmlns:a16="http://schemas.microsoft.com/office/drawing/2014/main" id="{45DDE1B8-4528-F688-DF97-1C6ADC9A3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632" y="1916832"/>
            <a:ext cx="3300736" cy="439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264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35</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351586"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4720217"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36</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DE69200-F9FD-93AA-7BD4-BE3BD22322EF}"/>
              </a:ext>
            </a:extLst>
          </p:cNvPr>
          <p:cNvPicPr>
            <a:picLocks noChangeAspect="1"/>
          </p:cNvPicPr>
          <p:nvPr/>
        </p:nvPicPr>
        <p:blipFill>
          <a:blip r:embed="rId2"/>
          <a:stretch>
            <a:fillRect/>
          </a:stretch>
        </p:blipFill>
        <p:spPr>
          <a:xfrm>
            <a:off x="7176120" y="1614293"/>
            <a:ext cx="2670555" cy="2584834"/>
          </a:xfrm>
          <a:prstGeom prst="rect">
            <a:avLst/>
          </a:prstGeom>
        </p:spPr>
      </p:pic>
      <p:sp>
        <p:nvSpPr>
          <p:cNvPr id="5" name="Title 4">
            <a:extLst>
              <a:ext uri="{FF2B5EF4-FFF2-40B4-BE49-F238E27FC236}">
                <a16:creationId xmlns:a16="http://schemas.microsoft.com/office/drawing/2014/main" id="{D1B94C78-78DB-E45F-4B2B-2B7C09A1447A}"/>
              </a:ext>
            </a:extLst>
          </p:cNvPr>
          <p:cNvSpPr>
            <a:spLocks noGrp="1"/>
          </p:cNvSpPr>
          <p:nvPr>
            <p:ph type="title"/>
          </p:nvPr>
        </p:nvSpPr>
        <p:spPr>
          <a:xfrm>
            <a:off x="963084" y="4587205"/>
            <a:ext cx="7437172" cy="1362075"/>
          </a:xfrm>
        </p:spPr>
        <p:txBody>
          <a:bodyPr/>
          <a:lstStyle/>
          <a:p>
            <a:r>
              <a:rPr lang="en-US" dirty="0"/>
              <a:t>Target: A Technically Complete Draft</a:t>
            </a:r>
          </a:p>
        </p:txBody>
      </p:sp>
      <p:sp>
        <p:nvSpPr>
          <p:cNvPr id="6" name="Text Placeholder 5">
            <a:extLst>
              <a:ext uri="{FF2B5EF4-FFF2-40B4-BE49-F238E27FC236}">
                <a16:creationId xmlns:a16="http://schemas.microsoft.com/office/drawing/2014/main" id="{3C3649CC-E1A4-2E2F-4A6B-5C92DB03727F}"/>
              </a:ext>
            </a:extLst>
          </p:cNvPr>
          <p:cNvSpPr>
            <a:spLocks noGrp="1"/>
          </p:cNvSpPr>
          <p:nvPr>
            <p:ph type="body" idx="1"/>
          </p:nvPr>
        </p:nvSpPr>
        <p:spPr/>
        <p:txBody>
          <a:bodyPr/>
          <a:lstStyle/>
          <a:p>
            <a:r>
              <a:rPr lang="en-US" dirty="0"/>
              <a:t>Where do we go from here?</a:t>
            </a:r>
          </a:p>
        </p:txBody>
      </p:sp>
      <p:sp>
        <p:nvSpPr>
          <p:cNvPr id="4" name="Slide Number Placeholder 3">
            <a:extLst>
              <a:ext uri="{FF2B5EF4-FFF2-40B4-BE49-F238E27FC236}">
                <a16:creationId xmlns:a16="http://schemas.microsoft.com/office/drawing/2014/main" id="{7270707F-90B5-BABA-6993-19728B3E1B9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37</a:t>
            </a:fld>
            <a:endParaRPr lang="en-US" altLang="en-US"/>
          </a:p>
        </p:txBody>
      </p:sp>
      <p:pic>
        <p:nvPicPr>
          <p:cNvPr id="3" name="Picture 2">
            <a:extLst>
              <a:ext uri="{FF2B5EF4-FFF2-40B4-BE49-F238E27FC236}">
                <a16:creationId xmlns:a16="http://schemas.microsoft.com/office/drawing/2014/main" id="{10098B75-E359-E37C-B2BF-7F44369F2528}"/>
              </a:ext>
            </a:extLst>
          </p:cNvPr>
          <p:cNvPicPr>
            <a:picLocks noChangeAspect="1"/>
          </p:cNvPicPr>
          <p:nvPr/>
        </p:nvPicPr>
        <p:blipFill>
          <a:blip r:embed="rId3"/>
          <a:stretch>
            <a:fillRect/>
          </a:stretch>
        </p:blipFill>
        <p:spPr>
          <a:xfrm>
            <a:off x="5735960" y="860125"/>
            <a:ext cx="2361707" cy="2568875"/>
          </a:xfrm>
          <a:prstGeom prst="rect">
            <a:avLst/>
          </a:prstGeom>
        </p:spPr>
      </p:pic>
      <p:pic>
        <p:nvPicPr>
          <p:cNvPr id="14" name="Picture 13">
            <a:extLst>
              <a:ext uri="{FF2B5EF4-FFF2-40B4-BE49-F238E27FC236}">
                <a16:creationId xmlns:a16="http://schemas.microsoft.com/office/drawing/2014/main" id="{1168ACA1-EA0C-A5FD-037F-4A518267DF6E}"/>
              </a:ext>
            </a:extLst>
          </p:cNvPr>
          <p:cNvPicPr>
            <a:picLocks noChangeAspect="1"/>
          </p:cNvPicPr>
          <p:nvPr/>
        </p:nvPicPr>
        <p:blipFill>
          <a:blip r:embed="rId4"/>
          <a:stretch>
            <a:fillRect/>
          </a:stretch>
        </p:blipFill>
        <p:spPr>
          <a:xfrm>
            <a:off x="8688288" y="2204864"/>
            <a:ext cx="2549752" cy="2568875"/>
          </a:xfrm>
          <a:prstGeom prst="rect">
            <a:avLst/>
          </a:prstGeom>
        </p:spPr>
      </p:pic>
    </p:spTree>
    <p:extLst>
      <p:ext uri="{BB962C8B-B14F-4D97-AF65-F5344CB8AC3E}">
        <p14:creationId xmlns:p14="http://schemas.microsoft.com/office/powerpoint/2010/main" val="127889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48443-40BE-ED66-23B7-83BDBBD9A21D}"/>
              </a:ext>
            </a:extLst>
          </p:cNvPr>
          <p:cNvSpPr>
            <a:spLocks noGrp="1"/>
          </p:cNvSpPr>
          <p:nvPr>
            <p:ph type="title"/>
          </p:nvPr>
        </p:nvSpPr>
        <p:spPr/>
        <p:txBody>
          <a:bodyPr/>
          <a:lstStyle/>
          <a:p>
            <a:r>
              <a:rPr lang="en-US" dirty="0"/>
              <a:t>Completing the Draft</a:t>
            </a:r>
          </a:p>
        </p:txBody>
      </p:sp>
      <p:sp>
        <p:nvSpPr>
          <p:cNvPr id="6" name="Content Placeholder 5">
            <a:extLst>
              <a:ext uri="{FF2B5EF4-FFF2-40B4-BE49-F238E27FC236}">
                <a16:creationId xmlns:a16="http://schemas.microsoft.com/office/drawing/2014/main" id="{921FFDC5-6CA3-A416-B1A0-0F936C02EE7E}"/>
              </a:ext>
            </a:extLst>
          </p:cNvPr>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a:t>Complete draft 0 defined:</a:t>
            </a:r>
          </a:p>
          <a:p>
            <a:pPr marL="642938" lvl="1" indent="-342900">
              <a:buFont typeface="Arial" panose="020B0604020202020204" pitchFamily="34" charset="0"/>
              <a:buChar char="•"/>
            </a:pPr>
            <a:r>
              <a:rPr lang="en-US" dirty="0"/>
              <a:t>Ready for review and comment collection</a:t>
            </a:r>
          </a:p>
          <a:p>
            <a:pPr marL="642938" lvl="1" indent="-342900">
              <a:buFont typeface="Arial" panose="020B0604020202020204" pitchFamily="34" charset="0"/>
              <a:buChar char="•"/>
            </a:pPr>
            <a:r>
              <a:rPr lang="en-US" dirty="0"/>
              <a:t>Is not YET technically complete (can have TBDs)</a:t>
            </a:r>
          </a:p>
          <a:p>
            <a:pPr marL="342900" indent="-342900">
              <a:buFont typeface="Arial" panose="020B0604020202020204" pitchFamily="34" charset="0"/>
              <a:buChar char="•"/>
            </a:pPr>
            <a:r>
              <a:rPr lang="en-US" dirty="0"/>
              <a:t>Complete draft 1 defined:</a:t>
            </a:r>
          </a:p>
          <a:p>
            <a:pPr marL="642938" lvl="1" indent="-342900">
              <a:buFont typeface="Arial" panose="020B0604020202020204" pitchFamily="34" charset="0"/>
              <a:buChar char="•"/>
            </a:pPr>
            <a:r>
              <a:rPr lang="en-US" dirty="0"/>
              <a:t>Technically complete (no TBDs or major holes we know about)</a:t>
            </a:r>
          </a:p>
          <a:p>
            <a:pPr marL="642938" lvl="1" indent="-342900">
              <a:buFont typeface="Arial" panose="020B0604020202020204" pitchFamily="34" charset="0"/>
              <a:buChar char="•"/>
            </a:pPr>
            <a:r>
              <a:rPr lang="en-US" dirty="0"/>
              <a:t>Not necessarily technically correct</a:t>
            </a:r>
          </a:p>
          <a:p>
            <a:pPr marL="342900" indent="-342900">
              <a:buFont typeface="Arial" panose="020B0604020202020204" pitchFamily="34" charset="0"/>
              <a:buChar char="•"/>
            </a:pPr>
            <a:r>
              <a:rPr lang="en-US" dirty="0"/>
              <a:t>Consensus defined</a:t>
            </a:r>
          </a:p>
          <a:p>
            <a:pPr marL="642938" lvl="1" indent="-342900">
              <a:buFont typeface="Arial" panose="020B0604020202020204" pitchFamily="34" charset="0"/>
              <a:buChar char="•"/>
            </a:pPr>
            <a:r>
              <a:rPr lang="en-US" dirty="0"/>
              <a:t>Sufficient majority (not unanimous)</a:t>
            </a:r>
          </a:p>
          <a:p>
            <a:pPr marL="642938" lvl="1" indent="-342900">
              <a:buFont typeface="Arial" panose="020B0604020202020204" pitchFamily="34" charset="0"/>
              <a:buChar char="•"/>
            </a:pPr>
            <a:r>
              <a:rPr lang="en-US" dirty="0"/>
              <a:t>Doesn’t make the content correct or consistent with reality</a:t>
            </a:r>
          </a:p>
          <a:p>
            <a:pPr marL="642938" lvl="1" indent="-342900">
              <a:buFont typeface="Arial" panose="020B0604020202020204" pitchFamily="34" charset="0"/>
              <a:buChar char="•"/>
            </a:pPr>
            <a:r>
              <a:rPr lang="en-US" dirty="0"/>
              <a:t>However correct and realizable are necessary to be useful</a:t>
            </a:r>
          </a:p>
          <a:p>
            <a:pPr marL="342900" indent="-342900">
              <a:buFont typeface="Arial" panose="020B0604020202020204" pitchFamily="34" charset="0"/>
              <a:buChar char="•"/>
            </a:pPr>
            <a:r>
              <a:rPr lang="en-US" dirty="0"/>
              <a:t>Useful requires (necessary  but not sufficient):</a:t>
            </a:r>
          </a:p>
          <a:p>
            <a:pPr marL="642938" lvl="1" indent="-342900">
              <a:buFont typeface="Arial" panose="020B0604020202020204" pitchFamily="34" charset="0"/>
              <a:buChar char="•"/>
            </a:pPr>
            <a:r>
              <a:rPr lang="en-US" dirty="0"/>
              <a:t>Complete and correct enough </a:t>
            </a:r>
          </a:p>
          <a:p>
            <a:pPr marL="642938" lvl="1" indent="-342900">
              <a:buFont typeface="Arial" panose="020B0604020202020204" pitchFamily="34" charset="0"/>
              <a:buChar char="•"/>
            </a:pPr>
            <a:r>
              <a:rPr lang="en-US" dirty="0"/>
              <a:t>Can be implemented and verified</a:t>
            </a:r>
          </a:p>
          <a:p>
            <a:pPr marL="642938" lvl="1" indent="-342900">
              <a:buFont typeface="Arial" panose="020B0604020202020204" pitchFamily="34" charset="0"/>
              <a:buChar char="•"/>
            </a:pPr>
            <a:r>
              <a:rPr lang="en-US" dirty="0"/>
              <a:t>Finite probability 2 implementers would achieve equivalent behavior (enables interoperability)</a:t>
            </a:r>
          </a:p>
        </p:txBody>
      </p:sp>
      <p:sp>
        <p:nvSpPr>
          <p:cNvPr id="4" name="Slide Number Placeholder 3">
            <a:extLst>
              <a:ext uri="{FF2B5EF4-FFF2-40B4-BE49-F238E27FC236}">
                <a16:creationId xmlns:a16="http://schemas.microsoft.com/office/drawing/2014/main" id="{B1C3EBC6-9E17-6AA5-3EAC-09F9E9A9026D}"/>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38</a:t>
            </a:fld>
            <a:endParaRPr lang="en-US" altLang="en-US"/>
          </a:p>
        </p:txBody>
      </p:sp>
    </p:spTree>
    <p:extLst>
      <p:ext uri="{BB962C8B-B14F-4D97-AF65-F5344CB8AC3E}">
        <p14:creationId xmlns:p14="http://schemas.microsoft.com/office/powerpoint/2010/main" val="71442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E7DF9-9C0F-8BD3-C3C6-811054DA4DFC}"/>
              </a:ext>
            </a:extLst>
          </p:cNvPr>
          <p:cNvSpPr>
            <a:spLocks noGrp="1"/>
          </p:cNvSpPr>
          <p:nvPr>
            <p:ph type="title"/>
          </p:nvPr>
        </p:nvSpPr>
        <p:spPr/>
        <p:txBody>
          <a:bodyPr/>
          <a:lstStyle/>
          <a:p>
            <a:r>
              <a:rPr lang="en-US" dirty="0"/>
              <a:t>Next Step Options</a:t>
            </a:r>
          </a:p>
        </p:txBody>
      </p:sp>
      <p:sp>
        <p:nvSpPr>
          <p:cNvPr id="3" name="Content Placeholder 2">
            <a:extLst>
              <a:ext uri="{FF2B5EF4-FFF2-40B4-BE49-F238E27FC236}">
                <a16:creationId xmlns:a16="http://schemas.microsoft.com/office/drawing/2014/main" id="{5C7772EA-FBB1-F3BE-F3EC-010E6EB3BF0D}"/>
              </a:ext>
            </a:extLst>
          </p:cNvPr>
          <p:cNvSpPr>
            <a:spLocks noGrp="1"/>
          </p:cNvSpPr>
          <p:nvPr>
            <p:ph idx="1"/>
          </p:nvPr>
        </p:nvSpPr>
        <p:spPr/>
        <p:txBody>
          <a:bodyPr/>
          <a:lstStyle/>
          <a:p>
            <a:pPr marL="457200" indent="-457200">
              <a:buFont typeface="+mj-lt"/>
              <a:buAutoNum type="arabicPeriod"/>
            </a:pPr>
            <a:r>
              <a:rPr lang="en-US" dirty="0"/>
              <a:t>Continue comment collection with Draft 0 B</a:t>
            </a:r>
          </a:p>
          <a:p>
            <a:pPr marL="757238" lvl="1" indent="-457200">
              <a:buFont typeface="Arial" panose="020B0604020202020204" pitchFamily="34" charset="0"/>
              <a:buChar char="•"/>
            </a:pPr>
            <a:r>
              <a:rPr lang="en-US" dirty="0"/>
              <a:t>Collect more comments as-is</a:t>
            </a:r>
          </a:p>
          <a:p>
            <a:pPr marL="757238" lvl="1" indent="-457200">
              <a:buFont typeface="Arial" panose="020B0604020202020204" pitchFamily="34" charset="0"/>
              <a:buChar char="•"/>
            </a:pPr>
            <a:r>
              <a:rPr lang="en-US" dirty="0"/>
              <a:t>Resolve comments on TC and in November</a:t>
            </a:r>
          </a:p>
          <a:p>
            <a:pPr marL="457200" indent="-457200">
              <a:buFont typeface="+mj-lt"/>
              <a:buAutoNum type="arabicPeriod"/>
            </a:pPr>
            <a:r>
              <a:rPr lang="en-US" dirty="0"/>
              <a:t>Create Draft 0 C from what we have</a:t>
            </a:r>
          </a:p>
          <a:p>
            <a:pPr marL="757238" lvl="1" indent="-457200">
              <a:buFont typeface="Arial" panose="020B0604020202020204" pitchFamily="34" charset="0"/>
              <a:buChar char="•"/>
            </a:pPr>
            <a:r>
              <a:rPr lang="en-US" dirty="0"/>
              <a:t>Quite a lot of revised, more complete, possibly more correct content available now</a:t>
            </a:r>
          </a:p>
          <a:p>
            <a:pPr marL="757238" lvl="1" indent="-457200">
              <a:buFont typeface="Arial" panose="020B0604020202020204" pitchFamily="34" charset="0"/>
              <a:buChar char="•"/>
            </a:pPr>
            <a:r>
              <a:rPr lang="en-US" dirty="0"/>
              <a:t>Continue to address unresolved comments on interim TCs</a:t>
            </a:r>
          </a:p>
          <a:p>
            <a:pPr marL="757238" lvl="1" indent="-457200">
              <a:buFont typeface="Arial" panose="020B0604020202020204" pitchFamily="34" charset="0"/>
              <a:buChar char="•"/>
            </a:pPr>
            <a:r>
              <a:rPr lang="en-US" dirty="0"/>
              <a:t>Document and submit as comments on Draft C</a:t>
            </a:r>
          </a:p>
          <a:p>
            <a:pPr marL="457200" indent="-457200">
              <a:buFont typeface="+mj-lt"/>
              <a:buAutoNum type="arabicPeriod"/>
            </a:pPr>
            <a:r>
              <a:rPr lang="en-US" dirty="0"/>
              <a:t>Resolve all comments on Draft 0 B before creating Draft 0 C</a:t>
            </a:r>
          </a:p>
          <a:p>
            <a:pPr marL="757238" lvl="1" indent="-457200">
              <a:buFont typeface="Arial" panose="020B0604020202020204" pitchFamily="34" charset="0"/>
              <a:buChar char="•"/>
            </a:pPr>
            <a:r>
              <a:rPr lang="en-US" dirty="0"/>
              <a:t>Defer draft review and comment collection</a:t>
            </a:r>
          </a:p>
          <a:p>
            <a:pPr marL="757238" lvl="1" indent="-457200">
              <a:buFont typeface="Arial" panose="020B0604020202020204" pitchFamily="34" charset="0"/>
              <a:buChar char="•"/>
            </a:pPr>
            <a:r>
              <a:rPr lang="en-US" dirty="0"/>
              <a:t>Continue comment resolution on interim TCs</a:t>
            </a:r>
          </a:p>
          <a:p>
            <a:pPr marL="757238" lvl="1" indent="-457200">
              <a:buFont typeface="Arial" panose="020B0604020202020204" pitchFamily="34" charset="0"/>
              <a:buChar char="•"/>
            </a:pPr>
            <a:r>
              <a:rPr lang="en-US" dirty="0"/>
              <a:t>Initiate review and CC on Draft 0 C when able  </a:t>
            </a:r>
          </a:p>
        </p:txBody>
      </p:sp>
      <p:sp>
        <p:nvSpPr>
          <p:cNvPr id="4" name="Slide Number Placeholder 3">
            <a:extLst>
              <a:ext uri="{FF2B5EF4-FFF2-40B4-BE49-F238E27FC236}">
                <a16:creationId xmlns:a16="http://schemas.microsoft.com/office/drawing/2014/main" id="{2CB1D945-2500-F99C-5FA0-052D88CC549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39</a:t>
            </a:fld>
            <a:endParaRPr lang="en-US" altLang="en-US"/>
          </a:p>
        </p:txBody>
      </p:sp>
    </p:spTree>
    <p:extLst>
      <p:ext uri="{BB962C8B-B14F-4D97-AF65-F5344CB8AC3E}">
        <p14:creationId xmlns:p14="http://schemas.microsoft.com/office/powerpoint/2010/main" val="357778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B9527C-2782-8DC3-0FB6-538BBB8D867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DC73D2ED-395F-B393-5C17-017B35D4D72B}"/>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6" name="Content Placeholder 2">
            <a:extLst>
              <a:ext uri="{FF2B5EF4-FFF2-40B4-BE49-F238E27FC236}">
                <a16:creationId xmlns:a16="http://schemas.microsoft.com/office/drawing/2014/main" id="{C83516C3-34E9-9304-2311-F921019D41A2}"/>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a:t>
            </a:r>
            <a:r>
              <a:rPr lang="en-US" dirty="0">
                <a:solidFill>
                  <a:srgbClr val="FF0000"/>
                </a:solidFill>
              </a:rPr>
              <a:t>do not need to join WebEx </a:t>
            </a:r>
            <a:r>
              <a:rPr lang="en-US" dirty="0">
                <a:solidFill>
                  <a:schemeClr val="tx1"/>
                </a:solidFill>
              </a:rPr>
              <a:t>except to present</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91274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4E51-357D-57E6-880C-41CB5E44DA5C}"/>
              </a:ext>
            </a:extLst>
          </p:cNvPr>
          <p:cNvSpPr>
            <a:spLocks noGrp="1"/>
          </p:cNvSpPr>
          <p:nvPr>
            <p:ph type="title"/>
          </p:nvPr>
        </p:nvSpPr>
        <p:spPr/>
        <p:txBody>
          <a:bodyPr/>
          <a:lstStyle/>
          <a:p>
            <a:r>
              <a:rPr lang="en-US" dirty="0"/>
              <a:t>Consideration of Time</a:t>
            </a:r>
          </a:p>
        </p:txBody>
      </p:sp>
      <p:sp>
        <p:nvSpPr>
          <p:cNvPr id="3" name="Content Placeholder 2">
            <a:extLst>
              <a:ext uri="{FF2B5EF4-FFF2-40B4-BE49-F238E27FC236}">
                <a16:creationId xmlns:a16="http://schemas.microsoft.com/office/drawing/2014/main" id="{2394A98A-2806-8B4B-250A-B2DF8FF5CE2B}"/>
              </a:ext>
            </a:extLst>
          </p:cNvPr>
          <p:cNvSpPr>
            <a:spLocks noGrp="1"/>
          </p:cNvSpPr>
          <p:nvPr>
            <p:ph idx="1"/>
          </p:nvPr>
        </p:nvSpPr>
        <p:spPr>
          <a:xfrm>
            <a:off x="1023971" y="4948352"/>
            <a:ext cx="10352617" cy="1292114"/>
          </a:xfrm>
        </p:spPr>
        <p:txBody>
          <a:bodyPr/>
          <a:lstStyle/>
          <a:p>
            <a:pPr marL="342900" indent="-342900">
              <a:buFont typeface="Arial" panose="020B0604020202020204" pitchFamily="34" charset="0"/>
              <a:buChar char="•"/>
            </a:pPr>
            <a:r>
              <a:rPr lang="en-US" dirty="0"/>
              <a:t>When we start -&gt; when we can finish (linear concept of time)</a:t>
            </a:r>
          </a:p>
          <a:p>
            <a:pPr marL="342900" indent="-342900">
              <a:buFont typeface="Arial" panose="020B0604020202020204" pitchFamily="34" charset="0"/>
              <a:buChar char="•"/>
            </a:pPr>
            <a:r>
              <a:rPr lang="en-US" dirty="0"/>
              <a:t>5-Oct last chance to start CC and finish by November session</a:t>
            </a:r>
          </a:p>
          <a:p>
            <a:pPr marL="342900" indent="-342900">
              <a:buFont typeface="Arial" panose="020B0604020202020204" pitchFamily="34" charset="0"/>
              <a:buChar char="•"/>
            </a:pPr>
            <a:r>
              <a:rPr lang="en-US" dirty="0"/>
              <a:t>Call time after CC starts can be used for CAD work</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04B8184-B3AE-8237-2380-6510F77A11B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40</a:t>
            </a:fld>
            <a:endParaRPr lang="en-US" altLang="en-US"/>
          </a:p>
        </p:txBody>
      </p:sp>
      <p:graphicFrame>
        <p:nvGraphicFramePr>
          <p:cNvPr id="8" name="Table 7">
            <a:extLst>
              <a:ext uri="{FF2B5EF4-FFF2-40B4-BE49-F238E27FC236}">
                <a16:creationId xmlns:a16="http://schemas.microsoft.com/office/drawing/2014/main" id="{C0D590B9-6962-7B83-3044-0F7FBF241E05}"/>
              </a:ext>
            </a:extLst>
          </p:cNvPr>
          <p:cNvGraphicFramePr>
            <a:graphicFrameLocks noGrp="1"/>
          </p:cNvGraphicFramePr>
          <p:nvPr>
            <p:extLst>
              <p:ext uri="{D42A27DB-BD31-4B8C-83A1-F6EECF244321}">
                <p14:modId xmlns:p14="http://schemas.microsoft.com/office/powerpoint/2010/main" val="3633675804"/>
              </p:ext>
            </p:extLst>
          </p:nvPr>
        </p:nvGraphicFramePr>
        <p:xfrm>
          <a:off x="1023971" y="1628800"/>
          <a:ext cx="10256607" cy="3037558"/>
        </p:xfrm>
        <a:graphic>
          <a:graphicData uri="http://schemas.openxmlformats.org/drawingml/2006/table">
            <a:tbl>
              <a:tblPr firstRow="1" firstCol="1" bandRow="1">
                <a:tableStyleId>{5C22544A-7EE6-4342-B048-85BDC9FD1C3A}</a:tableStyleId>
              </a:tblPr>
              <a:tblGrid>
                <a:gridCol w="1108562">
                  <a:extLst>
                    <a:ext uri="{9D8B030D-6E8A-4147-A177-3AD203B41FA5}">
                      <a16:colId xmlns:a16="http://schemas.microsoft.com/office/drawing/2014/main" val="1660700811"/>
                    </a:ext>
                  </a:extLst>
                </a:gridCol>
                <a:gridCol w="1106420">
                  <a:extLst>
                    <a:ext uri="{9D8B030D-6E8A-4147-A177-3AD203B41FA5}">
                      <a16:colId xmlns:a16="http://schemas.microsoft.com/office/drawing/2014/main" val="4111684814"/>
                    </a:ext>
                  </a:extLst>
                </a:gridCol>
                <a:gridCol w="1063577">
                  <a:extLst>
                    <a:ext uri="{9D8B030D-6E8A-4147-A177-3AD203B41FA5}">
                      <a16:colId xmlns:a16="http://schemas.microsoft.com/office/drawing/2014/main" val="3030195184"/>
                    </a:ext>
                  </a:extLst>
                </a:gridCol>
                <a:gridCol w="946829">
                  <a:extLst>
                    <a:ext uri="{9D8B030D-6E8A-4147-A177-3AD203B41FA5}">
                      <a16:colId xmlns:a16="http://schemas.microsoft.com/office/drawing/2014/main" val="316595440"/>
                    </a:ext>
                  </a:extLst>
                </a:gridCol>
                <a:gridCol w="1059292">
                  <a:extLst>
                    <a:ext uri="{9D8B030D-6E8A-4147-A177-3AD203B41FA5}">
                      <a16:colId xmlns:a16="http://schemas.microsoft.com/office/drawing/2014/main" val="2315403809"/>
                    </a:ext>
                  </a:extLst>
                </a:gridCol>
                <a:gridCol w="1018592">
                  <a:extLst>
                    <a:ext uri="{9D8B030D-6E8A-4147-A177-3AD203B41FA5}">
                      <a16:colId xmlns:a16="http://schemas.microsoft.com/office/drawing/2014/main" val="256812351"/>
                    </a:ext>
                  </a:extLst>
                </a:gridCol>
                <a:gridCol w="1018592">
                  <a:extLst>
                    <a:ext uri="{9D8B030D-6E8A-4147-A177-3AD203B41FA5}">
                      <a16:colId xmlns:a16="http://schemas.microsoft.com/office/drawing/2014/main" val="2607092180"/>
                    </a:ext>
                  </a:extLst>
                </a:gridCol>
                <a:gridCol w="1018592">
                  <a:extLst>
                    <a:ext uri="{9D8B030D-6E8A-4147-A177-3AD203B41FA5}">
                      <a16:colId xmlns:a16="http://schemas.microsoft.com/office/drawing/2014/main" val="2554808251"/>
                    </a:ext>
                  </a:extLst>
                </a:gridCol>
                <a:gridCol w="975748">
                  <a:extLst>
                    <a:ext uri="{9D8B030D-6E8A-4147-A177-3AD203B41FA5}">
                      <a16:colId xmlns:a16="http://schemas.microsoft.com/office/drawing/2014/main" val="4118905892"/>
                    </a:ext>
                  </a:extLst>
                </a:gridCol>
                <a:gridCol w="940403">
                  <a:extLst>
                    <a:ext uri="{9D8B030D-6E8A-4147-A177-3AD203B41FA5}">
                      <a16:colId xmlns:a16="http://schemas.microsoft.com/office/drawing/2014/main" val="2729702475"/>
                    </a:ext>
                  </a:extLst>
                </a:gridCol>
              </a:tblGrid>
              <a:tr h="769305">
                <a:tc gridSpan="2">
                  <a:txBody>
                    <a:bodyPr/>
                    <a:lstStyle/>
                    <a:p>
                      <a:pPr marL="0" marR="0" algn="ctr">
                        <a:lnSpc>
                          <a:spcPct val="107000"/>
                        </a:lnSpc>
                        <a:spcBef>
                          <a:spcPts val="0"/>
                        </a:spcBef>
                        <a:spcAft>
                          <a:spcPts val="0"/>
                        </a:spcAft>
                      </a:pPr>
                      <a:r>
                        <a:rPr lang="en-US" sz="1600">
                          <a:effectLst/>
                        </a:rPr>
                        <a:t>Comment Collection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8">
                  <a:txBody>
                    <a:bodyPr/>
                    <a:lstStyle/>
                    <a:p>
                      <a:pPr marL="0" marR="0" algn="ctr">
                        <a:lnSpc>
                          <a:spcPct val="107000"/>
                        </a:lnSpc>
                        <a:spcBef>
                          <a:spcPts val="0"/>
                        </a:spcBef>
                        <a:spcAft>
                          <a:spcPts val="0"/>
                        </a:spcAft>
                      </a:pPr>
                      <a:r>
                        <a:rPr lang="en-US" sz="1600">
                          <a:effectLst/>
                        </a:rPr>
                        <a:t>Interim telecon/Webex opportunities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7106831"/>
                  </a:ext>
                </a:extLst>
              </a:tr>
              <a:tr h="769305">
                <a:tc>
                  <a:txBody>
                    <a:bodyPr/>
                    <a:lstStyle/>
                    <a:p>
                      <a:pPr marL="0" marR="0">
                        <a:lnSpc>
                          <a:spcPct val="107000"/>
                        </a:lnSpc>
                        <a:spcBef>
                          <a:spcPts val="0"/>
                        </a:spcBef>
                        <a:spcAft>
                          <a:spcPts val="0"/>
                        </a:spcAft>
                      </a:pPr>
                      <a:r>
                        <a:rPr lang="en-US" sz="1600">
                          <a:effectLst/>
                        </a:rPr>
                        <a:t>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Close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19-Oct</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26-Sep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10-Oct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17-Oct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24-Oct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31-Oct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7-Nov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978972"/>
                  </a:ext>
                </a:extLst>
              </a:tr>
              <a:tr h="374737">
                <a:tc>
                  <a:txBody>
                    <a:bodyPr/>
                    <a:lstStyle/>
                    <a:p>
                      <a:pPr marL="0" marR="0">
                        <a:lnSpc>
                          <a:spcPct val="107000"/>
                        </a:lnSpc>
                        <a:spcBef>
                          <a:spcPts val="0"/>
                        </a:spcBef>
                        <a:spcAft>
                          <a:spcPts val="0"/>
                        </a:spcAft>
                      </a:pPr>
                      <a:r>
                        <a:rPr lang="en-US" sz="1600">
                          <a:effectLst/>
                        </a:rPr>
                        <a:t>21-Sept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22-Oct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860206"/>
                  </a:ext>
                </a:extLst>
              </a:tr>
              <a:tr h="374737">
                <a:tc>
                  <a:txBody>
                    <a:bodyPr/>
                    <a:lstStyle/>
                    <a:p>
                      <a:pPr marL="0" marR="0">
                        <a:lnSpc>
                          <a:spcPct val="107000"/>
                        </a:lnSpc>
                        <a:spcBef>
                          <a:spcPts val="0"/>
                        </a:spcBef>
                        <a:spcAft>
                          <a:spcPts val="0"/>
                        </a:spcAft>
                      </a:pPr>
                      <a:r>
                        <a:rPr lang="en-US" sz="1600">
                          <a:effectLst/>
                        </a:rPr>
                        <a:t>28-Sept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29-Oct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4155669"/>
                  </a:ext>
                </a:extLst>
              </a:tr>
              <a:tr h="374737">
                <a:tc>
                  <a:txBody>
                    <a:bodyPr/>
                    <a:lstStyle/>
                    <a:p>
                      <a:pPr marL="0" marR="0">
                        <a:lnSpc>
                          <a:spcPct val="107000"/>
                        </a:lnSpc>
                        <a:spcBef>
                          <a:spcPts val="0"/>
                        </a:spcBef>
                        <a:spcAft>
                          <a:spcPts val="0"/>
                        </a:spcAft>
                      </a:pPr>
                      <a:r>
                        <a:rPr lang="en-US" sz="1600">
                          <a:effectLst/>
                        </a:rPr>
                        <a:t>5-Oct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5-Nov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98219"/>
                  </a:ext>
                </a:extLst>
              </a:tr>
              <a:tr h="374737">
                <a:tc>
                  <a:txBody>
                    <a:bodyPr/>
                    <a:lstStyle/>
                    <a:p>
                      <a:pPr marL="0" marR="0">
                        <a:lnSpc>
                          <a:spcPct val="107000"/>
                        </a:lnSpc>
                        <a:spcBef>
                          <a:spcPts val="0"/>
                        </a:spcBef>
                        <a:spcAft>
                          <a:spcPts val="0"/>
                        </a:spcAft>
                      </a:pPr>
                      <a:r>
                        <a:rPr lang="en-US" sz="1600">
                          <a:effectLst/>
                        </a:rPr>
                        <a:t>8-Oct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8-Nov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bg1">
                              <a:lumMod val="50000"/>
                            </a:schemeClr>
                          </a:solidFill>
                          <a:effectLst/>
                        </a:rPr>
                        <a:t>Ad hoc</a:t>
                      </a:r>
                      <a:endParaRPr lang="en-US"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Work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322304"/>
                  </a:ext>
                </a:extLst>
              </a:tr>
            </a:tbl>
          </a:graphicData>
        </a:graphic>
      </p:graphicFrame>
      <p:sp>
        <p:nvSpPr>
          <p:cNvPr id="9" name="Rectangle 2">
            <a:extLst>
              <a:ext uri="{FF2B5EF4-FFF2-40B4-BE49-F238E27FC236}">
                <a16:creationId xmlns:a16="http://schemas.microsoft.com/office/drawing/2014/main" id="{71CE6A96-984F-540A-FFF8-18C034EF00DE}"/>
              </a:ext>
            </a:extLst>
          </p:cNvPr>
          <p:cNvSpPr>
            <a:spLocks noChangeArrowheads="1"/>
          </p:cNvSpPr>
          <p:nvPr/>
        </p:nvSpPr>
        <p:spPr bwMode="auto">
          <a:xfrm>
            <a:off x="1703036" y="19107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485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87A2-6AED-6DBA-9D97-B00CA992ED02}"/>
              </a:ext>
            </a:extLst>
          </p:cNvPr>
          <p:cNvSpPr>
            <a:spLocks noGrp="1"/>
          </p:cNvSpPr>
          <p:nvPr>
            <p:ph type="title"/>
          </p:nvPr>
        </p:nvSpPr>
        <p:spPr/>
        <p:txBody>
          <a:bodyPr/>
          <a:lstStyle/>
          <a:p>
            <a:r>
              <a:rPr lang="en-US" dirty="0"/>
              <a:t>Coexistence Assessment Document</a:t>
            </a:r>
          </a:p>
        </p:txBody>
      </p:sp>
      <p:sp>
        <p:nvSpPr>
          <p:cNvPr id="3" name="Content Placeholder 2">
            <a:extLst>
              <a:ext uri="{FF2B5EF4-FFF2-40B4-BE49-F238E27FC236}">
                <a16:creationId xmlns:a16="http://schemas.microsoft.com/office/drawing/2014/main" id="{77431AE0-FAC4-CE7E-772C-AFC09207E767}"/>
              </a:ext>
            </a:extLst>
          </p:cNvPr>
          <p:cNvSpPr>
            <a:spLocks noGrp="1"/>
          </p:cNvSpPr>
          <p:nvPr>
            <p:ph idx="1"/>
          </p:nvPr>
        </p:nvSpPr>
        <p:spPr/>
        <p:txBody>
          <a:bodyPr/>
          <a:lstStyle/>
          <a:p>
            <a:pPr marL="342900" indent="-342900">
              <a:buFont typeface="Arial" panose="020B0604020202020204" pitchFamily="34" charset="0"/>
              <a:buChar char="•"/>
            </a:pPr>
            <a:r>
              <a:rPr lang="en-US" dirty="0"/>
              <a:t>Required before WG ballot can start</a:t>
            </a:r>
          </a:p>
          <a:p>
            <a:pPr marL="342900" indent="-342900">
              <a:buFont typeface="Arial" panose="020B0604020202020204" pitchFamily="34" charset="0"/>
              <a:buChar char="•"/>
            </a:pPr>
            <a:r>
              <a:rPr lang="en-US" dirty="0"/>
              <a:t>Potential to be both interesting and useful</a:t>
            </a:r>
          </a:p>
          <a:p>
            <a:pPr marL="342900" indent="-342900">
              <a:buFont typeface="Arial" panose="020B0604020202020204" pitchFamily="34" charset="0"/>
              <a:buChar char="•"/>
            </a:pPr>
            <a:r>
              <a:rPr lang="en-US" dirty="0"/>
              <a:t>Key word is “assessment”</a:t>
            </a:r>
          </a:p>
          <a:p>
            <a:pPr marL="342900" indent="-342900">
              <a:buFont typeface="Arial" panose="020B0604020202020204" pitchFamily="34" charset="0"/>
              <a:buChar char="•"/>
            </a:pPr>
            <a:r>
              <a:rPr lang="en-US" dirty="0"/>
              <a:t>Must identify frequencies used and what other 802 standards use the same frequencies (minimum requirement)</a:t>
            </a:r>
          </a:p>
          <a:p>
            <a:pPr marL="342900" indent="-342900">
              <a:buFont typeface="Arial" panose="020B0604020202020204" pitchFamily="34" charset="0"/>
              <a:buChar char="•"/>
            </a:pPr>
            <a:r>
              <a:rPr lang="en-US" dirty="0"/>
              <a:t>Should identify features that affect coexistence (good and otherwise)</a:t>
            </a:r>
          </a:p>
          <a:p>
            <a:pPr marL="342900" indent="-342900">
              <a:buFont typeface="Arial" panose="020B0604020202020204" pitchFamily="34" charset="0"/>
              <a:buChar char="•"/>
            </a:pPr>
            <a:r>
              <a:rPr lang="en-US" dirty="0"/>
              <a:t>Can identify need for further work (e.g. coexistence recommendations)</a:t>
            </a:r>
          </a:p>
          <a:p>
            <a:pPr marL="342900" indent="-342900">
              <a:buFont typeface="Arial" panose="020B0604020202020204" pitchFamily="34" charset="0"/>
              <a:buChar char="•"/>
            </a:pPr>
            <a:r>
              <a:rPr lang="en-US" dirty="0"/>
              <a:t>Current status</a:t>
            </a:r>
          </a:p>
          <a:p>
            <a:pPr marL="642938" lvl="1" indent="-342900">
              <a:buFont typeface="Arial" panose="020B0604020202020204" pitchFamily="34" charset="0"/>
              <a:buChar char="•"/>
            </a:pPr>
            <a:r>
              <a:rPr lang="en-US" dirty="0"/>
              <a:t>Rough outline available</a:t>
            </a:r>
          </a:p>
          <a:p>
            <a:pPr marL="642938" lvl="1" indent="-342900">
              <a:buFont typeface="Arial" panose="020B0604020202020204" pitchFamily="34" charset="0"/>
              <a:buChar char="•"/>
            </a:pPr>
            <a:r>
              <a:rPr lang="en-US" dirty="0"/>
              <a:t>Multiple volunteers </a:t>
            </a:r>
          </a:p>
          <a:p>
            <a:pPr marL="342900" indent="-342900">
              <a:buFont typeface="Arial" panose="020B0604020202020204" pitchFamily="34" charset="0"/>
              <a:buChar char="•"/>
            </a:pPr>
            <a:r>
              <a:rPr lang="en-US" dirty="0"/>
              <a:t>Suggestion: work on it via interim TCs and email reflector</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2736D05-B798-4100-3E4B-99D5D3EAADC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41</a:t>
            </a:fld>
            <a:endParaRPr lang="en-US" altLang="en-US"/>
          </a:p>
        </p:txBody>
      </p:sp>
    </p:spTree>
    <p:extLst>
      <p:ext uri="{BB962C8B-B14F-4D97-AF65-F5344CB8AC3E}">
        <p14:creationId xmlns:p14="http://schemas.microsoft.com/office/powerpoint/2010/main" val="26898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767761-FEB4-6531-DA9B-8B8A32701FEB}"/>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42</a:t>
            </a:fld>
            <a:endParaRPr lang="en-US" altLang="en-US"/>
          </a:p>
        </p:txBody>
      </p:sp>
      <p:pic>
        <p:nvPicPr>
          <p:cNvPr id="5" name="Picture 4">
            <a:extLst>
              <a:ext uri="{FF2B5EF4-FFF2-40B4-BE49-F238E27FC236}">
                <a16:creationId xmlns:a16="http://schemas.microsoft.com/office/drawing/2014/main" id="{F5A8EC82-DF8A-FBEF-038A-0A6673D5F431}"/>
              </a:ext>
            </a:extLst>
          </p:cNvPr>
          <p:cNvPicPr>
            <a:picLocks noChangeAspect="1"/>
          </p:cNvPicPr>
          <p:nvPr/>
        </p:nvPicPr>
        <p:blipFill>
          <a:blip r:embed="rId2"/>
          <a:stretch>
            <a:fillRect/>
          </a:stretch>
        </p:blipFill>
        <p:spPr>
          <a:xfrm>
            <a:off x="4327580" y="1484784"/>
            <a:ext cx="3496612" cy="3384376"/>
          </a:xfrm>
          <a:prstGeom prst="rect">
            <a:avLst/>
          </a:prstGeom>
        </p:spPr>
      </p:pic>
      <p:pic>
        <p:nvPicPr>
          <p:cNvPr id="6" name="Picture 5">
            <a:extLst>
              <a:ext uri="{FF2B5EF4-FFF2-40B4-BE49-F238E27FC236}">
                <a16:creationId xmlns:a16="http://schemas.microsoft.com/office/drawing/2014/main" id="{3B040326-FF49-17A9-ABC5-0B954A559345}"/>
              </a:ext>
            </a:extLst>
          </p:cNvPr>
          <p:cNvPicPr>
            <a:picLocks noChangeAspect="1"/>
          </p:cNvPicPr>
          <p:nvPr/>
        </p:nvPicPr>
        <p:blipFill>
          <a:blip r:embed="rId3"/>
          <a:stretch>
            <a:fillRect/>
          </a:stretch>
        </p:blipFill>
        <p:spPr>
          <a:xfrm>
            <a:off x="816478" y="1025258"/>
            <a:ext cx="3335306" cy="3627878"/>
          </a:xfrm>
          <a:prstGeom prst="rect">
            <a:avLst/>
          </a:prstGeom>
        </p:spPr>
      </p:pic>
      <p:pic>
        <p:nvPicPr>
          <p:cNvPr id="7" name="Picture 6">
            <a:extLst>
              <a:ext uri="{FF2B5EF4-FFF2-40B4-BE49-F238E27FC236}">
                <a16:creationId xmlns:a16="http://schemas.microsoft.com/office/drawing/2014/main" id="{6783A10A-88E3-2F0C-A042-174134DCE31C}"/>
              </a:ext>
            </a:extLst>
          </p:cNvPr>
          <p:cNvPicPr>
            <a:picLocks noChangeAspect="1"/>
          </p:cNvPicPr>
          <p:nvPr/>
        </p:nvPicPr>
        <p:blipFill>
          <a:blip r:embed="rId4"/>
          <a:stretch>
            <a:fillRect/>
          </a:stretch>
        </p:blipFill>
        <p:spPr>
          <a:xfrm>
            <a:off x="8040216" y="1864447"/>
            <a:ext cx="3411177" cy="3436761"/>
          </a:xfrm>
          <a:prstGeom prst="rect">
            <a:avLst/>
          </a:prstGeom>
        </p:spPr>
      </p:pic>
      <p:sp>
        <p:nvSpPr>
          <p:cNvPr id="8" name="Oval 7">
            <a:extLst>
              <a:ext uri="{FF2B5EF4-FFF2-40B4-BE49-F238E27FC236}">
                <a16:creationId xmlns:a16="http://schemas.microsoft.com/office/drawing/2014/main" id="{5E762174-752A-E402-2E75-917FEEA82236}"/>
              </a:ext>
            </a:extLst>
          </p:cNvPr>
          <p:cNvSpPr/>
          <p:nvPr/>
        </p:nvSpPr>
        <p:spPr bwMode="auto">
          <a:xfrm>
            <a:off x="1847528" y="3429000"/>
            <a:ext cx="360040"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0" name="Straight Connector 9">
            <a:extLst>
              <a:ext uri="{FF2B5EF4-FFF2-40B4-BE49-F238E27FC236}">
                <a16:creationId xmlns:a16="http://schemas.microsoft.com/office/drawing/2014/main" id="{8FC5B22C-FA44-9AB0-2EF4-F9CDAB87EC46}"/>
              </a:ext>
            </a:extLst>
          </p:cNvPr>
          <p:cNvCxnSpPr/>
          <p:nvPr/>
        </p:nvCxnSpPr>
        <p:spPr bwMode="auto">
          <a:xfrm>
            <a:off x="1775520" y="3429000"/>
            <a:ext cx="504056" cy="288032"/>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a:extLst>
              <a:ext uri="{FF2B5EF4-FFF2-40B4-BE49-F238E27FC236}">
                <a16:creationId xmlns:a16="http://schemas.microsoft.com/office/drawing/2014/main" id="{A4E52468-9980-F5FD-3D90-28AE16F2BD68}"/>
              </a:ext>
            </a:extLst>
          </p:cNvPr>
          <p:cNvSpPr/>
          <p:nvPr/>
        </p:nvSpPr>
        <p:spPr bwMode="auto">
          <a:xfrm>
            <a:off x="1847528" y="386104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3" name="Oval 12">
            <a:extLst>
              <a:ext uri="{FF2B5EF4-FFF2-40B4-BE49-F238E27FC236}">
                <a16:creationId xmlns:a16="http://schemas.microsoft.com/office/drawing/2014/main" id="{D929DC68-4A63-7DBE-DAD7-331C35E31781}"/>
              </a:ext>
            </a:extLst>
          </p:cNvPr>
          <p:cNvSpPr/>
          <p:nvPr/>
        </p:nvSpPr>
        <p:spPr bwMode="auto">
          <a:xfrm>
            <a:off x="5346305" y="2600697"/>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rgbClr val="0000FF"/>
              </a:solidFill>
              <a:effectLst/>
              <a:latin typeface="Times New Roman"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D2AD122-2190-1B6D-53BF-CA12F318E3B4}"/>
              </a:ext>
            </a:extLst>
          </p:cNvPr>
          <p:cNvSpPr/>
          <p:nvPr/>
        </p:nvSpPr>
        <p:spPr bwMode="auto">
          <a:xfrm>
            <a:off x="5375920" y="3068960"/>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5" name="Oval 14">
            <a:extLst>
              <a:ext uri="{FF2B5EF4-FFF2-40B4-BE49-F238E27FC236}">
                <a16:creationId xmlns:a16="http://schemas.microsoft.com/office/drawing/2014/main" id="{659BDCAD-5497-E762-BAF5-477C1CFCC653}"/>
              </a:ext>
            </a:extLst>
          </p:cNvPr>
          <p:cNvSpPr/>
          <p:nvPr/>
        </p:nvSpPr>
        <p:spPr bwMode="auto">
          <a:xfrm>
            <a:off x="5346305" y="3513034"/>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6" name="Oval 15">
            <a:extLst>
              <a:ext uri="{FF2B5EF4-FFF2-40B4-BE49-F238E27FC236}">
                <a16:creationId xmlns:a16="http://schemas.microsoft.com/office/drawing/2014/main" id="{9576D8FC-BC74-4A62-19C1-3121929143D8}"/>
              </a:ext>
            </a:extLst>
          </p:cNvPr>
          <p:cNvSpPr/>
          <p:nvPr/>
        </p:nvSpPr>
        <p:spPr bwMode="auto">
          <a:xfrm>
            <a:off x="5346305" y="3989901"/>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D407DE5A-D4CA-AEB7-D4D2-566A12B3D93C}"/>
              </a:ext>
            </a:extLst>
          </p:cNvPr>
          <p:cNvSpPr/>
          <p:nvPr/>
        </p:nvSpPr>
        <p:spPr bwMode="auto">
          <a:xfrm>
            <a:off x="5375920" y="4463649"/>
            <a:ext cx="360040" cy="288032"/>
          </a:xfrm>
          <a:prstGeom prst="ellipse">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18" name="Oval 17">
            <a:extLst>
              <a:ext uri="{FF2B5EF4-FFF2-40B4-BE49-F238E27FC236}">
                <a16:creationId xmlns:a16="http://schemas.microsoft.com/office/drawing/2014/main" id="{50866A95-C52C-1D91-AD1B-C6B101C167C0}"/>
              </a:ext>
            </a:extLst>
          </p:cNvPr>
          <p:cNvSpPr/>
          <p:nvPr/>
        </p:nvSpPr>
        <p:spPr bwMode="auto">
          <a:xfrm>
            <a:off x="9048328" y="3501008"/>
            <a:ext cx="360040" cy="288032"/>
          </a:xfrm>
          <a:prstGeom prst="ellipse">
            <a:avLst/>
          </a:prstGeom>
          <a:noFill/>
          <a:ln w="1905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accent1">
                  <a:lumMod val="50000"/>
                </a:schemeClr>
              </a:solidFill>
              <a:effectLst/>
              <a:latin typeface="Times New Roman" charset="0"/>
              <a:ea typeface="ＭＳ Ｐゴシック" charset="0"/>
              <a:cs typeface="ＭＳ Ｐゴシック" charset="0"/>
            </a:endParaRPr>
          </a:p>
        </p:txBody>
      </p:sp>
      <p:sp>
        <p:nvSpPr>
          <p:cNvPr id="21" name="Text Placeholder 5">
            <a:extLst>
              <a:ext uri="{FF2B5EF4-FFF2-40B4-BE49-F238E27FC236}">
                <a16:creationId xmlns:a16="http://schemas.microsoft.com/office/drawing/2014/main" id="{F88ADBE2-9ABC-686B-04F9-0B624B9223A2}"/>
              </a:ext>
            </a:extLst>
          </p:cNvPr>
          <p:cNvSpPr>
            <a:spLocks noGrp="1"/>
          </p:cNvSpPr>
          <p:nvPr>
            <p:ph type="body" idx="1"/>
          </p:nvPr>
        </p:nvSpPr>
        <p:spPr>
          <a:xfrm>
            <a:off x="768463" y="4809133"/>
            <a:ext cx="7029148" cy="1500187"/>
          </a:xfrm>
        </p:spPr>
        <p:txBody>
          <a:bodyPr/>
          <a:lstStyle/>
          <a:p>
            <a:r>
              <a:rPr lang="en-US" sz="1800" dirty="0"/>
              <a:t>Weekly on Tuesday commencing 26-September</a:t>
            </a:r>
          </a:p>
          <a:p>
            <a:r>
              <a:rPr lang="en-US" sz="1800" dirty="0"/>
              <a:t>06:00 PT  (Green)</a:t>
            </a:r>
          </a:p>
          <a:p>
            <a:r>
              <a:rPr lang="en-US" sz="1800" dirty="0"/>
              <a:t>20:00 PT (Orange)</a:t>
            </a:r>
          </a:p>
        </p:txBody>
      </p:sp>
      <p:sp>
        <p:nvSpPr>
          <p:cNvPr id="23" name="Arrow: Right 22">
            <a:extLst>
              <a:ext uri="{FF2B5EF4-FFF2-40B4-BE49-F238E27FC236}">
                <a16:creationId xmlns:a16="http://schemas.microsoft.com/office/drawing/2014/main" id="{BCB6C0ED-2F54-3C88-082B-5987009B7470}"/>
              </a:ext>
            </a:extLst>
          </p:cNvPr>
          <p:cNvSpPr/>
          <p:nvPr/>
        </p:nvSpPr>
        <p:spPr bwMode="auto">
          <a:xfrm rot="19612515">
            <a:off x="7059376" y="4392329"/>
            <a:ext cx="1647775" cy="94808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4" name="Title 1">
            <a:extLst>
              <a:ext uri="{FF2B5EF4-FFF2-40B4-BE49-F238E27FC236}">
                <a16:creationId xmlns:a16="http://schemas.microsoft.com/office/drawing/2014/main" id="{DD2B0007-98EB-46D3-0728-01FB93C87B42}"/>
              </a:ext>
            </a:extLst>
          </p:cNvPr>
          <p:cNvSpPr>
            <a:spLocks noGrp="1" noChangeArrowheads="1"/>
          </p:cNvSpPr>
          <p:nvPr>
            <p:ph type="title"/>
          </p:nvPr>
        </p:nvSpPr>
        <p:spPr>
          <a:xfrm>
            <a:off x="4327580" y="685801"/>
            <a:ext cx="7032473" cy="754063"/>
          </a:xfrm>
          <a:ln>
            <a:solidFill>
              <a:schemeClr val="accent1">
                <a:lumMod val="50000"/>
              </a:schemeClr>
            </a:solidFill>
          </a:ln>
        </p:spPr>
        <p:txBody>
          <a:bodyPr wrap="square" anchor="ctr">
            <a:normAutofit fontScale="90000"/>
          </a:bodyPr>
          <a:lstStyle/>
          <a:p>
            <a:r>
              <a:rPr lang="en-US" altLang="en-US" dirty="0"/>
              <a:t>Interim telecon/Webex schedule</a:t>
            </a:r>
          </a:p>
        </p:txBody>
      </p:sp>
    </p:spTree>
    <p:extLst>
      <p:ext uri="{BB962C8B-B14F-4D97-AF65-F5344CB8AC3E}">
        <p14:creationId xmlns:p14="http://schemas.microsoft.com/office/powerpoint/2010/main" val="1488376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a:xfrm>
            <a:off x="1007436" y="685801"/>
            <a:ext cx="10352617" cy="754063"/>
          </a:xfrm>
        </p:spPr>
        <p:txBody>
          <a:bodyPr wrap="square" anchor="ctr">
            <a:normAutofit/>
          </a:bodyPr>
          <a:lstStyle/>
          <a:p>
            <a:r>
              <a:rPr lang="en-US" altLang="en-US" dirty="0"/>
              <a:t>Other Business</a:t>
            </a:r>
          </a:p>
        </p:txBody>
      </p:sp>
      <p:pic>
        <p:nvPicPr>
          <p:cNvPr id="3074" name="Picture 2">
            <a:extLst>
              <a:ext uri="{FF2B5EF4-FFF2-40B4-BE49-F238E27FC236}">
                <a16:creationId xmlns:a16="http://schemas.microsoft.com/office/drawing/2014/main" id="{40941BE3-0E45-A88C-3271-ED09C8E87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76" r="-1" b="6451"/>
          <a:stretch/>
        </p:blipFill>
        <p:spPr bwMode="auto">
          <a:xfrm>
            <a:off x="3646918" y="1545433"/>
            <a:ext cx="5073651" cy="4868863"/>
          </a:xfrm>
          <a:prstGeom prst="rect">
            <a:avLst/>
          </a:prstGeom>
          <a:solidFill>
            <a:srgbClr val="FFFFFF"/>
          </a:solidFill>
        </p:spPr>
      </p:pic>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idx="10"/>
          </p:nvPr>
        </p:nvSpPr>
        <p:spPr>
          <a:xfrm>
            <a:off x="5615518" y="6554788"/>
            <a:ext cx="874183"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9FBF73A8-93AA-4AC4-843B-13C47A4D16E4}" type="slidenum">
              <a:rPr lang="en-US" altLang="en-US" smtClean="0">
                <a:solidFill>
                  <a:schemeClr val="tx1"/>
                </a:solidFill>
              </a:rPr>
              <a:pPr>
                <a:spcAft>
                  <a:spcPts val="600"/>
                </a:spcAft>
              </a:pPr>
              <a:t>43</a:t>
            </a:fld>
            <a:endParaRPr lang="en-US" altLang="en-US">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44</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2895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2" y="2204864"/>
            <a:ext cx="7770813" cy="4189413"/>
          </a:xfrm>
        </p:spPr>
        <p:txBody>
          <a:bodyPr>
            <a:normAutofit fontScale="92500" lnSpcReduction="20000"/>
          </a:bodyPr>
          <a:lstStyle/>
          <a:p>
            <a:pPr>
              <a:buFont typeface="Arial" panose="020B0604020202020204" pitchFamily="34" charset="0"/>
              <a:buChar char="•"/>
            </a:pPr>
            <a:r>
              <a:rPr lang="en-US" sz="2000" b="1" dirty="0">
                <a:solidFill>
                  <a:srgbClr val="FF0000"/>
                </a:solidFill>
              </a:rPr>
              <a:t>This 802.15 meeting is part of the IEEE 802 Wireless Interim session</a:t>
            </a:r>
          </a:p>
          <a:p>
            <a:pPr>
              <a:buFont typeface="Arial" panose="020B0604020202020204" pitchFamily="34" charset="0"/>
              <a:buChar char="•"/>
            </a:pPr>
            <a:r>
              <a:rPr lang="en-US" sz="2000" dirty="0"/>
              <a:t>You must pay the registration fee in order to attend </a:t>
            </a:r>
            <a:r>
              <a:rPr lang="en-US" sz="2000" b="1" u="sng" dirty="0"/>
              <a:t>virtually or in person</a:t>
            </a:r>
          </a:p>
          <a:p>
            <a:pPr>
              <a:buFont typeface="Arial" panose="020B0604020202020204" pitchFamily="34" charset="0"/>
              <a:buChar char="•"/>
            </a:pPr>
            <a:r>
              <a:rPr lang="en-US" sz="2000" dirty="0"/>
              <a:t>If you have not already done so please register:</a:t>
            </a:r>
          </a:p>
          <a:p>
            <a:pPr marL="0" indent="0"/>
            <a:endParaRPr lang="en-US" sz="2000" dirty="0"/>
          </a:p>
          <a:p>
            <a:pPr marL="0" indent="0" algn="ctr"/>
            <a:r>
              <a:rPr lang="en-US" sz="2400" b="1" dirty="0"/>
              <a:t>Session Information &amp; Registration Website: </a:t>
            </a:r>
          </a:p>
          <a:p>
            <a:pPr marL="0" indent="0" algn="ctr"/>
            <a:r>
              <a:rPr lang="en-US" sz="2400" b="1" dirty="0">
                <a:hlinkClick r:id="rId2"/>
              </a:rPr>
              <a:t>Registration Link</a:t>
            </a:r>
            <a:endParaRPr lang="en-US" sz="2400" b="1" dirty="0"/>
          </a:p>
          <a:p>
            <a:pPr marL="457200" lvl="1" indent="0" algn="ctr"/>
            <a:endParaRPr lang="en-US" sz="2400" dirty="0"/>
          </a:p>
          <a:p>
            <a:pPr marL="457200" lvl="1" indent="0" algn="ctr"/>
            <a:r>
              <a:rPr lang="en-US" sz="2000" b="1"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196872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86001" y="2170511"/>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743577" y="6475415"/>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8</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2508251" y="1626072"/>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99018</TotalTime>
  <Words>3123</Words>
  <Application>Microsoft Office PowerPoint</Application>
  <PresentationFormat>Widescreen</PresentationFormat>
  <Paragraphs>456</Paragraphs>
  <Slides>44</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PowerPoint Presentation</vt:lpstr>
      <vt:lpstr>Registration for 802 LMSC Plenaries and 802 Wireless Interims</vt:lpstr>
      <vt:lpstr>Deadbeat Consequences (Deadbeat: in default of paying registration fee for a prior mtg.)</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Agenda </vt:lpstr>
      <vt:lpstr>Approvals of Minutes</vt:lpstr>
      <vt:lpstr>Session Objectives</vt:lpstr>
      <vt:lpstr>Hybrid Meeting Conduct: Other</vt:lpstr>
      <vt:lpstr>Reminders </vt:lpstr>
      <vt:lpstr>Time Management</vt:lpstr>
      <vt:lpstr>Recap</vt:lpstr>
      <vt:lpstr>5.2.b Scope of the project (As approved): </vt:lpstr>
      <vt:lpstr>Project Schedule (working baseline)</vt:lpstr>
      <vt:lpstr>Schedule Major Milestones</vt:lpstr>
      <vt:lpstr>Completing the Draft</vt:lpstr>
      <vt:lpstr>Overview</vt:lpstr>
      <vt:lpstr>Time-line</vt:lpstr>
      <vt:lpstr>Discussion:  This session</vt:lpstr>
      <vt:lpstr>Discussion:  This session</vt:lpstr>
      <vt:lpstr>Technical Breakouts</vt:lpstr>
      <vt:lpstr>Editor’s Corner</vt:lpstr>
      <vt:lpstr>Next Steps</vt:lpstr>
      <vt:lpstr>Target: A Technically Complete Draft</vt:lpstr>
      <vt:lpstr>Completing the Draft</vt:lpstr>
      <vt:lpstr>Next Step Options</vt:lpstr>
      <vt:lpstr>Consideration of Time</vt:lpstr>
      <vt:lpstr>Coexistence Assessment Document</vt:lpstr>
      <vt:lpstr>Interim telecon/Webex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338</cp:revision>
  <cp:lastPrinted>2000-03-07T00:55:37Z</cp:lastPrinted>
  <dcterms:created xsi:type="dcterms:W3CDTF">2016-01-17T22:48:36Z</dcterms:created>
  <dcterms:modified xsi:type="dcterms:W3CDTF">2023-09-14T17:11:48Z</dcterms:modified>
  <cp:category/>
</cp:coreProperties>
</file>